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8" r:id="rId2"/>
  </p:sldMasterIdLst>
  <p:sldIdLst>
    <p:sldId id="256" r:id="rId3"/>
    <p:sldId id="257" r:id="rId4"/>
    <p:sldId id="258" r:id="rId5"/>
    <p:sldId id="259" r:id="rId6"/>
    <p:sldId id="260" r:id="rId7"/>
    <p:sldId id="29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9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EE2"/>
    <a:srgbClr val="E2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0T09:58:41.5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9944-ED0A-4C38-A6D0-FF5B0D59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804BD-055D-4E22-8559-F3113F67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ED3F-D06F-4928-888E-1D98D066D640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B51D9-8BDB-C21A-A1CD-14570549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4296-1B2F-6000-9F4C-0A37B67E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9CC2-5E15-4842-950A-35B167B7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3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5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1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3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8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1EABE-56F6-B321-D956-AB83B95D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5FDBD-36EE-0E84-30C3-CF887A8A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56A4-46CF-AB12-376B-89FA89B36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ED3F-D06F-4928-888E-1D98D066D640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2725-847E-2694-1A9A-F33F2AE6F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7ED3F-65E6-B89A-08C4-17E10A642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9CC2-5E15-4842-950A-35B167B73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56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85737zfBWXw?feature=oembed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ABC40D-0974-221B-B442-AF06B8FD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2400" b="1">
                <a:latin typeface="Arial" panose="020B0604020202020204" pitchFamily="34" charset="0"/>
              </a:rPr>
              <a:t>T</a:t>
            </a:r>
            <a:r>
              <a:rPr lang="en-GB" sz="2400" b="1" i="0">
                <a:effectLst/>
                <a:latin typeface="Arial" panose="020B0604020202020204" pitchFamily="34" charset="0"/>
              </a:rPr>
              <a:t>he relationship between Social robotics and unsustainability: thinking about the future of human-robot interaction</a:t>
            </a:r>
            <a:endParaRPr lang="en-GB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84B0D-DE68-AF4E-0CBF-42950279F9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3E78AD-1F2E-CA6D-0750-15D634188FD3}"/>
                  </a:ext>
                </a:extLst>
              </p14:cNvPr>
              <p14:cNvContentPartPr/>
              <p14:nvPr/>
            </p14:nvContentPartPr>
            <p14:xfrm>
              <a:off x="5719519" y="2091309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3E78AD-1F2E-CA6D-0750-15D634188F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1879" y="1983309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8B10279-E6AD-9E07-4549-3E851C4B835E}"/>
              </a:ext>
            </a:extLst>
          </p:cNvPr>
          <p:cNvSpPr/>
          <p:nvPr/>
        </p:nvSpPr>
        <p:spPr>
          <a:xfrm>
            <a:off x="8307421" y="4435813"/>
            <a:ext cx="3375498" cy="1945532"/>
          </a:xfrm>
          <a:prstGeom prst="rect">
            <a:avLst/>
          </a:prstGeom>
          <a:solidFill>
            <a:srgbClr val="E2E3E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4DC53-A243-0AC8-2E9C-E5D83F829BB6}"/>
              </a:ext>
            </a:extLst>
          </p:cNvPr>
          <p:cNvSpPr/>
          <p:nvPr/>
        </p:nvSpPr>
        <p:spPr>
          <a:xfrm>
            <a:off x="6858000" y="5953328"/>
            <a:ext cx="1828800" cy="583659"/>
          </a:xfrm>
          <a:prstGeom prst="rect">
            <a:avLst/>
          </a:prstGeom>
          <a:solidFill>
            <a:srgbClr val="E2E3E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BDBDC-76A3-D393-90C3-D1FA1A32096F}"/>
              </a:ext>
            </a:extLst>
          </p:cNvPr>
          <p:cNvSpPr txBox="1"/>
          <p:nvPr/>
        </p:nvSpPr>
        <p:spPr>
          <a:xfrm>
            <a:off x="7169284" y="4981838"/>
            <a:ext cx="480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Antonio Fleres</a:t>
            </a:r>
          </a:p>
          <a:p>
            <a:pPr algn="r"/>
            <a:r>
              <a:rPr lang="en-GB" dirty="0"/>
              <a:t>Ph.D. Student</a:t>
            </a:r>
          </a:p>
          <a:p>
            <a:pPr algn="r"/>
            <a:r>
              <a:rPr lang="en-GB" dirty="0"/>
              <a:t>IULM University, Italy</a:t>
            </a:r>
          </a:p>
          <a:p>
            <a:pPr algn="r"/>
            <a:r>
              <a:rPr lang="en-GB" dirty="0"/>
              <a:t>Email: antoniopietrougo.fleres@studenti.iulm.it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0A8E7-67A9-B202-3828-037D80645B83}"/>
              </a:ext>
            </a:extLst>
          </p:cNvPr>
          <p:cNvSpPr txBox="1"/>
          <p:nvPr/>
        </p:nvSpPr>
        <p:spPr>
          <a:xfrm>
            <a:off x="2514600" y="1506534"/>
            <a:ext cx="57928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CIFMA 2022</a:t>
            </a:r>
          </a:p>
          <a:p>
            <a:r>
              <a:rPr lang="en-GB" sz="2000" dirty="0">
                <a:latin typeface="Posterama" panose="020B0504020200020000" pitchFamily="34" charset="0"/>
                <a:cs typeface="Posterama" panose="020B0504020200020000" pitchFamily="34" charset="0"/>
              </a:rPr>
              <a:t>4</a:t>
            </a:r>
            <a:r>
              <a:rPr lang="en-GB" sz="2000" baseline="30000" dirty="0">
                <a:latin typeface="Posterama" panose="020B0504020200020000" pitchFamily="34" charset="0"/>
                <a:cs typeface="Posterama" panose="020B0504020200020000" pitchFamily="34" charset="0"/>
              </a:rPr>
              <a:t>th</a:t>
            </a:r>
            <a:r>
              <a:rPr lang="en-GB" sz="2000" dirty="0">
                <a:latin typeface="Posterama" panose="020B0504020200020000" pitchFamily="34" charset="0"/>
                <a:cs typeface="Posterama" panose="020B0504020200020000" pitchFamily="34" charset="0"/>
              </a:rPr>
              <a:t> International Workshop on</a:t>
            </a:r>
          </a:p>
          <a:p>
            <a:r>
              <a:rPr lang="en-GB" sz="2000" dirty="0">
                <a:latin typeface="Posterama" panose="020B0504020200020000" pitchFamily="34" charset="0"/>
                <a:cs typeface="Posterama" panose="020B0504020200020000" pitchFamily="34" charset="0"/>
              </a:rPr>
              <a:t>Cognition: Interdisciplinary Foundation, Models and Applications </a:t>
            </a:r>
          </a:p>
          <a:p>
            <a:r>
              <a:rPr lang="en-GB" sz="2000" dirty="0">
                <a:latin typeface="Posterama" panose="020B0504020200020000" pitchFamily="34" charset="0"/>
                <a:cs typeface="Posterama" panose="020B0504020200020000" pitchFamily="34" charset="0"/>
              </a:rPr>
              <a:t>Berlin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D39F0E13-D2EE-A86D-C8A5-CB42760FF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60" y="4043591"/>
            <a:ext cx="1498648" cy="78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0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449275-B76C-9F54-69A1-75174BDD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1. Sustainability and Social robotics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5B40A-9AD4-8D7E-2890-7C96E6B442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7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1836FB-E5CC-5F9C-79F7-03CDC79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1. Sustainability and Social robotics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7D0D3-F3D7-D8BD-DB21-329095B2F8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8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651EE0-45AB-DD1A-4693-D599EB8D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1. Sustainability and Social robotics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EDC8A-6133-2280-041A-BE2A7A579D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1EDFF8-FE52-3394-8996-AE4FFDC2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2.Methodology</a:t>
            </a:r>
            <a:endParaRPr lang="en-US"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44D56-73D4-DA21-4A5C-A230760E9A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6BB800-36BC-FF0A-1082-6C3508C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2.Methodology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4229F-FA5B-524D-3871-F07997A7C4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2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9DE855-7A39-9750-ED5C-20921AE4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2.Methodology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7BDE5-73BA-D6E4-B165-989DA7902C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9E2F09-296E-9616-62CB-403245AA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2.Methodology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3AC9E-A2EE-8D54-766F-781ED7717C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6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835BB21-24D1-99F2-1F53-0525EC50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2.Methodology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3F2BB-2908-1091-2B18-14165EDA86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2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2CB6F9-1446-CD3B-869C-373721E9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2.Methodology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417BE-6AC1-0573-8E74-D14B5A3CC3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7AF8B2-79E4-A427-D4C6-425C4248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2.Methodology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EF24-06C3-F58E-26E7-5E62AD378D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4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1CA73F-AFB5-C7DF-709F-4A69A84E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 Presentation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2433C-C6CE-6E91-7D81-8E5316042A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89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8258A9-774E-D29D-0D89-35F0510C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3. AIBO: the case study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3AAFE-2FE0-A359-9DBA-B0B901C966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2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587E-B030-0866-D0CD-E36E84963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16435" y="-796132"/>
            <a:ext cx="6800850" cy="1592263"/>
          </a:xfrm>
        </p:spPr>
        <p:txBody>
          <a:bodyPr>
            <a:normAutofit/>
          </a:bodyPr>
          <a:lstStyle/>
          <a:p>
            <a:r>
              <a:rPr lang="en-GB" sz="3200" dirty="0"/>
              <a:t>3. AIBO: the case study</a:t>
            </a:r>
          </a:p>
        </p:txBody>
      </p:sp>
      <p:pic>
        <p:nvPicPr>
          <p:cNvPr id="3" name="Online Media 2" title="Beloved Robot Dogs Honored In Funeral Ceremony | National Geographic">
            <a:hlinkClick r:id="" action="ppaction://media"/>
            <a:extLst>
              <a:ext uri="{FF2B5EF4-FFF2-40B4-BE49-F238E27FC236}">
                <a16:creationId xmlns:a16="http://schemas.microsoft.com/office/drawing/2014/main" id="{04167350-EFB4-DD70-287B-2C865ADFDB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74835" y="836771"/>
            <a:ext cx="10509693" cy="5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136E76-FED1-7BDA-06FD-9446A495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/>
              <a:t>4. </a:t>
            </a:r>
            <a:r>
              <a:rPr lang="en-GB" sz="4600"/>
              <a:t>What does AIBO show us about sustainability</a:t>
            </a:r>
            <a:br>
              <a:rPr lang="en-US" sz="4600"/>
            </a:br>
            <a:endParaRPr lang="en-US" sz="4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565B6-38AB-7E6D-71AF-E8E3F0B01C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1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6C3389-F4D2-A41C-05C0-816189F0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4. </a:t>
            </a:r>
            <a:r>
              <a:rPr lang="en-GB" sz="4400"/>
              <a:t>What does AIBO show us about sustainability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2C51A-C10D-4579-3A37-677CB3B549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41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AB21EF-7883-17EF-B9A8-2A8D84CA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4. </a:t>
            </a:r>
            <a:r>
              <a:rPr lang="en-GB" sz="4400"/>
              <a:t>What does AIBO show us about sustainability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C1B8A-FBFE-EC27-0088-08B1AE85B9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0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58BB24-7215-6282-D396-C5675C47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4. </a:t>
            </a:r>
            <a:r>
              <a:rPr lang="en-GB" sz="4400"/>
              <a:t>What does AIBO show us about sustainability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0C513-0EDA-33C7-00CE-1FD857B3DF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4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09ACB2-5FCD-331F-4A2F-42E9FB8F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4. </a:t>
            </a:r>
            <a:r>
              <a:rPr lang="en-GB" sz="4400"/>
              <a:t>What does AIBO show us about sustainability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1D913-4F86-8D0D-5DE8-71C5C7B5CA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01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325733-3567-51E9-B8B6-A86B9E75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4. </a:t>
            </a:r>
            <a:r>
              <a:rPr lang="en-GB" sz="4400"/>
              <a:t>What does AIBO show us about sustainability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CE8E6-E99F-A083-8FED-00E5905A05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69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B2F1BE-3EAF-77EB-F2DD-8696AD72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4. </a:t>
            </a:r>
            <a:r>
              <a:rPr lang="en-GB" sz="4400"/>
              <a:t>What does AIBO show us about sustainability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11151-CB7A-95EE-7A50-D7AC8AB878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28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B37410-E07D-4FB9-10FD-217A6327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4. </a:t>
            </a:r>
            <a:r>
              <a:rPr lang="en-GB" sz="4400"/>
              <a:t>What does AIBO show us about sustainability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CE190-7DE0-9F1F-B3F3-21C9853472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A8F4BA-5E7D-A94A-D7F3-C330D3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F7516-F960-F600-F36D-078EE4EF02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69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E11DD7-A910-488A-F235-5C0726F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3400"/>
              <a:t>5. Strategies for sustainable social robotics in domestic environments</a:t>
            </a:r>
            <a:br>
              <a:rPr lang="en-US" sz="3400"/>
            </a:br>
            <a:br>
              <a:rPr lang="en-US" sz="3400"/>
            </a:br>
            <a:endParaRPr lang="en-US"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E1A0E-657C-117A-08FE-CFB5ACD0A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08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4189AC3-0536-7B00-1671-9CDD6DB5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/>
              <a:t>5. Strategies for sustainable social robotics in domestic environments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1DAB7-E5BC-E248-7961-58D0F8BEA1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47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3F5816-BC09-5B4A-8EAA-F3A5B212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/>
              <a:t>5. Strategies for sustainable social robotics in domestic environments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3EED6-8EA6-7EA5-6EC7-81EAC6D842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3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C570819-731A-1242-811A-B6A3A9B2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/>
              <a:t>5. Strategies for sustainable social robotics in domestic environments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92934-7112-FEFF-5693-3CA92A9A32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69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A7B0AF-D039-5DCE-8905-66AE28C9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/>
              <a:t>5. Strategies for sustainable social robotics in domestic environments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150A9-69F4-4020-D578-78B273D057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6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92C79F-B8DB-5C52-0D8A-54A788DF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600">
                <a:solidFill>
                  <a:srgbClr val="FFFFFF"/>
                </a:solidFill>
              </a:rPr>
              <a:t>6. Conclusion</a:t>
            </a:r>
            <a:br>
              <a:rPr lang="en-US" sz="5600">
                <a:solidFill>
                  <a:srgbClr val="FFFFFF"/>
                </a:solidFill>
              </a:rPr>
            </a:br>
            <a:endParaRPr lang="en-US" sz="5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2FD60-F863-70B5-1823-E4016F37D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1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E14AB59-A188-311D-1DEA-0AB72D02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/>
              <a:t>6. Conclusion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E4BD8-96F9-0000-F17E-6E9AE8E44D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54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128DF17-FD1F-5D40-B11F-8741FB26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>
                <a:solidFill>
                  <a:srgbClr val="FFFFFF"/>
                </a:solidFill>
              </a:rPr>
              <a:t>Thank you for your attention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929E4-89EF-60A5-3D7A-2A28DEE0F0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DD157-7A4D-42C5-9D4C-200FA6A3E2B3}"/>
              </a:ext>
            </a:extLst>
          </p:cNvPr>
          <p:cNvSpPr txBox="1"/>
          <p:nvPr/>
        </p:nvSpPr>
        <p:spPr>
          <a:xfrm>
            <a:off x="6421120" y="567944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antoniopietrougo.fleres@studenti.iulm.it</a:t>
            </a:r>
          </a:p>
        </p:txBody>
      </p:sp>
    </p:spTree>
    <p:extLst>
      <p:ext uri="{BB962C8B-B14F-4D97-AF65-F5344CB8AC3E}">
        <p14:creationId xmlns:p14="http://schemas.microsoft.com/office/powerpoint/2010/main" val="4188962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1AE262-8AFB-6C5F-ED7E-D8DA26A4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100"/>
              <a:t>Questions?</a:t>
            </a:r>
            <a:br>
              <a:rPr lang="en-US" sz="4100"/>
            </a:br>
            <a:endParaRPr lang="en-US" sz="4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B5C93-7388-9AFD-45B7-8263FBBFED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0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840B54-E1F9-B30B-EF2F-82D6363E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1. Sustainability and Social robotics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B37C1-A063-0DA4-3495-8667B71690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0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E05287-1153-05F7-BEFE-3FE34420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1. Sustainability and Social robotics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D152D-3B01-B377-5C89-460090711A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CD3E46-0DC8-E62A-8BA5-186F68A456B9}"/>
              </a:ext>
            </a:extLst>
          </p:cNvPr>
          <p:cNvSpPr/>
          <p:nvPr/>
        </p:nvSpPr>
        <p:spPr>
          <a:xfrm>
            <a:off x="6775704" y="2148840"/>
            <a:ext cx="448056" cy="420624"/>
          </a:xfrm>
          <a:prstGeom prst="rect">
            <a:avLst/>
          </a:prstGeom>
          <a:solidFill>
            <a:srgbClr val="DDD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316E9-612B-854C-F75A-2C0CC646687C}"/>
              </a:ext>
            </a:extLst>
          </p:cNvPr>
          <p:cNvSpPr txBox="1"/>
          <p:nvPr/>
        </p:nvSpPr>
        <p:spPr>
          <a:xfrm>
            <a:off x="6775704" y="2129433"/>
            <a:ext cx="70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Posterama" panose="020B0504020200020000" pitchFamily="34" charset="0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160502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E724FBF-5C1C-DC0A-21DE-C7B3C644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1. Sustainability and Social robotics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BFF98-9642-6372-87C1-73B55DC6F3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D070D0-6555-6351-3BD9-3DDAE77B2A15}"/>
              </a:ext>
            </a:extLst>
          </p:cNvPr>
          <p:cNvSpPr/>
          <p:nvPr/>
        </p:nvSpPr>
        <p:spPr>
          <a:xfrm>
            <a:off x="573932" y="3677057"/>
            <a:ext cx="5522068" cy="41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EFBCD-023F-D8B1-B578-F0DD22605D9C}"/>
              </a:ext>
            </a:extLst>
          </p:cNvPr>
          <p:cNvSpPr/>
          <p:nvPr/>
        </p:nvSpPr>
        <p:spPr>
          <a:xfrm>
            <a:off x="8145292" y="3570052"/>
            <a:ext cx="2487040" cy="632297"/>
          </a:xfrm>
          <a:prstGeom prst="ellipse">
            <a:avLst/>
          </a:prstGeom>
          <a:solidFill>
            <a:srgbClr val="DDD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5165EB-A1FF-952F-49CF-F7A673DD7711}"/>
              </a:ext>
            </a:extLst>
          </p:cNvPr>
          <p:cNvSpPr/>
          <p:nvPr/>
        </p:nvSpPr>
        <p:spPr>
          <a:xfrm>
            <a:off x="4208831" y="3516550"/>
            <a:ext cx="2230877" cy="11575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7760FC-957C-DDD9-5C22-7AA52037987C}"/>
              </a:ext>
            </a:extLst>
          </p:cNvPr>
          <p:cNvSpPr/>
          <p:nvPr/>
        </p:nvSpPr>
        <p:spPr>
          <a:xfrm>
            <a:off x="6177062" y="3341450"/>
            <a:ext cx="2230877" cy="700391"/>
          </a:xfrm>
          <a:prstGeom prst="ellipse">
            <a:avLst/>
          </a:prstGeom>
          <a:solidFill>
            <a:srgbClr val="DDD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6A912-288B-B6F7-1505-0E809210D82A}"/>
              </a:ext>
            </a:extLst>
          </p:cNvPr>
          <p:cNvSpPr txBox="1"/>
          <p:nvPr/>
        </p:nvSpPr>
        <p:spPr>
          <a:xfrm>
            <a:off x="6348268" y="3103282"/>
            <a:ext cx="471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osterama" panose="020B0504020200020000" pitchFamily="34" charset="0"/>
                <a:cs typeface="Posterama" panose="020B0504020200020000" pitchFamily="34" charset="0"/>
              </a:rPr>
              <a:t>(N. Joshi, 2018; J. </a:t>
            </a:r>
            <a:r>
              <a:rPr lang="en-GB" dirty="0" err="1">
                <a:latin typeface="Posterama" panose="020B0504020200020000" pitchFamily="34" charset="0"/>
                <a:cs typeface="Posterama" panose="020B0504020200020000" pitchFamily="34" charset="0"/>
              </a:rPr>
              <a:t>Dusik</a:t>
            </a:r>
            <a:r>
              <a:rPr lang="en-GB" dirty="0">
                <a:latin typeface="Posterama" panose="020B0504020200020000" pitchFamily="34" charset="0"/>
                <a:cs typeface="Posterama" panose="020B0504020200020000" pitchFamily="34" charset="0"/>
              </a:rPr>
              <a:t>, B. Sadler, 2019)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A213DA-AD5F-F273-BCA2-1EE7BCB8181C}"/>
              </a:ext>
            </a:extLst>
          </p:cNvPr>
          <p:cNvSpPr/>
          <p:nvPr/>
        </p:nvSpPr>
        <p:spPr>
          <a:xfrm>
            <a:off x="6775704" y="2148840"/>
            <a:ext cx="448056" cy="420624"/>
          </a:xfrm>
          <a:prstGeom prst="rect">
            <a:avLst/>
          </a:prstGeom>
          <a:solidFill>
            <a:srgbClr val="DDD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66416B-4448-9E5D-A149-E9BE2DFA2355}"/>
              </a:ext>
            </a:extLst>
          </p:cNvPr>
          <p:cNvSpPr txBox="1"/>
          <p:nvPr/>
        </p:nvSpPr>
        <p:spPr>
          <a:xfrm>
            <a:off x="6775704" y="2129433"/>
            <a:ext cx="70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Posterama" panose="020B0504020200020000" pitchFamily="34" charset="0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288026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E724FBF-5C1C-DC0A-21DE-C7B3C644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1. Sustainability and Social robotics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BFF98-9642-6372-87C1-73B55DC6F3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7BEF7-E169-C994-5D73-A0476268EC48}"/>
              </a:ext>
            </a:extLst>
          </p:cNvPr>
          <p:cNvSpPr txBox="1"/>
          <p:nvPr/>
        </p:nvSpPr>
        <p:spPr>
          <a:xfrm>
            <a:off x="6348268" y="3103282"/>
            <a:ext cx="471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osterama" panose="020B0504020200020000" pitchFamily="34" charset="0"/>
                <a:cs typeface="Posterama" panose="020B0504020200020000" pitchFamily="34" charset="0"/>
              </a:rPr>
              <a:t>(N. Joshi, 2018; J. </a:t>
            </a:r>
            <a:r>
              <a:rPr lang="en-GB" dirty="0" err="1">
                <a:latin typeface="Posterama" panose="020B0504020200020000" pitchFamily="34" charset="0"/>
                <a:cs typeface="Posterama" panose="020B0504020200020000" pitchFamily="34" charset="0"/>
              </a:rPr>
              <a:t>Dusik</a:t>
            </a:r>
            <a:r>
              <a:rPr lang="en-GB" dirty="0">
                <a:latin typeface="Posterama" panose="020B0504020200020000" pitchFamily="34" charset="0"/>
                <a:cs typeface="Posterama" panose="020B0504020200020000" pitchFamily="34" charset="0"/>
              </a:rPr>
              <a:t>, B. Sadler, 2019)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4A020-FE50-D6A7-B160-98C7FF37AEC4}"/>
              </a:ext>
            </a:extLst>
          </p:cNvPr>
          <p:cNvSpPr/>
          <p:nvPr/>
        </p:nvSpPr>
        <p:spPr>
          <a:xfrm>
            <a:off x="6775704" y="2148840"/>
            <a:ext cx="448056" cy="420624"/>
          </a:xfrm>
          <a:prstGeom prst="rect">
            <a:avLst/>
          </a:prstGeom>
          <a:solidFill>
            <a:srgbClr val="DDD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0C526-4904-6B80-B00A-8C7D28DB20F7}"/>
              </a:ext>
            </a:extLst>
          </p:cNvPr>
          <p:cNvSpPr txBox="1"/>
          <p:nvPr/>
        </p:nvSpPr>
        <p:spPr>
          <a:xfrm>
            <a:off x="6775704" y="2129433"/>
            <a:ext cx="70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Posterama" panose="020B0504020200020000" pitchFamily="34" charset="0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314305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4D7551-C106-9D06-BB21-AD4827CC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1. Sustainability and Social robotics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E4D95-4A23-430C-3ED6-DCEF17DC3F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EB7DDF-A7D0-DAB8-D17A-01EF0026A850}"/>
              </a:ext>
            </a:extLst>
          </p:cNvPr>
          <p:cNvSpPr txBox="1"/>
          <p:nvPr/>
        </p:nvSpPr>
        <p:spPr>
          <a:xfrm>
            <a:off x="6348268" y="3103282"/>
            <a:ext cx="471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osterama" panose="020B0504020200020000" pitchFamily="34" charset="0"/>
                <a:cs typeface="Posterama" panose="020B0504020200020000" pitchFamily="34" charset="0"/>
              </a:rPr>
              <a:t>(N. Joshi, 2018; J. </a:t>
            </a:r>
            <a:r>
              <a:rPr lang="en-GB" dirty="0" err="1">
                <a:latin typeface="Posterama" panose="020B0504020200020000" pitchFamily="34" charset="0"/>
                <a:cs typeface="Posterama" panose="020B0504020200020000" pitchFamily="34" charset="0"/>
              </a:rPr>
              <a:t>Dusik</a:t>
            </a:r>
            <a:r>
              <a:rPr lang="en-GB" dirty="0">
                <a:latin typeface="Posterama" panose="020B0504020200020000" pitchFamily="34" charset="0"/>
                <a:cs typeface="Posterama" panose="020B0504020200020000" pitchFamily="34" charset="0"/>
              </a:rPr>
              <a:t>, B. Sadler, 2019)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AC07F-993F-F777-6234-667AA464B389}"/>
              </a:ext>
            </a:extLst>
          </p:cNvPr>
          <p:cNvSpPr/>
          <p:nvPr/>
        </p:nvSpPr>
        <p:spPr>
          <a:xfrm>
            <a:off x="6775704" y="2148840"/>
            <a:ext cx="448056" cy="420624"/>
          </a:xfrm>
          <a:prstGeom prst="rect">
            <a:avLst/>
          </a:prstGeom>
          <a:solidFill>
            <a:srgbClr val="DDD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6A85C-2094-F47F-150E-8D4EC1B12FBD}"/>
              </a:ext>
            </a:extLst>
          </p:cNvPr>
          <p:cNvSpPr txBox="1"/>
          <p:nvPr/>
        </p:nvSpPr>
        <p:spPr>
          <a:xfrm>
            <a:off x="6775704" y="2082801"/>
            <a:ext cx="76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Posterama" panose="020B0504020200020000" pitchFamily="34" charset="0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347921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D095D8-FCE0-DA1A-3C30-71EDEC73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1. Sustainability and Social robotics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8632A-3B06-51E5-126A-52E5F158BE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4B3920-B63A-E2A9-9A51-81FBE162896C}"/>
              </a:ext>
            </a:extLst>
          </p:cNvPr>
          <p:cNvSpPr/>
          <p:nvPr/>
        </p:nvSpPr>
        <p:spPr>
          <a:xfrm>
            <a:off x="6775704" y="2148840"/>
            <a:ext cx="448056" cy="420624"/>
          </a:xfrm>
          <a:prstGeom prst="rect">
            <a:avLst/>
          </a:prstGeom>
          <a:solidFill>
            <a:srgbClr val="DDD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56E70-5486-37BD-A4B3-DE93B2FA5578}"/>
              </a:ext>
            </a:extLst>
          </p:cNvPr>
          <p:cNvSpPr txBox="1"/>
          <p:nvPr/>
        </p:nvSpPr>
        <p:spPr>
          <a:xfrm>
            <a:off x="6775704" y="2092961"/>
            <a:ext cx="76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Posterama" panose="020B0504020200020000" pitchFamily="34" charset="0"/>
              </a:rPr>
              <a:t>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924DA-31B8-5057-34ED-E727A628C47C}"/>
              </a:ext>
            </a:extLst>
          </p:cNvPr>
          <p:cNvSpPr txBox="1"/>
          <p:nvPr/>
        </p:nvSpPr>
        <p:spPr>
          <a:xfrm>
            <a:off x="6348268" y="3103282"/>
            <a:ext cx="471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osterama" panose="020B0504020200020000" pitchFamily="34" charset="0"/>
                <a:cs typeface="Posterama" panose="020B0504020200020000" pitchFamily="34" charset="0"/>
              </a:rPr>
              <a:t>(N. Joshi, 2018; J. </a:t>
            </a:r>
            <a:r>
              <a:rPr lang="en-GB" dirty="0" err="1">
                <a:latin typeface="Posterama" panose="020B0504020200020000" pitchFamily="34" charset="0"/>
                <a:cs typeface="Posterama" panose="020B0504020200020000" pitchFamily="34" charset="0"/>
              </a:rPr>
              <a:t>Dusik</a:t>
            </a:r>
            <a:r>
              <a:rPr lang="en-GB" dirty="0">
                <a:latin typeface="Posterama" panose="020B0504020200020000" pitchFamily="34" charset="0"/>
                <a:cs typeface="Posterama" panose="020B0504020200020000" pitchFamily="34" charset="0"/>
              </a:rPr>
              <a:t>, B. Sadler, 2019)</a:t>
            </a:r>
          </a:p>
        </p:txBody>
      </p:sp>
    </p:spTree>
    <p:extLst>
      <p:ext uri="{BB962C8B-B14F-4D97-AF65-F5344CB8AC3E}">
        <p14:creationId xmlns:p14="http://schemas.microsoft.com/office/powerpoint/2010/main" val="460087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zione CIFMA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CIFMA2022</Template>
  <TotalTime>0</TotalTime>
  <Words>367</Words>
  <Application>Microsoft Office PowerPoint</Application>
  <PresentationFormat>Widescreen</PresentationFormat>
  <Paragraphs>56</Paragraphs>
  <Slides>38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Avenir Next LT Pro</vt:lpstr>
      <vt:lpstr>Calibri</vt:lpstr>
      <vt:lpstr>Calibri Light</vt:lpstr>
      <vt:lpstr>Posterama</vt:lpstr>
      <vt:lpstr>presentazione CIFMA2022</vt:lpstr>
      <vt:lpstr>SplashVTI</vt:lpstr>
      <vt:lpstr>The relationship between Social robotics and unsustainability: thinking about the future of human-robot interaction</vt:lpstr>
      <vt:lpstr>My Presentation</vt:lpstr>
      <vt:lpstr>Overview</vt:lpstr>
      <vt:lpstr>1. Sustainability and Social robotics</vt:lpstr>
      <vt:lpstr>1. Sustainability and Social robotics</vt:lpstr>
      <vt:lpstr>1. Sustainability and Social robotics</vt:lpstr>
      <vt:lpstr>1. Sustainability and Social robotics</vt:lpstr>
      <vt:lpstr>1. Sustainability and Social robotics</vt:lpstr>
      <vt:lpstr>1. Sustainability and Social robotics</vt:lpstr>
      <vt:lpstr>1. Sustainability and Social robotics</vt:lpstr>
      <vt:lpstr>1. Sustainability and Social robotics</vt:lpstr>
      <vt:lpstr>1. Sustainability and Social robotics</vt:lpstr>
      <vt:lpstr>2.Methodology</vt:lpstr>
      <vt:lpstr>2.Methodology</vt:lpstr>
      <vt:lpstr>2.Methodology</vt:lpstr>
      <vt:lpstr>2.Methodology</vt:lpstr>
      <vt:lpstr>2.Methodology</vt:lpstr>
      <vt:lpstr>2.Methodology</vt:lpstr>
      <vt:lpstr>2.Methodology</vt:lpstr>
      <vt:lpstr>3. AIBO: the case study</vt:lpstr>
      <vt:lpstr>3. AIBO: the case study</vt:lpstr>
      <vt:lpstr>4. What does AIBO show us about sustainability </vt:lpstr>
      <vt:lpstr>4. What does AIBO show us about sustainability</vt:lpstr>
      <vt:lpstr>4. What does AIBO show us about sustainability</vt:lpstr>
      <vt:lpstr>4. What does AIBO show us about sustainability</vt:lpstr>
      <vt:lpstr>4. What does AIBO show us about sustainability</vt:lpstr>
      <vt:lpstr>4. What does AIBO show us about sustainability</vt:lpstr>
      <vt:lpstr>4. What does AIBO show us about sustainability</vt:lpstr>
      <vt:lpstr>4. What does AIBO show us about sustainability</vt:lpstr>
      <vt:lpstr>5. Strategies for sustainable social robotics in domestic environments  </vt:lpstr>
      <vt:lpstr>5. Strategies for sustainable social robotics in domestic environments</vt:lpstr>
      <vt:lpstr>5. Strategies for sustainable social robotics in domestic environments</vt:lpstr>
      <vt:lpstr>5. Strategies for sustainable social robotics in domestic environments</vt:lpstr>
      <vt:lpstr>5. Strategies for sustainable social robotics in domestic environments</vt:lpstr>
      <vt:lpstr>6. Conclusion </vt:lpstr>
      <vt:lpstr>6. Conclusion</vt:lpstr>
      <vt:lpstr>Thank you for your attention 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relationship between Social robotics and unsustainability: thinking about the future of human-robot interaction</dc:title>
  <dc:creator>Antonio Fleres</dc:creator>
  <cp:lastModifiedBy>Antonio Fleres</cp:lastModifiedBy>
  <cp:revision>13</cp:revision>
  <cp:lastPrinted>2022-09-26T22:02:36Z</cp:lastPrinted>
  <dcterms:created xsi:type="dcterms:W3CDTF">2022-09-19T23:12:51Z</dcterms:created>
  <dcterms:modified xsi:type="dcterms:W3CDTF">2022-09-26T22:04:38Z</dcterms:modified>
</cp:coreProperties>
</file>