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1E9E76D-82A8-45EF-986F-33D3420759F8}" type="datetimeFigureOut">
              <a:rPr lang="es-AR" smtClean="0"/>
              <a:t>17/11/2021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69D13EB-2932-4822-BEAC-0C63FB0239E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crdownload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1920" y="692696"/>
            <a:ext cx="4606280" cy="316835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>
                <a:latin typeface="+mn-lt"/>
              </a:rPr>
              <a:t>Somewhere </a:t>
            </a:r>
            <a:r>
              <a:rPr lang="en-US" sz="3600" b="1" dirty="0">
                <a:latin typeface="+mn-lt"/>
              </a:rPr>
              <a:t>in-between: inner speech and the proto-mental content</a:t>
            </a:r>
            <a:endParaRPr lang="es-AR" sz="3600" dirty="0"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23928" y="3933056"/>
            <a:ext cx="4136504" cy="1728192"/>
          </a:xfrm>
        </p:spPr>
        <p:txBody>
          <a:bodyPr>
            <a:normAutofit/>
          </a:bodyPr>
          <a:lstStyle/>
          <a:p>
            <a:endParaRPr lang="es-AR" sz="2800" dirty="0"/>
          </a:p>
          <a:p>
            <a:pPr algn="l"/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</a:rPr>
              <a:t>Dr. Mariela </a:t>
            </a:r>
            <a:r>
              <a:rPr lang="es-AR" sz="2800" dirty="0" err="1" smtClean="0">
                <a:solidFill>
                  <a:schemeClr val="bg1">
                    <a:lumMod val="65000"/>
                  </a:schemeClr>
                </a:solidFill>
              </a:rPr>
              <a:t>Destéfano</a:t>
            </a:r>
            <a:endParaRPr lang="es-AR" sz="2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</a:rPr>
              <a:t>UBA-CONICET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7251"/>
            <a:ext cx="3299193" cy="58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Inner</a:t>
            </a:r>
            <a:r>
              <a:rPr lang="es-AR" dirty="0" smtClean="0"/>
              <a:t> </a:t>
            </a:r>
            <a:r>
              <a:rPr lang="es-AR" dirty="0" err="1"/>
              <a:t>s</a:t>
            </a:r>
            <a:r>
              <a:rPr lang="es-AR" dirty="0" err="1" smtClean="0"/>
              <a:t>peech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/>
                </a:solidFill>
              </a:rPr>
              <a:t>THE PHONOLOGICAL RERHEARSAL CONCEPTION </a:t>
            </a:r>
          </a:p>
          <a:p>
            <a:pPr marL="0" indent="0">
              <a:buNone/>
            </a:pPr>
            <a:endParaRPr lang="es-AR" b="1" i="1" dirty="0">
              <a:solidFill>
                <a:schemeClr val="tx2"/>
              </a:solidFill>
            </a:endParaRPr>
          </a:p>
        </p:txBody>
      </p:sp>
      <p:sp>
        <p:nvSpPr>
          <p:cNvPr id="4" name="Freeform 26"/>
          <p:cNvSpPr>
            <a:spLocks/>
          </p:cNvSpPr>
          <p:nvPr/>
        </p:nvSpPr>
        <p:spPr bwMode="auto">
          <a:xfrm>
            <a:off x="1331640" y="3055473"/>
            <a:ext cx="2928833" cy="2483842"/>
          </a:xfrm>
          <a:custGeom>
            <a:avLst/>
            <a:gdLst>
              <a:gd name="T0" fmla="*/ 1362 w 2528"/>
              <a:gd name="T1" fmla="*/ 2380 h 2380"/>
              <a:gd name="T2" fmla="*/ 1362 w 2528"/>
              <a:gd name="T3" fmla="*/ 1785 h 2380"/>
              <a:gd name="T4" fmla="*/ 1 w 2528"/>
              <a:gd name="T5" fmla="*/ 1785 h 2380"/>
              <a:gd name="T6" fmla="*/ 1 w 2528"/>
              <a:gd name="T7" fmla="*/ 595 h 2380"/>
              <a:gd name="T8" fmla="*/ 1362 w 2528"/>
              <a:gd name="T9" fmla="*/ 595 h 2380"/>
              <a:gd name="T10" fmla="*/ 1362 w 2528"/>
              <a:gd name="T11" fmla="*/ 0 h 2380"/>
              <a:gd name="T12" fmla="*/ 2528 w 2528"/>
              <a:gd name="T13" fmla="*/ 1190 h 2380"/>
              <a:gd name="T14" fmla="*/ 2528 w 2528"/>
              <a:gd name="T15" fmla="*/ 1190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8" h="2380">
                <a:moveTo>
                  <a:pt x="1362" y="2380"/>
                </a:moveTo>
                <a:lnTo>
                  <a:pt x="1362" y="1785"/>
                </a:lnTo>
                <a:lnTo>
                  <a:pt x="1" y="1785"/>
                </a:lnTo>
                <a:lnTo>
                  <a:pt x="1" y="595"/>
                </a:lnTo>
                <a:lnTo>
                  <a:pt x="1362" y="595"/>
                </a:lnTo>
                <a:lnTo>
                  <a:pt x="1362" y="0"/>
                </a:lnTo>
                <a:lnTo>
                  <a:pt x="2528" y="1190"/>
                </a:lnTo>
              </a:path>
            </a:pathLst>
          </a:custGeom>
          <a:solidFill>
            <a:srgbClr val="CCC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AR" dirty="0"/>
          </a:p>
        </p:txBody>
      </p:sp>
      <p:sp>
        <p:nvSpPr>
          <p:cNvPr id="5" name="Freeform 43"/>
          <p:cNvSpPr>
            <a:spLocks/>
          </p:cNvSpPr>
          <p:nvPr/>
        </p:nvSpPr>
        <p:spPr bwMode="auto">
          <a:xfrm>
            <a:off x="4427984" y="2834717"/>
            <a:ext cx="2088232" cy="2952328"/>
          </a:xfrm>
          <a:custGeom>
            <a:avLst/>
            <a:gdLst>
              <a:gd name="T0" fmla="*/ 398 w 2390"/>
              <a:gd name="T1" fmla="*/ 3598 h 3598"/>
              <a:gd name="T2" fmla="*/ 357 w 2390"/>
              <a:gd name="T3" fmla="*/ 3597 h 3598"/>
              <a:gd name="T4" fmla="*/ 279 w 2390"/>
              <a:gd name="T5" fmla="*/ 3581 h 3598"/>
              <a:gd name="T6" fmla="*/ 208 w 2390"/>
              <a:gd name="T7" fmla="*/ 3551 h 3598"/>
              <a:gd name="T8" fmla="*/ 144 w 2390"/>
              <a:gd name="T9" fmla="*/ 3508 h 3598"/>
              <a:gd name="T10" fmla="*/ 91 w 2390"/>
              <a:gd name="T11" fmla="*/ 3453 h 3598"/>
              <a:gd name="T12" fmla="*/ 47 w 2390"/>
              <a:gd name="T13" fmla="*/ 3390 h 3598"/>
              <a:gd name="T14" fmla="*/ 17 w 2390"/>
              <a:gd name="T15" fmla="*/ 3318 h 3598"/>
              <a:gd name="T16" fmla="*/ 1 w 2390"/>
              <a:gd name="T17" fmla="*/ 3241 h 3598"/>
              <a:gd name="T18" fmla="*/ 0 w 2390"/>
              <a:gd name="T19" fmla="*/ 3200 h 3598"/>
              <a:gd name="T20" fmla="*/ 0 w 2390"/>
              <a:gd name="T21" fmla="*/ 398 h 3598"/>
              <a:gd name="T22" fmla="*/ 1 w 2390"/>
              <a:gd name="T23" fmla="*/ 358 h 3598"/>
              <a:gd name="T24" fmla="*/ 17 w 2390"/>
              <a:gd name="T25" fmla="*/ 280 h 3598"/>
              <a:gd name="T26" fmla="*/ 47 w 2390"/>
              <a:gd name="T27" fmla="*/ 208 h 3598"/>
              <a:gd name="T28" fmla="*/ 91 w 2390"/>
              <a:gd name="T29" fmla="*/ 145 h 3598"/>
              <a:gd name="T30" fmla="*/ 144 w 2390"/>
              <a:gd name="T31" fmla="*/ 91 h 3598"/>
              <a:gd name="T32" fmla="*/ 208 w 2390"/>
              <a:gd name="T33" fmla="*/ 48 h 3598"/>
              <a:gd name="T34" fmla="*/ 279 w 2390"/>
              <a:gd name="T35" fmla="*/ 18 h 3598"/>
              <a:gd name="T36" fmla="*/ 357 w 2390"/>
              <a:gd name="T37" fmla="*/ 2 h 3598"/>
              <a:gd name="T38" fmla="*/ 398 w 2390"/>
              <a:gd name="T39" fmla="*/ 0 h 3598"/>
              <a:gd name="T40" fmla="*/ 1992 w 2390"/>
              <a:gd name="T41" fmla="*/ 0 h 3598"/>
              <a:gd name="T42" fmla="*/ 2033 w 2390"/>
              <a:gd name="T43" fmla="*/ 2 h 3598"/>
              <a:gd name="T44" fmla="*/ 2110 w 2390"/>
              <a:gd name="T45" fmla="*/ 18 h 3598"/>
              <a:gd name="T46" fmla="*/ 2182 w 2390"/>
              <a:gd name="T47" fmla="*/ 48 h 3598"/>
              <a:gd name="T48" fmla="*/ 2245 w 2390"/>
              <a:gd name="T49" fmla="*/ 91 h 3598"/>
              <a:gd name="T50" fmla="*/ 2299 w 2390"/>
              <a:gd name="T51" fmla="*/ 145 h 3598"/>
              <a:gd name="T52" fmla="*/ 2342 w 2390"/>
              <a:gd name="T53" fmla="*/ 208 h 3598"/>
              <a:gd name="T54" fmla="*/ 2373 w 2390"/>
              <a:gd name="T55" fmla="*/ 280 h 3598"/>
              <a:gd name="T56" fmla="*/ 2388 w 2390"/>
              <a:gd name="T57" fmla="*/ 358 h 3598"/>
              <a:gd name="T58" fmla="*/ 2390 w 2390"/>
              <a:gd name="T59" fmla="*/ 398 h 3598"/>
              <a:gd name="T60" fmla="*/ 2390 w 2390"/>
              <a:gd name="T61" fmla="*/ 3200 h 3598"/>
              <a:gd name="T62" fmla="*/ 2388 w 2390"/>
              <a:gd name="T63" fmla="*/ 3241 h 3598"/>
              <a:gd name="T64" fmla="*/ 2373 w 2390"/>
              <a:gd name="T65" fmla="*/ 3318 h 3598"/>
              <a:gd name="T66" fmla="*/ 2342 w 2390"/>
              <a:gd name="T67" fmla="*/ 3390 h 3598"/>
              <a:gd name="T68" fmla="*/ 2299 w 2390"/>
              <a:gd name="T69" fmla="*/ 3453 h 3598"/>
              <a:gd name="T70" fmla="*/ 2245 w 2390"/>
              <a:gd name="T71" fmla="*/ 3508 h 3598"/>
              <a:gd name="T72" fmla="*/ 2182 w 2390"/>
              <a:gd name="T73" fmla="*/ 3551 h 3598"/>
              <a:gd name="T74" fmla="*/ 2110 w 2390"/>
              <a:gd name="T75" fmla="*/ 3581 h 3598"/>
              <a:gd name="T76" fmla="*/ 2033 w 2390"/>
              <a:gd name="T77" fmla="*/ 3597 h 3598"/>
              <a:gd name="T78" fmla="*/ 1992 w 2390"/>
              <a:gd name="T79" fmla="*/ 3598 h 3598"/>
              <a:gd name="T80" fmla="*/ 1992 w 2390"/>
              <a:gd name="T81" fmla="*/ 3598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90" h="3598">
                <a:moveTo>
                  <a:pt x="398" y="3598"/>
                </a:moveTo>
                <a:lnTo>
                  <a:pt x="357" y="3597"/>
                </a:lnTo>
                <a:lnTo>
                  <a:pt x="279" y="3581"/>
                </a:lnTo>
                <a:lnTo>
                  <a:pt x="208" y="3551"/>
                </a:lnTo>
                <a:lnTo>
                  <a:pt x="144" y="3508"/>
                </a:lnTo>
                <a:lnTo>
                  <a:pt x="91" y="3453"/>
                </a:lnTo>
                <a:lnTo>
                  <a:pt x="47" y="3390"/>
                </a:lnTo>
                <a:lnTo>
                  <a:pt x="17" y="3318"/>
                </a:lnTo>
                <a:lnTo>
                  <a:pt x="1" y="3241"/>
                </a:lnTo>
                <a:lnTo>
                  <a:pt x="0" y="3200"/>
                </a:lnTo>
                <a:lnTo>
                  <a:pt x="0" y="398"/>
                </a:lnTo>
                <a:lnTo>
                  <a:pt x="1" y="358"/>
                </a:lnTo>
                <a:lnTo>
                  <a:pt x="17" y="280"/>
                </a:lnTo>
                <a:lnTo>
                  <a:pt x="47" y="208"/>
                </a:lnTo>
                <a:lnTo>
                  <a:pt x="91" y="145"/>
                </a:lnTo>
                <a:lnTo>
                  <a:pt x="144" y="91"/>
                </a:lnTo>
                <a:lnTo>
                  <a:pt x="208" y="48"/>
                </a:lnTo>
                <a:lnTo>
                  <a:pt x="279" y="18"/>
                </a:lnTo>
                <a:lnTo>
                  <a:pt x="357" y="2"/>
                </a:lnTo>
                <a:lnTo>
                  <a:pt x="398" y="0"/>
                </a:lnTo>
                <a:lnTo>
                  <a:pt x="1992" y="0"/>
                </a:lnTo>
                <a:lnTo>
                  <a:pt x="2033" y="2"/>
                </a:lnTo>
                <a:lnTo>
                  <a:pt x="2110" y="18"/>
                </a:lnTo>
                <a:lnTo>
                  <a:pt x="2182" y="48"/>
                </a:lnTo>
                <a:lnTo>
                  <a:pt x="2245" y="91"/>
                </a:lnTo>
                <a:lnTo>
                  <a:pt x="2299" y="145"/>
                </a:lnTo>
                <a:lnTo>
                  <a:pt x="2342" y="208"/>
                </a:lnTo>
                <a:lnTo>
                  <a:pt x="2373" y="280"/>
                </a:lnTo>
                <a:lnTo>
                  <a:pt x="2388" y="358"/>
                </a:lnTo>
                <a:lnTo>
                  <a:pt x="2390" y="398"/>
                </a:lnTo>
                <a:lnTo>
                  <a:pt x="2390" y="3200"/>
                </a:lnTo>
                <a:lnTo>
                  <a:pt x="2388" y="3241"/>
                </a:lnTo>
                <a:lnTo>
                  <a:pt x="2373" y="3318"/>
                </a:lnTo>
                <a:lnTo>
                  <a:pt x="2342" y="3390"/>
                </a:lnTo>
                <a:lnTo>
                  <a:pt x="2299" y="3453"/>
                </a:lnTo>
                <a:lnTo>
                  <a:pt x="2245" y="3508"/>
                </a:lnTo>
                <a:lnTo>
                  <a:pt x="2182" y="3551"/>
                </a:lnTo>
                <a:lnTo>
                  <a:pt x="2110" y="3581"/>
                </a:lnTo>
                <a:lnTo>
                  <a:pt x="2033" y="3597"/>
                </a:lnTo>
                <a:lnTo>
                  <a:pt x="1992" y="3598"/>
                </a:lnTo>
              </a:path>
            </a:pathLst>
          </a:custGeom>
          <a:solidFill>
            <a:srgbClr val="F1DC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s-AR" sz="2000" dirty="0" err="1" smtClean="0"/>
              <a:t>Conversion</a:t>
            </a:r>
            <a:r>
              <a:rPr lang="es-AR" sz="2000" dirty="0" smtClean="0"/>
              <a:t> rules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6" name="5 Acorde"/>
          <p:cNvSpPr/>
          <p:nvPr/>
        </p:nvSpPr>
        <p:spPr>
          <a:xfrm>
            <a:off x="4572000" y="3896618"/>
            <a:ext cx="999300" cy="1656184"/>
          </a:xfrm>
          <a:prstGeom prst="chor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>
                <a:solidFill>
                  <a:schemeClr val="tx2"/>
                </a:solidFill>
              </a:rPr>
              <a:t>Gra</a:t>
            </a:r>
            <a:endParaRPr lang="es-AR" sz="1600" dirty="0" smtClean="0">
              <a:solidFill>
                <a:schemeClr val="tx2"/>
              </a:solidFill>
            </a:endParaRPr>
          </a:p>
          <a:p>
            <a:pPr algn="ctr"/>
            <a:r>
              <a:rPr lang="es-AR" sz="1600" dirty="0" err="1" smtClean="0">
                <a:solidFill>
                  <a:schemeClr val="tx2"/>
                </a:solidFill>
              </a:rPr>
              <a:t>phemes</a:t>
            </a:r>
            <a:endParaRPr lang="es-AR" sz="1600" dirty="0">
              <a:solidFill>
                <a:schemeClr val="tx2"/>
              </a:solidFill>
            </a:endParaRPr>
          </a:p>
        </p:txBody>
      </p:sp>
      <p:sp>
        <p:nvSpPr>
          <p:cNvPr id="8" name="7 Retraso"/>
          <p:cNvSpPr/>
          <p:nvPr/>
        </p:nvSpPr>
        <p:spPr>
          <a:xfrm>
            <a:off x="5571300" y="3356558"/>
            <a:ext cx="720660" cy="1368152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2"/>
                </a:solidFill>
              </a:rPr>
              <a:t>Phonemes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331640" y="404063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Expanded</a:t>
            </a:r>
            <a:r>
              <a:rPr lang="es-AR" b="1" dirty="0"/>
              <a:t> </a:t>
            </a:r>
            <a:r>
              <a:rPr lang="es-AR" b="1" dirty="0" err="1" smtClean="0"/>
              <a:t>Inner</a:t>
            </a:r>
            <a:endParaRPr lang="es-AR" b="1" dirty="0" smtClean="0"/>
          </a:p>
          <a:p>
            <a:r>
              <a:rPr lang="es-AR" b="1" dirty="0" err="1" smtClean="0"/>
              <a:t>Speech</a:t>
            </a:r>
            <a:endParaRPr lang="es-AR" b="1" dirty="0" smtClean="0"/>
          </a:p>
          <a:p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7092280" y="3212976"/>
            <a:ext cx="100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SUB-</a:t>
            </a:r>
          </a:p>
          <a:p>
            <a:r>
              <a:rPr lang="es-AR" b="1" dirty="0" smtClean="0"/>
              <a:t>LEXI</a:t>
            </a:r>
          </a:p>
          <a:p>
            <a:r>
              <a:rPr lang="es-AR" b="1" dirty="0" smtClean="0"/>
              <a:t>CAL</a:t>
            </a:r>
          </a:p>
          <a:p>
            <a:endParaRPr lang="es-AR" b="1" dirty="0"/>
          </a:p>
          <a:p>
            <a:r>
              <a:rPr lang="es-AR" b="1" dirty="0" smtClean="0"/>
              <a:t>ROUTE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041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Proto-contents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“standing </a:t>
            </a:r>
            <a:r>
              <a:rPr lang="en-US" i="1" dirty="0">
                <a:solidFill>
                  <a:schemeClr val="tx2"/>
                </a:solidFill>
              </a:rPr>
              <a:t>for” </a:t>
            </a:r>
            <a:r>
              <a:rPr lang="en-US" dirty="0" smtClean="0"/>
              <a:t>is characterized </a:t>
            </a:r>
            <a:r>
              <a:rPr lang="en-US" dirty="0"/>
              <a:t>a mapping relation where phonological </a:t>
            </a:r>
            <a:br>
              <a:rPr lang="en-US" dirty="0"/>
            </a:br>
            <a:r>
              <a:rPr lang="en-US" dirty="0"/>
              <a:t>information (/cat/) serve </a:t>
            </a:r>
            <a:r>
              <a:rPr lang="en-US" dirty="0" smtClean="0"/>
              <a:t>as representations  </a:t>
            </a:r>
            <a:r>
              <a:rPr lang="en-US" dirty="0"/>
              <a:t>of  the  written  words (“cat”).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</a:t>
            </a:r>
            <a:r>
              <a:rPr lang="en-US" dirty="0" smtClean="0"/>
              <a:t>he  </a:t>
            </a:r>
            <a:r>
              <a:rPr lang="en-US" dirty="0"/>
              <a:t>mapping  displays  an </a:t>
            </a:r>
            <a:r>
              <a:rPr lang="en-US" i="1" dirty="0" smtClean="0">
                <a:solidFill>
                  <a:schemeClr val="tx2"/>
                </a:solidFill>
              </a:rPr>
              <a:t>asymmetrical  </a:t>
            </a:r>
            <a:r>
              <a:rPr lang="en-US" i="1" dirty="0">
                <a:solidFill>
                  <a:schemeClr val="tx2"/>
                </a:solidFill>
              </a:rPr>
              <a:t>relation </a:t>
            </a:r>
            <a:r>
              <a:rPr lang="en-US" dirty="0" smtClean="0"/>
              <a:t>between  </a:t>
            </a:r>
            <a:r>
              <a:rPr lang="en-US" dirty="0"/>
              <a:t>phonemes  and </a:t>
            </a:r>
            <a:br>
              <a:rPr lang="en-US" dirty="0"/>
            </a:br>
            <a:r>
              <a:rPr lang="en-US" dirty="0" smtClean="0"/>
              <a:t>graphemes.</a:t>
            </a:r>
            <a:endParaRPr lang="es-A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Proto-contents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988840"/>
            <a:ext cx="6196405" cy="39604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Inner </a:t>
            </a:r>
            <a:r>
              <a:rPr lang="en-US" dirty="0"/>
              <a:t>speech works as a </a:t>
            </a:r>
            <a:r>
              <a:rPr lang="en-US" i="1" dirty="0">
                <a:solidFill>
                  <a:schemeClr val="tx2"/>
                </a:solidFill>
              </a:rPr>
              <a:t>consumer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mechanism</a:t>
            </a:r>
            <a:r>
              <a:rPr lang="en-US" dirty="0"/>
              <a:t>  that  exploits  </a:t>
            </a:r>
            <a:r>
              <a:rPr lang="en-US" dirty="0" smtClean="0"/>
              <a:t>an observer-dependent  mapping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err="1" smtClean="0">
                <a:solidFill>
                  <a:schemeClr val="tx2"/>
                </a:solidFill>
              </a:rPr>
              <a:t>Mis</a:t>
            </a:r>
            <a:r>
              <a:rPr lang="en-US" i="1" dirty="0" smtClean="0">
                <a:solidFill>
                  <a:schemeClr val="tx2"/>
                </a:solidFill>
              </a:rPr>
              <a:t>-representation/</a:t>
            </a:r>
            <a:r>
              <a:rPr lang="en-US" i="1" dirty="0" err="1" smtClean="0">
                <a:solidFill>
                  <a:schemeClr val="tx2"/>
                </a:solidFill>
              </a:rPr>
              <a:t>Mis</a:t>
            </a:r>
            <a:r>
              <a:rPr lang="en-US" i="1" dirty="0" smtClean="0">
                <a:solidFill>
                  <a:schemeClr val="tx2"/>
                </a:solidFill>
              </a:rPr>
              <a:t>-</a:t>
            </a:r>
            <a:r>
              <a:rPr lang="en-US" i="1" dirty="0" smtClean="0">
                <a:solidFill>
                  <a:schemeClr val="tx2"/>
                </a:solidFill>
              </a:rPr>
              <a:t>application</a:t>
            </a:r>
            <a:r>
              <a:rPr lang="en-US" dirty="0" smtClean="0"/>
              <a:t>: </a:t>
            </a:r>
            <a:r>
              <a:rPr lang="en-US" dirty="0" smtClean="0"/>
              <a:t>In reading </a:t>
            </a:r>
            <a:r>
              <a:rPr lang="en-US" dirty="0"/>
              <a:t>process, the system can fail to </a:t>
            </a:r>
            <a:r>
              <a:rPr lang="en-US" dirty="0" smtClean="0"/>
              <a:t>behave appropriately </a:t>
            </a:r>
            <a:r>
              <a:rPr lang="en-US" dirty="0"/>
              <a:t>when it designates the wrong phoneme (/b/) to a target grapheme (“p”). </a:t>
            </a:r>
            <a:r>
              <a:rPr lang="en-US" dirty="0" smtClean="0"/>
              <a:t>Inner </a:t>
            </a:r>
            <a:r>
              <a:rPr lang="en-US" dirty="0"/>
              <a:t>speech indicates these errors by performing the phonological </a:t>
            </a:r>
            <a:r>
              <a:rPr lang="en-US" dirty="0" smtClean="0"/>
              <a:t>rehearsal.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6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Proto-contents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AR" dirty="0"/>
              <a:t> </a:t>
            </a:r>
            <a:r>
              <a:rPr lang="es-AR" i="1" dirty="0" err="1" smtClean="0">
                <a:solidFill>
                  <a:schemeClr val="tx2"/>
                </a:solidFill>
              </a:rPr>
              <a:t>Internal</a:t>
            </a:r>
            <a:r>
              <a:rPr lang="es-AR" i="1" dirty="0" smtClean="0">
                <a:solidFill>
                  <a:schemeClr val="tx2"/>
                </a:solidFill>
              </a:rPr>
              <a:t> </a:t>
            </a:r>
            <a:r>
              <a:rPr lang="es-AR" i="1" dirty="0" err="1" smtClean="0">
                <a:solidFill>
                  <a:schemeClr val="tx2"/>
                </a:solidFill>
              </a:rPr>
              <a:t>aboutness</a:t>
            </a:r>
            <a:endParaRPr lang="es-AR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A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AR" dirty="0" smtClean="0"/>
              <a:t> </a:t>
            </a:r>
            <a:r>
              <a:rPr lang="es-AR" i="1" dirty="0" err="1" smtClean="0">
                <a:solidFill>
                  <a:schemeClr val="tx2"/>
                </a:solidFill>
              </a:rPr>
              <a:t>Precursors</a:t>
            </a:r>
            <a:r>
              <a:rPr lang="es-AR" dirty="0" smtClean="0">
                <a:solidFill>
                  <a:schemeClr val="tx2"/>
                </a:solidFill>
              </a:rPr>
              <a:t> </a:t>
            </a:r>
            <a:r>
              <a:rPr lang="es-AR" dirty="0" err="1" smtClean="0"/>
              <a:t>required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adult</a:t>
            </a:r>
            <a:r>
              <a:rPr lang="es-AR" dirty="0" smtClean="0"/>
              <a:t> </a:t>
            </a:r>
            <a:r>
              <a:rPr lang="es-AR" dirty="0" err="1" smtClean="0"/>
              <a:t>contentful</a:t>
            </a:r>
            <a:r>
              <a:rPr lang="es-AR" dirty="0" smtClean="0"/>
              <a:t> </a:t>
            </a:r>
            <a:r>
              <a:rPr lang="es-AR" dirty="0" err="1" smtClean="0"/>
              <a:t>minds</a:t>
            </a:r>
            <a:r>
              <a:rPr lang="es-AR" dirty="0" smtClean="0"/>
              <a:t>.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90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idx="1"/>
          </p:nvPr>
        </p:nvSpPr>
        <p:spPr>
          <a:xfrm>
            <a:off x="1619672" y="836712"/>
            <a:ext cx="6196013" cy="53899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Firstly, </a:t>
            </a:r>
            <a:r>
              <a:rPr lang="en-US" dirty="0" smtClean="0"/>
              <a:t>proto-contents </a:t>
            </a:r>
            <a:r>
              <a:rPr lang="en-US" sz="3000" b="1" i="1" dirty="0">
                <a:solidFill>
                  <a:schemeClr val="tx2"/>
                </a:solidFill>
              </a:rPr>
              <a:t>elude the gap </a:t>
            </a:r>
            <a:r>
              <a:rPr lang="en-US" dirty="0"/>
              <a:t>between non-</a:t>
            </a:r>
            <a:r>
              <a:rPr lang="en-US" dirty="0" err="1"/>
              <a:t>contentful</a:t>
            </a:r>
            <a:r>
              <a:rPr lang="en-US" dirty="0"/>
              <a:t> and </a:t>
            </a:r>
            <a:r>
              <a:rPr lang="en-US" dirty="0" err="1"/>
              <a:t>contentful</a:t>
            </a:r>
            <a:r>
              <a:rPr lang="en-US" dirty="0"/>
              <a:t> minds </a:t>
            </a:r>
            <a:r>
              <a:rPr lang="en-US" dirty="0" smtClean="0"/>
              <a:t>simply because </a:t>
            </a:r>
            <a:r>
              <a:rPr lang="en-US" dirty="0"/>
              <a:t>they are built on a cognitive architecture where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there is no distinction between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basic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and non-basic capacities of the mind. </a:t>
            </a:r>
            <a:r>
              <a:rPr lang="en-US" dirty="0"/>
              <a:t>Reading acquisition is taken into </a:t>
            </a:r>
            <a:r>
              <a:rPr lang="en-US" dirty="0" smtClean="0"/>
              <a:t>account and </a:t>
            </a:r>
            <a:r>
              <a:rPr lang="en-US" dirty="0"/>
              <a:t>it should be considered as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hybrid capacity </a:t>
            </a:r>
            <a:r>
              <a:rPr lang="en-US" dirty="0"/>
              <a:t>where cognitive and cultural aspects </a:t>
            </a:r>
            <a:r>
              <a:rPr lang="en-US" dirty="0" smtClean="0"/>
              <a:t>run </a:t>
            </a:r>
            <a:r>
              <a:rPr lang="en-US" dirty="0"/>
              <a:t>together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Secondly</a:t>
            </a:r>
            <a:r>
              <a:rPr lang="en-US" dirty="0"/>
              <a:t>, proto-contents evade the</a:t>
            </a:r>
            <a:r>
              <a:rPr lang="en-US" sz="3000" b="1" i="1" dirty="0">
                <a:solidFill>
                  <a:schemeClr val="tx2"/>
                </a:solidFill>
              </a:rPr>
              <a:t> hard problem of content </a:t>
            </a:r>
            <a:r>
              <a:rPr lang="en-US" dirty="0"/>
              <a:t>since they </a:t>
            </a:r>
            <a:r>
              <a:rPr lang="en-US" dirty="0" smtClean="0"/>
              <a:t>depart </a:t>
            </a:r>
            <a:r>
              <a:rPr lang="en-US" dirty="0"/>
              <a:t>from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assumptions owned by informational theories</a:t>
            </a:r>
            <a:r>
              <a:rPr lang="en-US" dirty="0"/>
              <a:t>. In fact, proto-contents </a:t>
            </a:r>
            <a:r>
              <a:rPr lang="en-US" dirty="0" smtClean="0"/>
              <a:t>have </a:t>
            </a:r>
            <a:r>
              <a:rPr lang="en-US" dirty="0"/>
              <a:t>conditions of satisfaction and the </a:t>
            </a:r>
            <a:r>
              <a:rPr lang="en-US" dirty="0" err="1"/>
              <a:t>subpersonal</a:t>
            </a:r>
            <a:r>
              <a:rPr lang="en-US" dirty="0"/>
              <a:t> operations </a:t>
            </a:r>
            <a:r>
              <a:rPr lang="en-US" dirty="0" err="1"/>
              <a:t>underlaying</a:t>
            </a:r>
            <a:r>
              <a:rPr lang="en-US" dirty="0"/>
              <a:t> reading </a:t>
            </a:r>
            <a:r>
              <a:rPr lang="en-US" dirty="0" smtClean="0"/>
              <a:t>capacity </a:t>
            </a:r>
            <a:r>
              <a:rPr lang="en-US" dirty="0"/>
              <a:t>are affected by </a:t>
            </a:r>
            <a:r>
              <a:rPr lang="en-US" dirty="0" err="1" smtClean="0"/>
              <a:t>mis</a:t>
            </a:r>
            <a:r>
              <a:rPr lang="en-US" dirty="0" smtClean="0"/>
              <a:t>-applications </a:t>
            </a:r>
            <a:r>
              <a:rPr lang="en-US" dirty="0"/>
              <a:t>identified by inner speech.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58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Conclusion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proposed some features of a reading model where </a:t>
            </a:r>
            <a:r>
              <a:rPr lang="en-US" dirty="0" smtClean="0"/>
              <a:t>inner </a:t>
            </a:r>
            <a:r>
              <a:rPr lang="en-US" dirty="0"/>
              <a:t>speech works together with graphemes-to-phonemes conversion rules. </a:t>
            </a:r>
            <a:r>
              <a:rPr lang="en-US" dirty="0" smtClean="0"/>
              <a:t>Proto-contents </a:t>
            </a:r>
            <a:r>
              <a:rPr lang="en-US" dirty="0" smtClean="0"/>
              <a:t>supervene on </a:t>
            </a:r>
            <a:r>
              <a:rPr lang="en-US" dirty="0"/>
              <a:t>these operations and </a:t>
            </a:r>
            <a:r>
              <a:rPr lang="en-US" dirty="0" smtClean="0"/>
              <a:t>this evidences some </a:t>
            </a:r>
            <a:r>
              <a:rPr lang="en-US" dirty="0"/>
              <a:t>kind of internal </a:t>
            </a:r>
            <a:r>
              <a:rPr lang="en-US" dirty="0" err="1" smtClean="0"/>
              <a:t>aboutness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5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Introduction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/>
                </a:solidFill>
              </a:rPr>
              <a:t>MENTAL CONTENT</a:t>
            </a:r>
          </a:p>
          <a:p>
            <a:pPr marL="0" indent="0">
              <a:buNone/>
            </a:pPr>
            <a:endParaRPr lang="es-AR" dirty="0"/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Cognitivism</a:t>
            </a:r>
            <a:r>
              <a:rPr lang="es-AR" dirty="0" smtClean="0"/>
              <a:t>: </a:t>
            </a:r>
            <a:r>
              <a:rPr lang="es-AR" i="1" dirty="0" smtClean="0"/>
              <a:t>HARD PROBLE OF CONTENT</a:t>
            </a:r>
          </a:p>
          <a:p>
            <a:pPr marL="0" indent="0">
              <a:buNone/>
            </a:pPr>
            <a:endParaRPr lang="es-AR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/>
              <a:t> </a:t>
            </a:r>
            <a:r>
              <a:rPr lang="es-AR" dirty="0" err="1" smtClean="0"/>
              <a:t>Enactivism</a:t>
            </a:r>
            <a:r>
              <a:rPr lang="es-AR" dirty="0" smtClean="0"/>
              <a:t>: </a:t>
            </a:r>
            <a:r>
              <a:rPr lang="es-AR" i="1" dirty="0" smtClean="0"/>
              <a:t>THE GAP PROBLEM</a:t>
            </a:r>
          </a:p>
          <a:p>
            <a:pPr>
              <a:buFont typeface="Courier New" panose="02070309020205020404" pitchFamily="49" charset="0"/>
              <a:buChar char="o"/>
            </a:pP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19523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Introduction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18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/>
              <a:t>and </a:t>
            </a:r>
            <a:r>
              <a:rPr lang="es-AR" u="sng" dirty="0" err="1" smtClean="0"/>
              <a:t>reading</a:t>
            </a:r>
            <a:r>
              <a:rPr lang="es-AR" u="sng" dirty="0" smtClean="0"/>
              <a:t> </a:t>
            </a:r>
            <a:r>
              <a:rPr lang="es-AR" u="sng" dirty="0" err="1" smtClean="0"/>
              <a:t>acquisition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600" b="1" i="1" dirty="0" smtClean="0">
                <a:solidFill>
                  <a:schemeClr val="tx2"/>
                </a:solidFill>
              </a:rPr>
              <a:t>PROTO-CONTENTS</a:t>
            </a:r>
          </a:p>
          <a:p>
            <a:pPr marL="0" indent="0">
              <a:buNone/>
            </a:pPr>
            <a:r>
              <a:rPr lang="es-AR" sz="2600" dirty="0" smtClean="0"/>
              <a:t>“</a:t>
            </a:r>
            <a:r>
              <a:rPr lang="es-AR" sz="2600" dirty="0" err="1" smtClean="0"/>
              <a:t>internal</a:t>
            </a:r>
            <a:r>
              <a:rPr lang="es-AR" sz="2600" dirty="0" smtClean="0"/>
              <a:t> </a:t>
            </a:r>
            <a:r>
              <a:rPr lang="es-AR" sz="2600" dirty="0" err="1" smtClean="0"/>
              <a:t>aboutness</a:t>
            </a:r>
            <a:r>
              <a:rPr lang="es-AR" sz="2600" dirty="0" smtClean="0"/>
              <a:t>”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 algn="r">
              <a:buNone/>
            </a:pPr>
            <a:r>
              <a:rPr lang="en-US" sz="3000" i="1" dirty="0"/>
              <a:t>H</a:t>
            </a:r>
            <a:r>
              <a:rPr lang="en-US" sz="3000" i="1" dirty="0" smtClean="0"/>
              <a:t>ybrid explanation</a:t>
            </a:r>
          </a:p>
          <a:p>
            <a:pPr marL="0" indent="0" algn="r">
              <a:buNone/>
            </a:pPr>
            <a:endParaRPr lang="en-US" dirty="0" smtClean="0"/>
          </a:p>
          <a:p>
            <a:pPr algn="r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Constructivism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Cognitivism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Enactivism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 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314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Assumptions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348879"/>
            <a:ext cx="6196405" cy="3374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s-AR" dirty="0" smtClean="0"/>
              <a:t> Human </a:t>
            </a:r>
            <a:r>
              <a:rPr lang="es-AR" dirty="0" err="1" smtClean="0"/>
              <a:t>linguistic</a:t>
            </a:r>
            <a:r>
              <a:rPr lang="es-AR" dirty="0" smtClean="0"/>
              <a:t> </a:t>
            </a:r>
            <a:r>
              <a:rPr lang="es-AR" dirty="0" err="1" smtClean="0"/>
              <a:t>content</a:t>
            </a:r>
            <a:endParaRPr lang="es-AR" dirty="0" smtClean="0"/>
          </a:p>
          <a:p>
            <a:pPr marL="514350" indent="-514350">
              <a:buFont typeface="+mj-lt"/>
              <a:buAutoNum type="romanUcPeriod"/>
            </a:pPr>
            <a:r>
              <a:rPr lang="es-AR" dirty="0"/>
              <a:t> </a:t>
            </a:r>
            <a:r>
              <a:rPr lang="es-AR" dirty="0" err="1" smtClean="0"/>
              <a:t>Ontogenetic</a:t>
            </a:r>
            <a:r>
              <a:rPr lang="es-AR" dirty="0" smtClean="0"/>
              <a:t> </a:t>
            </a:r>
            <a:r>
              <a:rPr lang="es-AR" dirty="0" err="1" smtClean="0"/>
              <a:t>account</a:t>
            </a:r>
            <a:endParaRPr lang="es-AR" dirty="0" smtClean="0"/>
          </a:p>
          <a:p>
            <a:pPr marL="514350" indent="-514350">
              <a:buFont typeface="+mj-lt"/>
              <a:buAutoNum type="romanUcPeriod"/>
            </a:pPr>
            <a:r>
              <a:rPr lang="es-AR" dirty="0" smtClean="0"/>
              <a:t> </a:t>
            </a:r>
            <a:r>
              <a:rPr lang="es-AR" dirty="0" err="1" smtClean="0"/>
              <a:t>Sociologized</a:t>
            </a:r>
            <a:r>
              <a:rPr lang="es-AR" dirty="0" smtClean="0"/>
              <a:t>           </a:t>
            </a:r>
          </a:p>
          <a:p>
            <a:pPr marL="514350" indent="-514350">
              <a:buFont typeface="+mj-lt"/>
              <a:buAutoNum type="romanUcPeriod"/>
            </a:pPr>
            <a:r>
              <a:rPr lang="es-AR" dirty="0"/>
              <a:t> </a:t>
            </a:r>
            <a:r>
              <a:rPr lang="es-AR" dirty="0" err="1" smtClean="0"/>
              <a:t>Naturalized</a:t>
            </a:r>
            <a:r>
              <a:rPr lang="es-AR" dirty="0" smtClean="0"/>
              <a:t>              </a:t>
            </a:r>
            <a:r>
              <a:rPr lang="es-AR" dirty="0" err="1" smtClean="0"/>
              <a:t>picture</a:t>
            </a:r>
            <a:r>
              <a:rPr lang="es-AR" dirty="0" smtClean="0"/>
              <a:t> </a:t>
            </a:r>
            <a:r>
              <a:rPr lang="es-AR" dirty="0"/>
              <a:t>of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 smtClean="0"/>
              <a:t>mind</a:t>
            </a:r>
            <a:endParaRPr lang="es-AR" dirty="0" smtClean="0"/>
          </a:p>
          <a:p>
            <a:pPr marL="514350" indent="-514350">
              <a:buFont typeface="+mj-lt"/>
              <a:buAutoNum type="romanUcPeriod"/>
            </a:pPr>
            <a:r>
              <a:rPr lang="es-AR" dirty="0" smtClean="0"/>
              <a:t> </a:t>
            </a:r>
            <a:r>
              <a:rPr lang="es-AR" dirty="0" err="1" smtClean="0"/>
              <a:t>Internalized</a:t>
            </a:r>
            <a:endParaRPr lang="es-AR" dirty="0" smtClean="0"/>
          </a:p>
          <a:p>
            <a:pPr marL="514350" indent="-514350">
              <a:buFont typeface="+mj-lt"/>
              <a:buAutoNum type="romanUcPeriod"/>
            </a:pPr>
            <a:r>
              <a:rPr lang="es-AR" dirty="0" smtClean="0"/>
              <a:t> </a:t>
            </a:r>
            <a:r>
              <a:rPr lang="es-AR" dirty="0" err="1" smtClean="0"/>
              <a:t>Gradualized</a:t>
            </a:r>
            <a:endParaRPr lang="es-AR" dirty="0" smtClean="0"/>
          </a:p>
        </p:txBody>
      </p:sp>
      <p:sp>
        <p:nvSpPr>
          <p:cNvPr id="4" name="3 Cerrar llave"/>
          <p:cNvSpPr/>
          <p:nvPr/>
        </p:nvSpPr>
        <p:spPr>
          <a:xfrm>
            <a:off x="4016863" y="3356992"/>
            <a:ext cx="648072" cy="1512168"/>
          </a:xfrm>
          <a:prstGeom prst="rightBrac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Early</a:t>
            </a:r>
            <a:r>
              <a:rPr lang="es-AR" dirty="0" smtClean="0"/>
              <a:t> </a:t>
            </a:r>
            <a:r>
              <a:rPr lang="es-AR" dirty="0" err="1" smtClean="0"/>
              <a:t>literacy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smtClean="0"/>
              <a:t> </a:t>
            </a:r>
            <a:r>
              <a:rPr lang="es-AR" dirty="0" err="1" smtClean="0"/>
              <a:t>Pictorial</a:t>
            </a:r>
            <a:r>
              <a:rPr lang="es-AR" dirty="0" smtClean="0"/>
              <a:t> </a:t>
            </a:r>
            <a:r>
              <a:rPr lang="es-AR" dirty="0" err="1" smtClean="0"/>
              <a:t>stage</a:t>
            </a:r>
            <a:endParaRPr lang="es-A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/>
              <a:t> </a:t>
            </a:r>
            <a:r>
              <a:rPr lang="es-AR" sz="3200" b="1" dirty="0" err="1" smtClean="0">
                <a:solidFill>
                  <a:schemeClr val="tx2"/>
                </a:solidFill>
              </a:rPr>
              <a:t>Phonological</a:t>
            </a:r>
            <a:r>
              <a:rPr lang="es-AR" sz="2800" b="1" dirty="0" smtClean="0">
                <a:solidFill>
                  <a:schemeClr val="tx2"/>
                </a:solidFill>
              </a:rPr>
              <a:t> </a:t>
            </a:r>
            <a:r>
              <a:rPr lang="es-AR" sz="3200" b="1" dirty="0" err="1" smtClean="0">
                <a:solidFill>
                  <a:schemeClr val="tx2"/>
                </a:solidFill>
              </a:rPr>
              <a:t>stage</a:t>
            </a:r>
            <a:endParaRPr lang="es-AR" b="1" dirty="0" smtClean="0">
              <a:solidFill>
                <a:schemeClr val="tx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/>
              <a:t> </a:t>
            </a:r>
            <a:r>
              <a:rPr lang="es-AR" dirty="0" err="1" smtClean="0"/>
              <a:t>Orthographic</a:t>
            </a:r>
            <a:r>
              <a:rPr lang="es-AR" dirty="0" smtClean="0"/>
              <a:t> </a:t>
            </a:r>
            <a:r>
              <a:rPr lang="es-AR" dirty="0" err="1" smtClean="0"/>
              <a:t>stage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619672" y="3861048"/>
            <a:ext cx="60486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MODELS OF READING: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LEXICAL ROUTE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SUB-LEXICAL ROUTE</a:t>
            </a:r>
          </a:p>
        </p:txBody>
      </p:sp>
    </p:spTree>
    <p:extLst>
      <p:ext uri="{BB962C8B-B14F-4D97-AF65-F5344CB8AC3E}">
        <p14:creationId xmlns:p14="http://schemas.microsoft.com/office/powerpoint/2010/main" val="18663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056784" cy="5256584"/>
          </a:xfrm>
        </p:spPr>
      </p:pic>
      <p:sp>
        <p:nvSpPr>
          <p:cNvPr id="5" name="4 CuadroTexto"/>
          <p:cNvSpPr txBox="1"/>
          <p:nvPr/>
        </p:nvSpPr>
        <p:spPr>
          <a:xfrm>
            <a:off x="899592" y="602128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Redrawn from Ellis and Young (1988:222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76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/>
          <a:lstStyle/>
          <a:p>
            <a:r>
              <a:rPr lang="es-AR" dirty="0" err="1" smtClean="0"/>
              <a:t>Inner</a:t>
            </a:r>
            <a:r>
              <a:rPr lang="es-AR" dirty="0" smtClean="0"/>
              <a:t> </a:t>
            </a:r>
            <a:r>
              <a:rPr lang="es-AR" dirty="0" err="1" smtClean="0"/>
              <a:t>speech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628800"/>
            <a:ext cx="6196405" cy="4464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 err="1" smtClean="0">
                <a:solidFill>
                  <a:schemeClr val="tx2"/>
                </a:solidFill>
              </a:rPr>
              <a:t>Cognitive</a:t>
            </a:r>
            <a:r>
              <a:rPr lang="es-AR" b="1" dirty="0" smtClean="0">
                <a:solidFill>
                  <a:schemeClr val="tx2"/>
                </a:solidFill>
              </a:rPr>
              <a:t> </a:t>
            </a:r>
            <a:r>
              <a:rPr lang="es-AR" b="1" dirty="0" err="1" smtClean="0">
                <a:solidFill>
                  <a:schemeClr val="tx2"/>
                </a:solidFill>
              </a:rPr>
              <a:t>functions</a:t>
            </a:r>
            <a:r>
              <a:rPr lang="es-AR" b="1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hought </a:t>
            </a:r>
            <a:r>
              <a:rPr lang="en-US" dirty="0"/>
              <a:t>broadcasting, </a:t>
            </a:r>
            <a:r>
              <a:rPr lang="en-US" dirty="0" err="1"/>
              <a:t>behaviour</a:t>
            </a:r>
            <a:r>
              <a:rPr lang="en-US" dirty="0"/>
              <a:t> control, working memory, verbal </a:t>
            </a:r>
            <a:r>
              <a:rPr lang="en-US" dirty="0" smtClean="0"/>
              <a:t>self-regulation, reasoning</a:t>
            </a:r>
            <a:r>
              <a:rPr lang="en-US" dirty="0"/>
              <a:t>, planning, memory, or attribution of mental states (</a:t>
            </a:r>
            <a:r>
              <a:rPr lang="en-US" dirty="0" err="1"/>
              <a:t>Spelke</a:t>
            </a:r>
            <a:r>
              <a:rPr lang="en-US" dirty="0"/>
              <a:t> 2003, Baddeley </a:t>
            </a:r>
            <a:r>
              <a:rPr lang="en-US" dirty="0" smtClean="0"/>
              <a:t>1986</a:t>
            </a:r>
            <a:r>
              <a:rPr lang="en-US" dirty="0"/>
              <a:t>, Law et al. 2013, Gilhooly 2005, Hardy </a:t>
            </a:r>
            <a:r>
              <a:rPr lang="en-US" dirty="0" smtClean="0"/>
              <a:t>2006).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Vygotsky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i="1" dirty="0" smtClean="0">
                <a:solidFill>
                  <a:schemeClr val="bg2">
                    <a:lumMod val="50000"/>
                  </a:schemeClr>
                </a:solidFill>
              </a:rPr>
              <a:t>PROBLEM SOLVING </a:t>
            </a:r>
            <a:r>
              <a:rPr lang="en-US" sz="2800" b="1" i="1" dirty="0" smtClean="0">
                <a:solidFill>
                  <a:schemeClr val="bg2">
                    <a:lumMod val="50000"/>
                  </a:schemeClr>
                </a:solidFill>
              </a:rPr>
              <a:t>DEVICE</a:t>
            </a:r>
            <a:endParaRPr lang="en-US" sz="30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915816" y="3861048"/>
            <a:ext cx="1368152" cy="10081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OVERT </a:t>
            </a:r>
          </a:p>
          <a:p>
            <a:pPr algn="ctr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SPEECH</a:t>
            </a:r>
            <a:endParaRPr lang="es-A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572000" y="3861048"/>
            <a:ext cx="1368152" cy="10081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PRIVATE</a:t>
            </a:r>
          </a:p>
          <a:p>
            <a:pPr algn="ctr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SPEECH</a:t>
            </a:r>
            <a:endParaRPr lang="es-A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218430" y="3861048"/>
            <a:ext cx="1368152" cy="10081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INNER</a:t>
            </a:r>
          </a:p>
          <a:p>
            <a:pPr algn="ctr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SPEECH</a:t>
            </a:r>
            <a:endParaRPr lang="es-A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Inner</a:t>
            </a:r>
            <a:r>
              <a:rPr lang="es-AR" dirty="0" smtClean="0"/>
              <a:t> </a:t>
            </a:r>
            <a:r>
              <a:rPr lang="es-AR" dirty="0" err="1" smtClean="0"/>
              <a:t>speech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700808"/>
            <a:ext cx="6196405" cy="446449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Liva</a:t>
            </a:r>
            <a:r>
              <a:rPr lang="en-US" dirty="0" smtClean="0"/>
              <a:t> et al.(1994)</a:t>
            </a:r>
          </a:p>
          <a:p>
            <a:pPr marL="0" indent="0" algn="just">
              <a:buNone/>
            </a:pPr>
            <a:r>
              <a:rPr lang="en-US" dirty="0" smtClean="0"/>
              <a:t>“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inner speech can be considered as a mediator between a text and a </a:t>
            </a: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child</a:t>
            </a:r>
            <a:r>
              <a:rPr lang="en-US" dirty="0" smtClean="0"/>
              <a:t>, as </a:t>
            </a:r>
            <a:r>
              <a:rPr lang="en-US" dirty="0"/>
              <a:t>mother </a:t>
            </a:r>
            <a:r>
              <a:rPr lang="en-US" dirty="0" smtClean="0"/>
              <a:t>reading </a:t>
            </a:r>
            <a:r>
              <a:rPr lang="en-US" dirty="0"/>
              <a:t>a story to her child is a mediator between the book and the child” (p. 322).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Sokolov</a:t>
            </a:r>
            <a:r>
              <a:rPr lang="en-US" dirty="0" smtClean="0"/>
              <a:t> </a:t>
            </a:r>
            <a:r>
              <a:rPr lang="en-US" dirty="0" smtClean="0"/>
              <a:t>(1975) </a:t>
            </a:r>
          </a:p>
          <a:p>
            <a:pPr marL="0" indent="0" algn="just">
              <a:buNone/>
            </a:pPr>
            <a:r>
              <a:rPr lang="en-US" dirty="0" smtClean="0"/>
              <a:t>Empirical </a:t>
            </a:r>
            <a:r>
              <a:rPr lang="en-US" dirty="0" smtClean="0"/>
              <a:t>evidence that </a:t>
            </a:r>
            <a:r>
              <a:rPr lang="en-US" dirty="0" smtClean="0"/>
              <a:t>during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2">
                    <a:lumMod val="50000"/>
                  </a:schemeClr>
                </a:solidFill>
              </a:rPr>
              <a:t>reading</a:t>
            </a:r>
            <a:r>
              <a:rPr lang="en-US" dirty="0" smtClean="0"/>
              <a:t>, inner speech becomes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abbreviated</a:t>
            </a:r>
            <a:r>
              <a:rPr lang="en-US" dirty="0" smtClean="0"/>
              <a:t> when familiar text is encountered and that, conversely, when more complex text is encountered, inner speech becomes more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expanded</a:t>
            </a:r>
            <a:r>
              <a:rPr lang="en-US" dirty="0" smtClean="0"/>
              <a:t>. If this is the case for children, then they must use expanded inner speech during reading </a:t>
            </a:r>
            <a:r>
              <a:rPr lang="en-US" dirty="0" smtClean="0"/>
              <a:t>acquisition.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err="1"/>
              <a:t>Fernyhough</a:t>
            </a:r>
            <a:r>
              <a:rPr lang="es-AR" dirty="0"/>
              <a:t> (2004)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CONDENSED </a:t>
            </a:r>
            <a:r>
              <a:rPr lang="es-AR" dirty="0" err="1"/>
              <a:t>Inner</a:t>
            </a:r>
            <a:r>
              <a:rPr lang="es-AR" dirty="0"/>
              <a:t> </a:t>
            </a:r>
            <a:r>
              <a:rPr lang="es-AR" dirty="0" err="1"/>
              <a:t>speech</a:t>
            </a:r>
            <a:endParaRPr lang="es-AR" dirty="0"/>
          </a:p>
          <a:p>
            <a:pPr marL="0" indent="0">
              <a:buNone/>
            </a:pPr>
            <a:r>
              <a:rPr lang="es-AR" sz="3400" b="1" i="1" dirty="0">
                <a:solidFill>
                  <a:schemeClr val="tx2"/>
                </a:solidFill>
              </a:rPr>
              <a:t>EXPANDED </a:t>
            </a:r>
            <a:r>
              <a:rPr lang="es-AR" sz="3400" b="1" i="1" dirty="0" err="1">
                <a:solidFill>
                  <a:schemeClr val="tx2"/>
                </a:solidFill>
              </a:rPr>
              <a:t>Inner</a:t>
            </a:r>
            <a:r>
              <a:rPr lang="es-AR" sz="3400" b="1" i="1" dirty="0">
                <a:solidFill>
                  <a:schemeClr val="tx2"/>
                </a:solidFill>
              </a:rPr>
              <a:t> </a:t>
            </a:r>
            <a:r>
              <a:rPr lang="es-AR" sz="3400" b="1" i="1" dirty="0" err="1">
                <a:solidFill>
                  <a:schemeClr val="tx2"/>
                </a:solidFill>
              </a:rPr>
              <a:t>speech</a:t>
            </a:r>
            <a:endParaRPr lang="es-AR" sz="34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97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95193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Inner</a:t>
            </a:r>
            <a:r>
              <a:rPr lang="es-AR" dirty="0" smtClean="0"/>
              <a:t> </a:t>
            </a:r>
            <a:r>
              <a:rPr lang="es-AR" dirty="0" err="1" smtClean="0"/>
              <a:t>speech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484784"/>
            <a:ext cx="6196405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err="1" smtClean="0"/>
              <a:t>Gathercole</a:t>
            </a:r>
            <a:r>
              <a:rPr lang="es-AR" dirty="0" smtClean="0"/>
              <a:t> </a:t>
            </a:r>
            <a:r>
              <a:rPr lang="es-AR" dirty="0" smtClean="0"/>
              <a:t>(1998)</a:t>
            </a:r>
          </a:p>
          <a:p>
            <a:pPr marL="0" indent="0">
              <a:buNone/>
            </a:pPr>
            <a:r>
              <a:rPr lang="es-AR" i="1" dirty="0" err="1" smtClean="0">
                <a:solidFill>
                  <a:schemeClr val="tx2"/>
                </a:solidFill>
              </a:rPr>
              <a:t>Phonological</a:t>
            </a:r>
            <a:r>
              <a:rPr lang="es-AR" i="1" dirty="0" smtClean="0">
                <a:solidFill>
                  <a:schemeClr val="tx2"/>
                </a:solidFill>
              </a:rPr>
              <a:t> </a:t>
            </a:r>
            <a:r>
              <a:rPr lang="es-AR" i="1" dirty="0" err="1" smtClean="0">
                <a:solidFill>
                  <a:schemeClr val="tx2"/>
                </a:solidFill>
              </a:rPr>
              <a:t>similarity</a:t>
            </a:r>
            <a:r>
              <a:rPr lang="es-AR" i="1" dirty="0" smtClean="0">
                <a:solidFill>
                  <a:schemeClr val="tx2"/>
                </a:solidFill>
              </a:rPr>
              <a:t> </a:t>
            </a:r>
            <a:r>
              <a:rPr lang="es-AR" i="1" dirty="0" err="1" smtClean="0">
                <a:solidFill>
                  <a:schemeClr val="tx2"/>
                </a:solidFill>
              </a:rPr>
              <a:t>effect</a:t>
            </a:r>
            <a:r>
              <a:rPr lang="es-AR" i="1" dirty="0" smtClean="0">
                <a:solidFill>
                  <a:schemeClr val="tx2"/>
                </a:solidFill>
              </a:rPr>
              <a:t> </a:t>
            </a:r>
            <a:r>
              <a:rPr lang="es-AR" dirty="0" err="1" smtClean="0"/>
              <a:t>around</a:t>
            </a:r>
            <a:r>
              <a:rPr lang="es-AR" dirty="0" smtClean="0"/>
              <a:t> </a:t>
            </a:r>
            <a:r>
              <a:rPr lang="es-AR" dirty="0" err="1" smtClean="0"/>
              <a:t>age</a:t>
            </a:r>
            <a:r>
              <a:rPr lang="es-AR" dirty="0" smtClean="0"/>
              <a:t> 7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 smtClean="0"/>
              <a:t>effect </a:t>
            </a:r>
            <a:r>
              <a:rPr lang="en-US" sz="2000" dirty="0"/>
              <a:t>shows that infant´s inner speech includes </a:t>
            </a:r>
            <a:r>
              <a:rPr lang="en-US" sz="2000" dirty="0" smtClean="0"/>
              <a:t>phonological </a:t>
            </a:r>
            <a:r>
              <a:rPr lang="en-US" sz="2000" dirty="0"/>
              <a:t>information which could be useful for the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grapheme-phoneme conversion 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</a:rPr>
              <a:t>involved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in reading processes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443085"/>
            <a:ext cx="1320844" cy="82117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26" y="3450463"/>
            <a:ext cx="1368152" cy="85058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26" y="2381075"/>
            <a:ext cx="1368152" cy="90937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81075"/>
            <a:ext cx="1320844" cy="9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651</TotalTime>
  <Words>454</Words>
  <Application>Microsoft Office PowerPoint</Application>
  <PresentationFormat>Presentación en pantalla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Chincheta</vt:lpstr>
      <vt:lpstr>      Somewhere in-between: inner speech and the proto-mental content</vt:lpstr>
      <vt:lpstr>Introduction</vt:lpstr>
      <vt:lpstr>Introduction</vt:lpstr>
      <vt:lpstr>Assumptions</vt:lpstr>
      <vt:lpstr>Early literacy</vt:lpstr>
      <vt:lpstr>Presentación de PowerPoint</vt:lpstr>
      <vt:lpstr>Inner speech</vt:lpstr>
      <vt:lpstr>Inner speech</vt:lpstr>
      <vt:lpstr>Inner speech</vt:lpstr>
      <vt:lpstr>Inner speech</vt:lpstr>
      <vt:lpstr>Proto-contents</vt:lpstr>
      <vt:lpstr>Proto-contents</vt:lpstr>
      <vt:lpstr>Proto-contents</vt:lpstr>
      <vt:lpstr>Presentación de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Somewhere in-between: inner speech and the proto-mental content</dc:title>
  <dc:creator>Mariela</dc:creator>
  <cp:lastModifiedBy>Mariela</cp:lastModifiedBy>
  <cp:revision>38</cp:revision>
  <dcterms:created xsi:type="dcterms:W3CDTF">2021-11-14T20:45:07Z</dcterms:created>
  <dcterms:modified xsi:type="dcterms:W3CDTF">2021-11-17T20:07:29Z</dcterms:modified>
</cp:coreProperties>
</file>