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84" r:id="rId3"/>
    <p:sldId id="283" r:id="rId4"/>
    <p:sldId id="287" r:id="rId5"/>
    <p:sldId id="286" r:id="rId6"/>
    <p:sldId id="288" r:id="rId7"/>
    <p:sldId id="289" r:id="rId8"/>
    <p:sldId id="258" r:id="rId9"/>
    <p:sldId id="290" r:id="rId10"/>
    <p:sldId id="285" r:id="rId11"/>
    <p:sldId id="291" r:id="rId12"/>
    <p:sldId id="293" r:id="rId13"/>
    <p:sldId id="292" r:id="rId14"/>
    <p:sldId id="295" r:id="rId15"/>
    <p:sldId id="296" r:id="rId16"/>
    <p:sldId id="300" r:id="rId17"/>
    <p:sldId id="298" r:id="rId18"/>
    <p:sldId id="299" r:id="rId19"/>
    <p:sldId id="282" r:id="rId20"/>
  </p:sldIdLst>
  <p:sldSz cx="12192000" cy="6858000"/>
  <p:notesSz cx="6858000" cy="9144000"/>
  <p:embeddedFontLs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47"/>
    <p:restoredTop sz="96291"/>
  </p:normalViewPr>
  <p:slideViewPr>
    <p:cSldViewPr snapToGrid="0">
      <p:cViewPr varScale="1">
        <p:scale>
          <a:sx n="127" d="100"/>
          <a:sy n="127" d="100"/>
        </p:scale>
        <p:origin x="472" y="1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10959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492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281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8291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007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7" name="Google Shape;25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endParaRPr lang="en-I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0389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lvl="0" indent="0" algn="l" rtl="0">
              <a:spcBef>
                <a:spcPts val="0"/>
              </a:spcBef>
              <a:spcAft>
                <a:spcPts val="0"/>
              </a:spcAft>
              <a:buNone/>
            </a:pPr>
            <a:endParaRPr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25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0587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6026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3274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977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067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ideo" Target="https://www.youtube.com/embed/8Hi9-5F2zW4?feature=oembed" TargetMode="Externa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845344" y="1250254"/>
            <a:ext cx="10501312"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i="0" u="none" strike="noStrike" cap="none" dirty="0">
                <a:solidFill>
                  <a:schemeClr val="dk1"/>
                </a:solidFill>
                <a:latin typeface="Calibri"/>
                <a:ea typeface="Calibri"/>
                <a:cs typeface="Calibri"/>
                <a:sym typeface="Calibri"/>
              </a:rPr>
              <a:t>Fostering Safe </a:t>
            </a:r>
            <a:r>
              <a:rPr lang="en-US" sz="3600" b="1" i="0" u="none" strike="noStrike" cap="none" dirty="0" err="1">
                <a:solidFill>
                  <a:schemeClr val="dk1"/>
                </a:solidFill>
                <a:latin typeface="Calibri"/>
                <a:ea typeface="Calibri"/>
                <a:cs typeface="Calibri"/>
                <a:sym typeface="Calibri"/>
              </a:rPr>
              <a:t>Behaviours</a:t>
            </a:r>
            <a:r>
              <a:rPr lang="en-US" sz="3600" b="1" i="0" u="none" strike="noStrike" cap="none" dirty="0">
                <a:solidFill>
                  <a:schemeClr val="dk1"/>
                </a:solidFill>
                <a:latin typeface="Calibri"/>
                <a:ea typeface="Calibri"/>
                <a:cs typeface="Calibri"/>
                <a:sym typeface="Calibri"/>
              </a:rPr>
              <a:t> </a:t>
            </a:r>
          </a:p>
          <a:p>
            <a:pPr marL="0" marR="0" lvl="0" indent="0" algn="ctr" rtl="0">
              <a:spcBef>
                <a:spcPts val="0"/>
              </a:spcBef>
              <a:spcAft>
                <a:spcPts val="0"/>
              </a:spcAft>
              <a:buNone/>
            </a:pPr>
            <a:r>
              <a:rPr lang="en-US" sz="3600" b="1" i="0" u="none" strike="noStrike" cap="none" dirty="0">
                <a:solidFill>
                  <a:schemeClr val="dk1"/>
                </a:solidFill>
                <a:latin typeface="Calibri"/>
                <a:ea typeface="Calibri"/>
                <a:cs typeface="Calibri"/>
                <a:sym typeface="Calibri"/>
              </a:rPr>
              <a:t>via Metaphor-based Nudging Technologies</a:t>
            </a:r>
          </a:p>
        </p:txBody>
      </p:sp>
      <p:sp>
        <p:nvSpPr>
          <p:cNvPr id="89" name="Google Shape;89;p13"/>
          <p:cNvSpPr/>
          <p:nvPr/>
        </p:nvSpPr>
        <p:spPr>
          <a:xfrm>
            <a:off x="-262115" y="3043663"/>
            <a:ext cx="5093659" cy="184665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dirty="0">
                <a:solidFill>
                  <a:srgbClr val="000000"/>
                </a:solidFill>
                <a:latin typeface="Helvetica Neue"/>
                <a:ea typeface="Helvetica Neue"/>
                <a:cs typeface="Helvetica Neue"/>
                <a:sym typeface="Helvetica Neue"/>
              </a:rPr>
              <a:t>Francesca </a:t>
            </a:r>
            <a:r>
              <a:rPr lang="it-IT" sz="2000" b="1" i="0" u="none" strike="noStrike" cap="none" dirty="0" err="1">
                <a:solidFill>
                  <a:srgbClr val="000000"/>
                </a:solidFill>
                <a:latin typeface="Helvetica Neue"/>
                <a:ea typeface="Helvetica Neue"/>
                <a:cs typeface="Helvetica Neue"/>
                <a:sym typeface="Helvetica Neue"/>
              </a:rPr>
              <a:t>Ervas</a:t>
            </a:r>
            <a:endParaRPr sz="2000" b="1" i="0" u="none" strike="noStrike" cap="none" dirty="0">
              <a:solidFill>
                <a:schemeClr val="dk1"/>
              </a:solidFill>
              <a:latin typeface="Calibri"/>
              <a:ea typeface="Calibri"/>
              <a:cs typeface="Calibri"/>
              <a:sym typeface="Calibri"/>
            </a:endParaRPr>
          </a:p>
          <a:p>
            <a:pPr algn="ctr"/>
            <a:r>
              <a:rPr lang="en-US" sz="1600" i="1" dirty="0">
                <a:latin typeface="Helvetica Neue"/>
                <a:ea typeface="Helvetica Neue"/>
                <a:cs typeface="Helvetica Neue"/>
                <a:sym typeface="Helvetica Neue"/>
              </a:rPr>
              <a:t>Dept. of Education, Psychology, Philosophy</a:t>
            </a:r>
          </a:p>
          <a:p>
            <a:pPr algn="ctr"/>
            <a:r>
              <a:rPr lang="en-US" sz="1600" i="1" dirty="0">
                <a:latin typeface="Helvetica Neue"/>
                <a:ea typeface="Helvetica Neue"/>
                <a:cs typeface="Helvetica Neue"/>
                <a:sym typeface="Helvetica Neue"/>
              </a:rPr>
              <a:t>University of Cagliari, Italy</a:t>
            </a:r>
          </a:p>
          <a:p>
            <a:pPr marL="0" marR="0" lvl="0" indent="0" algn="ctr" rtl="0">
              <a:spcBef>
                <a:spcPts val="0"/>
              </a:spcBef>
              <a:spcAft>
                <a:spcPts val="0"/>
              </a:spcAft>
              <a:buNone/>
            </a:pPr>
            <a:br>
              <a:rPr lang="en-US" sz="1800" i="1" dirty="0">
                <a:latin typeface="Helvetica Neue"/>
                <a:ea typeface="Helvetica Neue"/>
                <a:cs typeface="Helvetica Neue"/>
                <a:sym typeface="Helvetica Neue"/>
              </a:rPr>
            </a:br>
            <a:endParaRPr lang="en-US" sz="1800" i="1" dirty="0">
              <a:latin typeface="Helvetica Neue"/>
              <a:ea typeface="Helvetica Neue"/>
              <a:cs typeface="Helvetica Neue"/>
              <a:sym typeface="Helvetica Neue"/>
            </a:endParaRPr>
          </a:p>
          <a:p>
            <a:pPr algn="ctr"/>
            <a:r>
              <a:rPr lang="en-US" sz="1800" b="1" dirty="0">
                <a:latin typeface="Helvetica Neue"/>
                <a:ea typeface="Helvetica Neue"/>
                <a:cs typeface="Helvetica Neue"/>
                <a:sym typeface="Helvetica Neue"/>
              </a:rPr>
              <a:t>Giuseppe </a:t>
            </a:r>
            <a:r>
              <a:rPr lang="en-US" sz="1800" b="1" dirty="0" err="1">
                <a:latin typeface="Helvetica Neue"/>
                <a:ea typeface="Helvetica Neue"/>
                <a:cs typeface="Helvetica Neue"/>
                <a:sym typeface="Helvetica Neue"/>
              </a:rPr>
              <a:t>Lorini</a:t>
            </a:r>
            <a:endParaRPr lang="en-US" sz="1800" b="1" dirty="0">
              <a:latin typeface="Helvetica Neue"/>
              <a:ea typeface="Helvetica Neue"/>
              <a:cs typeface="Helvetica Neue"/>
              <a:sym typeface="Helvetica Neue"/>
            </a:endParaRPr>
          </a:p>
          <a:p>
            <a:pPr algn="ctr"/>
            <a:r>
              <a:rPr lang="en-US" sz="1600" i="1" dirty="0">
                <a:latin typeface="Helvetica Neue"/>
                <a:ea typeface="Helvetica Neue"/>
                <a:cs typeface="Helvetica Neue"/>
                <a:sym typeface="Helvetica Neue"/>
              </a:rPr>
              <a:t>Dept. of Law</a:t>
            </a:r>
            <a:endParaRPr lang="en-US" sz="1600" b="0" i="1" u="sng" strike="noStrike" cap="none" dirty="0">
              <a:solidFill>
                <a:srgbClr val="000000"/>
              </a:solidFill>
              <a:latin typeface="Helvetica Neue"/>
              <a:ea typeface="Helvetica Neue"/>
              <a:cs typeface="Helvetica Neue"/>
              <a:sym typeface="Helvetica Neue"/>
            </a:endParaRPr>
          </a:p>
          <a:p>
            <a:pPr marL="0" marR="0" lvl="0" indent="0" algn="ctr" rtl="0">
              <a:spcBef>
                <a:spcPts val="0"/>
              </a:spcBef>
              <a:spcAft>
                <a:spcPts val="0"/>
              </a:spcAft>
              <a:buNone/>
            </a:pPr>
            <a:r>
              <a:rPr lang="en-US" sz="1600" b="0" i="1" u="none" strike="noStrike" cap="none" dirty="0">
                <a:solidFill>
                  <a:srgbClr val="000000"/>
                </a:solidFill>
                <a:latin typeface="Helvetica Neue"/>
                <a:ea typeface="Helvetica Neue"/>
                <a:cs typeface="Helvetica Neue"/>
                <a:sym typeface="Helvetica Neue"/>
              </a:rPr>
              <a:t>University of Cagliari</a:t>
            </a:r>
            <a:r>
              <a:rPr lang="en-US" sz="1800" b="0" i="1" u="none" strike="noStrike" cap="none" dirty="0">
                <a:solidFill>
                  <a:srgbClr val="000000"/>
                </a:solidFill>
                <a:latin typeface="Helvetica Neue"/>
                <a:ea typeface="Helvetica Neue"/>
                <a:cs typeface="Helvetica Neue"/>
                <a:sym typeface="Helvetica Neue"/>
              </a:rPr>
              <a:t>, Italy</a:t>
            </a:r>
          </a:p>
          <a:p>
            <a:pPr marL="0" marR="0" lvl="0" indent="0" algn="ctr" rtl="0">
              <a:spcBef>
                <a:spcPts val="0"/>
              </a:spcBef>
              <a:spcAft>
                <a:spcPts val="0"/>
              </a:spcAft>
              <a:buNone/>
            </a:pPr>
            <a:endParaRPr sz="1800" b="0" i="1" u="none" strike="noStrike" cap="none" dirty="0">
              <a:solidFill>
                <a:srgbClr val="000000"/>
              </a:solidFill>
              <a:latin typeface="Helvetica Neue"/>
              <a:ea typeface="Helvetica Neue"/>
              <a:cs typeface="Helvetica Neue"/>
              <a:sym typeface="Helvetica Neue"/>
            </a:endParaRPr>
          </a:p>
        </p:txBody>
      </p:sp>
      <p:pic>
        <p:nvPicPr>
          <p:cNvPr id="90" name="Google Shape;90;p13"/>
          <p:cNvPicPr preferRelativeResize="0"/>
          <p:nvPr/>
        </p:nvPicPr>
        <p:blipFill rotWithShape="1">
          <a:blip r:embed="rId3">
            <a:alphaModFix/>
          </a:blip>
          <a:srcRect/>
          <a:stretch/>
        </p:blipFill>
        <p:spPr>
          <a:xfrm>
            <a:off x="1265984" y="5607746"/>
            <a:ext cx="2561690" cy="1031357"/>
          </a:xfrm>
          <a:prstGeom prst="rect">
            <a:avLst/>
          </a:prstGeom>
          <a:noFill/>
          <a:ln>
            <a:noFill/>
          </a:ln>
        </p:spPr>
      </p:pic>
      <p:sp>
        <p:nvSpPr>
          <p:cNvPr id="5" name="Google Shape;89;p13">
            <a:extLst>
              <a:ext uri="{FF2B5EF4-FFF2-40B4-BE49-F238E27FC236}">
                <a16:creationId xmlns:a16="http://schemas.microsoft.com/office/drawing/2014/main" id="{909353CA-88B1-594A-A4AE-72160882D46D}"/>
              </a:ext>
            </a:extLst>
          </p:cNvPr>
          <p:cNvSpPr/>
          <p:nvPr/>
        </p:nvSpPr>
        <p:spPr>
          <a:xfrm>
            <a:off x="7360458" y="3037688"/>
            <a:ext cx="5093659" cy="184665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it-IT" sz="2000" b="1" i="0" u="none" strike="noStrike" cap="none" dirty="0" err="1">
                <a:solidFill>
                  <a:srgbClr val="000000"/>
                </a:solidFill>
                <a:latin typeface="Helvetica Neue"/>
                <a:ea typeface="Helvetica Neue"/>
                <a:cs typeface="Helvetica Neue"/>
                <a:sym typeface="Helvetica Neue"/>
              </a:rPr>
              <a:t>Artur</a:t>
            </a:r>
            <a:r>
              <a:rPr lang="it-IT" sz="2000" b="1" i="0" u="none" strike="noStrike" cap="none" dirty="0">
                <a:solidFill>
                  <a:srgbClr val="000000"/>
                </a:solidFill>
                <a:latin typeface="Helvetica Neue"/>
                <a:ea typeface="Helvetica Neue"/>
                <a:cs typeface="Helvetica Neue"/>
                <a:sym typeface="Helvetica Neue"/>
              </a:rPr>
              <a:t> </a:t>
            </a:r>
            <a:r>
              <a:rPr lang="it-IT" sz="2000" b="1" i="0" u="none" strike="noStrike" cap="none" dirty="0" err="1">
                <a:solidFill>
                  <a:srgbClr val="000000"/>
                </a:solidFill>
                <a:latin typeface="Helvetica Neue"/>
                <a:ea typeface="Helvetica Neue"/>
                <a:cs typeface="Helvetica Neue"/>
                <a:sym typeface="Helvetica Neue"/>
              </a:rPr>
              <a:t>Gunia</a:t>
            </a:r>
            <a:endParaRPr sz="2000" b="1" i="0" u="none" strike="noStrike" cap="none" dirty="0">
              <a:solidFill>
                <a:schemeClr val="dk1"/>
              </a:solidFill>
              <a:latin typeface="Calibri"/>
              <a:ea typeface="Calibri"/>
              <a:cs typeface="Calibri"/>
              <a:sym typeface="Calibri"/>
            </a:endParaRPr>
          </a:p>
          <a:p>
            <a:pPr algn="ctr"/>
            <a:r>
              <a:rPr lang="en-US" sz="1600" i="1" dirty="0">
                <a:latin typeface="Helvetica Neue"/>
                <a:ea typeface="Helvetica Neue"/>
                <a:cs typeface="Helvetica Neue"/>
                <a:sym typeface="Helvetica Neue"/>
              </a:rPr>
              <a:t>Dept. of Cognitive Science</a:t>
            </a:r>
          </a:p>
          <a:p>
            <a:pPr lvl="0" algn="ctr"/>
            <a:r>
              <a:rPr lang="en-US" sz="1600" i="1" dirty="0">
                <a:latin typeface="Helvetica Neue"/>
                <a:ea typeface="Helvetica Neue"/>
                <a:cs typeface="Helvetica Neue"/>
                <a:sym typeface="Helvetica Neue"/>
              </a:rPr>
              <a:t>Jagellonian University, Poland</a:t>
            </a:r>
          </a:p>
          <a:p>
            <a:pPr marL="0" marR="0" lvl="0" indent="0" algn="ctr" rtl="0">
              <a:spcBef>
                <a:spcPts val="0"/>
              </a:spcBef>
              <a:spcAft>
                <a:spcPts val="0"/>
              </a:spcAft>
              <a:buNone/>
            </a:pPr>
            <a:br>
              <a:rPr lang="en-US" sz="1800" i="1" dirty="0">
                <a:latin typeface="Helvetica Neue"/>
                <a:ea typeface="Helvetica Neue"/>
                <a:cs typeface="Helvetica Neue"/>
                <a:sym typeface="Helvetica Neue"/>
              </a:rPr>
            </a:br>
            <a:endParaRPr lang="en-US" sz="1800" i="1" dirty="0">
              <a:latin typeface="Helvetica Neue"/>
              <a:ea typeface="Helvetica Neue"/>
              <a:cs typeface="Helvetica Neue"/>
              <a:sym typeface="Helvetica Neue"/>
            </a:endParaRPr>
          </a:p>
          <a:p>
            <a:pPr algn="ctr"/>
            <a:r>
              <a:rPr lang="en-US" sz="1800" b="1" dirty="0">
                <a:latin typeface="Helvetica Neue"/>
                <a:ea typeface="Helvetica Neue"/>
                <a:cs typeface="Helvetica Neue"/>
                <a:sym typeface="Helvetica Neue"/>
              </a:rPr>
              <a:t>Bipin </a:t>
            </a:r>
            <a:r>
              <a:rPr lang="en-US" sz="1800" b="1" dirty="0" err="1">
                <a:latin typeface="Helvetica Neue"/>
                <a:ea typeface="Helvetica Neue"/>
                <a:cs typeface="Helvetica Neue"/>
                <a:sym typeface="Helvetica Neue"/>
              </a:rPr>
              <a:t>Indurkhya</a:t>
            </a:r>
            <a:endParaRPr lang="en-US" sz="1800" b="1" dirty="0">
              <a:latin typeface="Helvetica Neue"/>
              <a:ea typeface="Helvetica Neue"/>
              <a:cs typeface="Helvetica Neue"/>
              <a:sym typeface="Helvetica Neue"/>
            </a:endParaRPr>
          </a:p>
          <a:p>
            <a:pPr algn="ctr"/>
            <a:r>
              <a:rPr lang="en-US" sz="1600" i="1" dirty="0">
                <a:latin typeface="Helvetica Neue"/>
                <a:ea typeface="Helvetica Neue"/>
                <a:cs typeface="Helvetica Neue"/>
                <a:sym typeface="Helvetica Neue"/>
              </a:rPr>
              <a:t>Institute of Philosophy</a:t>
            </a:r>
            <a:endParaRPr lang="en-US" sz="1600" b="0" i="1" u="sng" strike="noStrike" cap="none" dirty="0">
              <a:solidFill>
                <a:srgbClr val="000000"/>
              </a:solidFill>
              <a:latin typeface="Helvetica Neue"/>
              <a:ea typeface="Helvetica Neue"/>
              <a:cs typeface="Helvetica Neue"/>
              <a:sym typeface="Helvetica Neue"/>
            </a:endParaRPr>
          </a:p>
          <a:p>
            <a:pPr marL="0" marR="0" lvl="0" indent="0" algn="ctr" rtl="0">
              <a:spcBef>
                <a:spcPts val="0"/>
              </a:spcBef>
              <a:spcAft>
                <a:spcPts val="0"/>
              </a:spcAft>
              <a:buNone/>
            </a:pPr>
            <a:r>
              <a:rPr lang="en-US" sz="1600" i="1" dirty="0">
                <a:latin typeface="Helvetica Neue"/>
                <a:ea typeface="Helvetica Neue"/>
                <a:cs typeface="Helvetica Neue"/>
                <a:sym typeface="Helvetica Neue"/>
              </a:rPr>
              <a:t>J</a:t>
            </a:r>
            <a:r>
              <a:rPr lang="en-US" sz="1600" b="0" i="1" u="none" strike="noStrike" cap="none" dirty="0">
                <a:solidFill>
                  <a:srgbClr val="000000"/>
                </a:solidFill>
                <a:latin typeface="Helvetica Neue"/>
                <a:ea typeface="Helvetica Neue"/>
                <a:cs typeface="Helvetica Neue"/>
                <a:sym typeface="Helvetica Neue"/>
              </a:rPr>
              <a:t>agellonian University, Poland</a:t>
            </a:r>
          </a:p>
          <a:p>
            <a:pPr marL="0" marR="0" lvl="0" indent="0" algn="ctr" rtl="0">
              <a:spcBef>
                <a:spcPts val="0"/>
              </a:spcBef>
              <a:spcAft>
                <a:spcPts val="0"/>
              </a:spcAft>
              <a:buNone/>
            </a:pPr>
            <a:endParaRPr sz="1800" b="0" i="1" u="none" strike="noStrike" cap="none" dirty="0">
              <a:solidFill>
                <a:srgbClr val="000000"/>
              </a:solidFill>
              <a:latin typeface="Helvetica Neue"/>
              <a:ea typeface="Helvetica Neue"/>
              <a:cs typeface="Helvetica Neue"/>
              <a:sym typeface="Helvetica Neue"/>
            </a:endParaRPr>
          </a:p>
        </p:txBody>
      </p:sp>
      <p:pic>
        <p:nvPicPr>
          <p:cNvPr id="3" name="Picture 2">
            <a:extLst>
              <a:ext uri="{FF2B5EF4-FFF2-40B4-BE49-F238E27FC236}">
                <a16:creationId xmlns:a16="http://schemas.microsoft.com/office/drawing/2014/main" id="{AA706330-186E-7944-B291-D194DDEACA99}"/>
              </a:ext>
            </a:extLst>
          </p:cNvPr>
          <p:cNvPicPr>
            <a:picLocks noChangeAspect="1"/>
          </p:cNvPicPr>
          <p:nvPr/>
        </p:nvPicPr>
        <p:blipFill>
          <a:blip r:embed="rId4"/>
          <a:stretch>
            <a:fillRect/>
          </a:stretch>
        </p:blipFill>
        <p:spPr>
          <a:xfrm>
            <a:off x="8330281" y="5393041"/>
            <a:ext cx="2629782" cy="1127050"/>
          </a:xfrm>
          <a:prstGeom prst="rect">
            <a:avLst/>
          </a:prstGeom>
        </p:spPr>
      </p:pic>
      <p:graphicFrame>
        <p:nvGraphicFramePr>
          <p:cNvPr id="4" name="Table 3">
            <a:extLst>
              <a:ext uri="{FF2B5EF4-FFF2-40B4-BE49-F238E27FC236}">
                <a16:creationId xmlns:a16="http://schemas.microsoft.com/office/drawing/2014/main" id="{998D4F64-8547-8648-8E76-A0DF241E2FB9}"/>
              </a:ext>
            </a:extLst>
          </p:cNvPr>
          <p:cNvGraphicFramePr>
            <a:graphicFrameLocks noGrp="1"/>
          </p:cNvGraphicFramePr>
          <p:nvPr>
            <p:extLst>
              <p:ext uri="{D42A27DB-BD31-4B8C-83A1-F6EECF244321}">
                <p14:modId xmlns:p14="http://schemas.microsoft.com/office/powerpoint/2010/main" val="559904471"/>
              </p:ext>
            </p:extLst>
          </p:nvPr>
        </p:nvGraphicFramePr>
        <p:xfrm>
          <a:off x="-10048" y="-403"/>
          <a:ext cx="12202048" cy="604892"/>
        </p:xfrm>
        <a:graphic>
          <a:graphicData uri="http://schemas.openxmlformats.org/drawingml/2006/table">
            <a:tbl>
              <a:tblPr/>
              <a:tblGrid>
                <a:gridCol w="12202048">
                  <a:extLst>
                    <a:ext uri="{9D8B030D-6E8A-4147-A177-3AD203B41FA5}">
                      <a16:colId xmlns:a16="http://schemas.microsoft.com/office/drawing/2014/main" val="1653282587"/>
                    </a:ext>
                  </a:extLst>
                </a:gridCol>
              </a:tblGrid>
              <a:tr h="239259">
                <a:tc>
                  <a:txBody>
                    <a:bodyPr/>
                    <a:lstStyle/>
                    <a:p>
                      <a:pPr algn="ctr" fontAlgn="ctr"/>
                      <a:r>
                        <a:rPr lang="en-GB" sz="1600" dirty="0">
                          <a:effectLst/>
                          <a:latin typeface="Calibri" panose="020F0502020204030204" pitchFamily="34" charset="0"/>
                          <a:cs typeface="Calibri" panose="020F0502020204030204" pitchFamily="34" charset="0"/>
                        </a:rPr>
                        <a:t>C I F M A - 2 0 2 1</a:t>
                      </a:r>
                    </a:p>
                  </a:txBody>
                  <a:tcPr marL="36923" marR="36923" marT="36923" marB="36923" anchor="ctr">
                    <a:lnL>
                      <a:noFill/>
                    </a:lnL>
                    <a:lnR>
                      <a:noFill/>
                    </a:lnR>
                    <a:lnT>
                      <a:noFill/>
                    </a:lnT>
                    <a:lnB>
                      <a:noFill/>
                    </a:lnB>
                    <a:solidFill>
                      <a:srgbClr val="990000"/>
                    </a:solidFill>
                  </a:tcPr>
                </a:tc>
                <a:extLst>
                  <a:ext uri="{0D108BD9-81ED-4DB2-BD59-A6C34878D82A}">
                    <a16:rowId xmlns:a16="http://schemas.microsoft.com/office/drawing/2014/main" val="2762181145"/>
                  </a:ext>
                </a:extLst>
              </a:tr>
              <a:tr h="239259">
                <a:tc>
                  <a:txBody>
                    <a:bodyPr/>
                    <a:lstStyle/>
                    <a:p>
                      <a:pPr algn="ctr">
                        <a:spcAft>
                          <a:spcPts val="600"/>
                        </a:spcAft>
                      </a:pPr>
                      <a:r>
                        <a:rPr lang="en-GB" sz="1400" b="0" i="1" u="none" strike="noStrike" cap="none" dirty="0">
                          <a:solidFill>
                            <a:srgbClr val="000000"/>
                          </a:solidFill>
                          <a:latin typeface="Helvetica Neue"/>
                          <a:ea typeface="Helvetica Neue"/>
                          <a:cs typeface="Helvetica Neue"/>
                          <a:sym typeface="Arial"/>
                        </a:rPr>
                        <a:t>Monday, 6 December 2021</a:t>
                      </a:r>
                    </a:p>
                  </a:txBody>
                  <a:tcPr marL="36923" marR="36923" marT="36923" marB="36923" anchor="ctr">
                    <a:lnL>
                      <a:noFill/>
                    </a:lnL>
                    <a:lnR>
                      <a:noFill/>
                    </a:lnR>
                    <a:lnT>
                      <a:noFill/>
                    </a:lnT>
                    <a:lnB>
                      <a:noFill/>
                    </a:lnB>
                  </a:tcPr>
                </a:tc>
                <a:extLst>
                  <a:ext uri="{0D108BD9-81ED-4DB2-BD59-A6C34878D82A}">
                    <a16:rowId xmlns:a16="http://schemas.microsoft.com/office/drawing/2014/main" val="112438077"/>
                  </a:ext>
                </a:extLst>
              </a:tr>
            </a:tbl>
          </a:graphicData>
        </a:graphic>
      </p:graphicFrame>
      <p:sp>
        <p:nvSpPr>
          <p:cNvPr id="10" name="Google Shape;89;p13">
            <a:extLst>
              <a:ext uri="{FF2B5EF4-FFF2-40B4-BE49-F238E27FC236}">
                <a16:creationId xmlns:a16="http://schemas.microsoft.com/office/drawing/2014/main" id="{AF56B6D7-8B6D-3346-96E0-0E7CEB4D30D2}"/>
              </a:ext>
            </a:extLst>
          </p:cNvPr>
          <p:cNvSpPr/>
          <p:nvPr/>
        </p:nvSpPr>
        <p:spPr>
          <a:xfrm>
            <a:off x="3418114" y="2560759"/>
            <a:ext cx="5093659" cy="184665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US" sz="1800" i="1" dirty="0">
              <a:latin typeface="Helvetica Neue"/>
              <a:ea typeface="Helvetica Neue"/>
              <a:cs typeface="Helvetica Neue"/>
              <a:sym typeface="Helvetica Neue"/>
            </a:endParaRPr>
          </a:p>
          <a:p>
            <a:pPr marL="0" marR="0" lvl="0" indent="0" algn="ctr" rtl="0">
              <a:spcBef>
                <a:spcPts val="0"/>
              </a:spcBef>
              <a:spcAft>
                <a:spcPts val="0"/>
              </a:spcAft>
              <a:buNone/>
            </a:pPr>
            <a:endParaRPr lang="en-US" sz="1800" i="1" dirty="0">
              <a:latin typeface="Helvetica Neue"/>
              <a:ea typeface="Helvetica Neue"/>
              <a:cs typeface="Helvetica Neue"/>
              <a:sym typeface="Helvetica Neue"/>
            </a:endParaRPr>
          </a:p>
          <a:p>
            <a:pPr marL="0" marR="0" lvl="0" indent="0" algn="ctr" rtl="0">
              <a:spcBef>
                <a:spcPts val="0"/>
              </a:spcBef>
              <a:spcAft>
                <a:spcPts val="0"/>
              </a:spcAft>
              <a:buNone/>
            </a:pPr>
            <a:endParaRPr lang="en-US" sz="1800" i="1" dirty="0">
              <a:latin typeface="Helvetica Neue"/>
              <a:ea typeface="Helvetica Neue"/>
              <a:cs typeface="Helvetica Neue"/>
              <a:sym typeface="Helvetica Neue"/>
            </a:endParaRPr>
          </a:p>
          <a:p>
            <a:pPr marL="0" marR="0" lvl="0" indent="0" algn="ctr" rtl="0">
              <a:spcBef>
                <a:spcPts val="0"/>
              </a:spcBef>
              <a:spcAft>
                <a:spcPts val="0"/>
              </a:spcAft>
              <a:buNone/>
            </a:pPr>
            <a:endParaRPr lang="en-US" sz="1800" i="1" dirty="0">
              <a:latin typeface="Helvetica Neue"/>
              <a:ea typeface="Helvetica Neue"/>
              <a:cs typeface="Helvetica Neue"/>
              <a:sym typeface="Helvetica Neue"/>
            </a:endParaRPr>
          </a:p>
          <a:p>
            <a:pPr algn="ctr"/>
            <a:r>
              <a:rPr lang="en-US" sz="1800" b="1" dirty="0">
                <a:latin typeface="Helvetica Neue"/>
                <a:ea typeface="Helvetica Neue"/>
                <a:cs typeface="Helvetica Neue"/>
                <a:sym typeface="Helvetica Neue"/>
              </a:rPr>
              <a:t>Georgi </a:t>
            </a:r>
            <a:r>
              <a:rPr lang="en-US" sz="1800" b="1" dirty="0" err="1">
                <a:latin typeface="Helvetica Neue"/>
                <a:ea typeface="Helvetica Neue"/>
                <a:cs typeface="Helvetica Neue"/>
                <a:sym typeface="Helvetica Neue"/>
              </a:rPr>
              <a:t>Stojanov</a:t>
            </a:r>
            <a:endParaRPr lang="en-US" sz="1800" b="1" dirty="0">
              <a:latin typeface="Helvetica Neue"/>
              <a:ea typeface="Helvetica Neue"/>
              <a:cs typeface="Helvetica Neue"/>
              <a:sym typeface="Helvetica Neue"/>
            </a:endParaRPr>
          </a:p>
          <a:p>
            <a:pPr algn="ctr"/>
            <a:r>
              <a:rPr lang="en-GB" sz="1600" i="1" dirty="0">
                <a:latin typeface="Helvetica Neue" panose="02000503000000020004" pitchFamily="2" charset="0"/>
                <a:ea typeface="Helvetica Neue" panose="02000503000000020004" pitchFamily="2" charset="0"/>
                <a:cs typeface="Helvetica Neue" panose="02000503000000020004" pitchFamily="2" charset="0"/>
              </a:rPr>
              <a:t>Dept. of Computer Science, Mathematics, </a:t>
            </a:r>
            <a:br>
              <a:rPr lang="en-GB" sz="1600" i="1" dirty="0">
                <a:latin typeface="Helvetica Neue" panose="02000503000000020004" pitchFamily="2" charset="0"/>
                <a:ea typeface="Helvetica Neue" panose="02000503000000020004" pitchFamily="2" charset="0"/>
                <a:cs typeface="Helvetica Neue" panose="02000503000000020004" pitchFamily="2" charset="0"/>
              </a:rPr>
            </a:br>
            <a:r>
              <a:rPr lang="en-GB" sz="1600" i="1" dirty="0">
                <a:latin typeface="Helvetica Neue" panose="02000503000000020004" pitchFamily="2" charset="0"/>
                <a:ea typeface="Helvetica Neue" panose="02000503000000020004" pitchFamily="2" charset="0"/>
                <a:cs typeface="Helvetica Neue" panose="02000503000000020004" pitchFamily="2" charset="0"/>
              </a:rPr>
              <a:t>and Environmental </a:t>
            </a:r>
            <a:r>
              <a:rPr lang="en-GB" sz="1600" dirty="0">
                <a:latin typeface="Helvetica Neue" panose="02000503000000020004" pitchFamily="2" charset="0"/>
                <a:ea typeface="Helvetica Neue" panose="02000503000000020004" pitchFamily="2" charset="0"/>
                <a:cs typeface="Helvetica Neue" panose="02000503000000020004" pitchFamily="2" charset="0"/>
              </a:rPr>
              <a:t>Science</a:t>
            </a:r>
          </a:p>
          <a:p>
            <a:pPr algn="ctr"/>
            <a:r>
              <a:rPr lang="en-US" sz="1600" b="0" i="1" u="none" strike="noStrike" cap="none"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a:rPr>
              <a:t>The American University of Paris, France</a:t>
            </a:r>
          </a:p>
          <a:p>
            <a:pPr marL="0" marR="0" lvl="0" indent="0" algn="ctr" rtl="0">
              <a:spcBef>
                <a:spcPts val="0"/>
              </a:spcBef>
              <a:spcAft>
                <a:spcPts val="0"/>
              </a:spcAft>
              <a:buNone/>
            </a:pPr>
            <a:endParaRPr sz="1800" b="0" i="1" u="none" strike="noStrike" cap="none" dirty="0">
              <a:solidFill>
                <a:srgbClr val="000000"/>
              </a:solidFill>
              <a:latin typeface="Helvetica Neue"/>
              <a:ea typeface="Helvetica Neue"/>
              <a:cs typeface="Helvetica Neue"/>
              <a:sym typeface="Helvetica Neue"/>
            </a:endParaRPr>
          </a:p>
        </p:txBody>
      </p:sp>
      <p:pic>
        <p:nvPicPr>
          <p:cNvPr id="9" name="Picture 8">
            <a:extLst>
              <a:ext uri="{FF2B5EF4-FFF2-40B4-BE49-F238E27FC236}">
                <a16:creationId xmlns:a16="http://schemas.microsoft.com/office/drawing/2014/main" id="{BC46B1E3-FEB6-194A-9C12-E32BC399A4A9}"/>
              </a:ext>
            </a:extLst>
          </p:cNvPr>
          <p:cNvPicPr>
            <a:picLocks noChangeAspect="1"/>
          </p:cNvPicPr>
          <p:nvPr/>
        </p:nvPicPr>
        <p:blipFill>
          <a:blip r:embed="rId5"/>
          <a:stretch>
            <a:fillRect/>
          </a:stretch>
        </p:blipFill>
        <p:spPr>
          <a:xfrm>
            <a:off x="4103327" y="5672414"/>
            <a:ext cx="3723232" cy="9020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CD4E-B557-C14F-ABCD-AFCDC8D637C6}"/>
              </a:ext>
            </a:extLst>
          </p:cNvPr>
          <p:cNvSpPr>
            <a:spLocks noGrp="1"/>
          </p:cNvSpPr>
          <p:nvPr>
            <p:ph type="title"/>
          </p:nvPr>
        </p:nvSpPr>
        <p:spPr>
          <a:xfrm>
            <a:off x="838200" y="175437"/>
            <a:ext cx="10515600" cy="1325563"/>
          </a:xfrm>
        </p:spPr>
        <p:txBody>
          <a:bodyPr/>
          <a:lstStyle/>
          <a:p>
            <a:pPr algn="ctr"/>
            <a:r>
              <a:rPr lang="en-IT" dirty="0"/>
              <a:t>Metaphor and decision making</a:t>
            </a:r>
          </a:p>
        </p:txBody>
      </p:sp>
      <p:pic>
        <p:nvPicPr>
          <p:cNvPr id="5" name="Immagine 9" descr="Ritaglio schermata">
            <a:extLst>
              <a:ext uri="{FF2B5EF4-FFF2-40B4-BE49-F238E27FC236}">
                <a16:creationId xmlns:a16="http://schemas.microsoft.com/office/drawing/2014/main" id="{BA4C7583-D151-3E4D-BA7C-4FED916C71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6983617" cy="3880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C10D41D2-9F01-6944-98F4-065361F82303}"/>
              </a:ext>
            </a:extLst>
          </p:cNvPr>
          <p:cNvPicPr>
            <a:picLocks noChangeAspect="1"/>
          </p:cNvPicPr>
          <p:nvPr/>
        </p:nvPicPr>
        <p:blipFill>
          <a:blip r:embed="rId3"/>
          <a:stretch>
            <a:fillRect/>
          </a:stretch>
        </p:blipFill>
        <p:spPr>
          <a:xfrm>
            <a:off x="5911702" y="2598947"/>
            <a:ext cx="6280298" cy="4259053"/>
          </a:xfrm>
          <a:prstGeom prst="rect">
            <a:avLst/>
          </a:prstGeom>
        </p:spPr>
      </p:pic>
      <p:sp>
        <p:nvSpPr>
          <p:cNvPr id="11" name="TextBox 10">
            <a:extLst>
              <a:ext uri="{FF2B5EF4-FFF2-40B4-BE49-F238E27FC236}">
                <a16:creationId xmlns:a16="http://schemas.microsoft.com/office/drawing/2014/main" id="{EA56AC4B-334A-C54D-B35D-64CCF4109227}"/>
              </a:ext>
            </a:extLst>
          </p:cNvPr>
          <p:cNvSpPr txBox="1"/>
          <p:nvPr/>
        </p:nvSpPr>
        <p:spPr>
          <a:xfrm>
            <a:off x="6323712" y="2647506"/>
            <a:ext cx="6140302" cy="276999"/>
          </a:xfrm>
          <a:prstGeom prst="rect">
            <a:avLst/>
          </a:prstGeom>
          <a:noFill/>
        </p:spPr>
        <p:txBody>
          <a:bodyPr wrap="square">
            <a:spAutoFit/>
          </a:bodyPr>
          <a:lstStyle/>
          <a:p>
            <a:r>
              <a:rPr lang="en-GB" sz="1200" b="1" dirty="0">
                <a:effectLst/>
                <a:latin typeface="AdvPS70D8"/>
              </a:rPr>
              <a:t>MEDICAL DECISION MAKING/JANUARY 2015 </a:t>
            </a:r>
            <a:endParaRPr lang="en-GB" sz="1200" b="1" dirty="0"/>
          </a:p>
        </p:txBody>
      </p:sp>
    </p:spTree>
    <p:extLst>
      <p:ext uri="{BB962C8B-B14F-4D97-AF65-F5344CB8AC3E}">
        <p14:creationId xmlns:p14="http://schemas.microsoft.com/office/powerpoint/2010/main" val="155737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74F8-8124-264F-B4D5-3479663586C8}"/>
              </a:ext>
            </a:extLst>
          </p:cNvPr>
          <p:cNvSpPr>
            <a:spLocks noGrp="1"/>
          </p:cNvSpPr>
          <p:nvPr>
            <p:ph type="title"/>
          </p:nvPr>
        </p:nvSpPr>
        <p:spPr>
          <a:xfrm>
            <a:off x="838200" y="194998"/>
            <a:ext cx="10515600" cy="1325563"/>
          </a:xfrm>
        </p:spPr>
        <p:txBody>
          <a:bodyPr/>
          <a:lstStyle/>
          <a:p>
            <a:pPr algn="ctr"/>
            <a:r>
              <a:rPr lang="en-IT" dirty="0"/>
              <a:t>Framing effect: some limitations</a:t>
            </a:r>
          </a:p>
        </p:txBody>
      </p:sp>
      <p:pic>
        <p:nvPicPr>
          <p:cNvPr id="8" name="Picture 7">
            <a:extLst>
              <a:ext uri="{FF2B5EF4-FFF2-40B4-BE49-F238E27FC236}">
                <a16:creationId xmlns:a16="http://schemas.microsoft.com/office/drawing/2014/main" id="{124C31BB-FF2D-E94F-B035-5B20B3D60DEC}"/>
              </a:ext>
            </a:extLst>
          </p:cNvPr>
          <p:cNvPicPr>
            <a:picLocks noChangeAspect="1"/>
          </p:cNvPicPr>
          <p:nvPr/>
        </p:nvPicPr>
        <p:blipFill>
          <a:blip r:embed="rId2"/>
          <a:stretch>
            <a:fillRect/>
          </a:stretch>
        </p:blipFill>
        <p:spPr>
          <a:xfrm>
            <a:off x="0" y="1202670"/>
            <a:ext cx="5923940" cy="5655330"/>
          </a:xfrm>
          <a:prstGeom prst="rect">
            <a:avLst/>
          </a:prstGeom>
        </p:spPr>
      </p:pic>
      <p:pic>
        <p:nvPicPr>
          <p:cNvPr id="4" name="Picture 3">
            <a:extLst>
              <a:ext uri="{FF2B5EF4-FFF2-40B4-BE49-F238E27FC236}">
                <a16:creationId xmlns:a16="http://schemas.microsoft.com/office/drawing/2014/main" id="{89444DD5-FC6B-C443-B399-A12CD19FB0D5}"/>
              </a:ext>
            </a:extLst>
          </p:cNvPr>
          <p:cNvPicPr>
            <a:picLocks noChangeAspect="1"/>
          </p:cNvPicPr>
          <p:nvPr/>
        </p:nvPicPr>
        <p:blipFill>
          <a:blip r:embed="rId3"/>
          <a:stretch>
            <a:fillRect/>
          </a:stretch>
        </p:blipFill>
        <p:spPr>
          <a:xfrm>
            <a:off x="4479147" y="2643368"/>
            <a:ext cx="7712853" cy="4214632"/>
          </a:xfrm>
          <a:prstGeom prst="rect">
            <a:avLst/>
          </a:prstGeom>
        </p:spPr>
      </p:pic>
    </p:spTree>
    <p:extLst>
      <p:ext uri="{BB962C8B-B14F-4D97-AF65-F5344CB8AC3E}">
        <p14:creationId xmlns:p14="http://schemas.microsoft.com/office/powerpoint/2010/main" val="394924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D776-A669-C344-8C70-9A7BD8DE0357}"/>
              </a:ext>
            </a:extLst>
          </p:cNvPr>
          <p:cNvSpPr>
            <a:spLocks noGrp="1"/>
          </p:cNvSpPr>
          <p:nvPr>
            <p:ph type="title"/>
          </p:nvPr>
        </p:nvSpPr>
        <p:spPr/>
        <p:txBody>
          <a:bodyPr/>
          <a:lstStyle/>
          <a:p>
            <a:pPr algn="ctr"/>
            <a:r>
              <a:rPr lang="en-IT" dirty="0"/>
              <a:t>The war metaphor for Covid-19</a:t>
            </a:r>
          </a:p>
        </p:txBody>
      </p:sp>
      <p:sp>
        <p:nvSpPr>
          <p:cNvPr id="3" name="Text Placeholder 2">
            <a:extLst>
              <a:ext uri="{FF2B5EF4-FFF2-40B4-BE49-F238E27FC236}">
                <a16:creationId xmlns:a16="http://schemas.microsoft.com/office/drawing/2014/main" id="{E595020B-2076-AC4E-806F-7537ED30058C}"/>
              </a:ext>
            </a:extLst>
          </p:cNvPr>
          <p:cNvSpPr>
            <a:spLocks noGrp="1"/>
          </p:cNvSpPr>
          <p:nvPr>
            <p:ph type="body" idx="1"/>
          </p:nvPr>
        </p:nvSpPr>
        <p:spPr>
          <a:xfrm>
            <a:off x="382772" y="1825625"/>
            <a:ext cx="11238614" cy="4351338"/>
          </a:xfrm>
        </p:spPr>
        <p:txBody>
          <a:bodyPr/>
          <a:lstStyle/>
          <a:p>
            <a:pPr>
              <a:spcAft>
                <a:spcPts val="1200"/>
              </a:spcAft>
            </a:pPr>
            <a:r>
              <a:rPr lang="en-GB" sz="2400" dirty="0"/>
              <a:t>The war metaphor has been largely applied in discourse to describe illness and therapy management, especially in oncology to conceptualize a phenomenon that is difficult to express in literal terms (Sontag 1978, </a:t>
            </a:r>
            <a:r>
              <a:rPr lang="en-GB" sz="2400" dirty="0" err="1"/>
              <a:t>Semino</a:t>
            </a:r>
            <a:r>
              <a:rPr lang="en-GB" sz="2400" dirty="0"/>
              <a:t> et al. 2018). </a:t>
            </a:r>
          </a:p>
          <a:p>
            <a:pPr>
              <a:spcAft>
                <a:spcPts val="1200"/>
              </a:spcAft>
            </a:pPr>
            <a:r>
              <a:rPr lang="en-GB" sz="2400" dirty="0"/>
              <a:t>As the war metaphor is highly conventional and frequent in health communication, it is </a:t>
            </a:r>
            <a:r>
              <a:rPr lang="en-GB" sz="2400" b="1" dirty="0"/>
              <a:t>easier to understand </a:t>
            </a:r>
            <a:r>
              <a:rPr lang="en-GB" sz="2400" dirty="0"/>
              <a:t>when compared to new and creative metaphors. </a:t>
            </a:r>
          </a:p>
          <a:p>
            <a:pPr>
              <a:spcAft>
                <a:spcPts val="1200"/>
              </a:spcAft>
            </a:pPr>
            <a:r>
              <a:rPr lang="en-GB" sz="2400" dirty="0"/>
              <a:t>However, scholars highlighted the </a:t>
            </a:r>
            <a:r>
              <a:rPr lang="en-GB" sz="2400" b="1" dirty="0"/>
              <a:t>negative entailments</a:t>
            </a:r>
            <a:r>
              <a:rPr lang="en-GB" sz="2400" dirty="0"/>
              <a:t>:</a:t>
            </a:r>
            <a:r>
              <a:rPr lang="en-GB" sz="2400" b="1" dirty="0"/>
              <a:t> </a:t>
            </a:r>
            <a:r>
              <a:rPr lang="en-GB" sz="2400" dirty="0"/>
              <a:t>feelings of anger or sadness in perceiving them as losers in a war that was not in their control. </a:t>
            </a:r>
          </a:p>
          <a:p>
            <a:pPr>
              <a:spcAft>
                <a:spcPts val="1200"/>
              </a:spcAft>
            </a:pPr>
            <a:r>
              <a:rPr lang="en-GB" sz="2400" dirty="0"/>
              <a:t>More recently, the war metaphor has been applied to the Covid-19 pandemic, moving it to </a:t>
            </a:r>
            <a:r>
              <a:rPr lang="en-GB" sz="2400" b="1" dirty="0"/>
              <a:t>a collective health context</a:t>
            </a:r>
            <a:r>
              <a:rPr lang="en-GB" sz="2400" dirty="0"/>
              <a:t>, with both negative and positive entailments (Marron et al. 2020). Thus, other metaphors have been proposed:</a:t>
            </a:r>
            <a:br>
              <a:rPr lang="en-GB" sz="2400" dirty="0"/>
            </a:br>
            <a:r>
              <a:rPr lang="en-GB" sz="2400" u="sng" dirty="0">
                <a:solidFill>
                  <a:srgbClr val="0432FF"/>
                </a:solidFill>
              </a:rPr>
              <a:t>#</a:t>
            </a:r>
            <a:r>
              <a:rPr lang="en-GB" sz="2400" u="sng" dirty="0" err="1">
                <a:solidFill>
                  <a:srgbClr val="0432FF"/>
                </a:solidFill>
              </a:rPr>
              <a:t>ReframeCovid</a:t>
            </a:r>
            <a:r>
              <a:rPr lang="en-GB" sz="2400" dirty="0"/>
              <a:t> Initiative. </a:t>
            </a:r>
          </a:p>
          <a:p>
            <a:pPr>
              <a:spcAft>
                <a:spcPts val="1200"/>
              </a:spcAft>
            </a:pPr>
            <a:endParaRPr lang="en-IT" sz="2400" dirty="0"/>
          </a:p>
        </p:txBody>
      </p:sp>
    </p:spTree>
    <p:extLst>
      <p:ext uri="{BB962C8B-B14F-4D97-AF65-F5344CB8AC3E}">
        <p14:creationId xmlns:p14="http://schemas.microsoft.com/office/powerpoint/2010/main" val="1162119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8A287-21BE-9C43-AA07-0C95C185DA30}"/>
              </a:ext>
            </a:extLst>
          </p:cNvPr>
          <p:cNvSpPr>
            <a:spLocks noGrp="1"/>
          </p:cNvSpPr>
          <p:nvPr>
            <p:ph type="title"/>
          </p:nvPr>
        </p:nvSpPr>
        <p:spPr/>
        <p:txBody>
          <a:bodyPr/>
          <a:lstStyle/>
          <a:p>
            <a:pPr algn="ctr"/>
            <a:r>
              <a:rPr lang="en-IT" dirty="0"/>
              <a:t>Reasoning conditions</a:t>
            </a:r>
          </a:p>
        </p:txBody>
      </p:sp>
      <p:sp>
        <p:nvSpPr>
          <p:cNvPr id="3" name="Text Placeholder 2">
            <a:extLst>
              <a:ext uri="{FF2B5EF4-FFF2-40B4-BE49-F238E27FC236}">
                <a16:creationId xmlns:a16="http://schemas.microsoft.com/office/drawing/2014/main" id="{82E371D0-D897-4D41-B1E1-204DAF088CD3}"/>
              </a:ext>
            </a:extLst>
          </p:cNvPr>
          <p:cNvSpPr>
            <a:spLocks noGrp="1"/>
          </p:cNvSpPr>
          <p:nvPr>
            <p:ph type="body" idx="1"/>
          </p:nvPr>
        </p:nvSpPr>
        <p:spPr>
          <a:xfrm>
            <a:off x="546691" y="1690688"/>
            <a:ext cx="10989635" cy="4351338"/>
          </a:xfrm>
        </p:spPr>
        <p:txBody>
          <a:bodyPr/>
          <a:lstStyle/>
          <a:p>
            <a:pPr>
              <a:spcAft>
                <a:spcPts val="1200"/>
              </a:spcAft>
            </a:pPr>
            <a:r>
              <a:rPr lang="en-GB" sz="2400" dirty="0"/>
              <a:t>An experimental study (</a:t>
            </a:r>
            <a:r>
              <a:rPr lang="en-GB" sz="2400" dirty="0" err="1"/>
              <a:t>Robyns</a:t>
            </a:r>
            <a:r>
              <a:rPr lang="en-GB" sz="2400" dirty="0"/>
              <a:t> &amp; Mayer 2000) on the use of metaphor for the solution of everyday dilemmas showed that the </a:t>
            </a:r>
            <a:r>
              <a:rPr lang="en-GB" sz="2400" b="1" dirty="0"/>
              <a:t>framing effect also depends on reasoning conditions </a:t>
            </a:r>
            <a:r>
              <a:rPr lang="en-GB" sz="2400" dirty="0"/>
              <a:t>(Cf. </a:t>
            </a:r>
            <a:r>
              <a:rPr lang="en-GB" sz="2400" dirty="0" err="1"/>
              <a:t>Ervas</a:t>
            </a:r>
            <a:r>
              <a:rPr lang="en-GB" sz="2400" dirty="0"/>
              <a:t>, </a:t>
            </a:r>
            <a:r>
              <a:rPr lang="en-GB" sz="2400" dirty="0" err="1"/>
              <a:t>Salis</a:t>
            </a:r>
            <a:r>
              <a:rPr lang="en-GB" sz="2400" dirty="0"/>
              <a:t>, </a:t>
            </a:r>
            <a:r>
              <a:rPr lang="en-GB" sz="2400" dirty="0" err="1"/>
              <a:t>Fanari</a:t>
            </a:r>
            <a:r>
              <a:rPr lang="en-GB" sz="2400" dirty="0"/>
              <a:t>, WPRN-439252). </a:t>
            </a:r>
          </a:p>
          <a:p>
            <a:pPr>
              <a:spcAft>
                <a:spcPts val="1200"/>
              </a:spcAft>
            </a:pPr>
            <a:r>
              <a:rPr lang="en-GB" sz="2400" dirty="0"/>
              <a:t>The authors proposed the </a:t>
            </a:r>
            <a:r>
              <a:rPr lang="en-GB" sz="2400" b="1" dirty="0"/>
              <a:t>metaphor processing termination hypothesis</a:t>
            </a:r>
            <a:r>
              <a:rPr lang="en-GB" sz="2400" dirty="0"/>
              <a:t>: when a metaphor is unnecessary, not consistent with the reasoner’s understanding process, or increases ambiguity, the metaphorical framing effect decreases.</a:t>
            </a:r>
          </a:p>
          <a:p>
            <a:pPr>
              <a:spcAft>
                <a:spcPts val="1200"/>
              </a:spcAft>
            </a:pPr>
            <a:r>
              <a:rPr lang="en-GB" sz="2400" dirty="0"/>
              <a:t>Other empirical studies (</a:t>
            </a:r>
            <a:r>
              <a:rPr lang="en-GB" sz="2400" dirty="0" err="1"/>
              <a:t>Ervas</a:t>
            </a:r>
            <a:r>
              <a:rPr lang="en-GB" sz="2400" dirty="0"/>
              <a:t> et al. 2018, 2021) have shown that </a:t>
            </a:r>
            <a:r>
              <a:rPr lang="en-GB" sz="2400" b="1" dirty="0"/>
              <a:t>conventional metaphors</a:t>
            </a:r>
            <a:r>
              <a:rPr lang="en-GB" sz="2400" dirty="0"/>
              <a:t> can lead people to revise the premises of the reasoning processes to hold their (already believed) conclusions while </a:t>
            </a:r>
            <a:r>
              <a:rPr lang="en-GB" sz="2400" b="1" dirty="0"/>
              <a:t>creative metaphors </a:t>
            </a:r>
            <a:r>
              <a:rPr lang="en-GB" sz="2400" dirty="0"/>
              <a:t>can help them in finding alternative solutions, but this might crucially depend on the </a:t>
            </a:r>
            <a:r>
              <a:rPr lang="en-GB" sz="2400" b="1" dirty="0"/>
              <a:t>affective coherence</a:t>
            </a:r>
            <a:r>
              <a:rPr lang="en-GB" sz="2400" i="1" dirty="0"/>
              <a:t> </a:t>
            </a:r>
            <a:r>
              <a:rPr lang="en-GB" sz="2400" dirty="0"/>
              <a:t>of the source with the target of the metaphor. </a:t>
            </a:r>
            <a:endParaRPr lang="en-IT" dirty="0"/>
          </a:p>
        </p:txBody>
      </p:sp>
    </p:spTree>
    <p:extLst>
      <p:ext uri="{BB962C8B-B14F-4D97-AF65-F5344CB8AC3E}">
        <p14:creationId xmlns:p14="http://schemas.microsoft.com/office/powerpoint/2010/main" val="3936747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1D8B-9EE9-0845-A96C-258719E67B1A}"/>
              </a:ext>
            </a:extLst>
          </p:cNvPr>
          <p:cNvSpPr>
            <a:spLocks noGrp="1"/>
          </p:cNvSpPr>
          <p:nvPr>
            <p:ph type="title"/>
          </p:nvPr>
        </p:nvSpPr>
        <p:spPr/>
        <p:txBody>
          <a:bodyPr/>
          <a:lstStyle/>
          <a:p>
            <a:pPr algn="ctr"/>
            <a:r>
              <a:rPr lang="en-IT" dirty="0"/>
              <a:t>The fire metaphor for Covid-19</a:t>
            </a:r>
          </a:p>
        </p:txBody>
      </p:sp>
      <p:sp>
        <p:nvSpPr>
          <p:cNvPr id="3" name="Text Placeholder 2">
            <a:extLst>
              <a:ext uri="{FF2B5EF4-FFF2-40B4-BE49-F238E27FC236}">
                <a16:creationId xmlns:a16="http://schemas.microsoft.com/office/drawing/2014/main" id="{77349F34-A467-B242-85E3-C77C129448A4}"/>
              </a:ext>
            </a:extLst>
          </p:cNvPr>
          <p:cNvSpPr>
            <a:spLocks noGrp="1"/>
          </p:cNvSpPr>
          <p:nvPr>
            <p:ph type="body" idx="1"/>
          </p:nvPr>
        </p:nvSpPr>
        <p:spPr>
          <a:xfrm>
            <a:off x="695546" y="1690688"/>
            <a:ext cx="10800907" cy="4351338"/>
          </a:xfrm>
        </p:spPr>
        <p:txBody>
          <a:bodyPr/>
          <a:lstStyle/>
          <a:p>
            <a:r>
              <a:rPr lang="en-GB" sz="2400" dirty="0"/>
              <a:t>As pointed out (</a:t>
            </a:r>
            <a:r>
              <a:rPr lang="en-GB" sz="2400" dirty="0" err="1"/>
              <a:t>Semino</a:t>
            </a:r>
            <a:r>
              <a:rPr lang="en-GB" sz="2400" dirty="0"/>
              <a:t> 2020, 2021), the fire metaphor for Covid-19 could be </a:t>
            </a:r>
            <a:r>
              <a:rPr lang="en-GB" sz="2400" b="1" dirty="0"/>
              <a:t>more effective in communication and reasoning about health emergencies</a:t>
            </a:r>
            <a:r>
              <a:rPr lang="en-GB" sz="2400" dirty="0"/>
              <a:t>:</a:t>
            </a:r>
          </a:p>
          <a:p>
            <a:pPr lvl="1"/>
            <a:r>
              <a:rPr lang="en-GB" sz="2000" dirty="0"/>
              <a:t>Beyond evoking vivid and rich images, it can:</a:t>
            </a:r>
          </a:p>
          <a:p>
            <a:pPr lvl="1"/>
            <a:r>
              <a:rPr lang="en-GB" sz="2000" dirty="0"/>
              <a:t>convey </a:t>
            </a:r>
            <a:r>
              <a:rPr lang="en-GB" sz="2000" b="1" dirty="0"/>
              <a:t>danger and urgency</a:t>
            </a:r>
            <a:r>
              <a:rPr lang="en-GB" sz="2000" dirty="0"/>
              <a:t>, </a:t>
            </a:r>
          </a:p>
          <a:p>
            <a:pPr lvl="1"/>
            <a:r>
              <a:rPr lang="en-GB" sz="2000" dirty="0"/>
              <a:t>help in explaining </a:t>
            </a:r>
            <a:r>
              <a:rPr lang="en-GB" sz="2000" b="1" dirty="0"/>
              <a:t>the different phases </a:t>
            </a:r>
            <a:r>
              <a:rPr lang="en-GB" sz="2000" dirty="0"/>
              <a:t>of the pandemic, </a:t>
            </a:r>
          </a:p>
          <a:p>
            <a:pPr lvl="1"/>
            <a:r>
              <a:rPr lang="en-GB" sz="2000" dirty="0"/>
              <a:t>how </a:t>
            </a:r>
            <a:r>
              <a:rPr lang="en-GB" sz="2000" b="1" dirty="0"/>
              <a:t>transmission</a:t>
            </a:r>
            <a:r>
              <a:rPr lang="en-GB" sz="2000" dirty="0"/>
              <a:t> happens, and </a:t>
            </a:r>
            <a:r>
              <a:rPr lang="en-GB" sz="2000" b="1" dirty="0"/>
              <a:t>the role of individuals </a:t>
            </a:r>
            <a:r>
              <a:rPr lang="en-GB" sz="2000" dirty="0"/>
              <a:t>within that, </a:t>
            </a:r>
          </a:p>
          <a:p>
            <a:pPr lvl="1"/>
            <a:r>
              <a:rPr lang="en-GB" sz="2000" dirty="0"/>
              <a:t>how the </a:t>
            </a:r>
            <a:r>
              <a:rPr lang="en-GB" sz="2000" b="1" dirty="0"/>
              <a:t>pandemic connects with health inequalities</a:t>
            </a:r>
            <a:r>
              <a:rPr lang="en-GB" sz="2000" dirty="0"/>
              <a:t>. </a:t>
            </a:r>
          </a:p>
          <a:p>
            <a:r>
              <a:rPr lang="en-GB" sz="2400" dirty="0"/>
              <a:t>Most importantly for our research, while the war metaphor cannot explain measures for reducing contagion, in the fire metaphors people are “trees” and “fuel”, thus exploiting “the forest fire scenario” to communicate the effectiveness of </a:t>
            </a:r>
            <a:r>
              <a:rPr lang="en-GB" sz="2400" b="1" dirty="0"/>
              <a:t>social distancing</a:t>
            </a:r>
            <a:r>
              <a:rPr lang="en-GB" sz="2400" dirty="0"/>
              <a:t>. </a:t>
            </a:r>
          </a:p>
          <a:p>
            <a:r>
              <a:rPr lang="en-GB" sz="2400" dirty="0"/>
              <a:t>These might be the basic elements to build a metaphor-based interface </a:t>
            </a:r>
            <a:r>
              <a:rPr lang="en-GB" sz="2400" b="1" dirty="0"/>
              <a:t>suggesting how to avoid the spreading of the fire: via “spatial” distancing</a:t>
            </a:r>
            <a:r>
              <a:rPr lang="en-GB" sz="2400" dirty="0"/>
              <a:t>.</a:t>
            </a:r>
          </a:p>
        </p:txBody>
      </p:sp>
    </p:spTree>
    <p:extLst>
      <p:ext uri="{BB962C8B-B14F-4D97-AF65-F5344CB8AC3E}">
        <p14:creationId xmlns:p14="http://schemas.microsoft.com/office/powerpoint/2010/main" val="404250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4F7A-FF57-6B4B-9237-FD33E6B91275}"/>
              </a:ext>
            </a:extLst>
          </p:cNvPr>
          <p:cNvSpPr>
            <a:spLocks noGrp="1"/>
          </p:cNvSpPr>
          <p:nvPr>
            <p:ph type="title"/>
          </p:nvPr>
        </p:nvSpPr>
        <p:spPr/>
        <p:txBody>
          <a:bodyPr/>
          <a:lstStyle/>
          <a:p>
            <a:pPr algn="ctr"/>
            <a:r>
              <a:rPr lang="en-IT" dirty="0"/>
              <a:t>A fire is also enlightening and warming…</a:t>
            </a:r>
          </a:p>
        </p:txBody>
      </p:sp>
      <p:sp>
        <p:nvSpPr>
          <p:cNvPr id="3" name="Text Placeholder 2">
            <a:extLst>
              <a:ext uri="{FF2B5EF4-FFF2-40B4-BE49-F238E27FC236}">
                <a16:creationId xmlns:a16="http://schemas.microsoft.com/office/drawing/2014/main" id="{CEC0E247-3722-C14C-84D6-6DB78100B6EF}"/>
              </a:ext>
            </a:extLst>
          </p:cNvPr>
          <p:cNvSpPr>
            <a:spLocks noGrp="1"/>
          </p:cNvSpPr>
          <p:nvPr>
            <p:ph type="body" idx="1"/>
          </p:nvPr>
        </p:nvSpPr>
        <p:spPr>
          <a:xfrm>
            <a:off x="210880" y="1835060"/>
            <a:ext cx="7093688" cy="4118730"/>
          </a:xfrm>
        </p:spPr>
        <p:txBody>
          <a:bodyPr/>
          <a:lstStyle/>
          <a:p>
            <a:r>
              <a:rPr lang="en-GB" sz="2400" dirty="0"/>
              <a:t>What is missing in </a:t>
            </a:r>
            <a:r>
              <a:rPr lang="en-GB" sz="2400" dirty="0" err="1"/>
              <a:t>Semino’s</a:t>
            </a:r>
            <a:r>
              <a:rPr lang="en-GB" sz="2400" dirty="0"/>
              <a:t> analysis is that fire is also used as a metaphorical frame to entail </a:t>
            </a:r>
            <a:r>
              <a:rPr lang="en-GB" sz="2400" b="1" dirty="0"/>
              <a:t>affective “warmth” and “enlightenment”</a:t>
            </a:r>
            <a:r>
              <a:rPr lang="en-GB" sz="2400" dirty="0"/>
              <a:t>. </a:t>
            </a:r>
          </a:p>
          <a:p>
            <a:r>
              <a:rPr lang="en-GB" sz="2400" dirty="0"/>
              <a:t>Other studies (Frankfort 2021; Schnell &amp; </a:t>
            </a:r>
            <a:r>
              <a:rPr lang="en-GB" sz="2400" dirty="0" err="1"/>
              <a:t>Ervas</a:t>
            </a:r>
            <a:r>
              <a:rPr lang="en-GB" sz="2400" dirty="0"/>
              <a:t> 2021) suggested that Covid-19 as enlightenment entails a call to change and find a new direction in life: quarantine and spatial distance were also times and places where to think about our (pre-pandemic) life, making sense of the new situation and finding creative ways to socially connect to others. </a:t>
            </a:r>
          </a:p>
          <a:p>
            <a:endParaRPr lang="en-IT" dirty="0"/>
          </a:p>
        </p:txBody>
      </p:sp>
      <p:pic>
        <p:nvPicPr>
          <p:cNvPr id="4" name="Picture 4" descr="A képen szöveg, kültéri, település látható&#10;&#10;Automatikusan generált leírás">
            <a:extLst>
              <a:ext uri="{FF2B5EF4-FFF2-40B4-BE49-F238E27FC236}">
                <a16:creationId xmlns:a16="http://schemas.microsoft.com/office/drawing/2014/main" id="{06A72140-AEB8-2C49-9F9E-C5066CB3482C}"/>
              </a:ext>
            </a:extLst>
          </p:cNvPr>
          <p:cNvPicPr>
            <a:picLocks noChangeAspect="1"/>
          </p:cNvPicPr>
          <p:nvPr/>
        </p:nvPicPr>
        <p:blipFill rotWithShape="1">
          <a:blip r:embed="rId2"/>
          <a:srcRect l="9707" r="21347" b="9090"/>
          <a:stretch/>
        </p:blipFill>
        <p:spPr>
          <a:xfrm>
            <a:off x="7401983" y="1920120"/>
            <a:ext cx="4790017" cy="3789564"/>
          </a:xfrm>
          <a:prstGeom prst="rect">
            <a:avLst/>
          </a:prstGeom>
        </p:spPr>
      </p:pic>
      <p:sp>
        <p:nvSpPr>
          <p:cNvPr id="6" name="TextBox 5">
            <a:extLst>
              <a:ext uri="{FF2B5EF4-FFF2-40B4-BE49-F238E27FC236}">
                <a16:creationId xmlns:a16="http://schemas.microsoft.com/office/drawing/2014/main" id="{B5D449F7-D954-F048-B7E4-E77986BDB394}"/>
              </a:ext>
            </a:extLst>
          </p:cNvPr>
          <p:cNvSpPr txBox="1"/>
          <p:nvPr/>
        </p:nvSpPr>
        <p:spPr>
          <a:xfrm>
            <a:off x="305685" y="5438686"/>
            <a:ext cx="11420254" cy="1200329"/>
          </a:xfrm>
          <a:prstGeom prst="rect">
            <a:avLst/>
          </a:prstGeom>
          <a:noFill/>
        </p:spPr>
        <p:txBody>
          <a:bodyPr wrap="square">
            <a:spAutoFit/>
          </a:bodyPr>
          <a:lstStyle/>
          <a:p>
            <a:pPr marL="342900" indent="-342900">
              <a:buFont typeface="Arial" panose="020B0604020202020204" pitchFamily="34" charset="0"/>
              <a:buChar char="•"/>
            </a:pPr>
            <a:endParaRPr lang="en-GB" sz="2400" dirty="0">
              <a:solidFill>
                <a:schemeClr val="dk1"/>
              </a:solidFill>
              <a:latin typeface="Calibri"/>
              <a:cs typeface="Calibri"/>
              <a:sym typeface="Calibri"/>
            </a:endParaRPr>
          </a:p>
          <a:p>
            <a:pPr marL="342900" indent="-342900">
              <a:buFont typeface="Arial" panose="020B0604020202020204" pitchFamily="34" charset="0"/>
              <a:buChar char="•"/>
            </a:pPr>
            <a:r>
              <a:rPr lang="en-GB" sz="2400" dirty="0">
                <a:solidFill>
                  <a:schemeClr val="dk1"/>
                </a:solidFill>
                <a:latin typeface="Calibri"/>
                <a:cs typeface="Calibri"/>
                <a:sym typeface="Calibri"/>
              </a:rPr>
              <a:t>These might rather be the basic elements of a metaphor-based interface </a:t>
            </a:r>
            <a:r>
              <a:rPr lang="en-GB" sz="2400" b="1" dirty="0">
                <a:solidFill>
                  <a:schemeClr val="dk1"/>
                </a:solidFill>
                <a:latin typeface="Calibri"/>
                <a:cs typeface="Calibri"/>
                <a:sym typeface="Calibri"/>
              </a:rPr>
              <a:t>to promote “social closeness”</a:t>
            </a:r>
            <a:r>
              <a:rPr lang="en-GB" sz="2400" dirty="0">
                <a:solidFill>
                  <a:schemeClr val="dk1"/>
                </a:solidFill>
                <a:latin typeface="Calibri"/>
                <a:cs typeface="Calibri"/>
                <a:sym typeface="Calibri"/>
              </a:rPr>
              <a:t>, besides “spatial distancing”. </a:t>
            </a:r>
          </a:p>
        </p:txBody>
      </p:sp>
    </p:spTree>
    <p:extLst>
      <p:ext uri="{BB962C8B-B14F-4D97-AF65-F5344CB8AC3E}">
        <p14:creationId xmlns:p14="http://schemas.microsoft.com/office/powerpoint/2010/main" val="103299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C97E-88BE-5645-B32F-BA765EC4A92C}"/>
              </a:ext>
            </a:extLst>
          </p:cNvPr>
          <p:cNvSpPr>
            <a:spLocks noGrp="1"/>
          </p:cNvSpPr>
          <p:nvPr>
            <p:ph type="title"/>
          </p:nvPr>
        </p:nvSpPr>
        <p:spPr/>
        <p:txBody>
          <a:bodyPr/>
          <a:lstStyle/>
          <a:p>
            <a:pPr algn="ctr"/>
            <a:r>
              <a:rPr lang="en-IT" dirty="0"/>
              <a:t>The fire visual metaphor</a:t>
            </a:r>
          </a:p>
        </p:txBody>
      </p:sp>
      <p:pic>
        <p:nvPicPr>
          <p:cNvPr id="4" name="Online Media 3" descr="Animated match-burning video shows how social distancing can stop the spread of Covid-19">
            <a:hlinkClick r:id="" action="ppaction://media"/>
            <a:extLst>
              <a:ext uri="{FF2B5EF4-FFF2-40B4-BE49-F238E27FC236}">
                <a16:creationId xmlns:a16="http://schemas.microsoft.com/office/drawing/2014/main" id="{62B74E3C-29DF-BB44-9F5B-F1AD650D9BAC}"/>
              </a:ext>
            </a:extLst>
          </p:cNvPr>
          <p:cNvPicPr>
            <a:picLocks noRot="1" noChangeAspect="1"/>
          </p:cNvPicPr>
          <p:nvPr>
            <a:videoFile r:link="rId1"/>
          </p:nvPr>
        </p:nvPicPr>
        <p:blipFill>
          <a:blip r:embed="rId4"/>
          <a:stretch>
            <a:fillRect/>
          </a:stretch>
        </p:blipFill>
        <p:spPr>
          <a:xfrm>
            <a:off x="0" y="1967312"/>
            <a:ext cx="8656085" cy="4890688"/>
          </a:xfrm>
          <a:prstGeom prst="rect">
            <a:avLst/>
          </a:prstGeom>
        </p:spPr>
      </p:pic>
      <p:sp>
        <p:nvSpPr>
          <p:cNvPr id="6" name="TextBox 5">
            <a:extLst>
              <a:ext uri="{FF2B5EF4-FFF2-40B4-BE49-F238E27FC236}">
                <a16:creationId xmlns:a16="http://schemas.microsoft.com/office/drawing/2014/main" id="{6202E46E-E620-734B-933C-0DA100F651BC}"/>
              </a:ext>
            </a:extLst>
          </p:cNvPr>
          <p:cNvSpPr txBox="1"/>
          <p:nvPr/>
        </p:nvSpPr>
        <p:spPr>
          <a:xfrm>
            <a:off x="8797556" y="1967312"/>
            <a:ext cx="3238500" cy="4524315"/>
          </a:xfrm>
          <a:prstGeom prst="rect">
            <a:avLst/>
          </a:prstGeom>
          <a:noFill/>
        </p:spPr>
        <p:txBody>
          <a:bodyPr wrap="square">
            <a:spAutoFit/>
          </a:bodyPr>
          <a:lstStyle/>
          <a:p>
            <a:r>
              <a:rPr lang="en-GB" sz="2400" dirty="0">
                <a:latin typeface="Calibri" panose="020F0502020204030204" pitchFamily="34" charset="0"/>
                <a:cs typeface="Calibri" panose="020F0502020204030204" pitchFamily="34" charset="0"/>
              </a:rPr>
              <a:t>An example of </a:t>
            </a:r>
            <a:br>
              <a:rPr lang="en-GB" sz="2400" dirty="0">
                <a:latin typeface="Calibri" panose="020F0502020204030204" pitchFamily="34" charset="0"/>
                <a:cs typeface="Calibri" panose="020F0502020204030204" pitchFamily="34" charset="0"/>
              </a:rPr>
            </a:br>
            <a:r>
              <a:rPr lang="en-GB" sz="2400" dirty="0">
                <a:latin typeface="Calibri" panose="020F0502020204030204" pitchFamily="34" charset="0"/>
                <a:cs typeface="Calibri" panose="020F0502020204030204" pitchFamily="34" charset="0"/>
              </a:rPr>
              <a:t>fire visual metaphor </a:t>
            </a:r>
            <a:br>
              <a:rPr lang="en-GB" sz="2400" dirty="0">
                <a:latin typeface="Calibri" panose="020F0502020204030204" pitchFamily="34" charset="0"/>
                <a:cs typeface="Calibri" panose="020F0502020204030204" pitchFamily="34" charset="0"/>
              </a:rPr>
            </a:br>
            <a:r>
              <a:rPr lang="en-GB" sz="2400" dirty="0">
                <a:latin typeface="Calibri" panose="020F0502020204030204" pitchFamily="34" charset="0"/>
                <a:cs typeface="Calibri" panose="020F0502020204030204" pitchFamily="34" charset="0"/>
              </a:rPr>
              <a:t>in a short video is provided by the graphic designer Juan </a:t>
            </a:r>
            <a:r>
              <a:rPr lang="en-GB" sz="2400" dirty="0" err="1">
                <a:latin typeface="Calibri" panose="020F0502020204030204" pitchFamily="34" charset="0"/>
                <a:cs typeface="Calibri" panose="020F0502020204030204" pitchFamily="34" charset="0"/>
              </a:rPr>
              <a:t>Delcan</a:t>
            </a:r>
            <a:r>
              <a:rPr lang="en-GB" sz="2400" dirty="0">
                <a:latin typeface="Calibri" panose="020F0502020204030204" pitchFamily="34" charset="0"/>
                <a:cs typeface="Calibri" panose="020F0502020204030204" pitchFamily="34" charset="0"/>
              </a:rPr>
              <a:t>, who depicted </a:t>
            </a:r>
            <a:br>
              <a:rPr lang="en-GB" sz="2400" dirty="0">
                <a:latin typeface="Calibri" panose="020F0502020204030204" pitchFamily="34" charset="0"/>
                <a:cs typeface="Calibri" panose="020F0502020204030204" pitchFamily="34" charset="0"/>
              </a:rPr>
            </a:br>
            <a:r>
              <a:rPr lang="en-GB" sz="2400" dirty="0">
                <a:latin typeface="Calibri" panose="020F0502020204030204" pitchFamily="34" charset="0"/>
                <a:cs typeface="Calibri" panose="020F0502020204030204" pitchFamily="34" charset="0"/>
              </a:rPr>
              <a:t>Covid-19 as a fire spreading via matches, alias people, who need the “right” distance to stop Covid-19 spreading.</a:t>
            </a:r>
          </a:p>
        </p:txBody>
      </p:sp>
    </p:spTree>
    <p:extLst>
      <p:ext uri="{BB962C8B-B14F-4D97-AF65-F5344CB8AC3E}">
        <p14:creationId xmlns:p14="http://schemas.microsoft.com/office/powerpoint/2010/main" val="84225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F8539-B6C3-C248-B366-6E973D74049F}"/>
              </a:ext>
            </a:extLst>
          </p:cNvPr>
          <p:cNvSpPr>
            <a:spLocks noGrp="1"/>
          </p:cNvSpPr>
          <p:nvPr>
            <p:ph type="title"/>
          </p:nvPr>
        </p:nvSpPr>
        <p:spPr/>
        <p:txBody>
          <a:bodyPr/>
          <a:lstStyle/>
          <a:p>
            <a:pPr algn="ctr"/>
            <a:r>
              <a:rPr lang="en-IT" dirty="0"/>
              <a:t>A disruption in familiar conceptualization</a:t>
            </a:r>
          </a:p>
        </p:txBody>
      </p:sp>
      <p:sp>
        <p:nvSpPr>
          <p:cNvPr id="3" name="Text Placeholder 2">
            <a:extLst>
              <a:ext uri="{FF2B5EF4-FFF2-40B4-BE49-F238E27FC236}">
                <a16:creationId xmlns:a16="http://schemas.microsoft.com/office/drawing/2014/main" id="{BE661853-DD16-C04F-89FF-B191CD8FF6D7}"/>
              </a:ext>
            </a:extLst>
          </p:cNvPr>
          <p:cNvSpPr>
            <a:spLocks noGrp="1"/>
          </p:cNvSpPr>
          <p:nvPr>
            <p:ph type="body" idx="1"/>
          </p:nvPr>
        </p:nvSpPr>
        <p:spPr>
          <a:xfrm>
            <a:off x="577702" y="1690688"/>
            <a:ext cx="11036595" cy="4351338"/>
          </a:xfrm>
        </p:spPr>
        <p:txBody>
          <a:bodyPr/>
          <a:lstStyle/>
          <a:p>
            <a:pPr>
              <a:spcBef>
                <a:spcPts val="1200"/>
              </a:spcBef>
            </a:pPr>
            <a:r>
              <a:rPr lang="en-GB" sz="2400" dirty="0"/>
              <a:t>As previously argued (</a:t>
            </a:r>
            <a:r>
              <a:rPr lang="en-GB" sz="2400" dirty="0" err="1"/>
              <a:t>Indurkhya</a:t>
            </a:r>
            <a:r>
              <a:rPr lang="en-GB" sz="2400" dirty="0"/>
              <a:t> &amp; Ojha 2013; </a:t>
            </a:r>
            <a:r>
              <a:rPr lang="en-GB" sz="2400" dirty="0" err="1"/>
              <a:t>Ervas</a:t>
            </a:r>
            <a:r>
              <a:rPr lang="en-GB" sz="2400" dirty="0"/>
              <a:t> 2019), a visual metaphor is inconsistent with our familiar conceptualization of the (social) world. </a:t>
            </a:r>
          </a:p>
          <a:p>
            <a:pPr>
              <a:spcBef>
                <a:spcPts val="1200"/>
              </a:spcBef>
            </a:pPr>
            <a:r>
              <a:rPr lang="en-GB" sz="2400" dirty="0"/>
              <a:t>Nudging technologies could therefore </a:t>
            </a:r>
            <a:r>
              <a:rPr lang="en-GB" sz="2400" b="1" dirty="0"/>
              <a:t>exploit the unfamiliar or changed “architecture of the world” </a:t>
            </a:r>
            <a:r>
              <a:rPr lang="en-GB" sz="2400" dirty="0"/>
              <a:t>presented via visual metaphor.</a:t>
            </a:r>
          </a:p>
          <a:p>
            <a:pPr>
              <a:spcBef>
                <a:spcPts val="1200"/>
              </a:spcBef>
            </a:pPr>
            <a:r>
              <a:rPr lang="en-GB" sz="2400" dirty="0"/>
              <a:t>The visual version of the fire metaphor can thus be realized in different ways in the interface:</a:t>
            </a:r>
          </a:p>
          <a:p>
            <a:pPr marL="1028700" lvl="2" indent="0">
              <a:spcBef>
                <a:spcPts val="1200"/>
              </a:spcBef>
              <a:buNone/>
            </a:pPr>
            <a:r>
              <a:rPr lang="en-GB" sz="1800" dirty="0"/>
              <a:t>1) </a:t>
            </a:r>
            <a:r>
              <a:rPr lang="en-GB" sz="1800" b="1" dirty="0" err="1"/>
              <a:t>homospatiality</a:t>
            </a:r>
            <a:r>
              <a:rPr lang="en-GB" sz="1800" dirty="0"/>
              <a:t> (i.e., the physical co-impossibility of the two discrete entities occupying the same space); </a:t>
            </a:r>
          </a:p>
          <a:p>
            <a:pPr marL="1028700" lvl="2" indent="0">
              <a:spcBef>
                <a:spcPts val="1200"/>
              </a:spcBef>
              <a:buNone/>
            </a:pPr>
            <a:r>
              <a:rPr lang="en-GB" sz="1800" dirty="0"/>
              <a:t>2) </a:t>
            </a:r>
            <a:r>
              <a:rPr lang="en-GB" sz="1800" b="1" dirty="0"/>
              <a:t>suspension of functionality </a:t>
            </a:r>
            <a:r>
              <a:rPr lang="en-GB" sz="1800" dirty="0"/>
              <a:t>(regarding objects or spaces); </a:t>
            </a:r>
          </a:p>
          <a:p>
            <a:pPr marL="1028700" lvl="2" indent="0">
              <a:spcBef>
                <a:spcPts val="1200"/>
              </a:spcBef>
              <a:buNone/>
            </a:pPr>
            <a:r>
              <a:rPr lang="en-GB" sz="1800" dirty="0"/>
              <a:t>3) </a:t>
            </a:r>
            <a:r>
              <a:rPr lang="en-GB" sz="1800" b="1" dirty="0"/>
              <a:t>unexpected affordances</a:t>
            </a:r>
            <a:r>
              <a:rPr lang="en-GB" sz="1800" dirty="0"/>
              <a:t>. </a:t>
            </a:r>
          </a:p>
          <a:p>
            <a:pPr>
              <a:spcBef>
                <a:spcPts val="1200"/>
              </a:spcBef>
            </a:pPr>
            <a:r>
              <a:rPr lang="en-GB" sz="2400" dirty="0"/>
              <a:t>In the example provided by </a:t>
            </a:r>
            <a:r>
              <a:rPr lang="en-GB" sz="2400" dirty="0" err="1"/>
              <a:t>Delcan</a:t>
            </a:r>
            <a:r>
              <a:rPr lang="en-GB" sz="2400" dirty="0"/>
              <a:t>, it is realized via suspension of functionality (of the match), alias the suspension of functionality of a person as a vehicle for Covid-19 contagion. </a:t>
            </a:r>
          </a:p>
          <a:p>
            <a:endParaRPr lang="en-IT" dirty="0"/>
          </a:p>
        </p:txBody>
      </p:sp>
    </p:spTree>
    <p:extLst>
      <p:ext uri="{BB962C8B-B14F-4D97-AF65-F5344CB8AC3E}">
        <p14:creationId xmlns:p14="http://schemas.microsoft.com/office/powerpoint/2010/main" val="79166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5672-6E3E-AF45-9B24-F57AA3610C3A}"/>
              </a:ext>
            </a:extLst>
          </p:cNvPr>
          <p:cNvSpPr>
            <a:spLocks noGrp="1"/>
          </p:cNvSpPr>
          <p:nvPr>
            <p:ph type="title"/>
          </p:nvPr>
        </p:nvSpPr>
        <p:spPr/>
        <p:txBody>
          <a:bodyPr/>
          <a:lstStyle/>
          <a:p>
            <a:pPr algn="ctr"/>
            <a:r>
              <a:rPr lang="en-IT" dirty="0"/>
              <a:t>Conclusions</a:t>
            </a:r>
          </a:p>
        </p:txBody>
      </p:sp>
      <p:sp>
        <p:nvSpPr>
          <p:cNvPr id="3" name="Text Placeholder 2">
            <a:extLst>
              <a:ext uri="{FF2B5EF4-FFF2-40B4-BE49-F238E27FC236}">
                <a16:creationId xmlns:a16="http://schemas.microsoft.com/office/drawing/2014/main" id="{AD421672-0073-4041-8F78-A9ED25E367A6}"/>
              </a:ext>
            </a:extLst>
          </p:cNvPr>
          <p:cNvSpPr>
            <a:spLocks noGrp="1"/>
          </p:cNvSpPr>
          <p:nvPr>
            <p:ph type="body" idx="1"/>
          </p:nvPr>
        </p:nvSpPr>
        <p:spPr/>
        <p:txBody>
          <a:bodyPr/>
          <a:lstStyle/>
          <a:p>
            <a:pPr>
              <a:spcAft>
                <a:spcPts val="1200"/>
              </a:spcAft>
            </a:pPr>
            <a:r>
              <a:rPr lang="en-GB" sz="2400" dirty="0"/>
              <a:t>In this paper we explore the idea of a metaphor-based interface for technologies designed to nudge social distance. </a:t>
            </a:r>
          </a:p>
          <a:p>
            <a:pPr>
              <a:spcAft>
                <a:spcPts val="1200"/>
              </a:spcAft>
            </a:pPr>
            <a:r>
              <a:rPr lang="en-GB" sz="2400" dirty="0"/>
              <a:t>Especially when novel and creative, metaphors can help us in focusing on the target from a completely </a:t>
            </a:r>
            <a:r>
              <a:rPr lang="en-GB" sz="2400" b="1" dirty="0"/>
              <a:t>new perspective</a:t>
            </a:r>
            <a:r>
              <a:rPr lang="en-GB" sz="2400" dirty="0"/>
              <a:t>, questioning previous beliefs held as true or reframing them, thus </a:t>
            </a:r>
            <a:r>
              <a:rPr lang="en-GB" sz="2400" b="1" dirty="0"/>
              <a:t>providing a new conceptualization </a:t>
            </a:r>
            <a:r>
              <a:rPr lang="en-GB" sz="2400" dirty="0"/>
              <a:t>that can change our view of the social world.</a:t>
            </a:r>
          </a:p>
          <a:p>
            <a:pPr>
              <a:spcAft>
                <a:spcPts val="1200"/>
              </a:spcAft>
            </a:pPr>
            <a:r>
              <a:rPr lang="en-GB" sz="2400" dirty="0"/>
              <a:t>In the development of the research, it will also be important to consider </a:t>
            </a:r>
            <a:r>
              <a:rPr lang="en-GB" sz="2400" b="1" dirty="0"/>
              <a:t>legal and surveillance issues</a:t>
            </a:r>
            <a:r>
              <a:rPr lang="en-GB" sz="2400" dirty="0"/>
              <a:t>, and from an ethical point of view, if the metaphor’s effect depends on </a:t>
            </a:r>
            <a:r>
              <a:rPr lang="en-GB" sz="2400" b="1" dirty="0"/>
              <a:t>different cultural contexts</a:t>
            </a:r>
            <a:r>
              <a:rPr lang="en-GB" sz="2400" dirty="0"/>
              <a:t>.</a:t>
            </a:r>
            <a:endParaRPr lang="en-IT" sz="2400" dirty="0"/>
          </a:p>
        </p:txBody>
      </p:sp>
    </p:spTree>
    <p:extLst>
      <p:ext uri="{BB962C8B-B14F-4D97-AF65-F5344CB8AC3E}">
        <p14:creationId xmlns:p14="http://schemas.microsoft.com/office/powerpoint/2010/main" val="2153816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p:nvPr/>
        </p:nvSpPr>
        <p:spPr>
          <a:xfrm>
            <a:off x="792969" y="2413942"/>
            <a:ext cx="105012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solidFill>
                  <a:schemeClr val="dk1"/>
                </a:solidFill>
                <a:latin typeface="Calibri"/>
                <a:ea typeface="Calibri"/>
                <a:cs typeface="Calibri"/>
                <a:sym typeface="Calibri"/>
              </a:rPr>
              <a:t>Questions and suggestions welcome</a:t>
            </a:r>
            <a:endParaRPr sz="3600" dirty="0">
              <a:solidFill>
                <a:schemeClr val="dk1"/>
              </a:solidFill>
              <a:latin typeface="Calibri"/>
              <a:ea typeface="Calibri"/>
              <a:cs typeface="Calibri"/>
              <a:sym typeface="Calibri"/>
            </a:endParaRPr>
          </a:p>
        </p:txBody>
      </p:sp>
      <p:pic>
        <p:nvPicPr>
          <p:cNvPr id="260" name="Google Shape;260;p39"/>
          <p:cNvPicPr preferRelativeResize="0"/>
          <p:nvPr/>
        </p:nvPicPr>
        <p:blipFill rotWithShape="1">
          <a:blip r:embed="rId3">
            <a:alphaModFix/>
          </a:blip>
          <a:srcRect/>
          <a:stretch/>
        </p:blipFill>
        <p:spPr>
          <a:xfrm>
            <a:off x="904337" y="5544921"/>
            <a:ext cx="2538413" cy="1015365"/>
          </a:xfrm>
          <a:prstGeom prst="rect">
            <a:avLst/>
          </a:prstGeom>
          <a:noFill/>
          <a:ln>
            <a:noFill/>
          </a:ln>
        </p:spPr>
      </p:pic>
      <p:pic>
        <p:nvPicPr>
          <p:cNvPr id="4" name="Picture 3">
            <a:extLst>
              <a:ext uri="{FF2B5EF4-FFF2-40B4-BE49-F238E27FC236}">
                <a16:creationId xmlns:a16="http://schemas.microsoft.com/office/drawing/2014/main" id="{E4DFB938-A065-F44F-BED2-743AA6E3E7FE}"/>
              </a:ext>
            </a:extLst>
          </p:cNvPr>
          <p:cNvPicPr>
            <a:picLocks noChangeAspect="1"/>
          </p:cNvPicPr>
          <p:nvPr/>
        </p:nvPicPr>
        <p:blipFill>
          <a:blip r:embed="rId4"/>
          <a:stretch>
            <a:fillRect/>
          </a:stretch>
        </p:blipFill>
        <p:spPr>
          <a:xfrm>
            <a:off x="8487136" y="5433236"/>
            <a:ext cx="2629782" cy="1127050"/>
          </a:xfrm>
          <a:prstGeom prst="rect">
            <a:avLst/>
          </a:prstGeom>
        </p:spPr>
      </p:pic>
      <p:graphicFrame>
        <p:nvGraphicFramePr>
          <p:cNvPr id="2" name="Table 1">
            <a:extLst>
              <a:ext uri="{FF2B5EF4-FFF2-40B4-BE49-F238E27FC236}">
                <a16:creationId xmlns:a16="http://schemas.microsoft.com/office/drawing/2014/main" id="{9CDE9DE5-8723-314B-8564-2BB84CBD4925}"/>
              </a:ext>
            </a:extLst>
          </p:cNvPr>
          <p:cNvGraphicFramePr>
            <a:graphicFrameLocks noGrp="1"/>
          </p:cNvGraphicFramePr>
          <p:nvPr>
            <p:extLst>
              <p:ext uri="{D42A27DB-BD31-4B8C-83A1-F6EECF244321}">
                <p14:modId xmlns:p14="http://schemas.microsoft.com/office/powerpoint/2010/main" val="2719061343"/>
              </p:ext>
            </p:extLst>
          </p:nvPr>
        </p:nvGraphicFramePr>
        <p:xfrm>
          <a:off x="838200" y="3146182"/>
          <a:ext cx="10515600" cy="1590784"/>
        </p:xfrm>
        <a:graphic>
          <a:graphicData uri="http://schemas.openxmlformats.org/drawingml/2006/table">
            <a:tbl>
              <a:tblPr/>
              <a:tblGrid>
                <a:gridCol w="10515600">
                  <a:extLst>
                    <a:ext uri="{9D8B030D-6E8A-4147-A177-3AD203B41FA5}">
                      <a16:colId xmlns:a16="http://schemas.microsoft.com/office/drawing/2014/main" val="1921297975"/>
                    </a:ext>
                  </a:extLst>
                </a:gridCol>
              </a:tblGrid>
              <a:tr h="239259">
                <a:tc>
                  <a:txBody>
                    <a:bodyPr/>
                    <a:lstStyle/>
                    <a:p>
                      <a:pPr algn="ctr" fontAlgn="ctr"/>
                      <a:r>
                        <a:rPr lang="en-GB" sz="1600" dirty="0">
                          <a:effectLst/>
                          <a:latin typeface="Calibri" panose="020F0502020204030204" pitchFamily="34" charset="0"/>
                          <a:cs typeface="Calibri" panose="020F0502020204030204" pitchFamily="34" charset="0"/>
                        </a:rPr>
                        <a:t>C I F M A - 2 0 2 1</a:t>
                      </a:r>
                    </a:p>
                  </a:txBody>
                  <a:tcPr marL="36923" marR="36923" marT="36923" marB="36923" anchor="ctr">
                    <a:lnL>
                      <a:noFill/>
                    </a:lnL>
                    <a:lnR>
                      <a:noFill/>
                    </a:lnR>
                    <a:lnT>
                      <a:noFill/>
                    </a:lnT>
                    <a:lnB>
                      <a:noFill/>
                    </a:lnB>
                    <a:solidFill>
                      <a:srgbClr val="990000"/>
                    </a:solidFill>
                  </a:tcPr>
                </a:tc>
                <a:extLst>
                  <a:ext uri="{0D108BD9-81ED-4DB2-BD59-A6C34878D82A}">
                    <a16:rowId xmlns:a16="http://schemas.microsoft.com/office/drawing/2014/main" val="3063203401"/>
                  </a:ext>
                </a:extLst>
              </a:tr>
              <a:tr h="239259">
                <a:tc>
                  <a:txBody>
                    <a:bodyPr/>
                    <a:lstStyle/>
                    <a:p>
                      <a:pPr algn="ctr"/>
                      <a:r>
                        <a:rPr lang="en-GB" sz="1600">
                          <a:latin typeface="Calibri" panose="020F0502020204030204" pitchFamily="34" charset="0"/>
                          <a:cs typeface="Calibri" panose="020F0502020204030204" pitchFamily="34" charset="0"/>
                        </a:rPr>
                        <a:t>3rd International Workshop on</a:t>
                      </a:r>
                    </a:p>
                  </a:txBody>
                  <a:tcPr marL="36923" marR="36923" marT="36923" marB="36923" anchor="ctr">
                    <a:lnL>
                      <a:noFill/>
                    </a:lnL>
                    <a:lnR>
                      <a:noFill/>
                    </a:lnR>
                    <a:lnT>
                      <a:noFill/>
                    </a:lnT>
                    <a:lnB>
                      <a:noFill/>
                    </a:lnB>
                  </a:tcPr>
                </a:tc>
                <a:extLst>
                  <a:ext uri="{0D108BD9-81ED-4DB2-BD59-A6C34878D82A}">
                    <a16:rowId xmlns:a16="http://schemas.microsoft.com/office/drawing/2014/main" val="1832833905"/>
                  </a:ext>
                </a:extLst>
              </a:tr>
              <a:tr h="239259">
                <a:tc>
                  <a:txBody>
                    <a:bodyPr/>
                    <a:lstStyle/>
                    <a:p>
                      <a:pPr algn="ctr"/>
                      <a:r>
                        <a:rPr lang="en-GB" sz="1600" dirty="0">
                          <a:latin typeface="Calibri" panose="020F0502020204030204" pitchFamily="34" charset="0"/>
                          <a:cs typeface="Calibri" panose="020F0502020204030204" pitchFamily="34" charset="0"/>
                        </a:rPr>
                        <a:t>Cognition: Interdisciplinary Foundations, Models and Applications</a:t>
                      </a:r>
                    </a:p>
                  </a:txBody>
                  <a:tcPr marL="36923" marR="36923" marT="36923" marB="36923" anchor="ctr">
                    <a:lnL>
                      <a:noFill/>
                    </a:lnL>
                    <a:lnR>
                      <a:noFill/>
                    </a:lnR>
                    <a:lnT>
                      <a:noFill/>
                    </a:lnT>
                    <a:lnB>
                      <a:noFill/>
                    </a:lnB>
                  </a:tcPr>
                </a:tc>
                <a:extLst>
                  <a:ext uri="{0D108BD9-81ED-4DB2-BD59-A6C34878D82A}">
                    <a16:rowId xmlns:a16="http://schemas.microsoft.com/office/drawing/2014/main" val="3575992212"/>
                  </a:ext>
                </a:extLst>
              </a:tr>
              <a:tr h="239259">
                <a:tc>
                  <a:txBody>
                    <a:bodyPr/>
                    <a:lstStyle/>
                    <a:p>
                      <a:pPr algn="ctr">
                        <a:spcAft>
                          <a:spcPts val="600"/>
                        </a:spcAft>
                      </a:pPr>
                      <a:r>
                        <a:rPr lang="en-GB" sz="1600" dirty="0">
                          <a:latin typeface="Calibri" panose="020F0502020204030204" pitchFamily="34" charset="0"/>
                          <a:cs typeface="Calibri" panose="020F0502020204030204" pitchFamily="34" charset="0"/>
                        </a:rPr>
                        <a:t>Monday, 6 December 2021</a:t>
                      </a:r>
                    </a:p>
                    <a:p>
                      <a:pPr algn="ctr"/>
                      <a:r>
                        <a:rPr lang="en-GB" sz="1600" b="0" i="0" u="none" strike="noStrike" cap="none" dirty="0">
                          <a:solidFill>
                            <a:schemeClr val="tx1"/>
                          </a:solidFill>
                          <a:effectLst/>
                          <a:latin typeface="Calibri" panose="020F0502020204030204" pitchFamily="34" charset="0"/>
                          <a:ea typeface="+mn-ea"/>
                          <a:cs typeface="Calibri" panose="020F0502020204030204" pitchFamily="34" charset="0"/>
                          <a:sym typeface="Arial"/>
                        </a:rPr>
                        <a:t>VIRTUAL EVENT organised by Nazarbayev University, Nur-Sultan, Kazakhstan, and the University of York, York, UK</a:t>
                      </a:r>
                      <a:endParaRPr lang="en-GB" sz="1600" b="0" dirty="0">
                        <a:latin typeface="Calibri" panose="020F0502020204030204" pitchFamily="34" charset="0"/>
                        <a:cs typeface="Calibri" panose="020F0502020204030204" pitchFamily="34" charset="0"/>
                      </a:endParaRPr>
                    </a:p>
                  </a:txBody>
                  <a:tcPr marL="36923" marR="36923" marT="36923" marB="36923" anchor="ctr">
                    <a:lnL>
                      <a:noFill/>
                    </a:lnL>
                    <a:lnR>
                      <a:noFill/>
                    </a:lnR>
                    <a:lnT>
                      <a:noFill/>
                    </a:lnT>
                    <a:lnB>
                      <a:noFill/>
                    </a:lnB>
                  </a:tcPr>
                </a:tc>
                <a:extLst>
                  <a:ext uri="{0D108BD9-81ED-4DB2-BD59-A6C34878D82A}">
                    <a16:rowId xmlns:a16="http://schemas.microsoft.com/office/drawing/2014/main" val="1374963796"/>
                  </a:ext>
                </a:extLst>
              </a:tr>
            </a:tbl>
          </a:graphicData>
        </a:graphic>
      </p:graphicFrame>
      <p:pic>
        <p:nvPicPr>
          <p:cNvPr id="6" name="Picture 5">
            <a:extLst>
              <a:ext uri="{FF2B5EF4-FFF2-40B4-BE49-F238E27FC236}">
                <a16:creationId xmlns:a16="http://schemas.microsoft.com/office/drawing/2014/main" id="{135974E1-7BE2-C242-8D92-F02B2F6B52D1}"/>
              </a:ext>
            </a:extLst>
          </p:cNvPr>
          <p:cNvPicPr>
            <a:picLocks noChangeAspect="1"/>
          </p:cNvPicPr>
          <p:nvPr/>
        </p:nvPicPr>
        <p:blipFill>
          <a:blip r:embed="rId5"/>
          <a:stretch>
            <a:fillRect/>
          </a:stretch>
        </p:blipFill>
        <p:spPr>
          <a:xfrm>
            <a:off x="4103327" y="5672414"/>
            <a:ext cx="3723232" cy="9020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F713-DFB9-5843-9F82-F0425080D6C2}"/>
              </a:ext>
            </a:extLst>
          </p:cNvPr>
          <p:cNvSpPr>
            <a:spLocks noGrp="1"/>
          </p:cNvSpPr>
          <p:nvPr>
            <p:ph type="title"/>
          </p:nvPr>
        </p:nvSpPr>
        <p:spPr/>
        <p:txBody>
          <a:bodyPr/>
          <a:lstStyle/>
          <a:p>
            <a:pPr algn="ctr"/>
            <a:r>
              <a:rPr lang="en-IT" dirty="0"/>
              <a:t>The aim of the research project</a:t>
            </a:r>
          </a:p>
        </p:txBody>
      </p:sp>
      <p:sp>
        <p:nvSpPr>
          <p:cNvPr id="3" name="Text Placeholder 2">
            <a:extLst>
              <a:ext uri="{FF2B5EF4-FFF2-40B4-BE49-F238E27FC236}">
                <a16:creationId xmlns:a16="http://schemas.microsoft.com/office/drawing/2014/main" id="{0E7FF750-5F71-4043-9695-7E85B7567C9E}"/>
              </a:ext>
            </a:extLst>
          </p:cNvPr>
          <p:cNvSpPr>
            <a:spLocks noGrp="1"/>
          </p:cNvSpPr>
          <p:nvPr>
            <p:ph type="body" idx="1"/>
          </p:nvPr>
        </p:nvSpPr>
        <p:spPr>
          <a:xfrm>
            <a:off x="306572" y="2041450"/>
            <a:ext cx="4988442" cy="4103614"/>
          </a:xfrm>
        </p:spPr>
        <p:txBody>
          <a:bodyPr/>
          <a:lstStyle/>
          <a:p>
            <a:pPr marL="114300" indent="0">
              <a:buNone/>
            </a:pPr>
            <a:r>
              <a:rPr lang="en-GB" dirty="0"/>
              <a:t>New technologies</a:t>
            </a:r>
          </a:p>
          <a:p>
            <a:pPr marL="114300" indent="0">
              <a:buNone/>
            </a:pPr>
            <a:endParaRPr lang="en-GB" dirty="0"/>
          </a:p>
          <a:p>
            <a:pPr marL="114300" indent="0">
              <a:buNone/>
            </a:pPr>
            <a:endParaRPr lang="en-GB" dirty="0"/>
          </a:p>
          <a:p>
            <a:pPr marL="114300" indent="0">
              <a:buNone/>
            </a:pPr>
            <a:r>
              <a:rPr lang="en-GB" dirty="0"/>
              <a:t>New behaviours</a:t>
            </a:r>
          </a:p>
          <a:p>
            <a:pPr marL="114300" indent="0">
              <a:buNone/>
            </a:pPr>
            <a:endParaRPr lang="en-GB" dirty="0"/>
          </a:p>
          <a:p>
            <a:pPr marL="114300" indent="0">
              <a:buNone/>
            </a:pPr>
            <a:endParaRPr lang="en-GB" dirty="0"/>
          </a:p>
          <a:p>
            <a:pPr marL="114300" indent="0">
              <a:buNone/>
            </a:pPr>
            <a:r>
              <a:rPr lang="en-GB" dirty="0"/>
              <a:t>New norms</a:t>
            </a:r>
          </a:p>
          <a:p>
            <a:pPr marL="114300" indent="0">
              <a:buNone/>
            </a:pPr>
            <a:endParaRPr lang="en-GB" dirty="0"/>
          </a:p>
          <a:p>
            <a:pPr marL="114300" indent="0">
              <a:buNone/>
            </a:pPr>
            <a:endParaRPr lang="en-IT" dirty="0"/>
          </a:p>
        </p:txBody>
      </p:sp>
      <p:sp>
        <p:nvSpPr>
          <p:cNvPr id="4" name="Text Placeholder 2">
            <a:extLst>
              <a:ext uri="{FF2B5EF4-FFF2-40B4-BE49-F238E27FC236}">
                <a16:creationId xmlns:a16="http://schemas.microsoft.com/office/drawing/2014/main" id="{79DEBB70-2177-B140-B6D8-836068F63308}"/>
              </a:ext>
            </a:extLst>
          </p:cNvPr>
          <p:cNvSpPr txBox="1">
            <a:spLocks/>
          </p:cNvSpPr>
          <p:nvPr/>
        </p:nvSpPr>
        <p:spPr>
          <a:xfrm>
            <a:off x="3840123" y="2062714"/>
            <a:ext cx="4988442" cy="410361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GB" dirty="0"/>
              <a:t>In the Covid-19 context</a:t>
            </a:r>
          </a:p>
          <a:p>
            <a:pPr marL="114300" indent="0">
              <a:buFont typeface="Arial"/>
              <a:buNone/>
            </a:pPr>
            <a:endParaRPr lang="en-GB" dirty="0"/>
          </a:p>
          <a:p>
            <a:pPr marL="114300" indent="0">
              <a:buFont typeface="Arial"/>
              <a:buNone/>
            </a:pPr>
            <a:endParaRPr lang="en-GB" dirty="0"/>
          </a:p>
          <a:p>
            <a:pPr marL="114300" indent="0">
              <a:buFont typeface="Arial"/>
              <a:buNone/>
            </a:pPr>
            <a:r>
              <a:rPr lang="en-GB" dirty="0"/>
              <a:t>New behaviours</a:t>
            </a:r>
          </a:p>
          <a:p>
            <a:pPr marL="114300" indent="0">
              <a:buFont typeface="Arial"/>
              <a:buNone/>
            </a:pPr>
            <a:endParaRPr lang="en-GB" dirty="0"/>
          </a:p>
          <a:p>
            <a:pPr marL="114300" indent="0">
              <a:buFont typeface="Arial"/>
              <a:buNone/>
            </a:pPr>
            <a:endParaRPr lang="en-GB" dirty="0"/>
          </a:p>
          <a:p>
            <a:pPr marL="114300" indent="0">
              <a:buFont typeface="Arial"/>
              <a:buNone/>
            </a:pPr>
            <a:r>
              <a:rPr lang="en-GB" dirty="0"/>
              <a:t>Nudging people via metaphor</a:t>
            </a:r>
          </a:p>
          <a:p>
            <a:pPr marL="114300" indent="0">
              <a:buFont typeface="Arial"/>
              <a:buNone/>
            </a:pPr>
            <a:endParaRPr lang="en-GB" dirty="0"/>
          </a:p>
          <a:p>
            <a:pPr marL="114300" indent="0">
              <a:buFont typeface="Arial"/>
              <a:buNone/>
            </a:pPr>
            <a:endParaRPr lang="en-IT" dirty="0"/>
          </a:p>
        </p:txBody>
      </p:sp>
      <p:sp>
        <p:nvSpPr>
          <p:cNvPr id="5" name="Down Arrow 4">
            <a:extLst>
              <a:ext uri="{FF2B5EF4-FFF2-40B4-BE49-F238E27FC236}">
                <a16:creationId xmlns:a16="http://schemas.microsoft.com/office/drawing/2014/main" id="{6DACDC71-3583-E94D-BF21-82D57E285C3C}"/>
              </a:ext>
            </a:extLst>
          </p:cNvPr>
          <p:cNvSpPr/>
          <p:nvPr/>
        </p:nvSpPr>
        <p:spPr>
          <a:xfrm>
            <a:off x="1573619" y="2907947"/>
            <a:ext cx="180753" cy="4412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6" name="Down Arrow 5">
            <a:extLst>
              <a:ext uri="{FF2B5EF4-FFF2-40B4-BE49-F238E27FC236}">
                <a16:creationId xmlns:a16="http://schemas.microsoft.com/office/drawing/2014/main" id="{26F8A58B-0208-204C-A36B-152B9549EB7F}"/>
              </a:ext>
            </a:extLst>
          </p:cNvPr>
          <p:cNvSpPr/>
          <p:nvPr/>
        </p:nvSpPr>
        <p:spPr>
          <a:xfrm>
            <a:off x="1573618" y="4510107"/>
            <a:ext cx="180753" cy="4412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8" name="Down Arrow 7">
            <a:extLst>
              <a:ext uri="{FF2B5EF4-FFF2-40B4-BE49-F238E27FC236}">
                <a16:creationId xmlns:a16="http://schemas.microsoft.com/office/drawing/2014/main" id="{7B6A1112-5866-E245-96BF-AFE5B98888CE}"/>
              </a:ext>
            </a:extLst>
          </p:cNvPr>
          <p:cNvSpPr/>
          <p:nvPr/>
        </p:nvSpPr>
        <p:spPr>
          <a:xfrm>
            <a:off x="5351262" y="4510108"/>
            <a:ext cx="180753" cy="4412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pic>
        <p:nvPicPr>
          <p:cNvPr id="9" name="Picture 8">
            <a:extLst>
              <a:ext uri="{FF2B5EF4-FFF2-40B4-BE49-F238E27FC236}">
                <a16:creationId xmlns:a16="http://schemas.microsoft.com/office/drawing/2014/main" id="{B97556EE-C9A1-9C45-8BE1-DFA9F5CCC0B9}"/>
              </a:ext>
            </a:extLst>
          </p:cNvPr>
          <p:cNvPicPr>
            <a:picLocks noChangeAspect="1"/>
          </p:cNvPicPr>
          <p:nvPr/>
        </p:nvPicPr>
        <p:blipFill>
          <a:blip r:embed="rId3"/>
          <a:stretch>
            <a:fillRect/>
          </a:stretch>
        </p:blipFill>
        <p:spPr>
          <a:xfrm>
            <a:off x="8666531" y="2249695"/>
            <a:ext cx="3218897" cy="2701663"/>
          </a:xfrm>
          <a:prstGeom prst="rect">
            <a:avLst/>
          </a:prstGeom>
        </p:spPr>
      </p:pic>
      <p:sp>
        <p:nvSpPr>
          <p:cNvPr id="10" name="Down Arrow 9">
            <a:extLst>
              <a:ext uri="{FF2B5EF4-FFF2-40B4-BE49-F238E27FC236}">
                <a16:creationId xmlns:a16="http://schemas.microsoft.com/office/drawing/2014/main" id="{EE6D57F7-CFC2-3845-BF8C-477DEA45C3E2}"/>
              </a:ext>
            </a:extLst>
          </p:cNvPr>
          <p:cNvSpPr/>
          <p:nvPr/>
        </p:nvSpPr>
        <p:spPr>
          <a:xfrm>
            <a:off x="5342859" y="2899914"/>
            <a:ext cx="180753" cy="4412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432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25372" y="23684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Helvetica Neue"/>
              <a:buNone/>
            </a:pPr>
            <a:r>
              <a:rPr lang="en-US" sz="2800" b="1" dirty="0">
                <a:latin typeface="Helvetica Neue"/>
                <a:ea typeface="Helvetica Neue"/>
                <a:cs typeface="Helvetica Neue"/>
                <a:sym typeface="Helvetica Neue"/>
              </a:rPr>
              <a:t>Research questions</a:t>
            </a:r>
            <a:r>
              <a:rPr lang="en-US" dirty="0"/>
              <a:t> </a:t>
            </a:r>
            <a:endParaRPr dirty="0"/>
          </a:p>
        </p:txBody>
      </p:sp>
      <p:sp>
        <p:nvSpPr>
          <p:cNvPr id="96" name="Google Shape;96;p14"/>
          <p:cNvSpPr txBox="1">
            <a:spLocks noGrp="1"/>
          </p:cNvSpPr>
          <p:nvPr>
            <p:ph type="body" idx="1"/>
          </p:nvPr>
        </p:nvSpPr>
        <p:spPr>
          <a:xfrm>
            <a:off x="825372" y="1775063"/>
            <a:ext cx="10179326" cy="3155610"/>
          </a:xfrm>
          <a:prstGeom prst="rect">
            <a:avLst/>
          </a:prstGeom>
          <a:noFill/>
          <a:ln>
            <a:noFill/>
          </a:ln>
        </p:spPr>
        <p:txBody>
          <a:bodyPr spcFirstLastPara="1" wrap="square" lIns="91425" tIns="45700" rIns="91425" bIns="45700" anchor="t" anchorCtr="0">
            <a:noAutofit/>
          </a:bodyPr>
          <a:lstStyle/>
          <a:p>
            <a:pPr marL="228600" indent="-228600">
              <a:lnSpc>
                <a:spcPct val="110000"/>
              </a:lnSpc>
              <a:buSzPts val="2800"/>
            </a:pPr>
            <a:r>
              <a:rPr lang="en-US" sz="2400" dirty="0"/>
              <a:t>Can we design artificial agents to recognize inappropriate and unsafe behaviors? </a:t>
            </a:r>
          </a:p>
          <a:p>
            <a:pPr marL="228600" indent="-228600">
              <a:lnSpc>
                <a:spcPct val="110000"/>
              </a:lnSpc>
              <a:buSzPts val="2800"/>
            </a:pPr>
            <a:r>
              <a:rPr lang="en-US" sz="2400" dirty="0"/>
              <a:t>How to design a metaphor-based interface of artificial agents that relevantly and effectively influence human decisions and choices in the event of improper behavior?</a:t>
            </a:r>
          </a:p>
          <a:p>
            <a:pPr marL="228600" indent="-228600">
              <a:lnSpc>
                <a:spcPct val="110000"/>
              </a:lnSpc>
              <a:buSzPts val="2800"/>
            </a:pPr>
            <a:endParaRPr lang="en-US" sz="2400" dirty="0"/>
          </a:p>
          <a:p>
            <a:pPr marL="228600" indent="-228600">
              <a:lnSpc>
                <a:spcPct val="110000"/>
              </a:lnSpc>
              <a:buSzPts val="2800"/>
            </a:pPr>
            <a:r>
              <a:rPr lang="en-GB" sz="2400" dirty="0"/>
              <a:t>In this talk, we will explore the challenge of </a:t>
            </a:r>
            <a:r>
              <a:rPr lang="en-GB" sz="2400" b="1" dirty="0"/>
              <a:t>social distance </a:t>
            </a:r>
            <a:r>
              <a:rPr lang="en-GB" sz="2400" dirty="0"/>
              <a:t>to answering these questions and designing nudging technology based on the </a:t>
            </a:r>
            <a:r>
              <a:rPr lang="en-GB" sz="2400" b="1" dirty="0"/>
              <a:t>fire metaphor</a:t>
            </a:r>
            <a:r>
              <a:rPr lang="en-GB" sz="2400" dirty="0"/>
              <a:t>.</a:t>
            </a:r>
          </a:p>
        </p:txBody>
      </p:sp>
    </p:spTree>
    <p:extLst>
      <p:ext uri="{BB962C8B-B14F-4D97-AF65-F5344CB8AC3E}">
        <p14:creationId xmlns:p14="http://schemas.microsoft.com/office/powerpoint/2010/main" val="138276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86E4D4-57EC-4844-B145-5C6044E12158}"/>
              </a:ext>
            </a:extLst>
          </p:cNvPr>
          <p:cNvSpPr>
            <a:spLocks noGrp="1"/>
          </p:cNvSpPr>
          <p:nvPr>
            <p:ph type="body" idx="1"/>
          </p:nvPr>
        </p:nvSpPr>
        <p:spPr>
          <a:xfrm>
            <a:off x="3763926" y="1913260"/>
            <a:ext cx="7899989" cy="4351338"/>
          </a:xfrm>
        </p:spPr>
        <p:txBody>
          <a:bodyPr/>
          <a:lstStyle/>
          <a:p>
            <a:pPr>
              <a:spcAft>
                <a:spcPts val="1200"/>
              </a:spcAft>
            </a:pPr>
            <a:r>
              <a:rPr lang="en-GB" sz="2400" b="1" dirty="0"/>
              <a:t>WHO recommendation</a:t>
            </a:r>
            <a:r>
              <a:rPr lang="en-GB" sz="2400" dirty="0"/>
              <a:t>: at least 1m people away from each other to be safe and reduce the transmission. </a:t>
            </a:r>
          </a:p>
          <a:p>
            <a:pPr>
              <a:spcAft>
                <a:spcPts val="1200"/>
              </a:spcAft>
            </a:pPr>
            <a:r>
              <a:rPr lang="en-GB" sz="2400" dirty="0"/>
              <a:t>The </a:t>
            </a:r>
            <a:r>
              <a:rPr lang="en-GB" sz="2400" b="1" dirty="0"/>
              <a:t>human distance perception</a:t>
            </a:r>
            <a:r>
              <a:rPr lang="en-GB" sz="2400" dirty="0"/>
              <a:t> (Yamamoto 2017): difficult to accurately estimate for an artificial agent. </a:t>
            </a:r>
          </a:p>
          <a:p>
            <a:pPr>
              <a:spcAft>
                <a:spcPts val="1200"/>
              </a:spcAft>
            </a:pPr>
            <a:r>
              <a:rPr lang="en-GB" sz="2400" dirty="0"/>
              <a:t>The </a:t>
            </a:r>
            <a:r>
              <a:rPr lang="en-GB" sz="2400" b="1" dirty="0"/>
              <a:t>spatial distance</a:t>
            </a:r>
            <a:r>
              <a:rPr lang="en-GB" sz="2400" dirty="0"/>
              <a:t>:</a:t>
            </a:r>
            <a:r>
              <a:rPr lang="en-GB" sz="2400" b="1" dirty="0"/>
              <a:t> </a:t>
            </a:r>
            <a:r>
              <a:rPr lang="en-GB" sz="2400" dirty="0"/>
              <a:t>easy to measure and maintain by an artificial agent, difficult for humans:</a:t>
            </a:r>
          </a:p>
          <a:p>
            <a:pPr lvl="1"/>
            <a:r>
              <a:rPr lang="en-GB" sz="2200" dirty="0"/>
              <a:t>They need to be </a:t>
            </a:r>
            <a:r>
              <a:rPr lang="en-GB" sz="2200" b="1" dirty="0"/>
              <a:t>explicitly instructed</a:t>
            </a:r>
            <a:r>
              <a:rPr lang="en-GB" sz="2200" dirty="0"/>
              <a:t> (with explicit reminders as written and visual normative rules). </a:t>
            </a:r>
          </a:p>
          <a:p>
            <a:pPr lvl="1"/>
            <a:r>
              <a:rPr lang="en-GB" sz="2200" dirty="0"/>
              <a:t>Despite the reminders, this restriction was (and still is) most often </a:t>
            </a:r>
            <a:r>
              <a:rPr lang="en-GB" sz="2200" b="1" dirty="0"/>
              <a:t>not properly respected</a:t>
            </a:r>
            <a:r>
              <a:rPr lang="en-GB" sz="2200" dirty="0"/>
              <a:t>. </a:t>
            </a:r>
          </a:p>
          <a:p>
            <a:endParaRPr lang="en-IT" dirty="0"/>
          </a:p>
        </p:txBody>
      </p:sp>
      <p:sp>
        <p:nvSpPr>
          <p:cNvPr id="4" name="Title 1">
            <a:extLst>
              <a:ext uri="{FF2B5EF4-FFF2-40B4-BE49-F238E27FC236}">
                <a16:creationId xmlns:a16="http://schemas.microsoft.com/office/drawing/2014/main" id="{68115630-87DF-AE4E-9C43-46A0509F20E6}"/>
              </a:ext>
            </a:extLst>
          </p:cNvPr>
          <p:cNvSpPr>
            <a:spLocks noGrp="1"/>
          </p:cNvSpPr>
          <p:nvPr>
            <p:ph type="title"/>
          </p:nvPr>
        </p:nvSpPr>
        <p:spPr/>
        <p:txBody>
          <a:bodyPr/>
          <a:lstStyle/>
          <a:p>
            <a:pPr algn="ctr"/>
            <a:r>
              <a:rPr lang="en-IT" dirty="0"/>
              <a:t>Social distance</a:t>
            </a:r>
          </a:p>
        </p:txBody>
      </p:sp>
      <p:pic>
        <p:nvPicPr>
          <p:cNvPr id="6" name="Picture 5">
            <a:extLst>
              <a:ext uri="{FF2B5EF4-FFF2-40B4-BE49-F238E27FC236}">
                <a16:creationId xmlns:a16="http://schemas.microsoft.com/office/drawing/2014/main" id="{E0A4C2B3-0823-A449-8D3D-39DD284975D7}"/>
              </a:ext>
            </a:extLst>
          </p:cNvPr>
          <p:cNvPicPr>
            <a:picLocks noChangeAspect="1"/>
          </p:cNvPicPr>
          <p:nvPr/>
        </p:nvPicPr>
        <p:blipFill>
          <a:blip r:embed="rId3"/>
          <a:stretch>
            <a:fillRect/>
          </a:stretch>
        </p:blipFill>
        <p:spPr>
          <a:xfrm>
            <a:off x="721242" y="1913260"/>
            <a:ext cx="2457598" cy="2499252"/>
          </a:xfrm>
          <a:prstGeom prst="rect">
            <a:avLst/>
          </a:prstGeom>
        </p:spPr>
      </p:pic>
    </p:spTree>
    <p:extLst>
      <p:ext uri="{BB962C8B-B14F-4D97-AF65-F5344CB8AC3E}">
        <p14:creationId xmlns:p14="http://schemas.microsoft.com/office/powerpoint/2010/main" val="311400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C5BE-C361-8B43-A6FF-1A585C12E875}"/>
              </a:ext>
            </a:extLst>
          </p:cNvPr>
          <p:cNvSpPr>
            <a:spLocks noGrp="1"/>
          </p:cNvSpPr>
          <p:nvPr>
            <p:ph type="title"/>
          </p:nvPr>
        </p:nvSpPr>
        <p:spPr/>
        <p:txBody>
          <a:bodyPr/>
          <a:lstStyle/>
          <a:p>
            <a:pPr algn="ctr"/>
            <a:r>
              <a:rPr lang="en-IT" dirty="0"/>
              <a:t>Spatial distance and social closeness</a:t>
            </a:r>
          </a:p>
        </p:txBody>
      </p:sp>
      <p:sp>
        <p:nvSpPr>
          <p:cNvPr id="3" name="Text Placeholder 2">
            <a:extLst>
              <a:ext uri="{FF2B5EF4-FFF2-40B4-BE49-F238E27FC236}">
                <a16:creationId xmlns:a16="http://schemas.microsoft.com/office/drawing/2014/main" id="{673D9612-BFCF-F849-B2C1-810A581A348D}"/>
              </a:ext>
            </a:extLst>
          </p:cNvPr>
          <p:cNvSpPr>
            <a:spLocks noGrp="1"/>
          </p:cNvSpPr>
          <p:nvPr>
            <p:ph type="body" idx="1"/>
          </p:nvPr>
        </p:nvSpPr>
        <p:spPr>
          <a:xfrm>
            <a:off x="412897" y="1690688"/>
            <a:ext cx="11336079" cy="4351338"/>
          </a:xfrm>
        </p:spPr>
        <p:txBody>
          <a:bodyPr/>
          <a:lstStyle/>
          <a:p>
            <a:pPr>
              <a:spcAft>
                <a:spcPts val="1200"/>
              </a:spcAft>
            </a:pPr>
            <a:r>
              <a:rPr lang="en-GB" sz="2400" dirty="0"/>
              <a:t>Social distancing “pushes against human beings’ fundamental need for connection with one another” (</a:t>
            </a:r>
            <a:r>
              <a:rPr lang="en-GB" sz="2400" dirty="0" err="1"/>
              <a:t>Zaki</a:t>
            </a:r>
            <a:r>
              <a:rPr lang="en-GB" sz="2400" dirty="0"/>
              <a:t> 2020). </a:t>
            </a:r>
          </a:p>
          <a:p>
            <a:pPr>
              <a:spcAft>
                <a:spcPts val="1200"/>
              </a:spcAft>
            </a:pPr>
            <a:r>
              <a:rPr lang="en-GB" sz="2400" dirty="0"/>
              <a:t>The lack of social closeness can be at the roots of serious mental health problems: while </a:t>
            </a:r>
            <a:r>
              <a:rPr lang="en-GB" sz="2400" b="1" dirty="0"/>
              <a:t>affective and social support </a:t>
            </a:r>
            <a:r>
              <a:rPr lang="en-GB" sz="2400" dirty="0"/>
              <a:t>can help people during the pandemic in this respect (Abel &amp; McQueen 2020).</a:t>
            </a:r>
          </a:p>
          <a:p>
            <a:pPr>
              <a:spcAft>
                <a:spcPts val="1200"/>
              </a:spcAft>
            </a:pPr>
            <a:r>
              <a:rPr lang="en-GB" sz="2400" dirty="0"/>
              <a:t>Previous research: </a:t>
            </a:r>
          </a:p>
          <a:p>
            <a:pPr lvl="1"/>
            <a:r>
              <a:rPr lang="en-GB" sz="2200" dirty="0"/>
              <a:t>computer games can trigger (moral) emotions, especially in case of </a:t>
            </a:r>
            <a:br>
              <a:rPr lang="en-GB" sz="2200" dirty="0"/>
            </a:br>
            <a:r>
              <a:rPr lang="en-GB" sz="2200" dirty="0"/>
              <a:t>immoral behaviour (Tangney, </a:t>
            </a:r>
            <a:r>
              <a:rPr lang="en-GB" sz="2200" dirty="0" err="1"/>
              <a:t>Stuewig</a:t>
            </a:r>
            <a:r>
              <a:rPr lang="en-GB" sz="2200" dirty="0"/>
              <a:t> &amp; </a:t>
            </a:r>
            <a:r>
              <a:rPr lang="en-GB" sz="2200" dirty="0" err="1"/>
              <a:t>Mashek</a:t>
            </a:r>
            <a:r>
              <a:rPr lang="en-GB" sz="2200" dirty="0"/>
              <a:t> 2007). </a:t>
            </a:r>
          </a:p>
          <a:p>
            <a:pPr lvl="1"/>
            <a:r>
              <a:rPr lang="en-GB" sz="2200" dirty="0"/>
              <a:t>certain social </a:t>
            </a:r>
            <a:r>
              <a:rPr lang="en-GB" sz="2200" dirty="0" err="1"/>
              <a:t>behaviors</a:t>
            </a:r>
            <a:r>
              <a:rPr lang="en-GB" sz="2200" dirty="0"/>
              <a:t> in the virtual world can be translated into </a:t>
            </a:r>
            <a:br>
              <a:rPr lang="en-GB" sz="2200" dirty="0"/>
            </a:br>
            <a:r>
              <a:rPr lang="en-GB" sz="2200" dirty="0" err="1"/>
              <a:t>behaviors</a:t>
            </a:r>
            <a:r>
              <a:rPr lang="en-GB" sz="2200" dirty="0"/>
              <a:t> in subsequent social interactions by cognitive technologies </a:t>
            </a:r>
            <a:br>
              <a:rPr lang="en-GB" sz="2200" dirty="0"/>
            </a:br>
            <a:r>
              <a:rPr lang="en-GB" sz="2200" dirty="0"/>
              <a:t>influencing emotions (</a:t>
            </a:r>
            <a:r>
              <a:rPr lang="en-GB" sz="2200" dirty="0" err="1"/>
              <a:t>Gunia</a:t>
            </a:r>
            <a:r>
              <a:rPr lang="en-GB" sz="2200" dirty="0"/>
              <a:t> 2019). </a:t>
            </a:r>
          </a:p>
          <a:p>
            <a:endParaRPr lang="en-GB" sz="2400" dirty="0"/>
          </a:p>
        </p:txBody>
      </p:sp>
      <p:sp>
        <p:nvSpPr>
          <p:cNvPr id="4" name="Rectangle 3">
            <a:extLst>
              <a:ext uri="{FF2B5EF4-FFF2-40B4-BE49-F238E27FC236}">
                <a16:creationId xmlns:a16="http://schemas.microsoft.com/office/drawing/2014/main" id="{EFB57666-7749-B44F-A43F-E76DD5884E25}"/>
              </a:ext>
            </a:extLst>
          </p:cNvPr>
          <p:cNvSpPr/>
          <p:nvPr/>
        </p:nvSpPr>
        <p:spPr>
          <a:xfrm>
            <a:off x="9686260" y="4572001"/>
            <a:ext cx="2211573" cy="171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sz="1800" dirty="0"/>
              <a:t>The “quantified self”</a:t>
            </a:r>
          </a:p>
          <a:p>
            <a:pPr algn="ctr"/>
            <a:r>
              <a:rPr lang="en-GB" sz="1800" dirty="0"/>
              <a:t>or</a:t>
            </a:r>
          </a:p>
          <a:p>
            <a:pPr algn="ctr"/>
            <a:r>
              <a:rPr lang="en-GB" sz="1800" dirty="0"/>
              <a:t>self-tracking</a:t>
            </a:r>
            <a:endParaRPr lang="en-IT" sz="1800" dirty="0"/>
          </a:p>
        </p:txBody>
      </p:sp>
    </p:spTree>
    <p:extLst>
      <p:ext uri="{BB962C8B-B14F-4D97-AF65-F5344CB8AC3E}">
        <p14:creationId xmlns:p14="http://schemas.microsoft.com/office/powerpoint/2010/main" val="194560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5101F-4E82-4B4D-BC6D-57DCCCD5BDC4}"/>
              </a:ext>
            </a:extLst>
          </p:cNvPr>
          <p:cNvSpPr>
            <a:spLocks noGrp="1"/>
          </p:cNvSpPr>
          <p:nvPr>
            <p:ph type="title"/>
          </p:nvPr>
        </p:nvSpPr>
        <p:spPr/>
        <p:txBody>
          <a:bodyPr/>
          <a:lstStyle/>
          <a:p>
            <a:pPr algn="ctr"/>
            <a:r>
              <a:rPr lang="en-IT" dirty="0"/>
              <a:t>Nudging technologies</a:t>
            </a:r>
          </a:p>
        </p:txBody>
      </p:sp>
      <p:sp>
        <p:nvSpPr>
          <p:cNvPr id="3" name="Text Placeholder 2">
            <a:extLst>
              <a:ext uri="{FF2B5EF4-FFF2-40B4-BE49-F238E27FC236}">
                <a16:creationId xmlns:a16="http://schemas.microsoft.com/office/drawing/2014/main" id="{31C50E5B-643E-2B42-8280-D1ACA682BD02}"/>
              </a:ext>
            </a:extLst>
          </p:cNvPr>
          <p:cNvSpPr>
            <a:spLocks noGrp="1"/>
          </p:cNvSpPr>
          <p:nvPr>
            <p:ph type="body" idx="1"/>
          </p:nvPr>
        </p:nvSpPr>
        <p:spPr>
          <a:xfrm>
            <a:off x="393405" y="1690688"/>
            <a:ext cx="11249245" cy="4351338"/>
          </a:xfrm>
        </p:spPr>
        <p:txBody>
          <a:bodyPr/>
          <a:lstStyle/>
          <a:p>
            <a:pPr>
              <a:spcBef>
                <a:spcPts val="1200"/>
              </a:spcBef>
              <a:spcAft>
                <a:spcPts val="600"/>
              </a:spcAft>
            </a:pPr>
            <a:r>
              <a:rPr lang="en-GB" sz="2400" dirty="0"/>
              <a:t>Self-tracking tools can be regarded as an element of </a:t>
            </a:r>
            <a:r>
              <a:rPr lang="en-GB" sz="2400" b="1" dirty="0"/>
              <a:t>motivational cognitive enhancement</a:t>
            </a:r>
            <a:r>
              <a:rPr lang="en-GB" sz="2400" dirty="0"/>
              <a:t>,</a:t>
            </a:r>
            <a:r>
              <a:rPr lang="en-GB" sz="2400" b="1" dirty="0"/>
              <a:t> </a:t>
            </a:r>
            <a:r>
              <a:rPr lang="en-GB" sz="2400" dirty="0"/>
              <a:t>to provide a better perception of needs, to stimulate and supplement cognitive processes and emotional feelings (</a:t>
            </a:r>
            <a:r>
              <a:rPr lang="en-GB" sz="2400" dirty="0" err="1"/>
              <a:t>Gunia</a:t>
            </a:r>
            <a:r>
              <a:rPr lang="en-GB" sz="2400" dirty="0"/>
              <a:t> 2019):</a:t>
            </a:r>
          </a:p>
          <a:p>
            <a:pPr lvl="1">
              <a:spcBef>
                <a:spcPts val="1200"/>
              </a:spcBef>
              <a:spcAft>
                <a:spcPts val="600"/>
              </a:spcAft>
            </a:pPr>
            <a:r>
              <a:rPr lang="en-GB" sz="2000" dirty="0"/>
              <a:t>apps for mobile phones (</a:t>
            </a:r>
            <a:r>
              <a:rPr lang="en-GB" sz="2000" dirty="0" err="1"/>
              <a:t>MapMyFitness</a:t>
            </a:r>
            <a:r>
              <a:rPr lang="en-GB" sz="2000" dirty="0"/>
              <a:t> or </a:t>
            </a:r>
            <a:r>
              <a:rPr lang="en-GB" sz="2000" dirty="0" err="1"/>
              <a:t>Runkeeper</a:t>
            </a:r>
            <a:r>
              <a:rPr lang="en-GB" sz="2000" dirty="0"/>
              <a:t>), based on the optimization of basic physiological processes. </a:t>
            </a:r>
          </a:p>
          <a:p>
            <a:pPr lvl="1">
              <a:spcBef>
                <a:spcPts val="1200"/>
              </a:spcBef>
              <a:spcAft>
                <a:spcPts val="600"/>
              </a:spcAft>
            </a:pPr>
            <a:r>
              <a:rPr lang="en-GB" sz="2000" dirty="0"/>
              <a:t>apps for self-improvement, based on scheduling and self-control, and finally self-awareness. </a:t>
            </a:r>
          </a:p>
          <a:p>
            <a:pPr>
              <a:spcBef>
                <a:spcPts val="1200"/>
              </a:spcBef>
              <a:spcAft>
                <a:spcPts val="600"/>
              </a:spcAft>
            </a:pPr>
            <a:r>
              <a:rPr lang="en-GB" sz="2400" dirty="0"/>
              <a:t>Persuasive technology can also positively </a:t>
            </a:r>
            <a:r>
              <a:rPr lang="en-GB" sz="2400" b="1" dirty="0"/>
              <a:t>influence social agency </a:t>
            </a:r>
            <a:r>
              <a:rPr lang="en-GB" sz="2400" dirty="0"/>
              <a:t>and </a:t>
            </a:r>
            <a:r>
              <a:rPr lang="en-GB" sz="2400" b="1" dirty="0"/>
              <a:t>connection to the environment </a:t>
            </a:r>
            <a:r>
              <a:rPr lang="en-GB" sz="2400" dirty="0"/>
              <a:t>via</a:t>
            </a:r>
            <a:r>
              <a:rPr lang="en-GB" sz="2400" b="1" dirty="0"/>
              <a:t> </a:t>
            </a:r>
            <a:r>
              <a:rPr lang="en-GB" sz="2400" dirty="0"/>
              <a:t>indirect reinforcement and suggestions (Berger 2020; Matsumura et al. 2015). </a:t>
            </a:r>
          </a:p>
          <a:p>
            <a:pPr>
              <a:spcBef>
                <a:spcPts val="1200"/>
              </a:spcBef>
              <a:spcAft>
                <a:spcPts val="600"/>
              </a:spcAft>
            </a:pPr>
            <a:r>
              <a:rPr lang="en-GB" sz="2400" dirty="0"/>
              <a:t>The Nudge theory (Thaler &amp; Sunstein 2009) focused on “pushing” someone in some direction, by </a:t>
            </a:r>
            <a:r>
              <a:rPr lang="en-GB" sz="2400" b="1" dirty="0"/>
              <a:t>exploiting his/her cognitive biases</a:t>
            </a:r>
            <a:r>
              <a:rPr lang="en-GB" sz="2400" dirty="0"/>
              <a:t>.</a:t>
            </a:r>
          </a:p>
          <a:p>
            <a:endParaRPr lang="en-GB" sz="2400" dirty="0"/>
          </a:p>
          <a:p>
            <a:endParaRPr lang="en-IT" dirty="0"/>
          </a:p>
        </p:txBody>
      </p:sp>
    </p:spTree>
    <p:extLst>
      <p:ext uri="{BB962C8B-B14F-4D97-AF65-F5344CB8AC3E}">
        <p14:creationId xmlns:p14="http://schemas.microsoft.com/office/powerpoint/2010/main" val="403908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F417-3FEF-DB4D-9110-EA2D08CCD075}"/>
              </a:ext>
            </a:extLst>
          </p:cNvPr>
          <p:cNvSpPr>
            <a:spLocks noGrp="1"/>
          </p:cNvSpPr>
          <p:nvPr>
            <p:ph type="title"/>
          </p:nvPr>
        </p:nvSpPr>
        <p:spPr/>
        <p:txBody>
          <a:bodyPr/>
          <a:lstStyle/>
          <a:p>
            <a:pPr algn="ctr"/>
            <a:r>
              <a:rPr lang="en-IT" dirty="0"/>
              <a:t>Nudging: some limitations </a:t>
            </a:r>
          </a:p>
        </p:txBody>
      </p:sp>
      <p:sp>
        <p:nvSpPr>
          <p:cNvPr id="3" name="Text Placeholder 2">
            <a:extLst>
              <a:ext uri="{FF2B5EF4-FFF2-40B4-BE49-F238E27FC236}">
                <a16:creationId xmlns:a16="http://schemas.microsoft.com/office/drawing/2014/main" id="{0B75DB4E-8E20-1141-9AEF-F51BAE4D9740}"/>
              </a:ext>
            </a:extLst>
          </p:cNvPr>
          <p:cNvSpPr>
            <a:spLocks noGrp="1"/>
          </p:cNvSpPr>
          <p:nvPr>
            <p:ph type="body" idx="1"/>
          </p:nvPr>
        </p:nvSpPr>
        <p:spPr/>
        <p:txBody>
          <a:bodyPr/>
          <a:lstStyle/>
          <a:p>
            <a:pPr>
              <a:spcBef>
                <a:spcPts val="1200"/>
              </a:spcBef>
              <a:spcAft>
                <a:spcPts val="1200"/>
              </a:spcAft>
            </a:pPr>
            <a:r>
              <a:rPr lang="en-GB" sz="2400" dirty="0"/>
              <a:t>Defining “nudging” (as manipulation of choices) independently from “regulation” implies accepting as nudging </a:t>
            </a:r>
            <a:r>
              <a:rPr lang="en-GB" sz="2400" b="1" i="1" dirty="0"/>
              <a:t>any </a:t>
            </a:r>
            <a:r>
              <a:rPr lang="en-GB" sz="2400" b="1" dirty="0"/>
              <a:t>attempt </a:t>
            </a:r>
            <a:r>
              <a:rPr lang="en-GB" sz="2400" dirty="0"/>
              <a:t>to influence someone else’s behaviour, even by merely granting information (</a:t>
            </a:r>
            <a:r>
              <a:rPr lang="en-GB" sz="2400" dirty="0" err="1"/>
              <a:t>Lorini</a:t>
            </a:r>
            <a:r>
              <a:rPr lang="en-GB" sz="2400" dirty="0"/>
              <a:t> &amp; Moroni 2020). </a:t>
            </a:r>
          </a:p>
          <a:p>
            <a:pPr>
              <a:spcBef>
                <a:spcPts val="1200"/>
              </a:spcBef>
              <a:spcAft>
                <a:spcPts val="1200"/>
              </a:spcAft>
            </a:pPr>
            <a:r>
              <a:rPr lang="en-GB" sz="2400" b="1" dirty="0"/>
              <a:t>Nudging</a:t>
            </a:r>
            <a:r>
              <a:rPr lang="en-GB" sz="2400" dirty="0"/>
              <a:t> effects are short-lived (Kelly et al. 2013) and their effectiveness </a:t>
            </a:r>
            <a:r>
              <a:rPr lang="en-GB" sz="2400" b="1" dirty="0"/>
              <a:t>depends on the correct identification of</a:t>
            </a:r>
            <a:r>
              <a:rPr lang="en-GB" sz="2400" dirty="0"/>
              <a:t>:</a:t>
            </a:r>
          </a:p>
          <a:p>
            <a:pPr marL="571500" lvl="1" indent="0">
              <a:spcBef>
                <a:spcPts val="1200"/>
              </a:spcBef>
              <a:spcAft>
                <a:spcPts val="1200"/>
              </a:spcAft>
              <a:buNone/>
            </a:pPr>
            <a:r>
              <a:rPr lang="en-GB" sz="2000" dirty="0"/>
              <a:t>1) the mechanisms through which information influences behaviour; </a:t>
            </a:r>
            <a:br>
              <a:rPr lang="en-GB" sz="2000" dirty="0"/>
            </a:br>
            <a:r>
              <a:rPr lang="en-GB" sz="2000" dirty="0"/>
              <a:t>2) the motivations for specific (in)appropriate behaviour; </a:t>
            </a:r>
            <a:br>
              <a:rPr lang="en-GB" sz="2000" dirty="0"/>
            </a:br>
            <a:r>
              <a:rPr lang="en-GB" sz="2000" dirty="0"/>
              <a:t>3) the specific context in which the target behaviour occurs (</a:t>
            </a:r>
            <a:r>
              <a:rPr lang="en-GB" sz="2000" dirty="0" err="1"/>
              <a:t>Bicchieri</a:t>
            </a:r>
            <a:r>
              <a:rPr lang="en-GB" sz="2000" dirty="0"/>
              <a:t> &amp; </a:t>
            </a:r>
            <a:r>
              <a:rPr lang="en-GB" sz="2000" dirty="0" err="1"/>
              <a:t>Dimant</a:t>
            </a:r>
            <a:r>
              <a:rPr lang="en-GB" sz="2000" dirty="0"/>
              <a:t> 2019). </a:t>
            </a:r>
          </a:p>
          <a:p>
            <a:pPr>
              <a:spcBef>
                <a:spcPts val="1200"/>
              </a:spcBef>
              <a:spcAft>
                <a:spcPts val="1200"/>
              </a:spcAft>
            </a:pPr>
            <a:r>
              <a:rPr lang="en-GB" sz="2400" b="1" dirty="0"/>
              <a:t>Language and visual format </a:t>
            </a:r>
            <a:r>
              <a:rPr lang="en-GB" sz="2400" dirty="0"/>
              <a:t>of the conveyed messages matters for nudging (Schultz et al. 2007), thus </a:t>
            </a:r>
            <a:r>
              <a:rPr lang="en-GB" sz="2400" b="1" dirty="0"/>
              <a:t>different framings </a:t>
            </a:r>
            <a:r>
              <a:rPr lang="en-GB" sz="2400" dirty="0"/>
              <a:t>of the messages can bring to the failure of the nudging itself.</a:t>
            </a:r>
          </a:p>
        </p:txBody>
      </p:sp>
    </p:spTree>
    <p:extLst>
      <p:ext uri="{BB962C8B-B14F-4D97-AF65-F5344CB8AC3E}">
        <p14:creationId xmlns:p14="http://schemas.microsoft.com/office/powerpoint/2010/main" val="24664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828676" y="372159"/>
            <a:ext cx="10501312" cy="954107"/>
          </a:xfrm>
          <a:prstGeom prst="rect">
            <a:avLst/>
          </a:prstGeom>
          <a:noFill/>
          <a:ln>
            <a:noFill/>
          </a:ln>
        </p:spPr>
        <p:txBody>
          <a:bodyPr spcFirstLastPara="1" wrap="square" lIns="91425" tIns="45700" rIns="91425" bIns="45700" anchor="t" anchorCtr="0">
            <a:noAutofit/>
          </a:bodyPr>
          <a:lstStyle/>
          <a:p>
            <a:pPr algn="ctr"/>
            <a:r>
              <a:rPr lang="en-GB" sz="4400" dirty="0">
                <a:solidFill>
                  <a:schemeClr val="dk1"/>
                </a:solidFill>
                <a:latin typeface="Calibri"/>
                <a:cs typeface="Calibri"/>
                <a:sym typeface="Calibri"/>
              </a:rPr>
              <a:t>A metaphor-based interface </a:t>
            </a:r>
          </a:p>
          <a:p>
            <a:pPr marL="0" marR="0" lvl="0" indent="0" algn="ctr" rtl="0">
              <a:spcBef>
                <a:spcPts val="0"/>
              </a:spcBef>
              <a:spcAft>
                <a:spcPts val="0"/>
              </a:spcAft>
              <a:buNone/>
            </a:pPr>
            <a:endParaRPr sz="2800" b="0" i="1" u="none" strike="noStrike" cap="none" dirty="0">
              <a:solidFill>
                <a:schemeClr val="dk1"/>
              </a:solidFill>
              <a:latin typeface="Calibri"/>
              <a:ea typeface="Calibri"/>
              <a:cs typeface="Calibri"/>
              <a:sym typeface="Calibri"/>
            </a:endParaRPr>
          </a:p>
        </p:txBody>
      </p:sp>
      <p:sp>
        <p:nvSpPr>
          <p:cNvPr id="102" name="Google Shape;102;p15"/>
          <p:cNvSpPr/>
          <p:nvPr/>
        </p:nvSpPr>
        <p:spPr>
          <a:xfrm>
            <a:off x="574158" y="1455207"/>
            <a:ext cx="11036595" cy="3046988"/>
          </a:xfrm>
          <a:prstGeom prst="rect">
            <a:avLst/>
          </a:prstGeom>
          <a:noFill/>
          <a:ln>
            <a:noFill/>
          </a:ln>
        </p:spPr>
        <p:txBody>
          <a:bodyPr spcFirstLastPara="1" wrap="square" lIns="91425" tIns="45700" rIns="91425" bIns="45700" anchor="t" anchorCtr="0">
            <a:noAutofit/>
          </a:bodyPr>
          <a:lstStyle/>
          <a:p>
            <a:r>
              <a:rPr lang="en-GB" sz="2400" dirty="0">
                <a:latin typeface="Calibri"/>
                <a:cs typeface="Calibri"/>
              </a:rPr>
              <a:t>A metaphorical representation can provide people with a conceptual model of the (social) world, but can also be the basis to build conceptual models of how persuasive artificial agents can influence human behaviour. </a:t>
            </a:r>
          </a:p>
          <a:p>
            <a:endParaRPr lang="en-GB" sz="2400" dirty="0">
              <a:latin typeface="Calibri"/>
              <a:cs typeface="Calibri"/>
            </a:endParaRPr>
          </a:p>
          <a:p>
            <a:r>
              <a:rPr lang="en-US" sz="2400" b="1" dirty="0">
                <a:latin typeface="Calibri"/>
                <a:cs typeface="Calibri"/>
              </a:rPr>
              <a:t>Metaphor</a:t>
            </a:r>
            <a:r>
              <a:rPr lang="en-US" sz="2400" dirty="0">
                <a:latin typeface="Calibri"/>
                <a:cs typeface="Calibri"/>
              </a:rPr>
              <a:t> is a cognitive process through which a (generally more abstract and less known) target conceptual domain is seen in light of a (generally more concrete and better known) source conceptual domain (Lakoff &amp; Johnson 1980; </a:t>
            </a:r>
            <a:r>
              <a:rPr lang="en-US" sz="2400" dirty="0" err="1">
                <a:latin typeface="Calibri"/>
                <a:cs typeface="Calibri"/>
              </a:rPr>
              <a:t>Bowdle</a:t>
            </a:r>
            <a:r>
              <a:rPr lang="en-US" sz="2400" dirty="0">
                <a:latin typeface="Calibri"/>
                <a:cs typeface="Calibri"/>
              </a:rPr>
              <a:t> &amp; </a:t>
            </a:r>
            <a:r>
              <a:rPr lang="en-US" sz="2400" dirty="0" err="1">
                <a:latin typeface="Calibri"/>
                <a:cs typeface="Calibri"/>
              </a:rPr>
              <a:t>Gentner</a:t>
            </a:r>
            <a:r>
              <a:rPr lang="en-US" sz="2400" dirty="0">
                <a:latin typeface="Calibri"/>
                <a:cs typeface="Calibri"/>
              </a:rPr>
              <a:t> 2005).</a:t>
            </a:r>
          </a:p>
          <a:p>
            <a:endParaRPr lang="en-GB" sz="2400" dirty="0">
              <a:latin typeface="Calibri"/>
              <a:cs typeface="Calibri"/>
            </a:endParaRPr>
          </a:p>
          <a:p>
            <a:r>
              <a:rPr lang="en-GB" sz="2400" dirty="0">
                <a:latin typeface="Calibri"/>
                <a:cs typeface="Calibri"/>
              </a:rPr>
              <a:t>Metaphor is thus a useful conceptual tool not only to design interfaces in human-computer interaction (Colburn &amp; Shute 2008), but also to represent messages from artificial agents that can be </a:t>
            </a:r>
            <a:r>
              <a:rPr lang="en-GB" sz="2400" b="1" dirty="0">
                <a:latin typeface="Calibri"/>
                <a:cs typeface="Calibri"/>
              </a:rPr>
              <a:t>easily understood by laypeople </a:t>
            </a:r>
            <a:r>
              <a:rPr lang="en-GB" sz="2400" dirty="0">
                <a:latin typeface="Calibri"/>
                <a:cs typeface="Calibri"/>
              </a:rPr>
              <a:t>(</a:t>
            </a:r>
            <a:r>
              <a:rPr lang="en-GB" sz="2400" dirty="0" err="1">
                <a:latin typeface="Calibri"/>
                <a:cs typeface="Calibri"/>
              </a:rPr>
              <a:t>Klingen</a:t>
            </a:r>
            <a:r>
              <a:rPr lang="en-GB" sz="2400" dirty="0">
                <a:latin typeface="Calibri"/>
                <a:cs typeface="Calibri"/>
              </a:rPr>
              <a:t> 2018). </a:t>
            </a:r>
          </a:p>
          <a:p>
            <a:endParaRPr lang="en-US" sz="2400" dirty="0">
              <a:latin typeface="Calibri"/>
              <a:cs typeface="Calibri"/>
            </a:endParaRPr>
          </a:p>
          <a:p>
            <a:pPr marL="0" marR="0" lvl="0" indent="0" algn="l" rtl="0">
              <a:spcBef>
                <a:spcPts val="0"/>
              </a:spcBef>
              <a:spcAft>
                <a:spcPts val="0"/>
              </a:spcAft>
              <a:buNone/>
            </a:pPr>
            <a:endParaRPr lang="en-US" sz="2400" b="1"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4448-40D0-9B42-B63F-449EE7676D51}"/>
              </a:ext>
            </a:extLst>
          </p:cNvPr>
          <p:cNvSpPr>
            <a:spLocks noGrp="1"/>
          </p:cNvSpPr>
          <p:nvPr>
            <p:ph type="title"/>
          </p:nvPr>
        </p:nvSpPr>
        <p:spPr/>
        <p:txBody>
          <a:bodyPr/>
          <a:lstStyle/>
          <a:p>
            <a:pPr algn="ctr"/>
            <a:r>
              <a:rPr lang="en-IT" dirty="0"/>
              <a:t>Metaphor as a reasoning device</a:t>
            </a:r>
          </a:p>
        </p:txBody>
      </p:sp>
      <p:sp>
        <p:nvSpPr>
          <p:cNvPr id="3" name="Text Placeholder 2">
            <a:extLst>
              <a:ext uri="{FF2B5EF4-FFF2-40B4-BE49-F238E27FC236}">
                <a16:creationId xmlns:a16="http://schemas.microsoft.com/office/drawing/2014/main" id="{9AAFE4B1-E0B3-7642-8DD1-D0156A7F5008}"/>
              </a:ext>
            </a:extLst>
          </p:cNvPr>
          <p:cNvSpPr>
            <a:spLocks noGrp="1"/>
          </p:cNvSpPr>
          <p:nvPr>
            <p:ph type="body" idx="1"/>
          </p:nvPr>
        </p:nvSpPr>
        <p:spPr>
          <a:xfrm>
            <a:off x="467833" y="1825625"/>
            <a:ext cx="11121655" cy="4351338"/>
          </a:xfrm>
        </p:spPr>
        <p:txBody>
          <a:bodyPr/>
          <a:lstStyle/>
          <a:p>
            <a:pPr>
              <a:spcAft>
                <a:spcPts val="1200"/>
              </a:spcAft>
            </a:pPr>
            <a:r>
              <a:rPr lang="en-GB" sz="2400" dirty="0"/>
              <a:t>Metaphor implicitly accompanies the audience along a path of inferences from the source to the target conceptual domain. </a:t>
            </a:r>
          </a:p>
          <a:p>
            <a:pPr>
              <a:spcAft>
                <a:spcPts val="1200"/>
              </a:spcAft>
            </a:pPr>
            <a:r>
              <a:rPr lang="en-GB" sz="2400" dirty="0"/>
              <a:t>Metaphor is </a:t>
            </a:r>
            <a:r>
              <a:rPr lang="en-GB" sz="2400" b="1" dirty="0"/>
              <a:t>never “neutral”</a:t>
            </a:r>
            <a:r>
              <a:rPr lang="en-GB" sz="2400" dirty="0"/>
              <a:t>: it provides a figurative frame that makes the audience ignore some properties of the source and select other properties, which become prominent (</a:t>
            </a:r>
            <a:r>
              <a:rPr lang="en-GB" sz="2400" dirty="0" err="1"/>
              <a:t>Entman</a:t>
            </a:r>
            <a:r>
              <a:rPr lang="en-GB" sz="2400" dirty="0"/>
              <a:t> 1993; </a:t>
            </a:r>
            <a:r>
              <a:rPr lang="en-GB" sz="2400" dirty="0" err="1"/>
              <a:t>Semino</a:t>
            </a:r>
            <a:r>
              <a:rPr lang="en-GB" sz="2400" dirty="0"/>
              <a:t> 2008; Burgers et al. 2016). </a:t>
            </a:r>
          </a:p>
          <a:p>
            <a:pPr>
              <a:spcAft>
                <a:spcPts val="1200"/>
              </a:spcAft>
            </a:pPr>
            <a:r>
              <a:rPr lang="en-GB" sz="2400" dirty="0"/>
              <a:t>Thus, metaphor as a reasoning device has an </a:t>
            </a:r>
            <a:r>
              <a:rPr lang="en-GB" sz="2400" b="1" dirty="0"/>
              <a:t>“ignorance-preserving trait”</a:t>
            </a:r>
            <a:r>
              <a:rPr lang="en-GB" sz="2400" dirty="0"/>
              <a:t> (</a:t>
            </a:r>
            <a:r>
              <a:rPr lang="en-GB" sz="2400" dirty="0" err="1"/>
              <a:t>Arfini</a:t>
            </a:r>
            <a:r>
              <a:rPr lang="en-GB" sz="2400" dirty="0"/>
              <a:t> et al. 2018; </a:t>
            </a:r>
            <a:r>
              <a:rPr lang="en-GB" sz="2400" dirty="0" err="1"/>
              <a:t>Ervas</a:t>
            </a:r>
            <a:r>
              <a:rPr lang="en-GB" sz="2400" dirty="0"/>
              <a:t> 2019): it gently “pushes” the audience to select the relevant properties of the source to understand the target, while other properties of the source remain ignored. </a:t>
            </a:r>
          </a:p>
          <a:p>
            <a:endParaRPr lang="en-IT" dirty="0"/>
          </a:p>
        </p:txBody>
      </p:sp>
    </p:spTree>
    <p:extLst>
      <p:ext uri="{BB962C8B-B14F-4D97-AF65-F5344CB8AC3E}">
        <p14:creationId xmlns:p14="http://schemas.microsoft.com/office/powerpoint/2010/main" val="32161330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6366</TotalTime>
  <Words>1828</Words>
  <Application>Microsoft Macintosh PowerPoint</Application>
  <PresentationFormat>Widescreen</PresentationFormat>
  <Paragraphs>137</Paragraphs>
  <Slides>19</Slides>
  <Notes>14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Arial</vt:lpstr>
      <vt:lpstr>Helvetica Neue</vt:lpstr>
      <vt:lpstr>AdvPS70D8</vt:lpstr>
      <vt:lpstr>Office Theme</vt:lpstr>
      <vt:lpstr>PowerPoint Presentation</vt:lpstr>
      <vt:lpstr>The aim of the research project</vt:lpstr>
      <vt:lpstr>Research questions </vt:lpstr>
      <vt:lpstr>Social distance</vt:lpstr>
      <vt:lpstr>Spatial distance and social closeness</vt:lpstr>
      <vt:lpstr>Nudging technologies</vt:lpstr>
      <vt:lpstr>Nudging: some limitations </vt:lpstr>
      <vt:lpstr>PowerPoint Presentation</vt:lpstr>
      <vt:lpstr>Metaphor as a reasoning device</vt:lpstr>
      <vt:lpstr>Metaphor and decision making</vt:lpstr>
      <vt:lpstr>Framing effect: some limitations</vt:lpstr>
      <vt:lpstr>The war metaphor for Covid-19</vt:lpstr>
      <vt:lpstr>Reasoning conditions</vt:lpstr>
      <vt:lpstr>The fire metaphor for Covid-19</vt:lpstr>
      <vt:lpstr>A fire is also enlightening and warming…</vt:lpstr>
      <vt:lpstr>The fire visual metaphor</vt:lpstr>
      <vt:lpstr>A disruption in familiar conceptualization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324</cp:revision>
  <dcterms:modified xsi:type="dcterms:W3CDTF">2021-12-05T18:19:43Z</dcterms:modified>
</cp:coreProperties>
</file>