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8" r:id="rId3"/>
    <p:sldId id="257" r:id="rId4"/>
    <p:sldId id="302" r:id="rId5"/>
    <p:sldId id="303" r:id="rId6"/>
    <p:sldId id="258" r:id="rId7"/>
    <p:sldId id="259" r:id="rId8"/>
    <p:sldId id="260" r:id="rId9"/>
    <p:sldId id="299" r:id="rId10"/>
    <p:sldId id="282" r:id="rId11"/>
    <p:sldId id="300" r:id="rId12"/>
    <p:sldId id="261" r:id="rId13"/>
    <p:sldId id="283" r:id="rId14"/>
    <p:sldId id="269" r:id="rId15"/>
    <p:sldId id="270" r:id="rId16"/>
    <p:sldId id="284" r:id="rId17"/>
    <p:sldId id="271" r:id="rId18"/>
    <p:sldId id="285" r:id="rId19"/>
    <p:sldId id="272" r:id="rId20"/>
    <p:sldId id="293" r:id="rId21"/>
    <p:sldId id="292" r:id="rId22"/>
    <p:sldId id="294" r:id="rId23"/>
    <p:sldId id="295" r:id="rId24"/>
    <p:sldId id="289" r:id="rId25"/>
    <p:sldId id="304" r:id="rId26"/>
    <p:sldId id="296" r:id="rId27"/>
    <p:sldId id="290" r:id="rId28"/>
    <p:sldId id="275" r:id="rId29"/>
    <p:sldId id="277" r:id="rId30"/>
    <p:sldId id="278" r:id="rId31"/>
    <p:sldId id="273" r:id="rId32"/>
    <p:sldId id="280" r:id="rId33"/>
    <p:sldId id="301" r:id="rId34"/>
    <p:sldId id="288" r:id="rId35"/>
    <p:sldId id="297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375" autoAdjust="0"/>
  </p:normalViewPr>
  <p:slideViewPr>
    <p:cSldViewPr>
      <p:cViewPr varScale="1">
        <p:scale>
          <a:sx n="76" d="100"/>
          <a:sy n="76" d="100"/>
        </p:scale>
        <p:origin x="11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48126D1-A1A8-4353-9233-EB1958B1F6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082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C5F61CC-3797-4E30-8274-C8A49BE85D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24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>
              <a:defRPr/>
            </a:pPr>
            <a:fld id="{5B577642-E5CC-4258-8E8C-B61313403B9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3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A74AD-7B26-4ABD-A510-80209A429C6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45D05-D9D1-46FD-A594-5612170712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A5200-82AB-4B41-9AFF-EA4D0F35C04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87B5F-75EB-40F0-AA1C-CB1ECE6BA6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20806-BBA2-4E8D-A0A6-C075ADC420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88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91EA0-75CD-495B-AF8D-42AC5D6424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5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C81C-6E13-4A23-8E33-3A38309A48A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9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CDA23-C5DC-42D6-BAE5-1FAF7AA312F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54344-7746-4BE5-B842-497553E6B40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04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AA175-2451-4FA3-9DB2-8D59B29A9CF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7B62945-40C2-443A-9380-4E01CC9F15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25000.com/index.php/en/iso-25000-standards/iso-2501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6318" y="1700808"/>
            <a:ext cx="6061881" cy="1488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Software Quality and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 eaLnBrk="1" hangingPunct="1"/>
            <a:r>
              <a:rPr lang="en-GB" sz="4000">
                <a:solidFill>
                  <a:srgbClr val="669900"/>
                </a:solidFill>
                <a:latin typeface="Impact" pitchFamily="34" charset="0"/>
              </a:rPr>
              <a:t>Lecture 1</a:t>
            </a:r>
          </a:p>
          <a:p>
            <a:pPr algn="ctr" eaLnBrk="1" hangingPunct="1"/>
            <a:r>
              <a:rPr lang="en-GB" sz="4000">
                <a:solidFill>
                  <a:srgbClr val="669900"/>
                </a:solidFill>
                <a:latin typeface="Impact" pitchFamily="34" charset="0"/>
              </a:rPr>
              <a:t>Introduction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979712" y="260648"/>
            <a:ext cx="802005" cy="5035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19E213E-7E6F-4660-89FC-E558B545650D}" type="slidenum">
              <a:rPr lang="en-GB" smtClean="0">
                <a:latin typeface="Arial" charset="0"/>
              </a:rPr>
              <a:pPr eaLnBrk="1" hangingPunct="1"/>
              <a:t>1</a:t>
            </a:fld>
            <a:endParaRPr lang="en-GB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Task for </a:t>
            </a:r>
            <a:r>
              <a:rPr lang="en-GB" i="1" dirty="0">
                <a:latin typeface="Arial" charset="0"/>
              </a:rPr>
              <a:t>Next </a:t>
            </a:r>
            <a:r>
              <a:rPr lang="en-GB" dirty="0">
                <a:latin typeface="Arial" charset="0"/>
              </a:rPr>
              <a:t>week’s Seminar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latin typeface="Arial" charset="0"/>
              </a:rPr>
              <a:t>Read the paper</a:t>
            </a:r>
          </a:p>
          <a:p>
            <a:pPr lvl="1"/>
            <a:r>
              <a:rPr lang="en-GB" dirty="0"/>
              <a:t>Whittaker, J.A., 2000. What is Software Testing? And Why Is It So Hard? </a:t>
            </a:r>
            <a:r>
              <a:rPr lang="en-GB" i="1" dirty="0"/>
              <a:t>IEEE Software</a:t>
            </a:r>
            <a:r>
              <a:rPr lang="en-GB" dirty="0"/>
              <a:t>, 17 (1), Jan/Feb. 2000, pp70-79. </a:t>
            </a:r>
            <a:endParaRPr lang="en-GB" sz="2800" dirty="0">
              <a:latin typeface="Arial" charset="0"/>
            </a:endParaRPr>
          </a:p>
          <a:p>
            <a:r>
              <a:rPr lang="en-GB" sz="2800" dirty="0">
                <a:latin typeface="Arial" charset="0"/>
              </a:rPr>
              <a:t>Summarise what you learned from this article about software testing.</a:t>
            </a:r>
          </a:p>
          <a:p>
            <a:r>
              <a:rPr lang="en-GB" sz="2800" dirty="0"/>
              <a:t>How does this paper compare with the article by Meyer that you studied last week?</a:t>
            </a:r>
            <a:endParaRPr lang="en-GB" sz="2800" dirty="0">
              <a:latin typeface="Arial" charset="0"/>
            </a:endParaRPr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1CA95B-044F-4DB1-A9D5-0817D0D145B4}" type="slidenum">
              <a:rPr lang="en-GB" smtClean="0">
                <a:latin typeface="Arial" charset="0"/>
              </a:rPr>
              <a:pPr eaLnBrk="1" hangingPunct="1"/>
              <a:t>10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Task for Next</a:t>
            </a:r>
            <a:r>
              <a:rPr lang="en-GB" i="1" dirty="0">
                <a:latin typeface="Arial" charset="0"/>
              </a:rPr>
              <a:t> </a:t>
            </a:r>
            <a:r>
              <a:rPr lang="en-GB" dirty="0">
                <a:latin typeface="Arial" charset="0"/>
              </a:rPr>
              <a:t>week’s Lab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Will be made available in the lab.</a:t>
            </a:r>
          </a:p>
          <a:p>
            <a:endParaRPr lang="en-GB" sz="2800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No preparation required.</a:t>
            </a:r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1CA95B-044F-4DB1-A9D5-0817D0D145B4}" type="slidenum">
              <a:rPr lang="en-GB" smtClean="0">
                <a:latin typeface="Arial" charset="0"/>
              </a:rPr>
              <a:pPr eaLnBrk="1" hangingPunct="1"/>
              <a:t>11</a:t>
            </a:fld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Unit Assessment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One assignment.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Practical – test cases &amp; test report.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Based on application of theory.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Two hour examination.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DE32419-D072-4AAB-9856-B14F23CE1B29}" type="slidenum">
              <a:rPr lang="en-GB" smtClean="0">
                <a:latin typeface="Arial" charset="0"/>
              </a:rPr>
              <a:pPr eaLnBrk="1" hangingPunct="1"/>
              <a:t>12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latin typeface="Arial" charset="0"/>
              </a:rPr>
              <a:t>How to get the best from this unit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Timetabled sessions:</a:t>
            </a:r>
          </a:p>
          <a:p>
            <a:pPr lvl="1" eaLnBrk="1" hangingPunct="1"/>
            <a:r>
              <a:rPr lang="en-GB" dirty="0">
                <a:latin typeface="Arial" charset="0"/>
              </a:rPr>
              <a:t>One lecture each week.</a:t>
            </a:r>
          </a:p>
          <a:p>
            <a:pPr lvl="1" eaLnBrk="1" hangingPunct="1"/>
            <a:r>
              <a:rPr lang="en-GB" dirty="0">
                <a:latin typeface="Arial" charset="0"/>
              </a:rPr>
              <a:t>One seminar each week.</a:t>
            </a:r>
          </a:p>
          <a:p>
            <a:pPr lvl="1" eaLnBrk="1" hangingPunct="1"/>
            <a:r>
              <a:rPr lang="en-GB" dirty="0">
                <a:latin typeface="Arial" charset="0"/>
              </a:rPr>
              <a:t>One lab session each week.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Plus </a:t>
            </a:r>
            <a:r>
              <a:rPr lang="en-GB" b="1" dirty="0">
                <a:solidFill>
                  <a:srgbClr val="FF0000"/>
                </a:solidFill>
                <a:latin typeface="Arial" charset="0"/>
              </a:rPr>
              <a:t>9</a:t>
            </a:r>
            <a:r>
              <a:rPr lang="en-GB" dirty="0">
                <a:latin typeface="Arial" charset="0"/>
              </a:rPr>
              <a:t> hours of your own time!</a:t>
            </a:r>
          </a:p>
          <a:p>
            <a:pPr eaLnBrk="1" hangingPunct="1"/>
            <a:endParaRPr lang="en-GB" dirty="0">
              <a:latin typeface="Arial" charset="0"/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4294C36-C438-4C6C-8EA9-4875679DA28C}" type="slidenum">
              <a:rPr lang="en-GB" smtClean="0">
                <a:latin typeface="Arial" charset="0"/>
              </a:rPr>
              <a:pPr eaLnBrk="1" hangingPunct="1"/>
              <a:t>13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Additional Resources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Arial" charset="0"/>
              </a:rPr>
              <a:t>Books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Academic Journals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Web Sites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Your own experiences ?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E9F0F33-E76F-419B-A2E3-1016AC42DF38}" type="slidenum">
              <a:rPr lang="en-GB" smtClean="0">
                <a:latin typeface="Arial" charset="0"/>
              </a:rPr>
              <a:pPr eaLnBrk="1" hangingPunct="1"/>
              <a:t>14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>
                <a:latin typeface="Arial" charset="0"/>
              </a:rPr>
              <a:t>And now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marL="0" indent="0" algn="ctr" eaLnBrk="1" hangingPunct="1">
              <a:buNone/>
            </a:pPr>
            <a:r>
              <a:rPr lang="en-GB" sz="4000" dirty="0">
                <a:latin typeface="Arial" charset="0"/>
              </a:rPr>
              <a:t>Define “software”.</a:t>
            </a:r>
            <a:endParaRPr lang="en-US" sz="4000" dirty="0"/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6E7F8AE-8051-4181-BF12-61D0E4AE587D}" type="slidenum">
              <a:rPr lang="en-GB" smtClean="0">
                <a:latin typeface="Arial" charset="0"/>
              </a:rPr>
              <a:pPr eaLnBrk="1" hangingPunct="1"/>
              <a:t>15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latin typeface="Arial" charset="0"/>
              </a:rPr>
              <a:t>What does “testing software” mean?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6B705AC-C7AC-4588-8251-42A3C2B1E6C7}" type="slidenum">
              <a:rPr lang="en-GB" smtClean="0">
                <a:latin typeface="Arial" charset="0"/>
              </a:rPr>
              <a:pPr eaLnBrk="1" hangingPunct="1"/>
              <a:t>16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And also 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marL="0" indent="0" algn="ctr" eaLnBrk="1" hangingPunct="1">
              <a:buNone/>
            </a:pPr>
            <a:r>
              <a:rPr lang="en-GB" sz="4000" dirty="0">
                <a:latin typeface="Arial" charset="0"/>
              </a:rPr>
              <a:t>What </a:t>
            </a:r>
            <a:r>
              <a:rPr lang="en-GB" sz="4000" b="1" i="1" dirty="0">
                <a:latin typeface="Arial" charset="0"/>
              </a:rPr>
              <a:t>is</a:t>
            </a:r>
            <a:r>
              <a:rPr lang="en-GB" sz="4000" dirty="0">
                <a:latin typeface="Arial" charset="0"/>
              </a:rPr>
              <a:t> Quality?</a:t>
            </a:r>
            <a:endParaRPr lang="en-US" sz="4000" dirty="0"/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AF16A43-2B41-4D71-A4B0-A19402076DB1}" type="slidenum">
              <a:rPr lang="en-GB" smtClean="0">
                <a:latin typeface="Arial" charset="0"/>
              </a:rPr>
              <a:pPr eaLnBrk="1" hangingPunct="1"/>
              <a:t>17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>
                <a:latin typeface="Arial" charset="0"/>
              </a:rPr>
              <a:t>Following that up 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marL="0" indent="0" algn="ctr" eaLnBrk="1" hangingPunct="1">
              <a:buNone/>
            </a:pPr>
            <a:r>
              <a:rPr lang="en-GB" sz="4000" dirty="0">
                <a:latin typeface="Arial" charset="0"/>
              </a:rPr>
              <a:t>How can that definition of Quality be applied to Software?</a:t>
            </a:r>
            <a:endParaRPr lang="en-US" sz="4000" dirty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071A9AE-CFD8-4295-B66A-6275E40ACF6A}" type="slidenum">
              <a:rPr lang="en-GB" smtClean="0">
                <a:latin typeface="Arial" charset="0"/>
              </a:rPr>
              <a:pPr eaLnBrk="1" hangingPunct="1"/>
              <a:t>18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332656"/>
            <a:ext cx="6571343" cy="105930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latin typeface="Arial" charset="0"/>
              </a:rPr>
              <a:t>Aspects (Characteristics) of Software Quality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28800"/>
            <a:ext cx="4033838" cy="4302125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Functionality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Performance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Reliability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Usability</a:t>
            </a:r>
          </a:p>
          <a:p>
            <a:pPr eaLnBrk="1" hangingPunct="1"/>
            <a:endParaRPr lang="en-GB" dirty="0">
              <a:latin typeface="Arial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1828800"/>
            <a:ext cx="4033837" cy="4302125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Portability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Efficiency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Security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Maintainability</a:t>
            </a:r>
          </a:p>
          <a:p>
            <a:pPr eaLnBrk="1" hangingPunct="1"/>
            <a:endParaRPr lang="en-GB" dirty="0">
              <a:latin typeface="Arial" charset="0"/>
            </a:endParaRP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82B7530-631B-45C6-96E6-F9293A30FF37}" type="slidenum">
              <a:rPr lang="en-GB" smtClean="0">
                <a:latin typeface="Arial" charset="0"/>
              </a:rPr>
              <a:pPr eaLnBrk="1" hangingPunct="1"/>
              <a:t>19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Tx/>
              <a:buChar char=" "/>
            </a:pPr>
            <a:r>
              <a:rPr lang="en-GB" dirty="0">
                <a:latin typeface="Arial" charset="0"/>
              </a:rPr>
              <a:t>Unit Rep?</a:t>
            </a: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24461FF-756F-4063-9B57-304E5495C4C4}" type="slidenum">
              <a:rPr lang="en-GB" smtClean="0">
                <a:latin typeface="Arial" charset="0"/>
              </a:rPr>
              <a:pPr eaLnBrk="1" hangingPunct="1"/>
              <a:t>2</a:t>
            </a:fld>
            <a:endParaRPr lang="en-GB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You</a:t>
            </a:r>
          </a:p>
        </p:txBody>
      </p:sp>
      <p:pic>
        <p:nvPicPr>
          <p:cNvPr id="1026" name="Picture 2" descr=" trump you choose choos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1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16632"/>
            <a:ext cx="7139136" cy="194421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>
                <a:latin typeface="Arial" charset="0"/>
              </a:rPr>
              <a:t>Compare : Characteristics (Attributes) of Software Quality.</a:t>
            </a:r>
            <a:br>
              <a:rPr lang="en-GB" sz="2400" dirty="0">
                <a:latin typeface="Arial" charset="0"/>
              </a:rPr>
            </a:br>
            <a:r>
              <a:rPr lang="en-GB" sz="2400" dirty="0">
                <a:latin typeface="Arial" charset="0"/>
              </a:rPr>
              <a:t>From:   ISO/IEC 9126</a:t>
            </a:r>
            <a:br>
              <a:rPr lang="en-GB" sz="2400" dirty="0">
                <a:latin typeface="Arial" charset="0"/>
              </a:rPr>
            </a:br>
            <a:r>
              <a:rPr lang="en-GB" sz="2400" i="1" dirty="0">
                <a:latin typeface="Arial" charset="0"/>
              </a:rPr>
              <a:t>Software Engineering – Product Quality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6314" y="2708920"/>
            <a:ext cx="4033838" cy="29178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3200" dirty="0">
                <a:latin typeface="Arial" charset="0"/>
              </a:rPr>
              <a:t>Functionality</a:t>
            </a:r>
          </a:p>
          <a:p>
            <a:pPr eaLnBrk="1" hangingPunct="1"/>
            <a:endParaRPr lang="en-GB" sz="3200" dirty="0">
              <a:latin typeface="Arial" charset="0"/>
            </a:endParaRPr>
          </a:p>
          <a:p>
            <a:pPr eaLnBrk="1" hangingPunct="1"/>
            <a:r>
              <a:rPr lang="en-GB" sz="3200" dirty="0">
                <a:latin typeface="Arial" charset="0"/>
              </a:rPr>
              <a:t>Reliability</a:t>
            </a:r>
          </a:p>
          <a:p>
            <a:pPr eaLnBrk="1" hangingPunct="1"/>
            <a:endParaRPr lang="en-GB" sz="3200" dirty="0">
              <a:latin typeface="Arial" charset="0"/>
            </a:endParaRPr>
          </a:p>
          <a:p>
            <a:pPr eaLnBrk="1" hangingPunct="1"/>
            <a:r>
              <a:rPr lang="en-GB" sz="3200" dirty="0">
                <a:latin typeface="Arial" charset="0"/>
              </a:rPr>
              <a:t>Usability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4008" y="2715852"/>
            <a:ext cx="4033837" cy="29892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3200" dirty="0">
                <a:latin typeface="Arial" charset="0"/>
              </a:rPr>
              <a:t>Efficiency</a:t>
            </a:r>
          </a:p>
          <a:p>
            <a:pPr eaLnBrk="1" hangingPunct="1"/>
            <a:endParaRPr lang="en-GB" sz="3200" dirty="0">
              <a:latin typeface="Arial" charset="0"/>
            </a:endParaRPr>
          </a:p>
          <a:p>
            <a:pPr eaLnBrk="1" hangingPunct="1"/>
            <a:r>
              <a:rPr lang="en-GB" sz="3200" dirty="0">
                <a:latin typeface="Arial" charset="0"/>
              </a:rPr>
              <a:t>Maintainability</a:t>
            </a:r>
          </a:p>
          <a:p>
            <a:pPr eaLnBrk="1" hangingPunct="1"/>
            <a:endParaRPr lang="en-GB" sz="3200" dirty="0">
              <a:latin typeface="Arial" charset="0"/>
            </a:endParaRPr>
          </a:p>
          <a:p>
            <a:pPr eaLnBrk="1" hangingPunct="1"/>
            <a:r>
              <a:rPr lang="en-GB" sz="3200" dirty="0">
                <a:latin typeface="Arial" charset="0"/>
              </a:rPr>
              <a:t>Portability</a:t>
            </a:r>
          </a:p>
          <a:p>
            <a:pPr eaLnBrk="1" hangingPunct="1"/>
            <a:endParaRPr lang="en-GB" sz="3200" dirty="0">
              <a:latin typeface="Arial" charset="0"/>
            </a:endParaRPr>
          </a:p>
        </p:txBody>
      </p:sp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845D46A-1B56-4F88-BE6A-E41061991082}" type="slidenum">
              <a:rPr lang="en-GB" smtClean="0">
                <a:latin typeface="Arial" charset="0"/>
              </a:rPr>
              <a:pPr eaLnBrk="1" hangingPunct="1"/>
              <a:t>20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291" y="281463"/>
            <a:ext cx="6571343" cy="105930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latin typeface="Arial" charset="0"/>
              </a:rPr>
              <a:t>Sub-Characteristics of Software Quality – ISO/IEC 9126  (1 of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9552" y="2492896"/>
            <a:ext cx="3951486" cy="3638029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Functionality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Suitability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Accuracy</a:t>
            </a:r>
          </a:p>
          <a:p>
            <a:pPr lvl="1" eaLnBrk="1" hangingPunct="1"/>
            <a:r>
              <a:rPr lang="en-GB" dirty="0">
                <a:latin typeface="Arial" charset="0"/>
              </a:rPr>
              <a:t>Interoperability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Security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Functionality Compliance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2492896"/>
            <a:ext cx="4023493" cy="3638029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Reliability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Maturity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Fault Tolerance</a:t>
            </a:r>
          </a:p>
          <a:p>
            <a:pPr lvl="1" eaLnBrk="1" hangingPunct="1"/>
            <a:r>
              <a:rPr lang="en-GB" dirty="0">
                <a:latin typeface="Arial" charset="0"/>
              </a:rPr>
              <a:t>Recoverability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Reliability Compliance</a:t>
            </a:r>
          </a:p>
          <a:p>
            <a:pPr eaLnBrk="1" hangingPunct="1">
              <a:buFont typeface="Wingdings" pitchFamily="2" charset="2"/>
              <a:buNone/>
            </a:pPr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</p:txBody>
      </p:sp>
      <p:sp>
        <p:nvSpPr>
          <p:cNvPr id="174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4AD6EFA-6315-4C30-95B4-31ECB68B7263}" type="slidenum">
              <a:rPr lang="en-GB" smtClean="0">
                <a:latin typeface="Arial" charset="0"/>
              </a:rPr>
              <a:pPr eaLnBrk="1" hangingPunct="1"/>
              <a:t>21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571343" cy="105930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latin typeface="Arial" charset="0"/>
              </a:rPr>
              <a:t>Sub-Characteristics of Software Quality – ISO/IEC 9126  (2 of 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060848"/>
            <a:ext cx="4033838" cy="4070077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Usability</a:t>
            </a:r>
          </a:p>
          <a:p>
            <a:pPr lvl="1" eaLnBrk="1" hangingPunct="1"/>
            <a:r>
              <a:rPr lang="en-GB" dirty="0" err="1">
                <a:latin typeface="Arial" charset="0"/>
              </a:rPr>
              <a:t>Understandability</a:t>
            </a:r>
            <a:endParaRPr lang="en-GB" dirty="0">
              <a:latin typeface="Arial" charset="0"/>
            </a:endParaRPr>
          </a:p>
          <a:p>
            <a:pPr lvl="1" eaLnBrk="1" hangingPunct="1"/>
            <a:r>
              <a:rPr lang="en-GB" dirty="0">
                <a:latin typeface="Arial" charset="0"/>
              </a:rPr>
              <a:t>Learnability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Operability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Attractiveness</a:t>
            </a:r>
          </a:p>
          <a:p>
            <a:pPr lvl="1" eaLnBrk="1" hangingPunct="1"/>
            <a:r>
              <a:rPr lang="en-GB" dirty="0">
                <a:latin typeface="Arial" charset="0"/>
              </a:rPr>
              <a:t>Usability Compliance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1988840"/>
            <a:ext cx="4033837" cy="4142085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Efficiency</a:t>
            </a:r>
          </a:p>
          <a:p>
            <a:pPr lvl="1" eaLnBrk="1" hangingPunct="1"/>
            <a:r>
              <a:rPr lang="en-GB" dirty="0">
                <a:latin typeface="Arial" charset="0"/>
              </a:rPr>
              <a:t>Time Behaviour</a:t>
            </a:r>
          </a:p>
          <a:p>
            <a:pPr lvl="1" eaLnBrk="1" hangingPunct="1"/>
            <a:r>
              <a:rPr lang="en-GB" dirty="0">
                <a:latin typeface="Arial" charset="0"/>
              </a:rPr>
              <a:t>Resource Utilisation</a:t>
            </a:r>
          </a:p>
          <a:p>
            <a:pPr lvl="1" eaLnBrk="1" hangingPunct="1"/>
            <a:r>
              <a:rPr lang="en-GB" dirty="0">
                <a:latin typeface="Arial" charset="0"/>
              </a:rPr>
              <a:t>Efficiency Compliance</a:t>
            </a:r>
          </a:p>
          <a:p>
            <a:pPr eaLnBrk="1" hangingPunct="1">
              <a:buFont typeface="Wingdings" pitchFamily="2" charset="2"/>
              <a:buNone/>
            </a:pPr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</p:txBody>
      </p:sp>
      <p:sp>
        <p:nvSpPr>
          <p:cNvPr id="184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6503502-D558-4E79-849F-1F2E06ABED64}" type="slidenum">
              <a:rPr lang="en-GB" smtClean="0">
                <a:latin typeface="Arial" charset="0"/>
              </a:rPr>
              <a:pPr eaLnBrk="1" hangingPunct="1"/>
              <a:t>22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291" y="332656"/>
            <a:ext cx="6571343" cy="105930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latin typeface="Arial" charset="0"/>
              </a:rPr>
              <a:t>Sub-Characteristics of Software Quality – ISO/IEC 9126  (3 of 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132856"/>
            <a:ext cx="4033838" cy="3998069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Maintainability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Analysability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Changeability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Stability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Testability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Maintainability Compliance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2060848"/>
            <a:ext cx="4033837" cy="4070077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Portability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Adaptability</a:t>
            </a:r>
          </a:p>
          <a:p>
            <a:pPr lvl="1" eaLnBrk="1" hangingPunct="1"/>
            <a:r>
              <a:rPr lang="en-GB" dirty="0" err="1">
                <a:latin typeface="Arial" charset="0"/>
              </a:rPr>
              <a:t>Installability</a:t>
            </a:r>
            <a:endParaRPr lang="en-GB" dirty="0">
              <a:latin typeface="Arial" charset="0"/>
            </a:endParaRPr>
          </a:p>
          <a:p>
            <a:pPr lvl="1" eaLnBrk="1" hangingPunct="1"/>
            <a:r>
              <a:rPr lang="en-GB" dirty="0" err="1">
                <a:latin typeface="Arial" charset="0"/>
              </a:rPr>
              <a:t>Coexistance</a:t>
            </a:r>
            <a:endParaRPr lang="en-GB" dirty="0">
              <a:latin typeface="Arial" charset="0"/>
            </a:endParaRPr>
          </a:p>
          <a:p>
            <a:pPr lvl="1" eaLnBrk="1" hangingPunct="1"/>
            <a:r>
              <a:rPr lang="en-GB" dirty="0">
                <a:latin typeface="Arial" charset="0"/>
              </a:rPr>
              <a:t>Replaceability</a:t>
            </a:r>
          </a:p>
          <a:p>
            <a:pPr lvl="1" eaLnBrk="1" hangingPunct="1"/>
            <a:r>
              <a:rPr lang="en-GB" dirty="0">
                <a:latin typeface="Arial" charset="0"/>
              </a:rPr>
              <a:t>Portability Compliance</a:t>
            </a:r>
          </a:p>
          <a:p>
            <a:pPr eaLnBrk="1" hangingPunct="1">
              <a:buFont typeface="Wingdings" pitchFamily="2" charset="2"/>
              <a:buNone/>
            </a:pPr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</p:txBody>
      </p:sp>
      <p:sp>
        <p:nvSpPr>
          <p:cNvPr id="194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BCA22A4-6ED2-41ED-83FB-A5DE12FD44ED}" type="slidenum">
              <a:rPr lang="en-GB" smtClean="0">
                <a:latin typeface="Arial" charset="0"/>
              </a:rPr>
              <a:pPr eaLnBrk="1" hangingPunct="1"/>
              <a:t>23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Observations on ISO/IEC 9126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GB" sz="2800" dirty="0">
                <a:latin typeface="Arial" charset="0"/>
              </a:rPr>
              <a:t>Characteristics need to be interpreted for specific software applications.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GB" sz="2400" dirty="0">
                <a:latin typeface="Arial" charset="0"/>
              </a:rPr>
              <a:t>For instance, “Portability” for a web application could mean Browser Compatibility.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GB" sz="2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GB" sz="2800" dirty="0">
                <a:latin typeface="Arial" charset="0"/>
              </a:rPr>
              <a:t>The distinction between Characteristics and Sub-characteristics is not agreed by all.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GB" sz="2400" dirty="0">
                <a:latin typeface="Arial" charset="0"/>
              </a:rPr>
              <a:t>For instance, arguably Security is a Characteristic - see (Jung </a:t>
            </a:r>
            <a:r>
              <a:rPr lang="en-GB" sz="2400" i="1" dirty="0">
                <a:latin typeface="Arial" charset="0"/>
              </a:rPr>
              <a:t>et al</a:t>
            </a:r>
            <a:r>
              <a:rPr lang="en-GB" sz="2400" dirty="0">
                <a:latin typeface="Arial" charset="0"/>
              </a:rPr>
              <a:t>., 2004).  ISO/IEC 9126 has been replaced by ISO/IEC 25010:2011 in which Security </a:t>
            </a:r>
            <a:r>
              <a:rPr lang="en-GB" sz="2400" i="1" dirty="0">
                <a:latin typeface="Arial" charset="0"/>
              </a:rPr>
              <a:t>is</a:t>
            </a:r>
            <a:r>
              <a:rPr lang="en-GB" sz="2400" dirty="0">
                <a:latin typeface="Arial" charset="0"/>
              </a:rPr>
              <a:t> a Characteristic.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F0F57BE-E558-4181-988C-98670EDB4047}" type="slidenum">
              <a:rPr lang="en-GB" smtClean="0">
                <a:latin typeface="Arial" charset="0"/>
              </a:rPr>
              <a:pPr eaLnBrk="1" hangingPunct="1"/>
              <a:t>24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C8D7-2CF6-0143-8233-5A8D8638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CB6D0F-562F-AA41-A4D5-69A451BA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95568"/>
            <a:ext cx="8742578" cy="25765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6163C-3EFE-3D4E-BEA8-32E29D5B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A5200-82AB-4B41-9AFF-EA4D0F35C04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C9715-5CC9-FB44-B1A7-1F02AA9E637A}"/>
              </a:ext>
            </a:extLst>
          </p:cNvPr>
          <p:cNvSpPr/>
          <p:nvPr/>
        </p:nvSpPr>
        <p:spPr>
          <a:xfrm>
            <a:off x="4729162" y="63721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https://iso25000.com/index.php/en/iso-25000-standards/iso-25010</a:t>
            </a:r>
            <a:r>
              <a:rPr lang="en-US" sz="1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F7D58-A1B7-4046-9D71-02BB1F6FB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326" y="0"/>
            <a:ext cx="7040782" cy="31683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80DB0B-19FE-3446-A711-A2C0D7E6E204}"/>
              </a:ext>
            </a:extLst>
          </p:cNvPr>
          <p:cNvSpPr/>
          <p:nvPr/>
        </p:nvSpPr>
        <p:spPr>
          <a:xfrm>
            <a:off x="535225" y="3360145"/>
            <a:ext cx="8856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/publication/220299390_REquirements_aspects_and_software_quality_The_REASQ_model/</a:t>
            </a:r>
            <a:r>
              <a:rPr lang="en-US" sz="1200" dirty="0" err="1"/>
              <a:t>figures?lo</a:t>
            </a:r>
            <a:r>
              <a:rPr lang="en-US" sz="12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898746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Terminology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People make </a:t>
            </a:r>
            <a:r>
              <a:rPr lang="en-GB" b="1" i="1" dirty="0">
                <a:latin typeface="Arial" charset="0"/>
              </a:rPr>
              <a:t>errors</a:t>
            </a:r>
            <a:r>
              <a:rPr lang="en-GB" dirty="0">
                <a:latin typeface="Arial" charset="0"/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Errors cause </a:t>
            </a:r>
            <a:r>
              <a:rPr lang="en-GB" b="1" i="1" dirty="0">
                <a:latin typeface="Arial" charset="0"/>
              </a:rPr>
              <a:t>faults</a:t>
            </a:r>
            <a:r>
              <a:rPr lang="en-GB" dirty="0">
                <a:latin typeface="Arial" charset="0"/>
              </a:rPr>
              <a:t> in the software.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Faults (may) cause the software to </a:t>
            </a:r>
            <a:r>
              <a:rPr lang="en-GB" b="1" i="1" dirty="0">
                <a:latin typeface="Arial" charset="0"/>
              </a:rPr>
              <a:t>fail</a:t>
            </a:r>
            <a:r>
              <a:rPr lang="en-GB" dirty="0">
                <a:latin typeface="Arial" charset="0"/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A </a:t>
            </a:r>
            <a:r>
              <a:rPr lang="en-GB" b="1" i="1" dirty="0">
                <a:latin typeface="Arial" charset="0"/>
              </a:rPr>
              <a:t>failure</a:t>
            </a:r>
            <a:r>
              <a:rPr lang="en-GB" dirty="0">
                <a:latin typeface="Arial" charset="0"/>
              </a:rPr>
              <a:t> is the observed departure of the software from its expected behaviour.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DA60E6C-7E6A-4F4B-BBF7-268D2A053988}" type="slidenum">
              <a:rPr lang="en-GB" smtClean="0">
                <a:latin typeface="Arial" charset="0"/>
              </a:rPr>
              <a:pPr eaLnBrk="1" hangingPunct="1"/>
              <a:t>26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Faults &amp; Failures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One </a:t>
            </a:r>
            <a:r>
              <a:rPr lang="en-GB" i="1" dirty="0">
                <a:latin typeface="Arial" charset="0"/>
              </a:rPr>
              <a:t>error</a:t>
            </a:r>
            <a:r>
              <a:rPr lang="en-GB" dirty="0">
                <a:latin typeface="Arial" charset="0"/>
              </a:rPr>
              <a:t> may generate many </a:t>
            </a:r>
            <a:r>
              <a:rPr lang="en-GB" i="1" dirty="0">
                <a:latin typeface="Arial" charset="0"/>
              </a:rPr>
              <a:t>faults</a:t>
            </a:r>
            <a:r>
              <a:rPr lang="en-GB" dirty="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One </a:t>
            </a:r>
            <a:r>
              <a:rPr lang="en-GB" i="1" dirty="0">
                <a:latin typeface="Arial" charset="0"/>
              </a:rPr>
              <a:t>fault</a:t>
            </a:r>
            <a:r>
              <a:rPr lang="en-GB" dirty="0">
                <a:latin typeface="Arial" charset="0"/>
              </a:rPr>
              <a:t> may cause many different </a:t>
            </a:r>
            <a:r>
              <a:rPr lang="en-GB" i="1" dirty="0">
                <a:latin typeface="Arial" charset="0"/>
              </a:rPr>
              <a:t>failures</a:t>
            </a:r>
            <a:r>
              <a:rPr lang="en-GB" dirty="0">
                <a:latin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A </a:t>
            </a:r>
            <a:r>
              <a:rPr lang="en-GB" i="1" dirty="0">
                <a:latin typeface="Arial" charset="0"/>
              </a:rPr>
              <a:t>fault</a:t>
            </a:r>
            <a:r>
              <a:rPr lang="en-GB" dirty="0">
                <a:latin typeface="Arial" charset="0"/>
              </a:rPr>
              <a:t> may not cause any </a:t>
            </a:r>
            <a:r>
              <a:rPr lang="en-GB" i="1" dirty="0">
                <a:latin typeface="Arial" charset="0"/>
              </a:rPr>
              <a:t>failures</a:t>
            </a:r>
            <a:r>
              <a:rPr lang="en-GB" dirty="0">
                <a:latin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en-GB" i="1" dirty="0">
                <a:latin typeface="Arial" charset="0"/>
              </a:rPr>
              <a:t>Failure</a:t>
            </a:r>
            <a:r>
              <a:rPr lang="en-GB" dirty="0">
                <a:latin typeface="Arial" charset="0"/>
              </a:rPr>
              <a:t> depends on the </a:t>
            </a:r>
            <a:r>
              <a:rPr lang="en-GB" i="1" dirty="0">
                <a:latin typeface="Arial" charset="0"/>
              </a:rPr>
              <a:t>expectation</a:t>
            </a:r>
            <a:r>
              <a:rPr lang="en-GB" dirty="0">
                <a:latin typeface="Arial" charset="0"/>
              </a:rPr>
              <a:t> of software behaviour.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C270A4B-5340-4127-BF8B-D1CF6922CD2A}" type="slidenum">
              <a:rPr lang="en-GB" smtClean="0">
                <a:latin typeface="Arial" charset="0"/>
              </a:rPr>
              <a:pPr eaLnBrk="1" hangingPunct="1"/>
              <a:t>27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What is a </a:t>
            </a:r>
            <a:r>
              <a:rPr lang="en-GB" i="1" dirty="0">
                <a:latin typeface="Arial" charset="0"/>
              </a:rPr>
              <a:t>good</a:t>
            </a:r>
            <a:r>
              <a:rPr lang="en-GB" dirty="0">
                <a:latin typeface="Arial" charset="0"/>
              </a:rPr>
              <a:t> test?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GB" dirty="0">
              <a:latin typeface="Arial" charset="0"/>
            </a:endParaRPr>
          </a:p>
          <a:p>
            <a:pPr eaLnBrk="1" hangingPunct="1">
              <a:buNone/>
            </a:pPr>
            <a:r>
              <a:rPr lang="en-GB" dirty="0">
                <a:latin typeface="Arial" charset="0"/>
              </a:rPr>
              <a:t>“A good test case is one that has a high probability of detecting an as-yet undiscovered error.”</a:t>
            </a:r>
          </a:p>
          <a:p>
            <a:pPr eaLnBrk="1" hangingPunct="1">
              <a:buNone/>
            </a:pPr>
            <a:endParaRPr lang="en-GB" dirty="0">
              <a:latin typeface="Arial" charset="0"/>
            </a:endParaRPr>
          </a:p>
          <a:p>
            <a:pPr algn="r" eaLnBrk="1" hangingPunct="1">
              <a:buNone/>
            </a:pPr>
            <a:r>
              <a:rPr lang="en-GB" sz="2800" dirty="0">
                <a:latin typeface="Arial" charset="0"/>
              </a:rPr>
              <a:t>(Myers </a:t>
            </a:r>
            <a:r>
              <a:rPr lang="en-GB" sz="2800" i="1" dirty="0">
                <a:latin typeface="Arial" charset="0"/>
              </a:rPr>
              <a:t>et al.,</a:t>
            </a:r>
            <a:r>
              <a:rPr lang="en-GB" sz="2800" dirty="0">
                <a:latin typeface="Arial" charset="0"/>
              </a:rPr>
              <a:t> 2012)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E1A8F4E-60AB-4324-98CF-53FD83C5DB11}" type="slidenum">
              <a:rPr lang="en-GB" smtClean="0">
                <a:latin typeface="Arial" charset="0"/>
              </a:rPr>
              <a:pPr eaLnBrk="1" hangingPunct="1"/>
              <a:t>28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latin typeface="Arial" charset="0"/>
              </a:rPr>
              <a:t>You should be able to 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Outline the stages of the software development process.</a:t>
            </a:r>
            <a:endParaRPr lang="en-US" dirty="0"/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2F9D24D-ABDD-4F65-8538-B3903C09E8A9}" type="slidenum">
              <a:rPr lang="en-GB" smtClean="0">
                <a:latin typeface="Arial" charset="0"/>
              </a:rPr>
              <a:pPr eaLnBrk="1" hangingPunct="1"/>
              <a:t>29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Now: 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GB" altLang="zh-CN" sz="3600" dirty="0">
              <a:latin typeface="Arial" charset="0"/>
              <a:ea typeface="宋体" pitchFamily="2" charset="-122"/>
            </a:endParaRPr>
          </a:p>
          <a:p>
            <a:pPr algn="ctr"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Tx/>
              <a:buChar char=" "/>
            </a:pPr>
            <a:r>
              <a:rPr lang="en-GB" sz="3600" dirty="0">
                <a:latin typeface="Arial" charset="0"/>
                <a:ea typeface="宋体" pitchFamily="2" charset="-122"/>
              </a:rPr>
              <a:t>Dr Gernot Liebchen</a:t>
            </a:r>
            <a:endParaRPr lang="en-GB" sz="3600" dirty="0">
              <a:latin typeface="Arial" charset="0"/>
            </a:endParaRP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24461FF-756F-4063-9B57-304E5495C4C4}" type="slidenum">
              <a:rPr lang="en-GB" smtClean="0">
                <a:latin typeface="Arial" charset="0"/>
              </a:rPr>
              <a:pPr eaLnBrk="1" hangingPunct="1"/>
              <a:t>3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92696"/>
            <a:ext cx="6982544" cy="11519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latin typeface="Arial" charset="0"/>
              </a:rPr>
              <a:t>You should be able to work out 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Can testing (in its broadest sense) be conducted at each stage of software development?</a:t>
            </a:r>
            <a:endParaRPr lang="en-US" dirty="0"/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7BEBFB1-BA75-4A9B-98AC-7C0B85FD9733}" type="slidenum">
              <a:rPr lang="en-GB" smtClean="0">
                <a:latin typeface="Arial" charset="0"/>
              </a:rPr>
              <a:pPr eaLnBrk="1" hangingPunct="1"/>
              <a:t>30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Reviewing vs. Testing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eaLnBrk="1" hangingPunct="1"/>
            <a:r>
              <a:rPr lang="en-GB" sz="2800" b="1" dirty="0">
                <a:latin typeface="Arial" charset="0"/>
              </a:rPr>
              <a:t>Testing </a:t>
            </a:r>
            <a:r>
              <a:rPr lang="en-GB" sz="2800" dirty="0">
                <a:latin typeface="Arial" charset="0"/>
              </a:rPr>
              <a:t>(narrow definition of!)</a:t>
            </a:r>
          </a:p>
          <a:p>
            <a:pPr marL="742950" lvl="1" indent="-285750" eaLnBrk="1" hangingPunct="1"/>
            <a:r>
              <a:rPr lang="en-GB" sz="2400" dirty="0">
                <a:latin typeface="Arial" charset="0"/>
              </a:rPr>
              <a:t>Towards end of the software development process.</a:t>
            </a:r>
          </a:p>
          <a:p>
            <a:pPr marL="742950" lvl="1" indent="-285750" eaLnBrk="1" hangingPunct="1"/>
            <a:r>
              <a:rPr lang="en-GB" sz="2400" dirty="0">
                <a:latin typeface="Arial" charset="0"/>
              </a:rPr>
              <a:t>Dynamic execution of the software.</a:t>
            </a:r>
          </a:p>
          <a:p>
            <a:pPr marL="342900" indent="-342900" eaLnBrk="1" hangingPunct="1"/>
            <a:endParaRPr lang="en-GB" sz="2800" dirty="0">
              <a:latin typeface="Arial" charset="0"/>
            </a:endParaRPr>
          </a:p>
          <a:p>
            <a:pPr marL="342900" indent="-342900" eaLnBrk="1" hangingPunct="1"/>
            <a:r>
              <a:rPr lang="en-GB" sz="2800" b="1" dirty="0">
                <a:latin typeface="Arial" charset="0"/>
              </a:rPr>
              <a:t>Reviewing</a:t>
            </a:r>
          </a:p>
          <a:p>
            <a:pPr marL="742950" lvl="1" indent="-285750" eaLnBrk="1" hangingPunct="1"/>
            <a:r>
              <a:rPr lang="en-GB" sz="2400" dirty="0">
                <a:latin typeface="Arial" charset="0"/>
              </a:rPr>
              <a:t>Can be early in the software development process.</a:t>
            </a:r>
          </a:p>
          <a:p>
            <a:pPr marL="742950" lvl="1" indent="-285750" eaLnBrk="1" hangingPunct="1"/>
            <a:r>
              <a:rPr lang="en-GB" sz="2400" dirty="0">
                <a:latin typeface="Arial" charset="0"/>
              </a:rPr>
              <a:t>Static examination of an output from the software development process.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67724D4-5E51-4E2F-9E29-7E2BC56F237D}" type="slidenum">
              <a:rPr lang="en-GB" smtClean="0">
                <a:latin typeface="Arial" charset="0"/>
              </a:rPr>
              <a:pPr eaLnBrk="1" hangingPunct="1"/>
              <a:t>31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What is a successful test?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GB" dirty="0">
              <a:latin typeface="Arial" charset="0"/>
            </a:endParaRPr>
          </a:p>
          <a:p>
            <a:pPr eaLnBrk="1" hangingPunct="1">
              <a:buNone/>
            </a:pPr>
            <a:r>
              <a:rPr lang="en-GB" dirty="0">
                <a:latin typeface="Arial" charset="0"/>
              </a:rPr>
              <a:t>“A successful test case is one that detects an as-yet undiscovered error.”</a:t>
            </a:r>
          </a:p>
          <a:p>
            <a:pPr eaLnBrk="1" hangingPunct="1">
              <a:buNone/>
            </a:pPr>
            <a:endParaRPr lang="en-GB" dirty="0">
              <a:latin typeface="Arial" charset="0"/>
            </a:endParaRPr>
          </a:p>
          <a:p>
            <a:pPr algn="r" eaLnBrk="1" hangingPunct="1">
              <a:buNone/>
            </a:pPr>
            <a:r>
              <a:rPr lang="en-GB" sz="2800" dirty="0">
                <a:latin typeface="Arial" charset="0"/>
              </a:rPr>
              <a:t>(Myers </a:t>
            </a:r>
            <a:r>
              <a:rPr lang="en-GB" sz="2800" i="1" dirty="0">
                <a:latin typeface="Arial" charset="0"/>
              </a:rPr>
              <a:t>et al.,</a:t>
            </a:r>
            <a:r>
              <a:rPr lang="en-GB" sz="2800" dirty="0">
                <a:latin typeface="Arial" charset="0"/>
              </a:rPr>
              <a:t> 2012)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8768B53-1DCC-41E6-A198-8AC654F15845}" type="slidenum">
              <a:rPr lang="en-GB" smtClean="0">
                <a:latin typeface="Arial" charset="0"/>
              </a:rPr>
              <a:pPr eaLnBrk="1" hangingPunct="1"/>
              <a:t>32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dirty="0">
                <a:latin typeface="Arial" charset="0"/>
              </a:rPr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GB" dirty="0">
                <a:latin typeface="Arial" charset="0"/>
              </a:rPr>
              <a:t>This unit critically reviews how software quality is assessed before software is released.</a:t>
            </a:r>
          </a:p>
          <a:p>
            <a:pPr eaLnBrk="1" hangingPunct="1">
              <a:buNone/>
            </a:pPr>
            <a:endParaRPr lang="en-GB" dirty="0">
              <a:latin typeface="Arial" charset="0"/>
            </a:endParaRPr>
          </a:p>
          <a:p>
            <a:pPr eaLnBrk="1" hangingPunct="1">
              <a:buNone/>
            </a:pPr>
            <a:r>
              <a:rPr lang="en-GB" dirty="0">
                <a:latin typeface="Arial" charset="0"/>
              </a:rPr>
              <a:t>There are </a:t>
            </a:r>
            <a:r>
              <a:rPr lang="en-GB" b="1" dirty="0">
                <a:latin typeface="Arial" charset="0"/>
              </a:rPr>
              <a:t>many</a:t>
            </a:r>
            <a:r>
              <a:rPr lang="en-GB" dirty="0">
                <a:latin typeface="Arial" charset="0"/>
              </a:rPr>
              <a:t> characteristics of software quality to take into account.</a:t>
            </a:r>
          </a:p>
          <a:p>
            <a:pPr eaLnBrk="1" hangingPunct="1">
              <a:buNone/>
            </a:pPr>
            <a:endParaRPr lang="en-GB" dirty="0">
              <a:latin typeface="Arial" charset="0"/>
            </a:endParaRP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8768B53-1DCC-41E6-A198-8AC654F15845}" type="slidenum">
              <a:rPr lang="en-GB" smtClean="0">
                <a:latin typeface="Arial" charset="0"/>
              </a:rPr>
              <a:pPr eaLnBrk="1" hangingPunct="1"/>
              <a:t>33</a:t>
            </a:fld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908720"/>
            <a:ext cx="6336704" cy="936625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141787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Jung, H.-W., Kim, S.-G. &amp; Chung, C.-S., 2004.  Measuring Software Product Quality: A Survey of ISO/IEC 9126.  </a:t>
            </a:r>
            <a:r>
              <a:rPr lang="en-US" sz="2800" i="1">
                <a:latin typeface="Arial" charset="0"/>
              </a:rPr>
              <a:t>IEEE Software</a:t>
            </a:r>
            <a:r>
              <a:rPr lang="en-US" sz="2800">
                <a:latin typeface="Arial" charset="0"/>
              </a:rPr>
              <a:t>, 21 (5), Sep/Oct. 2004, pp88-92.</a:t>
            </a:r>
          </a:p>
          <a:p>
            <a:pPr eaLnBrk="1" hangingPunct="1"/>
            <a:r>
              <a:rPr lang="en-GB" sz="2800">
                <a:latin typeface="Arial" charset="0"/>
              </a:rPr>
              <a:t>Myers, G.J., Badgett, T. &amp; Sandler, C, 2012.  </a:t>
            </a:r>
            <a:r>
              <a:rPr lang="en-GB" sz="2800" i="1">
                <a:latin typeface="Arial" charset="0"/>
              </a:rPr>
              <a:t>The Art of Software Testing.</a:t>
            </a:r>
            <a:r>
              <a:rPr lang="en-GB" sz="2800">
                <a:latin typeface="Arial" charset="0"/>
              </a:rPr>
              <a:t>  3</a:t>
            </a:r>
            <a:r>
              <a:rPr lang="en-GB" sz="2800" baseline="30000">
                <a:latin typeface="Arial" charset="0"/>
              </a:rPr>
              <a:t>rd</a:t>
            </a:r>
            <a:r>
              <a:rPr lang="en-GB" sz="2800">
                <a:latin typeface="Arial" charset="0"/>
              </a:rPr>
              <a:t> Ed.  Hoboken, N.J.: John Wiley &amp; Sons.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9655874-640B-4784-872C-3D2A16CD8C44}" type="slidenum">
              <a:rPr lang="en-GB" smtClean="0">
                <a:latin typeface="Arial" charset="0"/>
              </a:rPr>
              <a:pPr eaLnBrk="1" hangingPunct="1"/>
              <a:t>34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Task for </a:t>
            </a:r>
            <a:r>
              <a:rPr lang="en-GB" i="1">
                <a:latin typeface="Arial" charset="0"/>
              </a:rPr>
              <a:t>next</a:t>
            </a:r>
            <a:r>
              <a:rPr lang="en-GB">
                <a:latin typeface="Arial" charset="0"/>
              </a:rPr>
              <a:t> week’s Seminar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Read the journal article: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Whittaker, J.A., 2000. What is Software Testing? And Why Is It So Hard?</a:t>
            </a:r>
            <a:r>
              <a:rPr lang="en-GB" i="1">
                <a:latin typeface="Arial" charset="0"/>
              </a:rPr>
              <a:t> IEEE Software</a:t>
            </a:r>
            <a:r>
              <a:rPr lang="en-GB">
                <a:latin typeface="Arial" charset="0"/>
              </a:rPr>
              <a:t>, 17 (1), Jan/Feb. 2000, pp70-79.</a:t>
            </a:r>
          </a:p>
          <a:p>
            <a:pPr eaLnBrk="1" hangingPunct="1">
              <a:lnSpc>
                <a:spcPct val="90000"/>
              </a:lnSpc>
            </a:pPr>
            <a:endParaRPr lang="en-GB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Summarise what you have learned from this paper about software testing.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And how does this paper compare with the article by Meyer that you studied previously?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F68D7B3-A279-444D-8E49-4F86995DEE19}" type="slidenum">
              <a:rPr lang="en-GB" smtClean="0">
                <a:latin typeface="Arial" charset="0"/>
              </a:rPr>
              <a:pPr eaLnBrk="1" hangingPunct="1"/>
              <a:t>35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Next week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GB" sz="360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GB" sz="360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GB" sz="3600">
                <a:latin typeface="Arial" charset="0"/>
              </a:rPr>
              <a:t>Structural testing.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07A9F80-048F-4B3D-B7BD-5C825A5523BD}" type="slidenum">
              <a:rPr lang="en-GB" smtClean="0">
                <a:latin typeface="Arial" charset="0"/>
              </a:rPr>
              <a:pPr eaLnBrk="1" hangingPunct="1"/>
              <a:t>36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Unit Aims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Tx/>
              <a:buChar char=" "/>
            </a:pPr>
            <a:r>
              <a:rPr lang="en-GB" altLang="zh-CN" dirty="0">
                <a:latin typeface="Arial" charset="0"/>
                <a:ea typeface="宋体" pitchFamily="2" charset="-122"/>
              </a:rPr>
              <a:t>This unit is concerned with the critical evaluation and selection of techniques for appraising software quality.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Tx/>
              <a:buChar char=" "/>
            </a:pPr>
            <a:r>
              <a:rPr lang="en-GB" altLang="zh-CN" dirty="0">
                <a:latin typeface="Arial" charset="0"/>
                <a:ea typeface="宋体" pitchFamily="2" charset="-122"/>
              </a:rPr>
              <a:t>It is designed to equip students with the knowledge and skills necessary to ensure, in an efficient manner, that software is being and has been constructed to the required quality.</a:t>
            </a:r>
            <a:endParaRPr lang="en-GB" dirty="0">
              <a:latin typeface="Arial" charset="0"/>
            </a:endParaRP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24461FF-756F-4063-9B57-304E5495C4C4}" type="slidenum">
              <a:rPr lang="en-GB" smtClean="0">
                <a:latin typeface="Arial" charset="0"/>
              </a:rPr>
              <a:pPr eaLnBrk="1" hangingPunct="1"/>
              <a:t>4</a:t>
            </a:fld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2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Unit Aims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Tx/>
              <a:buChar char=" "/>
            </a:pPr>
            <a:r>
              <a:rPr lang="en-GB" altLang="zh-CN" dirty="0">
                <a:latin typeface="Arial" charset="0"/>
                <a:ea typeface="宋体" pitchFamily="2" charset="-122"/>
              </a:rPr>
              <a:t>This unit is concerned with the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critical evaluation </a:t>
            </a:r>
            <a:r>
              <a:rPr lang="en-GB" altLang="zh-CN" dirty="0">
                <a:latin typeface="Arial" charset="0"/>
                <a:ea typeface="宋体" pitchFamily="2" charset="-122"/>
              </a:rPr>
              <a:t>and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selection</a:t>
            </a:r>
            <a:r>
              <a:rPr lang="en-GB" altLang="zh-CN" dirty="0">
                <a:latin typeface="Arial" charset="0"/>
                <a:ea typeface="宋体" pitchFamily="2" charset="-122"/>
              </a:rPr>
              <a:t> of techniques for appraising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software quality</a:t>
            </a:r>
            <a:r>
              <a:rPr lang="en-GB" altLang="zh-CN" dirty="0">
                <a:latin typeface="Arial" charset="0"/>
                <a:ea typeface="宋体" pitchFamily="2" charset="-122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Tx/>
              <a:buChar char=" "/>
            </a:pPr>
            <a:r>
              <a:rPr lang="en-GB" altLang="zh-CN" dirty="0">
                <a:latin typeface="Arial" charset="0"/>
                <a:ea typeface="宋体" pitchFamily="2" charset="-122"/>
              </a:rPr>
              <a:t>It is designed to equip students with the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knowledge and skills</a:t>
            </a:r>
            <a:r>
              <a:rPr lang="en-GB" altLang="zh-CN" dirty="0">
                <a:latin typeface="Arial" charset="0"/>
                <a:ea typeface="宋体" pitchFamily="2" charset="-122"/>
              </a:rPr>
              <a:t> necessary to ensure, in an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efficient</a:t>
            </a:r>
            <a:r>
              <a:rPr lang="en-GB" altLang="zh-CN" dirty="0">
                <a:latin typeface="Arial" charset="0"/>
                <a:ea typeface="宋体" pitchFamily="2" charset="-122"/>
              </a:rPr>
              <a:t> manner, that software is being and has been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constructed to the required quality</a:t>
            </a:r>
            <a:r>
              <a:rPr lang="en-GB" altLang="zh-CN" dirty="0">
                <a:latin typeface="Arial" charset="0"/>
                <a:ea typeface="宋体" pitchFamily="2" charset="-122"/>
              </a:rPr>
              <a:t>.</a:t>
            </a:r>
            <a:endParaRPr lang="en-GB" dirty="0">
              <a:latin typeface="Arial" charset="0"/>
            </a:endParaRP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24461FF-756F-4063-9B57-304E5495C4C4}" type="slidenum">
              <a:rPr lang="en-GB" smtClean="0">
                <a:latin typeface="Arial" charset="0"/>
              </a:rPr>
              <a:pPr eaLnBrk="1" hangingPunct="1"/>
              <a:t>5</a:t>
            </a:fld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latin typeface="Arial" charset="0"/>
              </a:rPr>
              <a:t>Intended Learning Outcomes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43490" y="1988840"/>
            <a:ext cx="7319509" cy="410716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r>
              <a:rPr lang="en-GB" dirty="0">
                <a:latin typeface="Arial" charset="0"/>
              </a:rPr>
              <a:t>Demonstrate </a:t>
            </a:r>
            <a:r>
              <a:rPr lang="en-GB" b="1" dirty="0">
                <a:solidFill>
                  <a:srgbClr val="FF0000"/>
                </a:solidFill>
                <a:latin typeface="Arial" charset="0"/>
              </a:rPr>
              <a:t>critical</a:t>
            </a:r>
            <a:r>
              <a:rPr lang="en-GB" b="1" dirty="0">
                <a:latin typeface="Arial" charset="0"/>
              </a:rPr>
              <a:t> awareness </a:t>
            </a:r>
            <a:r>
              <a:rPr lang="en-GB" dirty="0">
                <a:latin typeface="Arial" charset="0"/>
              </a:rPr>
              <a:t>of the </a:t>
            </a:r>
            <a:r>
              <a:rPr lang="en-GB" b="1" dirty="0">
                <a:latin typeface="Arial" charset="0"/>
              </a:rPr>
              <a:t>characteristics</a:t>
            </a:r>
            <a:r>
              <a:rPr lang="en-GB" dirty="0">
                <a:latin typeface="Arial" charset="0"/>
              </a:rPr>
              <a:t> of software quality.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endParaRPr lang="en-GB" dirty="0">
              <a:latin typeface="Arial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r>
              <a:rPr lang="en-GB" altLang="zh-CN" b="1" dirty="0">
                <a:latin typeface="Arial" charset="0"/>
                <a:ea typeface="宋体" pitchFamily="2" charset="-122"/>
              </a:rPr>
              <a:t>Compare and contrast</a:t>
            </a:r>
            <a:r>
              <a:rPr lang="en-GB" altLang="zh-CN" dirty="0">
                <a:latin typeface="Arial" charset="0"/>
                <a:ea typeface="宋体" pitchFamily="2" charset="-122"/>
              </a:rPr>
              <a:t> the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efficiency and effectiveness </a:t>
            </a:r>
            <a:r>
              <a:rPr lang="en-GB" altLang="zh-CN" dirty="0">
                <a:latin typeface="Arial" charset="0"/>
                <a:ea typeface="宋体" pitchFamily="2" charset="-122"/>
              </a:rPr>
              <a:t>of a range of software quality assessment techniques</a:t>
            </a:r>
            <a:r>
              <a:rPr lang="en-GB" dirty="0">
                <a:latin typeface="Arial" charset="0"/>
              </a:rPr>
              <a:t>.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00B0DEC-DFB8-4832-9E86-0DA3483FD45E}" type="slidenum">
              <a:rPr lang="en-GB" smtClean="0">
                <a:latin typeface="Arial" charset="0"/>
              </a:rPr>
              <a:pPr eaLnBrk="1" hangingPunct="1"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latin typeface="Arial" charset="0"/>
              </a:rPr>
              <a:t>Intended Learning Outcomes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r>
              <a:rPr lang="en-GB" altLang="zh-CN" dirty="0">
                <a:latin typeface="Arial" charset="0"/>
                <a:ea typeface="宋体" pitchFamily="2" charset="-122"/>
              </a:rPr>
              <a:t>Confidently use software test techniques to </a:t>
            </a:r>
            <a:r>
              <a:rPr lang="en-GB" altLang="zh-CN" b="1" dirty="0">
                <a:latin typeface="Arial" charset="0"/>
                <a:ea typeface="宋体" pitchFamily="2" charset="-122"/>
              </a:rPr>
              <a:t>critically assess</a:t>
            </a:r>
            <a:r>
              <a:rPr lang="en-GB" altLang="zh-CN" dirty="0">
                <a:latin typeface="Arial" charset="0"/>
                <a:ea typeface="宋体" pitchFamily="2" charset="-122"/>
              </a:rPr>
              <a:t> the quality of a software application.</a:t>
            </a:r>
            <a:endParaRPr lang="en-GB" dirty="0">
              <a:latin typeface="Arial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endParaRPr lang="en-GB" dirty="0">
              <a:latin typeface="Arial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r>
              <a:rPr lang="en-GB" dirty="0">
                <a:latin typeface="Arial" charset="0"/>
              </a:rPr>
              <a:t>Demonstrate </a:t>
            </a:r>
            <a:r>
              <a:rPr lang="en-GB" b="1" dirty="0">
                <a:latin typeface="Arial" charset="0"/>
              </a:rPr>
              <a:t>critical awareness of current issues </a:t>
            </a:r>
            <a:r>
              <a:rPr lang="en-GB" dirty="0">
                <a:latin typeface="Arial" charset="0"/>
              </a:rPr>
              <a:t>related to the management of software quality and testing</a:t>
            </a:r>
            <a:r>
              <a:rPr lang="en-US" dirty="0">
                <a:latin typeface="Arial" charset="0"/>
              </a:rPr>
              <a:t>.</a:t>
            </a:r>
            <a:endParaRPr lang="en-GB" dirty="0">
              <a:latin typeface="Arial" charset="0"/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AE3894C-7425-4C60-82F1-F033421DAAB3}" type="slidenum">
              <a:rPr lang="en-GB" smtClean="0">
                <a:latin typeface="Arial" charset="0"/>
              </a:rPr>
              <a:pPr eaLnBrk="1" hangingPunct="1"/>
              <a:t>7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Topics – See Teaching Scheme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1171856-B3CA-4D3A-9166-79F95418D4B5}" type="slidenum">
              <a:rPr lang="en-GB" smtClean="0">
                <a:latin typeface="Arial" charset="0"/>
              </a:rPr>
              <a:pPr eaLnBrk="1" hangingPunct="1"/>
              <a:t>8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Unit Delivery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3 hours timetabled each week.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Typical self-study activities: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Reviewing journal articles.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Arial" charset="0"/>
              </a:rPr>
              <a:t>Deriving and executing tests.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DE32419-D072-4AAB-9856-B14F23CE1B29}" type="slidenum">
              <a:rPr lang="en-GB" smtClean="0">
                <a:latin typeface="Arial" charset="0"/>
              </a:rPr>
              <a:pPr eaLnBrk="1" hangingPunct="1"/>
              <a:t>9</a:t>
            </a:fld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7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1242</TotalTime>
  <Words>1058</Words>
  <Application>Microsoft Macintosh PowerPoint</Application>
  <PresentationFormat>On-screen Show (4:3)</PresentationFormat>
  <Paragraphs>234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Arial</vt:lpstr>
      <vt:lpstr>Calibri</vt:lpstr>
      <vt:lpstr>Gill Sans MT</vt:lpstr>
      <vt:lpstr>Impact</vt:lpstr>
      <vt:lpstr>Times New Roman</vt:lpstr>
      <vt:lpstr>Wingdings</vt:lpstr>
      <vt:lpstr>Gallery</vt:lpstr>
      <vt:lpstr>Software Quality and Testing</vt:lpstr>
      <vt:lpstr>First: You</vt:lpstr>
      <vt:lpstr>Now: Me</vt:lpstr>
      <vt:lpstr>Unit Aims</vt:lpstr>
      <vt:lpstr>Unit Aims</vt:lpstr>
      <vt:lpstr>Intended Learning Outcomes (1)</vt:lpstr>
      <vt:lpstr>Intended Learning Outcomes (2)</vt:lpstr>
      <vt:lpstr>Topics – See Teaching Scheme</vt:lpstr>
      <vt:lpstr>Unit Delivery</vt:lpstr>
      <vt:lpstr>Task for Next week’s Seminar</vt:lpstr>
      <vt:lpstr>Task for Next week’s Lab</vt:lpstr>
      <vt:lpstr>Unit Assessment</vt:lpstr>
      <vt:lpstr>How to get the best from this unit</vt:lpstr>
      <vt:lpstr>Additional Resources</vt:lpstr>
      <vt:lpstr>And now …</vt:lpstr>
      <vt:lpstr>What does “testing software” mean?</vt:lpstr>
      <vt:lpstr>And also …</vt:lpstr>
      <vt:lpstr>Following that up …</vt:lpstr>
      <vt:lpstr>Aspects (Characteristics) of Software Quality</vt:lpstr>
      <vt:lpstr>Compare : Characteristics (Attributes) of Software Quality. From:   ISO/IEC 9126 Software Engineering – Product Quality</vt:lpstr>
      <vt:lpstr>Sub-Characteristics of Software Quality – ISO/IEC 9126  (1 of 3)</vt:lpstr>
      <vt:lpstr>Sub-Characteristics of Software Quality – ISO/IEC 9126  (2 of 3)</vt:lpstr>
      <vt:lpstr>Sub-Characteristics of Software Quality – ISO/IEC 9126  (3 of 3)</vt:lpstr>
      <vt:lpstr>Observations on ISO/IEC 9126</vt:lpstr>
      <vt:lpstr>PowerPoint Presentation</vt:lpstr>
      <vt:lpstr>Terminology</vt:lpstr>
      <vt:lpstr>Faults &amp; Failures</vt:lpstr>
      <vt:lpstr>What is a good test?</vt:lpstr>
      <vt:lpstr>You should be able to …</vt:lpstr>
      <vt:lpstr>You should be able to work out …</vt:lpstr>
      <vt:lpstr>Reviewing vs. Testing</vt:lpstr>
      <vt:lpstr>What is a successful test?</vt:lpstr>
      <vt:lpstr>Summary</vt:lpstr>
      <vt:lpstr>References</vt:lpstr>
      <vt:lpstr>Task for next week’s Seminar</vt:lpstr>
      <vt:lpstr>Next week</vt:lpstr>
    </vt:vector>
  </TitlesOfParts>
  <Company>Bournemouth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Management</dc:title>
  <dc:creator>Frank Milsom</dc:creator>
  <cp:lastModifiedBy>Microsoft Office User</cp:lastModifiedBy>
  <cp:revision>79</cp:revision>
  <dcterms:created xsi:type="dcterms:W3CDTF">2004-10-07T09:51:25Z</dcterms:created>
  <dcterms:modified xsi:type="dcterms:W3CDTF">2018-09-26T10:47:55Z</dcterms:modified>
</cp:coreProperties>
</file>