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6" r:id="rId15"/>
    <p:sldId id="267" r:id="rId16"/>
    <p:sldId id="257" r:id="rId17"/>
    <p:sldId id="264" r:id="rId18"/>
    <p:sldId id="263" r:id="rId19"/>
    <p:sldId id="26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A305-EA1C-4E31-910B-0398B1053C95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8FBE-6A81-46C2-BDC1-8843255C6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35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A305-EA1C-4E31-910B-0398B1053C95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8FBE-6A81-46C2-BDC1-8843255C6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7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A305-EA1C-4E31-910B-0398B1053C95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8FBE-6A81-46C2-BDC1-8843255C6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64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A305-EA1C-4E31-910B-0398B1053C95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8FBE-6A81-46C2-BDC1-8843255C6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26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A305-EA1C-4E31-910B-0398B1053C95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8FBE-6A81-46C2-BDC1-8843255C6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32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A305-EA1C-4E31-910B-0398B1053C95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8FBE-6A81-46C2-BDC1-8843255C6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29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A305-EA1C-4E31-910B-0398B1053C95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8FBE-6A81-46C2-BDC1-8843255C6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07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A305-EA1C-4E31-910B-0398B1053C95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8FBE-6A81-46C2-BDC1-8843255C6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6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A305-EA1C-4E31-910B-0398B1053C95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8FBE-6A81-46C2-BDC1-8843255C6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77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A305-EA1C-4E31-910B-0398B1053C95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8FBE-6A81-46C2-BDC1-8843255C6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58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A305-EA1C-4E31-910B-0398B1053C95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8FBE-6A81-46C2-BDC1-8843255C6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87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1A305-EA1C-4E31-910B-0398B1053C95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48FBE-6A81-46C2-BDC1-8843255C6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87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593592" y="109728"/>
            <a:ext cx="4279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RCNN</a:t>
            </a:r>
            <a:r>
              <a:rPr lang="zh-CN" altLang="en-US" sz="3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序列总结回顾</a:t>
            </a:r>
            <a:endParaRPr lang="zh-CN" altLang="en-US" sz="3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690110"/>
            <a:ext cx="413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RCNN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" y="1125081"/>
            <a:ext cx="7971428" cy="511428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290560" y="1242322"/>
            <a:ext cx="3825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、每张图片用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Selective Search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方法提取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约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2000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个左右候选框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用过分割的方法，将图片分割成很多小区域。将最相似的两个区域合并并作为候选框，这样直到整张图合成一个候选框。这个过程形成的所有候选框都作为输入。</a:t>
            </a:r>
          </a:p>
          <a:p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90560" y="3699260"/>
            <a:ext cx="3825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、将第二步中的所有候选框分别通过卷积神经网络进行特征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提取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290560" y="4385137"/>
            <a:ext cx="3825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、每一类目标，用一个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svm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分类器进行判别。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90560" y="5071015"/>
            <a:ext cx="382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Bounding box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进行位置精修。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290560" y="3246834"/>
            <a:ext cx="382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、将所有候选框缩放成相同大小。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7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0"/>
            <a:ext cx="12192000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Default box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scale(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大小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aspect ratio(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纵横比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怎么定？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436" y="387286"/>
            <a:ext cx="5857143" cy="7238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2192" y="1044899"/>
                <a:ext cx="12192000" cy="367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23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=0.2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𝑎𝑥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=0.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95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表示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最后一层的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scale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0.2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，而最前一层是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0.95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，中间的就根据公式来算。</a:t>
                </a:r>
                <a:endParaRPr lang="en-US" altLang="zh-CN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" y="1044899"/>
                <a:ext cx="12192000" cy="367665"/>
              </a:xfrm>
              <a:prstGeom prst="rect">
                <a:avLst/>
              </a:prstGeom>
              <a:blipFill>
                <a:blip r:embed="rId3"/>
                <a:stretch>
                  <a:fillRect t="-1311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2327148" y="492284"/>
            <a:ext cx="923544" cy="3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Scale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55064" y="1479214"/>
            <a:ext cx="134416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Aspect ratio: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231436" y="1479214"/>
                <a:ext cx="1984248" cy="387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={1,2,3,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436" y="1479214"/>
                <a:ext cx="1984248" cy="387286"/>
              </a:xfrm>
              <a:prstGeom prst="rect">
                <a:avLst/>
              </a:prstGeom>
              <a:blipFill>
                <a:blip r:embed="rId4"/>
                <a:stretch>
                  <a:fillRect t="-36508" b="-2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5447888" y="1523911"/>
                <a:ext cx="6385560" cy="387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23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每个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default box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的宽的计算公式：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高：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altLang="zh-CN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888" y="1523911"/>
                <a:ext cx="6385560" cy="387286"/>
              </a:xfrm>
              <a:prstGeom prst="rect">
                <a:avLst/>
              </a:prstGeom>
              <a:blipFill>
                <a:blip r:embed="rId5"/>
                <a:stretch>
                  <a:fillRect l="-860" t="-28125"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-9144" y="1905338"/>
                <a:ext cx="6385560" cy="375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23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aspect ratio=1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时，增加一种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scale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default box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rad>
                  </m:oMath>
                </a14:m>
                <a:endParaRPr lang="en-US" altLang="zh-CN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144" y="1905338"/>
                <a:ext cx="6385560" cy="375103"/>
              </a:xfrm>
              <a:prstGeom prst="rect">
                <a:avLst/>
              </a:prstGeom>
              <a:blipFill>
                <a:blip r:embed="rId6"/>
                <a:stretch>
                  <a:fillRect l="-763" t="-1475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-9144" y="2359274"/>
            <a:ext cx="12057888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因此，对于每个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feature map cell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而言，一共有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种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default box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可以看出这种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default box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在不同的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feature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层有不同的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scale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，在同一个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feature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层又有不同的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aspect ratio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，因此基本上可以覆盖输入图像中的各种形状和大小的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object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！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" y="3943714"/>
            <a:ext cx="10152381" cy="2914286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90628" y="3227151"/>
            <a:ext cx="1908604" cy="387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VGG16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提取特征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088796" y="3183645"/>
            <a:ext cx="1340317" cy="387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主网络结构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23560" y="3198147"/>
            <a:ext cx="4194048" cy="387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两个全连接变为卷积层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+4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个卷积层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373255" y="3266460"/>
            <a:ext cx="476281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553491" y="3238036"/>
            <a:ext cx="476281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691956" y="3695438"/>
            <a:ext cx="5057806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不同层的特征图进行预测从而实现预测的多尺度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429113" y="3889081"/>
            <a:ext cx="1687789" cy="2157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对不同卷积层的输出分别用两个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卷积核进行卷积，一个输出分类置信度，一个输出回归坐标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7479792" y="4700016"/>
            <a:ext cx="2949321" cy="9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98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" y="0"/>
            <a:ext cx="11228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-9144" y="-4489"/>
            <a:ext cx="709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R-FCN: Object Detection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via Region-based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Convolutional Networks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339197"/>
            <a:ext cx="11850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/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分类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需要特征具有平移不变性，检测则要求对目标的平移做出准确响应。现在的大部分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CNN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在分类上可以做的很好，但用在检测上效果不佳。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SPP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Faster R-CNN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类的方法在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ROI pooling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前都是卷积，是具备平移不变性的，但一旦插入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ROI pooling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之后，后面的网络结构就不再具备平移不变性了。因此，本文想提出来的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position sensitive score map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这个概念是能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把目标的位置信息融合进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ROI pooling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R-FCN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是在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Faster-RCNN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上的改进。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4842296"/>
            <a:ext cx="118506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/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对于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region-based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的检测方法，以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Faster R-CNN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为例，实际上是分成了几个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subnetwork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，第一个用来在整张图上做比较耗时的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conv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，这些操作与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region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无关，是计算共享的。第二个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subnetwork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是用来产生候选的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boundingbox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（如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RPN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），第三个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subnetwork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用来分类或进一步对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box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regression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（如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Fast RCNN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），这个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subnetwork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region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是有关系的，必须每个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region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单独跑网络，衔接在这个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subnetwork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和前两个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subnetwork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中间的就是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ROI pooling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。因此耗时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的卷积都尽量移到前面共享的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subnetwork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上。因此，和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Faster RCNN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中用的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ResNet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（前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层共享，插入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ROI pooling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，后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层不共享）策略不同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R-FCN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把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所有的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层都放在了前面共享的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subnetwork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。最后用来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prediction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的卷积只有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层，大大减少了计算量。</a:t>
            </a:r>
          </a:p>
          <a:p>
            <a:pPr algn="just" latinLnBrk="1"/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95" y="1690112"/>
            <a:ext cx="6014961" cy="315218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84848" y="2423790"/>
            <a:ext cx="2679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latinLnBrk="1"/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ROI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的通道就代表了位置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>
            <a:endCxn id="7" idx="0"/>
          </p:cNvCxnSpPr>
          <p:nvPr/>
        </p:nvCxnSpPr>
        <p:spPr>
          <a:xfrm>
            <a:off x="4654296" y="1539526"/>
            <a:ext cx="3470148" cy="8842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2"/>
          </p:cNvCxnSpPr>
          <p:nvPr/>
        </p:nvCxnSpPr>
        <p:spPr>
          <a:xfrm flipH="1">
            <a:off x="4654296" y="2793122"/>
            <a:ext cx="3470148" cy="4730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28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185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/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方法细节：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978" y="0"/>
            <a:ext cx="9066667" cy="40476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28014" y="4047619"/>
                <a:ext cx="11594594" cy="2707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latinLnBrk="1"/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1)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去掉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原始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ResNet101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的最后一层全连接层，保留前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100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层，再接一个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1*1*1024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的全卷积层（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100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层输出是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2048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，为了降维，再引入了一个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1*1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的卷积层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endParaRPr lang="en-US" altLang="zh-CN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 latinLnBrk="1"/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2)ResNet101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的输出是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W*H*1024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(C+1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个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1024*1*1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的卷积核去卷积即可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(C+1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个大小为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W*H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position sensitive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score map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。这步的卷积操作就是在做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prediction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 = 3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，表示把一个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ROI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划分成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3*3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，对应的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9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个位置分别是：上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左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左上角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上中，上右，中左，中中，中右，下左，下中，下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右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右下角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 latinLnBrk="1"/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3)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一个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ROI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区域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RPN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生成，见上一页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面积是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w*h,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将其划分为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k*k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的格子。则每个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bin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的大小为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𝑤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k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ROI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池化是对每一类的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9*9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个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bin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做平均，然后再拼接成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size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*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通道数为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c+1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map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 latinLnBrk="1"/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4)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投票：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k*k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个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bin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直接进行求和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每个类单独照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得到每一类的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score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，并进行</a:t>
                </a:r>
                <a:r>
                  <a:rPr lang="en-US" altLang="zh-CN" dirty="0" err="1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softmax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得到每一类的最终得分，并用于计算损失。损失函数依然是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L1-smooth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4" y="4047619"/>
                <a:ext cx="11594594" cy="2707280"/>
              </a:xfrm>
              <a:prstGeom prst="rect">
                <a:avLst/>
              </a:prstGeom>
              <a:blipFill>
                <a:blip r:embed="rId3"/>
                <a:stretch>
                  <a:fillRect l="-421" t="-1802" r="-421"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66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82862"/>
            <a:ext cx="2798064" cy="3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检测面试：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1" y="612297"/>
            <a:ext cx="7028565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mAP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是什么？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3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当召回率高则准确率低，当准确率低则召回率高。我们的目标是两者都高，所以用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mAP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来作为衡量指标。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3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1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）在检测中测试的时候，需要计算每一个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boundingBox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的置信度，然后根据置信度进行排序，置信度高的在前。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3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2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）分别计算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top-1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top-N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为测试样本数）的准确度度和召回率。随着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的增大，召回率会越来越高而准确率会呈现下降趋势。将召回率当横坐标，准确率当纵坐标，画出图如下：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300"/>
              </a:lnSpc>
            </a:pP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565" y="533913"/>
            <a:ext cx="4133333" cy="211428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28" y="2957743"/>
            <a:ext cx="4800000" cy="368571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184648" y="3096468"/>
            <a:ext cx="6885432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就是计算该曲线下的面积。这样当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高，召回率和准确率都相对比较高。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3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mAP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就是所有类的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值的平均。因此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值是衡量每一类的指标，而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mAP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是衡量所有类的指标。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82862"/>
            <a:ext cx="2798064" cy="3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检测面试：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615803"/>
            <a:ext cx="6024246" cy="3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fast 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rcnn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为什么要用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L1 loss?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17" y="1410773"/>
            <a:ext cx="4952381" cy="193333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681036" y="3570167"/>
            <a:ext cx="5104002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这样做的目的是想让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loss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对于离群点更鲁棒。控制梯度的量级使得训练时不容易跑飞。如果用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L2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的话，离群点的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loss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比一般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loss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大，再平方则变得更大，因此容易把模型带跑偏。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>
            <a:endCxn id="11" idx="0"/>
          </p:cNvCxnSpPr>
          <p:nvPr/>
        </p:nvCxnSpPr>
        <p:spPr>
          <a:xfrm>
            <a:off x="3429000" y="3344106"/>
            <a:ext cx="4804037" cy="226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0" y="5342723"/>
            <a:ext cx="6024246" cy="3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nms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非极大值抑制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编程实现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2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573" y="29090"/>
            <a:ext cx="4566117" cy="52249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2789670"/>
            <a:ext cx="6199632" cy="156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生成器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(Generator)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和鉴别器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(Discriminator)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都是常见的卷积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全连网络。前者从随机向量生成一个样本，后者鉴别生成的样本以及训练集样本究竟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谁。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 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两者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同时训练。在训练鉴别器时，最小化鉴别误差；在训练生成器时，最大化鉴别误差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。如此形成对抗的形式。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25" y="843299"/>
            <a:ext cx="5361905" cy="18190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017" y="5170975"/>
            <a:ext cx="7914286" cy="68571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67147" y="6055685"/>
            <a:ext cx="1223926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原始照片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73843" y="6024704"/>
            <a:ext cx="174650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网络噪声数据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>
            <a:endCxn id="8" idx="0"/>
          </p:cNvCxnSpPr>
          <p:nvPr/>
        </p:nvCxnSpPr>
        <p:spPr>
          <a:xfrm>
            <a:off x="5577840" y="5637431"/>
            <a:ext cx="101270" cy="4182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9" idx="0"/>
          </p:cNvCxnSpPr>
          <p:nvPr/>
        </p:nvCxnSpPr>
        <p:spPr>
          <a:xfrm>
            <a:off x="7900416" y="5637431"/>
            <a:ext cx="46679" cy="387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9013696" y="6024704"/>
            <a:ext cx="1138429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生成图片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>
            <a:endCxn id="17" idx="0"/>
          </p:cNvCxnSpPr>
          <p:nvPr/>
        </p:nvCxnSpPr>
        <p:spPr>
          <a:xfrm>
            <a:off x="9464800" y="5637431"/>
            <a:ext cx="118111" cy="387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624374" y="4333790"/>
            <a:ext cx="1562810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判断真实照片是真实的概率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/>
          <p:cNvCxnSpPr>
            <a:stCxn id="24" idx="2"/>
          </p:cNvCxnSpPr>
          <p:nvPr/>
        </p:nvCxnSpPr>
        <p:spPr>
          <a:xfrm flipH="1">
            <a:off x="6291073" y="5016028"/>
            <a:ext cx="114706" cy="324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589315" y="4320722"/>
            <a:ext cx="1562810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判断生成照片是真实的概率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09563" y="4372017"/>
            <a:ext cx="3193971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判别器能力越强，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D(x)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越大，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D(G(z))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越小。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V(D,G)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越大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04073" y="6055685"/>
            <a:ext cx="2543888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生成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器能力越强，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G(z)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越大，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导致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V(D,G)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越小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/>
          <p:cNvCxnSpPr>
            <a:stCxn id="33" idx="2"/>
          </p:cNvCxnSpPr>
          <p:nvPr/>
        </p:nvCxnSpPr>
        <p:spPr>
          <a:xfrm>
            <a:off x="2506549" y="5054255"/>
            <a:ext cx="617652" cy="3697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4" idx="0"/>
          </p:cNvCxnSpPr>
          <p:nvPr/>
        </p:nvCxnSpPr>
        <p:spPr>
          <a:xfrm flipV="1">
            <a:off x="2276017" y="5540763"/>
            <a:ext cx="230531" cy="5149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632" y="1674528"/>
            <a:ext cx="5704762" cy="2000000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6104579" y="1245409"/>
            <a:ext cx="1350620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生成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网络：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102699" y="2424851"/>
            <a:ext cx="1562810" cy="352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鉴别网络：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H="1">
            <a:off x="9089575" y="4901855"/>
            <a:ext cx="156426" cy="4382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8696160" y="880138"/>
            <a:ext cx="943256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MNIST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49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7" grpId="0"/>
      <p:bldP spid="24" grpId="0"/>
      <p:bldP spid="32" grpId="0"/>
      <p:bldP spid="33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531" y="814709"/>
            <a:ext cx="6557879" cy="419108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9639" y="3161457"/>
            <a:ext cx="339849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鉴别器训练更加难收敛，所以鉴别器训练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次，生成器训练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次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/>
          <p:cNvCxnSpPr>
            <a:stCxn id="5" idx="0"/>
          </p:cNvCxnSpPr>
          <p:nvPr/>
        </p:nvCxnSpPr>
        <p:spPr>
          <a:xfrm flipV="1">
            <a:off x="2068885" y="1758462"/>
            <a:ext cx="2563405" cy="14029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36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09" y="253689"/>
            <a:ext cx="8857143" cy="3809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359" y="1642318"/>
            <a:ext cx="8828571" cy="3171429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6521380" y="960080"/>
            <a:ext cx="3396344" cy="1742927"/>
            <a:chOff x="6521380" y="960080"/>
            <a:chExt cx="3396344" cy="1742927"/>
          </a:xfrm>
        </p:grpSpPr>
        <p:sp>
          <p:nvSpPr>
            <p:cNvPr id="6" name="文本框 5"/>
            <p:cNvSpPr txBox="1"/>
            <p:nvPr/>
          </p:nvSpPr>
          <p:spPr>
            <a:xfrm>
              <a:off x="7208588" y="960080"/>
              <a:ext cx="2709136" cy="682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2300"/>
                </a:lnSpc>
              </a:pPr>
              <a:r>
                <a:rPr lang="zh-CN" altLang="en-US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生成器预测鉴别器难以识别区域，将该区域值置</a:t>
              </a:r>
              <a:r>
                <a:rPr lang="en-US" altLang="zh-CN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8" name="直接箭头连接符 7"/>
            <p:cNvCxnSpPr>
              <a:stCxn id="6" idx="2"/>
            </p:cNvCxnSpPr>
            <p:nvPr/>
          </p:nvCxnSpPr>
          <p:spPr>
            <a:xfrm flipH="1">
              <a:off x="6521380" y="1642318"/>
              <a:ext cx="2041776" cy="10606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2639396" y="3979147"/>
            <a:ext cx="3751356" cy="2063137"/>
            <a:chOff x="2639396" y="3979147"/>
            <a:chExt cx="3751356" cy="2063137"/>
          </a:xfrm>
        </p:grpSpPr>
        <p:sp>
          <p:nvSpPr>
            <p:cNvPr id="9" name="文本框 8"/>
            <p:cNvSpPr txBox="1"/>
            <p:nvPr/>
          </p:nvSpPr>
          <p:spPr>
            <a:xfrm>
              <a:off x="2639396" y="5360046"/>
              <a:ext cx="3169684" cy="682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2300"/>
                </a:lnSpc>
              </a:pPr>
              <a:r>
                <a:rPr lang="zh-CN" altLang="en-US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再与原特征图点乘，则特征图某些部位是</a:t>
              </a:r>
              <a:r>
                <a:rPr lang="en-US" altLang="zh-CN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zh-CN" altLang="en-US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值，相当于遮挡</a:t>
              </a:r>
              <a:endPara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/>
            <p:cNvCxnSpPr>
              <a:stCxn id="9" idx="0"/>
            </p:cNvCxnSpPr>
            <p:nvPr/>
          </p:nvCxnSpPr>
          <p:spPr>
            <a:xfrm flipV="1">
              <a:off x="4224238" y="3979147"/>
              <a:ext cx="2166514" cy="138089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508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38" y="1121377"/>
            <a:ext cx="9133333" cy="322857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37764" y="4566433"/>
            <a:ext cx="1021013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旋转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13436" y="4566433"/>
            <a:ext cx="1021013" cy="3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遮挡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10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68318"/>
            <a:ext cx="413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SPP-Net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6800" y="68318"/>
            <a:ext cx="626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针对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RCNN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中每个候选框需要处理成相同大小进行改进。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5" y="1644353"/>
            <a:ext cx="6151511" cy="278095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585" y="1199654"/>
            <a:ext cx="5741783" cy="3829546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488936" y="5239438"/>
            <a:ext cx="401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按照比例池化，得到的特征是固定大小的，从而可以处理任意尺寸图像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32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77462"/>
            <a:ext cx="12192000" cy="1249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Fast RCNN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针对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(1)SPP-Net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一张图片几千候选框反复通过卷积层提取特征耗时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(2)SPP-Net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采用独立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svm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分类器以及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ounding box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回归（二者皆为机器学习算法）进行位置精修使得网络训练不能端到端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从而需要把特征存储在硬盘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硬盘数据读取非常耗时，从而使得训练耗时、存储耗空间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96000" y="2541415"/>
            <a:ext cx="6248400" cy="2394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Selective search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生成约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2000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region proposal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、将整张图片放入网络进行特征提取。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ROI Pooling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实现两个功能：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）将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region proposal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映射到卷积网络最后一层卷积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feature map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上；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）将该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region proposal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对应的部分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feature map 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池化到固定大小并输出。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、将传统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svm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分类和回归换成神经网络来实现，从而实现端到端的训练。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1415"/>
            <a:ext cx="6009524" cy="2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8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77462"/>
            <a:ext cx="12192000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Faster RCNN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前面所有网络都在用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Selective search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方法提取候选框。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Faster RCNN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将候选框的生成也直接交由网络来生成，从而实现真正的端到端。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Faster RCNN = Fast RCNN + RPN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3836"/>
            <a:ext cx="5085714" cy="521904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09258" y="2892597"/>
            <a:ext cx="602424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、整张图片送入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CNN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进行特征提取。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、在卷积层最后一层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feature map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上由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RPN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网络生成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region proposal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。每张图片生成大约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300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region proposal 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、通过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RoI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Pooling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层使得每个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region proposal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生成固定大小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feature map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、固定大小的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feature map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通过全连接进行分类。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60034" y="2378006"/>
            <a:ext cx="1680846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整体结构：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82862"/>
            <a:ext cx="279806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Faster RCNN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训练过程：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999" y="1638952"/>
            <a:ext cx="5085714" cy="5219048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 rot="13682295">
            <a:off x="4314772" y="1355068"/>
            <a:ext cx="496166" cy="29214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108960" y="533917"/>
            <a:ext cx="1453896" cy="646331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</a:p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62728" y="533917"/>
            <a:ext cx="1804416" cy="646331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Bounding-box regression loss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5269" y="1939284"/>
            <a:ext cx="1453896" cy="646331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</a:p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02408" y="1939284"/>
            <a:ext cx="1453896" cy="646331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</a:p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右箭头 11"/>
          <p:cNvSpPr/>
          <p:nvPr/>
        </p:nvSpPr>
        <p:spPr>
          <a:xfrm rot="13682295">
            <a:off x="1807873" y="2795490"/>
            <a:ext cx="599094" cy="29214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8973979">
            <a:off x="4869462" y="1350019"/>
            <a:ext cx="496166" cy="29214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18905132">
            <a:off x="2496498" y="2795490"/>
            <a:ext cx="627498" cy="29214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546454" y="1455006"/>
            <a:ext cx="5977909" cy="5379508"/>
          </a:xfrm>
          <a:custGeom>
            <a:avLst/>
            <a:gdLst>
              <a:gd name="connsiteX0" fmla="*/ 1876706 w 5977909"/>
              <a:gd name="connsiteY0" fmla="*/ 44610 h 5379508"/>
              <a:gd name="connsiteX1" fmla="*/ 3431186 w 5977909"/>
              <a:gd name="connsiteY1" fmla="*/ 300642 h 5379508"/>
              <a:gd name="connsiteX2" fmla="*/ 5726330 w 5977909"/>
              <a:gd name="connsiteY2" fmla="*/ 2796954 h 5379508"/>
              <a:gd name="connsiteX3" fmla="*/ 5735474 w 5977909"/>
              <a:gd name="connsiteY3" fmla="*/ 4973226 h 5379508"/>
              <a:gd name="connsiteX4" fmla="*/ 4098698 w 5977909"/>
              <a:gd name="connsiteY4" fmla="*/ 5320698 h 5379508"/>
              <a:gd name="connsiteX5" fmla="*/ 2489354 w 5977909"/>
              <a:gd name="connsiteY5" fmla="*/ 5329842 h 5379508"/>
              <a:gd name="connsiteX6" fmla="*/ 1611530 w 5977909"/>
              <a:gd name="connsiteY6" fmla="*/ 4826922 h 5379508"/>
              <a:gd name="connsiteX7" fmla="*/ 84482 w 5977909"/>
              <a:gd name="connsiteY7" fmla="*/ 1132746 h 5379508"/>
              <a:gd name="connsiteX8" fmla="*/ 377090 w 5977909"/>
              <a:gd name="connsiteY8" fmla="*/ 300642 h 5379508"/>
              <a:gd name="connsiteX9" fmla="*/ 1876706 w 5977909"/>
              <a:gd name="connsiteY9" fmla="*/ 44610 h 5379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77909" h="5379508">
                <a:moveTo>
                  <a:pt x="1876706" y="44610"/>
                </a:moveTo>
                <a:cubicBezTo>
                  <a:pt x="2385722" y="44610"/>
                  <a:pt x="2789582" y="-158082"/>
                  <a:pt x="3431186" y="300642"/>
                </a:cubicBezTo>
                <a:cubicBezTo>
                  <a:pt x="4072790" y="759366"/>
                  <a:pt x="5342282" y="2018190"/>
                  <a:pt x="5726330" y="2796954"/>
                </a:cubicBezTo>
                <a:cubicBezTo>
                  <a:pt x="6110378" y="3575718"/>
                  <a:pt x="6006746" y="4552602"/>
                  <a:pt x="5735474" y="4973226"/>
                </a:cubicBezTo>
                <a:cubicBezTo>
                  <a:pt x="5464202" y="5393850"/>
                  <a:pt x="4639718" y="5261262"/>
                  <a:pt x="4098698" y="5320698"/>
                </a:cubicBezTo>
                <a:cubicBezTo>
                  <a:pt x="3557678" y="5380134"/>
                  <a:pt x="2903882" y="5412138"/>
                  <a:pt x="2489354" y="5329842"/>
                </a:cubicBezTo>
                <a:cubicBezTo>
                  <a:pt x="2074826" y="5247546"/>
                  <a:pt x="2012342" y="5526438"/>
                  <a:pt x="1611530" y="4826922"/>
                </a:cubicBezTo>
                <a:cubicBezTo>
                  <a:pt x="1210718" y="4127406"/>
                  <a:pt x="290222" y="1887126"/>
                  <a:pt x="84482" y="1132746"/>
                </a:cubicBezTo>
                <a:cubicBezTo>
                  <a:pt x="-121258" y="378366"/>
                  <a:pt x="76862" y="483522"/>
                  <a:pt x="377090" y="300642"/>
                </a:cubicBezTo>
                <a:cubicBezTo>
                  <a:pt x="677318" y="117762"/>
                  <a:pt x="1367690" y="44610"/>
                  <a:pt x="1876706" y="4461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2679406" y="194012"/>
            <a:ext cx="4559913" cy="6646341"/>
          </a:xfrm>
          <a:custGeom>
            <a:avLst/>
            <a:gdLst>
              <a:gd name="connsiteX0" fmla="*/ 2130338 w 4559913"/>
              <a:gd name="connsiteY0" fmla="*/ 98596 h 6646341"/>
              <a:gd name="connsiteX1" fmla="*/ 4334042 w 4559913"/>
              <a:gd name="connsiteY1" fmla="*/ 290620 h 6646341"/>
              <a:gd name="connsiteX2" fmla="*/ 4462058 w 4559913"/>
              <a:gd name="connsiteY2" fmla="*/ 3070396 h 6646341"/>
              <a:gd name="connsiteX3" fmla="*/ 4105442 w 4559913"/>
              <a:gd name="connsiteY3" fmla="*/ 5740444 h 6646341"/>
              <a:gd name="connsiteX4" fmla="*/ 3273338 w 4559913"/>
              <a:gd name="connsiteY4" fmla="*/ 6545116 h 6646341"/>
              <a:gd name="connsiteX5" fmla="*/ 1490258 w 4559913"/>
              <a:gd name="connsiteY5" fmla="*/ 6636556 h 6646341"/>
              <a:gd name="connsiteX6" fmla="*/ 456986 w 4559913"/>
              <a:gd name="connsiteY6" fmla="*/ 6563404 h 6646341"/>
              <a:gd name="connsiteX7" fmla="*/ 328970 w 4559913"/>
              <a:gd name="connsiteY7" fmla="*/ 6197644 h 6646341"/>
              <a:gd name="connsiteX8" fmla="*/ 1161074 w 4559913"/>
              <a:gd name="connsiteY8" fmla="*/ 4103668 h 6646341"/>
              <a:gd name="connsiteX9" fmla="*/ 1481114 w 4559913"/>
              <a:gd name="connsiteY9" fmla="*/ 1790236 h 6646341"/>
              <a:gd name="connsiteX10" fmla="*/ 191810 w 4559913"/>
              <a:gd name="connsiteY10" fmla="*/ 976420 h 6646341"/>
              <a:gd name="connsiteX11" fmla="*/ 210098 w 4559913"/>
              <a:gd name="connsiteY11" fmla="*/ 409492 h 6646341"/>
              <a:gd name="connsiteX12" fmla="*/ 2130338 w 4559913"/>
              <a:gd name="connsiteY12" fmla="*/ 98596 h 664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59913" h="6646341">
                <a:moveTo>
                  <a:pt x="2130338" y="98596"/>
                </a:moveTo>
                <a:cubicBezTo>
                  <a:pt x="2817662" y="78784"/>
                  <a:pt x="3945422" y="-204680"/>
                  <a:pt x="4334042" y="290620"/>
                </a:cubicBezTo>
                <a:cubicBezTo>
                  <a:pt x="4722662" y="785920"/>
                  <a:pt x="4500158" y="2162092"/>
                  <a:pt x="4462058" y="3070396"/>
                </a:cubicBezTo>
                <a:cubicBezTo>
                  <a:pt x="4423958" y="3978700"/>
                  <a:pt x="4303562" y="5161324"/>
                  <a:pt x="4105442" y="5740444"/>
                </a:cubicBezTo>
                <a:cubicBezTo>
                  <a:pt x="3907322" y="6319564"/>
                  <a:pt x="3709202" y="6395764"/>
                  <a:pt x="3273338" y="6545116"/>
                </a:cubicBezTo>
                <a:cubicBezTo>
                  <a:pt x="2837474" y="6694468"/>
                  <a:pt x="1959650" y="6633508"/>
                  <a:pt x="1490258" y="6636556"/>
                </a:cubicBezTo>
                <a:cubicBezTo>
                  <a:pt x="1020866" y="6639604"/>
                  <a:pt x="650534" y="6636556"/>
                  <a:pt x="456986" y="6563404"/>
                </a:cubicBezTo>
                <a:cubicBezTo>
                  <a:pt x="263438" y="6490252"/>
                  <a:pt x="211622" y="6607600"/>
                  <a:pt x="328970" y="6197644"/>
                </a:cubicBezTo>
                <a:cubicBezTo>
                  <a:pt x="446318" y="5787688"/>
                  <a:pt x="969050" y="4838236"/>
                  <a:pt x="1161074" y="4103668"/>
                </a:cubicBezTo>
                <a:cubicBezTo>
                  <a:pt x="1353098" y="3369100"/>
                  <a:pt x="1642658" y="2311444"/>
                  <a:pt x="1481114" y="1790236"/>
                </a:cubicBezTo>
                <a:cubicBezTo>
                  <a:pt x="1319570" y="1269028"/>
                  <a:pt x="403646" y="1206544"/>
                  <a:pt x="191810" y="976420"/>
                </a:cubicBezTo>
                <a:cubicBezTo>
                  <a:pt x="-20026" y="746296"/>
                  <a:pt x="-111466" y="555796"/>
                  <a:pt x="210098" y="409492"/>
                </a:cubicBezTo>
                <a:cubicBezTo>
                  <a:pt x="531662" y="263188"/>
                  <a:pt x="1443014" y="118408"/>
                  <a:pt x="2130338" y="9859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153400" y="3222956"/>
            <a:ext cx="151180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共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用卷积层！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8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82862"/>
            <a:ext cx="2798064" cy="3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Faster RCNN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RPN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网络：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36" y="1292951"/>
            <a:ext cx="5819048" cy="34857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048882" y="598007"/>
                <a:ext cx="6024246" cy="5696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2300"/>
                  </a:lnSpc>
                </a:pPr>
                <a:r>
                  <a:rPr lang="zh-CN" altLang="en-US" b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假设：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我们在最后一个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feature map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上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，每个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的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文中为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3)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区域内的内容可能对应着原始图片的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个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文中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k=9)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不同尺寸的候选框内的内容（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种尺寸，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种比例，共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9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种候选框）</a:t>
                </a:r>
                <a:endParaRPr lang="en-US" altLang="zh-CN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ts val="23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 1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、提取出候选框特征后，需要预测候选框中是前景还是背景。则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feature map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上每个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区域因为可能对应着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个候选框，因此有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 smtClean="0">
                    <a:latin typeface="+mn-ea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k=2k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种可能。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ts val="23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 2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、每个候选框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个坐标，则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feature map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上每个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区域因为可能对应着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个候选框，因此需要预测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dirty="0" smtClean="0">
                    <a:latin typeface="+mn-ea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k=4k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个坐标进行位置精修。</a:t>
                </a:r>
                <a:endParaRPr lang="en-US" altLang="zh-CN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ts val="23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 3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RPN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网络其实是很平凡的两层卷积网络，只是因为名字的原因导致理解出了很大障碍。假设最后一层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feature map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40</a:t>
                </a:r>
                <a:r>
                  <a:rPr lang="en-US" altLang="zh-CN" dirty="0" smtClean="0">
                    <a:latin typeface="+mn-ea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40</a:t>
                </a:r>
                <a:r>
                  <a:rPr lang="en-US" altLang="zh-CN" dirty="0" smtClean="0">
                    <a:latin typeface="+mn-ea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256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，则用在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RPN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网络第一层用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dirty="0" smtClean="0">
                    <a:latin typeface="+mn-ea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卷积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核卷积依然得到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40</a:t>
                </a:r>
                <a:r>
                  <a:rPr lang="en-US" altLang="zh-CN" dirty="0" smtClean="0">
                    <a:latin typeface="+mn-ea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40</a:t>
                </a:r>
                <a:r>
                  <a:rPr lang="en-US" altLang="zh-CN" dirty="0" smtClean="0">
                    <a:latin typeface="+mn-ea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256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feature map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，第二层分别用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18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个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 smtClean="0">
                    <a:latin typeface="+mn-ea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36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个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 smtClean="0">
                    <a:latin typeface="+mn-ea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卷积核卷积，得到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40</a:t>
                </a:r>
                <a:r>
                  <a:rPr lang="en-US" altLang="zh-CN" dirty="0" smtClean="0">
                    <a:latin typeface="+mn-ea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40</a:t>
                </a:r>
                <a:r>
                  <a:rPr lang="en-US" altLang="zh-CN" dirty="0" smtClean="0">
                    <a:latin typeface="+mn-ea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18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feature map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以及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40</a:t>
                </a:r>
                <a:r>
                  <a:rPr lang="en-US" altLang="zh-CN" dirty="0" smtClean="0">
                    <a:latin typeface="+mn-ea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40</a:t>
                </a:r>
                <a:r>
                  <a:rPr lang="en-US" altLang="zh-CN" dirty="0" smtClean="0">
                    <a:latin typeface="+mn-ea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36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feature map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。可以看到特征图大小没变。因此，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40</a:t>
                </a:r>
                <a:r>
                  <a:rPr lang="en-US" altLang="zh-CN" dirty="0" smtClean="0">
                    <a:latin typeface="+mn-ea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40</a:t>
                </a:r>
                <a:r>
                  <a:rPr lang="en-US" altLang="zh-CN" dirty="0" smtClean="0">
                    <a:latin typeface="+mn-ea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18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相当于预测卷基层最后一层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40</a:t>
                </a:r>
                <a:r>
                  <a:rPr lang="en-US" altLang="zh-CN" dirty="0" smtClean="0">
                    <a:latin typeface="+mn-ea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40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个点映射回去的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40</a:t>
                </a:r>
                <a:r>
                  <a:rPr lang="en-US" altLang="zh-CN" dirty="0" smtClean="0">
                    <a:latin typeface="+mn-ea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40</a:t>
                </a:r>
                <a:r>
                  <a:rPr lang="en-US" altLang="zh-CN" dirty="0" smtClean="0">
                    <a:latin typeface="+mn-ea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9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个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anchor boxes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分别是前景还是背景。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40</a:t>
                </a:r>
                <a:r>
                  <a:rPr lang="en-US" altLang="zh-CN" dirty="0" smtClean="0">
                    <a:latin typeface="+mn-ea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40</a:t>
                </a:r>
                <a:r>
                  <a:rPr lang="en-US" altLang="zh-CN" dirty="0" smtClean="0">
                    <a:latin typeface="+mn-ea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36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相当于预测卷基层最后一层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40</a:t>
                </a:r>
                <a:r>
                  <a:rPr lang="en-US" altLang="zh-CN" dirty="0" smtClean="0">
                    <a:latin typeface="+mn-ea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40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个点映射回去的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40</a:t>
                </a:r>
                <a:r>
                  <a:rPr lang="en-US" altLang="zh-CN" dirty="0" smtClean="0">
                    <a:latin typeface="+mn-ea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40</a:t>
                </a:r>
                <a:r>
                  <a:rPr lang="en-US" altLang="zh-CN" dirty="0" smtClean="0">
                    <a:latin typeface="+mn-ea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9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个的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anchor boxes 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个坐标分别是多少。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882" y="598007"/>
                <a:ext cx="6024246" cy="5696431"/>
              </a:xfrm>
              <a:prstGeom prst="rect">
                <a:avLst/>
              </a:prstGeom>
              <a:blipFill>
                <a:blip r:embed="rId3"/>
                <a:stretch>
                  <a:fillRect l="-809" t="-856" r="-4550" b="-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265176" y="5236625"/>
            <a:ext cx="5065776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源码中用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MATLAB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生成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anchor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的坐标作为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label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77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-9144" y="-4489"/>
            <a:ext cx="568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Only Look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Once:Unified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Real-Time Object Detection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402213"/>
            <a:ext cx="1185062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RCNN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序列，即使是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faster 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rcnn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仍然需要看两眼的。第一眼做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region proposals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获得候选框。第二眼对候选框做回归分类才能完成检测目标。而第一眼挺费时间的，因此，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YOLO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对此作出改进，只需要看一眼，在输出中同时包含图片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bounding box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的分类信息和位置信息。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05575" y="1699946"/>
            <a:ext cx="1813494" cy="977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每个网格预测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boundingbox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和一个类别信息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5475879" y="1110385"/>
                <a:ext cx="3300984" cy="387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300"/>
                  </a:lnSpc>
                </a:pPr>
                <a:r>
                  <a:rPr lang="zh-CN" altLang="en-US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置信度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𝑂𝑏𝑗𝑒𝑐𝑡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𝐼𝑂𝑈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𝑡𝑟𝑢𝑡h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𝑝𝑟𝑒𝑑</m:t>
                        </m:r>
                      </m:den>
                    </m:f>
                  </m:oMath>
                </a14:m>
                <a:endParaRPr lang="en-US" altLang="zh-CN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879" y="1110385"/>
                <a:ext cx="3300984" cy="387286"/>
              </a:xfrm>
              <a:prstGeom prst="rect">
                <a:avLst/>
              </a:prstGeom>
              <a:blipFill>
                <a:blip r:embed="rId2"/>
                <a:stretch>
                  <a:fillRect l="-1476" t="-23438" b="-14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5915570" y="1848122"/>
            <a:ext cx="2423757" cy="682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boundingbox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预测坐标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x,y,w,h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和置信度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319973" y="1552471"/>
                <a:ext cx="2325093" cy="12721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23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将图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片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分成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网格，如果某物体中心落入某个网格，则此网格负责预测这个物体</a:t>
                </a:r>
                <a:endParaRPr lang="en-US" altLang="zh-CN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73" y="1552471"/>
                <a:ext cx="2325093" cy="1272143"/>
              </a:xfrm>
              <a:prstGeom prst="rect">
                <a:avLst/>
              </a:prstGeom>
              <a:blipFill>
                <a:blip r:embed="rId3"/>
                <a:stretch>
                  <a:fillRect l="-1823" t="-3810" r="-11458" b="-38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9238554" y="1995598"/>
                <a:ext cx="1923885" cy="3872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×(5×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B+C)</a:t>
                </a:r>
                <a:endParaRPr lang="en-US" altLang="zh-CN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554" y="1995598"/>
                <a:ext cx="1923885" cy="387286"/>
              </a:xfrm>
              <a:prstGeom prst="rect">
                <a:avLst/>
              </a:prstGeom>
              <a:blipFill>
                <a:blip r:embed="rId4"/>
                <a:stretch>
                  <a:fillRect t="-6061" r="-1893" b="-1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>
            <a:stCxn id="17" idx="3"/>
            <a:endCxn id="12" idx="1"/>
          </p:cNvCxnSpPr>
          <p:nvPr/>
        </p:nvCxnSpPr>
        <p:spPr>
          <a:xfrm flipV="1">
            <a:off x="2645066" y="2188542"/>
            <a:ext cx="76050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3"/>
            <a:endCxn id="16" idx="1"/>
          </p:cNvCxnSpPr>
          <p:nvPr/>
        </p:nvCxnSpPr>
        <p:spPr>
          <a:xfrm>
            <a:off x="5219069" y="2188542"/>
            <a:ext cx="696501" cy="6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3"/>
            <a:endCxn id="18" idx="1"/>
          </p:cNvCxnSpPr>
          <p:nvPr/>
        </p:nvCxnSpPr>
        <p:spPr>
          <a:xfrm>
            <a:off x="8339327" y="2189241"/>
            <a:ext cx="8992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0"/>
            <a:endCxn id="14" idx="2"/>
          </p:cNvCxnSpPr>
          <p:nvPr/>
        </p:nvCxnSpPr>
        <p:spPr>
          <a:xfrm flipH="1" flipV="1">
            <a:off x="7126371" y="1497671"/>
            <a:ext cx="1078" cy="3504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731" y="2997679"/>
            <a:ext cx="10390446" cy="38304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9192834" y="3191321"/>
                <a:ext cx="2026854" cy="3872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×7×(5×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+20)</a:t>
                </a:r>
                <a:endParaRPr lang="en-US" altLang="zh-CN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834" y="3191321"/>
                <a:ext cx="2026854" cy="387286"/>
              </a:xfrm>
              <a:prstGeom prst="rect">
                <a:avLst/>
              </a:prstGeom>
              <a:blipFill>
                <a:blip r:embed="rId6"/>
                <a:stretch>
                  <a:fillRect t="-7692" r="-1791" b="-18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/>
          <p:cNvCxnSpPr>
            <a:stCxn id="18" idx="2"/>
            <a:endCxn id="28" idx="0"/>
          </p:cNvCxnSpPr>
          <p:nvPr/>
        </p:nvCxnSpPr>
        <p:spPr>
          <a:xfrm>
            <a:off x="10200497" y="2382884"/>
            <a:ext cx="5764" cy="808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28" idx="2"/>
          </p:cNvCxnSpPr>
          <p:nvPr/>
        </p:nvCxnSpPr>
        <p:spPr>
          <a:xfrm flipV="1">
            <a:off x="10200497" y="3578607"/>
            <a:ext cx="5764" cy="1139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27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-9144" y="-4489"/>
            <a:ext cx="568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YOLO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损失函数：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0" y="402213"/>
            <a:ext cx="1185062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第一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维的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localization error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维的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classification error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同等重要显然是不合理的； 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第二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，如果一个网格中没有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object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（一幅图中这种网格很多），那么就会将这些网格中的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box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confidence push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，相比于较少的有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object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的网格，这种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做法会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导致网络不稳定甚至发散。 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-9144" y="1379404"/>
                <a:ext cx="11850624" cy="1272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300"/>
                  </a:lnSpc>
                </a:pPr>
                <a:r>
                  <a:rPr lang="zh-CN" altLang="en-US" b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解决办法：</a:t>
                </a:r>
                <a:endParaRPr lang="en-US" altLang="zh-CN" b="1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、更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重视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8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维的坐标预测，给这些损失前面赋予更大的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loss weight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coord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dirty="0" err="1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pascal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VOC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训练中取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5</a:t>
                </a:r>
              </a:p>
              <a:p>
                <a:pPr>
                  <a:lnSpc>
                    <a:spcPts val="23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、对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没有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object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box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confidence loss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，赋予小的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loss weight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，记为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𝑜𝑏𝑗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Pascal VOC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训练中取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0.5.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 3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、没有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object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box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confidence loss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和类别的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loss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loss weight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正常取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1.</a:t>
                </a:r>
                <a:endParaRPr lang="en-US" altLang="zh-CN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144" y="1379404"/>
                <a:ext cx="11850624" cy="1272143"/>
              </a:xfrm>
              <a:prstGeom prst="rect">
                <a:avLst/>
              </a:prstGeom>
              <a:blipFill>
                <a:blip r:embed="rId2"/>
                <a:stretch>
                  <a:fillRect l="-411" t="-3828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162" y="2649548"/>
            <a:ext cx="6228571" cy="42380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45721" y="2651546"/>
            <a:ext cx="6237715" cy="1636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001768" y="4361689"/>
            <a:ext cx="2706624" cy="8138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001768" y="5217758"/>
            <a:ext cx="2999232" cy="8138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190488" y="6068150"/>
            <a:ext cx="3090672" cy="8138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9374877" y="3778919"/>
            <a:ext cx="113080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坐标预测</a:t>
            </a:r>
            <a:endParaRPr lang="en-US" altLang="zh-CN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832974" y="4427476"/>
            <a:ext cx="1847088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含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object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box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confidence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预测</a:t>
            </a:r>
            <a:endParaRPr lang="en-US" altLang="zh-CN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093192" y="5283546"/>
            <a:ext cx="1919487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不含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object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box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confidence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预测</a:t>
            </a:r>
            <a:endParaRPr lang="en-US" altLang="zh-CN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376593" y="6281414"/>
            <a:ext cx="127217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类别预测</a:t>
            </a:r>
            <a:endParaRPr lang="en-US" altLang="zh-CN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463042" y="2835787"/>
            <a:ext cx="420624" cy="42283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617978" y="6245864"/>
            <a:ext cx="420624" cy="42283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stCxn id="7" idx="3"/>
          </p:cNvCxnSpPr>
          <p:nvPr/>
        </p:nvCxnSpPr>
        <p:spPr>
          <a:xfrm flipH="1">
            <a:off x="2459736" y="3196700"/>
            <a:ext cx="2064905" cy="11649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82754" y="4416550"/>
            <a:ext cx="2661673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判断第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个网格中的第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box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是否负责这个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object</a:t>
            </a:r>
          </a:p>
        </p:txBody>
      </p:sp>
      <p:cxnSp>
        <p:nvCxnSpPr>
          <p:cNvPr id="40" name="直接箭头连接符 39"/>
          <p:cNvCxnSpPr>
            <a:stCxn id="36" idx="2"/>
          </p:cNvCxnSpPr>
          <p:nvPr/>
        </p:nvCxnSpPr>
        <p:spPr>
          <a:xfrm flipH="1">
            <a:off x="4409685" y="6457282"/>
            <a:ext cx="220829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815728" y="6229194"/>
            <a:ext cx="364235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判断是否有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object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中心落在网格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endParaRPr lang="en-US" altLang="zh-CN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5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9144" y="-4489"/>
            <a:ext cx="568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SSD: Single Shot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MultiBox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Detector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" y="3334543"/>
            <a:ext cx="7380952" cy="27904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364843"/>
            <a:ext cx="11850624" cy="156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RCNN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序列不管是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selective search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还是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rpn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，都只是图片的一块区域，从而容易把前景跟背景弄混。可是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YOLO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不管测试还是训练都能看到整张图片，因此不容易混淆前景跟背景。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但是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YOLO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网格只预测一个物体，容易造成漏检；对于物体的尺度相对比较敏感，对于尺度变化较大的物体泛化能力较差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。因此，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YOLO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速度很快，但是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mAP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偏低。 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3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SSD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针对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YOLO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的弱点进行改进，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）每个网格预测物体可能的所有类别；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）将不同卷积层的特征图进行综合能达到检测不同大小物体的效果。在速度上比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yolo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更快，而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mAP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更能达到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Faster RCNN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的高度。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91384" y="2301271"/>
            <a:ext cx="1798320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Feature map cell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70508" y="2153795"/>
            <a:ext cx="2146444" cy="682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feature map cell 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efault box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>
            <a:endCxn id="7" idx="2"/>
          </p:cNvCxnSpPr>
          <p:nvPr/>
        </p:nvCxnSpPr>
        <p:spPr>
          <a:xfrm flipV="1">
            <a:off x="3584448" y="2688557"/>
            <a:ext cx="6096" cy="868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8" idx="2"/>
          </p:cNvCxnSpPr>
          <p:nvPr/>
        </p:nvCxnSpPr>
        <p:spPr>
          <a:xfrm flipV="1">
            <a:off x="6543730" y="2836033"/>
            <a:ext cx="0" cy="6459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214686" y="2006318"/>
            <a:ext cx="2146444" cy="977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efault box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都需要预测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个类别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score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offset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214686" y="3934757"/>
            <a:ext cx="2146444" cy="367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(c+4)*k*m*n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358338" y="3265490"/>
            <a:ext cx="2583726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Feature map size = m*n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>
            <a:stCxn id="8" idx="3"/>
            <a:endCxn id="21" idx="1"/>
          </p:cNvCxnSpPr>
          <p:nvPr/>
        </p:nvCxnSpPr>
        <p:spPr>
          <a:xfrm>
            <a:off x="7616952" y="2494914"/>
            <a:ext cx="5977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1" idx="2"/>
            <a:endCxn id="22" idx="0"/>
          </p:cNvCxnSpPr>
          <p:nvPr/>
        </p:nvCxnSpPr>
        <p:spPr>
          <a:xfrm>
            <a:off x="9287908" y="2983509"/>
            <a:ext cx="0" cy="9512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92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2121</Words>
  <Application>Microsoft Office PowerPoint</Application>
  <PresentationFormat>宽屏</PresentationFormat>
  <Paragraphs>118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楷体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A-faster-RCNN Dueling Q-learning</dc:title>
  <dc:creator>lrj</dc:creator>
  <cp:lastModifiedBy>lrj</cp:lastModifiedBy>
  <cp:revision>331</cp:revision>
  <dcterms:created xsi:type="dcterms:W3CDTF">2017-09-18T09:30:36Z</dcterms:created>
  <dcterms:modified xsi:type="dcterms:W3CDTF">2017-09-30T14:13:21Z</dcterms:modified>
</cp:coreProperties>
</file>