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0" r:id="rId20"/>
    <p:sldId id="271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6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10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7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7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6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7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C796-F1E5-4E4D-A087-82633BE37994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CC96B-B725-4A9C-8B21-636A574C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41848" y="2944368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模型压缩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6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86" y="190238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2. Fire Module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5" y="1275978"/>
            <a:ext cx="4961905" cy="31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70" y="1275978"/>
            <a:ext cx="3647619" cy="34476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12600" y="46279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Arial" panose="020B0604020202020204" pitchFamily="34" charset="0"/>
              </a:rPr>
              <a:t>fire模块有</a:t>
            </a:r>
            <a:r>
              <a:rPr lang="zh-CN" altLang="zh-CN" sz="1600" b="1" dirty="0">
                <a:latin typeface="Arial" panose="020B0604020202020204" pitchFamily="34" charset="0"/>
              </a:rPr>
              <a:t>三个可调参数</a:t>
            </a:r>
            <a:r>
              <a:rPr lang="zh-CN" altLang="zh-CN" sz="1600" dirty="0">
                <a:latin typeface="Arial" panose="020B0604020202020204" pitchFamily="34" charset="0"/>
              </a:rPr>
              <a:t>： </a:t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en-US" altLang="zh-CN" sz="1600" dirty="0" smtClean="0">
                <a:latin typeface="Arial" panose="020B0604020202020204" pitchFamily="34" charset="0"/>
              </a:rPr>
              <a:t>      </a:t>
            </a:r>
            <a:r>
              <a:rPr lang="zh-CN" altLang="zh-CN" sz="1600" dirty="0" smtClean="0">
                <a:latin typeface="Arial" panose="020B0604020202020204" pitchFamily="34" charset="0"/>
              </a:rPr>
              <a:t>- 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s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1600" dirty="0">
                <a:latin typeface="Arial" panose="020B0604020202020204" pitchFamily="34" charset="0"/>
              </a:rPr>
              <a:t>: squeeze部分，1×1卷积层的通道数 </a:t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en-US" altLang="zh-CN" sz="1600" dirty="0" smtClean="0">
                <a:latin typeface="Arial" panose="020B0604020202020204" pitchFamily="34" charset="0"/>
              </a:rPr>
              <a:t>      </a:t>
            </a:r>
            <a:r>
              <a:rPr lang="zh-CN" altLang="zh-CN" sz="1600" dirty="0" smtClean="0">
                <a:latin typeface="Arial" panose="020B0604020202020204" pitchFamily="34" charset="0"/>
              </a:rPr>
              <a:t>- 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e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1600" dirty="0">
                <a:latin typeface="Arial" panose="020B0604020202020204" pitchFamily="34" charset="0"/>
              </a:rPr>
              <a:t>: expand部分，1×1卷积层的通道数 </a:t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en-US" altLang="zh-CN" sz="1600" dirty="0" smtClean="0">
                <a:latin typeface="Arial" panose="020B0604020202020204" pitchFamily="34" charset="0"/>
              </a:rPr>
              <a:t>      </a:t>
            </a:r>
            <a:r>
              <a:rPr lang="zh-CN" altLang="zh-CN" sz="1600" dirty="0" smtClean="0">
                <a:latin typeface="Arial" panose="020B0604020202020204" pitchFamily="34" charset="0"/>
              </a:rPr>
              <a:t>- 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e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3</a:t>
            </a:r>
            <a:r>
              <a:rPr lang="zh-CN" altLang="zh-CN" sz="1600" dirty="0">
                <a:latin typeface="Arial" panose="020B0604020202020204" pitchFamily="34" charset="0"/>
              </a:rPr>
              <a:t>: expand部分，3×3卷积层的通道数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       </a:t>
            </a:r>
            <a:r>
              <a:rPr lang="zh-CN" altLang="zh-CN" sz="1600" dirty="0" smtClean="0">
                <a:latin typeface="Arial" panose="020B0604020202020204" pitchFamily="34" charset="0"/>
              </a:rPr>
              <a:t>输入输出</a:t>
            </a:r>
            <a:r>
              <a:rPr lang="zh-CN" altLang="zh-CN" sz="1600" dirty="0">
                <a:latin typeface="Arial" panose="020B0604020202020204" pitchFamily="34" charset="0"/>
              </a:rPr>
              <a:t>尺寸相同。输入通道数不限，输出通道数为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e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1+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e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3</a:t>
            </a:r>
            <a:r>
              <a:rPr lang="zh-CN" altLang="zh-CN" sz="1600" dirty="0">
                <a:latin typeface="Arial" panose="020B0604020202020204" pitchFamily="34" charset="0"/>
              </a:rPr>
              <a:t>。 </a:t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latin typeface="Arial" panose="020B0604020202020204" pitchFamily="34" charset="0"/>
              </a:rPr>
              <a:t>在本文提出的SqueezeNet结构中，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e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1=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e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3=4</a:t>
            </a:r>
            <a:r>
              <a:rPr lang="zh-CN" altLang="zh-CN" sz="1600" i="1" dirty="0">
                <a:latin typeface="Arial" panose="020B0604020202020204" pitchFamily="34" charset="0"/>
                <a:ea typeface="MathJax_Math"/>
              </a:rPr>
              <a:t>s</a:t>
            </a:r>
            <a:r>
              <a:rPr lang="zh-CN" altLang="zh-CN" sz="1600" dirty="0">
                <a:latin typeface="Arial" panose="020B0604020202020204" pitchFamily="34" charset="0"/>
                <a:ea typeface="MathJax_Main"/>
              </a:rPr>
              <a:t>1</a:t>
            </a:r>
            <a:r>
              <a:rPr lang="zh-CN" altLang="zh-CN" sz="1600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0108314" y="193674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</a:rPr>
              <a:t>减少通道数</a:t>
            </a:r>
          </a:p>
        </p:txBody>
      </p:sp>
      <p:sp>
        <p:nvSpPr>
          <p:cNvPr id="10" name="矩形 9"/>
          <p:cNvSpPr/>
          <p:nvPr/>
        </p:nvSpPr>
        <p:spPr>
          <a:xfrm>
            <a:off x="10108314" y="269201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增加通道</a:t>
            </a:r>
            <a:r>
              <a:rPr lang="zh-CN" altLang="en-US" sz="1400" dirty="0">
                <a:solidFill>
                  <a:srgbClr val="00B0F0"/>
                </a:solidFill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0805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5" y="972645"/>
            <a:ext cx="7285714" cy="53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786" y="190238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en-US" altLang="zh-CN" b="1" dirty="0" smtClean="0">
                <a:solidFill>
                  <a:srgbClr val="00B0F0"/>
                </a:solidFill>
              </a:rPr>
              <a:t>.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SqueezeNet</a:t>
            </a:r>
            <a:r>
              <a:rPr lang="en-US" altLang="zh-CN" b="1" dirty="0" smtClean="0">
                <a:solidFill>
                  <a:srgbClr val="00B0F0"/>
                </a:solidFill>
              </a:rPr>
              <a:t> Variant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8969" y="1399029"/>
            <a:ext cx="327305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整个网络包含</a:t>
            </a:r>
            <a:r>
              <a:rPr lang="en-US" altLang="zh-CN" sz="1400" dirty="0"/>
              <a:t>10</a:t>
            </a:r>
            <a:r>
              <a:rPr lang="zh-CN" altLang="en-US" sz="1400" dirty="0"/>
              <a:t>层。 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层为</a:t>
            </a:r>
            <a:r>
              <a:rPr lang="zh-CN" altLang="en-US" sz="1400" b="1" dirty="0"/>
              <a:t>卷积层</a:t>
            </a:r>
            <a:r>
              <a:rPr lang="zh-CN" altLang="en-US" sz="1400" dirty="0"/>
              <a:t>（蓝色），缩小输入图像，提取</a:t>
            </a:r>
            <a:r>
              <a:rPr lang="en-US" altLang="zh-CN" sz="1400" dirty="0"/>
              <a:t>96</a:t>
            </a:r>
            <a:r>
              <a:rPr lang="zh-CN" altLang="en-US" sz="1400" dirty="0"/>
              <a:t>维特征。 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到</a:t>
            </a:r>
            <a:r>
              <a:rPr lang="en-US" altLang="zh-CN" sz="1400" dirty="0"/>
              <a:t>9</a:t>
            </a:r>
            <a:r>
              <a:rPr lang="zh-CN" altLang="en-US" sz="1400" dirty="0"/>
              <a:t>层为</a:t>
            </a:r>
            <a:r>
              <a:rPr lang="en-US" altLang="zh-CN" sz="1400" b="1" dirty="0"/>
              <a:t>fire</a:t>
            </a:r>
            <a:r>
              <a:rPr lang="zh-CN" altLang="en-US" sz="1400" b="1" dirty="0"/>
              <a:t>模块</a:t>
            </a:r>
            <a:r>
              <a:rPr lang="zh-CN" altLang="en-US" sz="1400" dirty="0"/>
              <a:t>（红色），每个模块内部先减少通道数（</a:t>
            </a:r>
            <a:r>
              <a:rPr lang="en-US" altLang="zh-CN" sz="1400" dirty="0"/>
              <a:t>squeeze</a:t>
            </a:r>
            <a:r>
              <a:rPr lang="zh-CN" altLang="en-US" sz="1400" dirty="0"/>
              <a:t>）再增加通道数（</a:t>
            </a:r>
            <a:r>
              <a:rPr lang="en-US" altLang="zh-CN" sz="1400" dirty="0" err="1"/>
              <a:t>expamd</a:t>
            </a:r>
            <a:r>
              <a:rPr lang="zh-CN" altLang="en-US" sz="1400" dirty="0"/>
              <a:t>）。每两个模块之后，通道数会增加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在</a:t>
            </a:r>
            <a:r>
              <a:rPr lang="en-US" altLang="zh-CN" sz="1400" dirty="0"/>
              <a:t>1,4,8</a:t>
            </a:r>
            <a:r>
              <a:rPr lang="zh-CN" altLang="en-US" sz="1400" dirty="0"/>
              <a:t>层之后加入降采样的</a:t>
            </a:r>
            <a:r>
              <a:rPr lang="en-US" altLang="zh-CN" sz="1400" b="1" dirty="0"/>
              <a:t>max pooling</a:t>
            </a:r>
            <a:r>
              <a:rPr lang="zh-CN" altLang="en-US" sz="1400" dirty="0"/>
              <a:t>（绿色），缩小一半尺寸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第</a:t>
            </a:r>
            <a:r>
              <a:rPr lang="en-US" altLang="zh-CN" sz="1400" dirty="0" smtClean="0"/>
              <a:t>10</a:t>
            </a:r>
            <a:r>
              <a:rPr lang="zh-CN" altLang="en-US" sz="1400" dirty="0"/>
              <a:t>层又是</a:t>
            </a:r>
            <a:r>
              <a:rPr lang="zh-CN" altLang="en-US" sz="1400" b="1" dirty="0"/>
              <a:t>卷积层</a:t>
            </a:r>
            <a:r>
              <a:rPr lang="zh-CN" altLang="en-US" sz="1400" dirty="0"/>
              <a:t>（蓝色），为小图的每个像素预测</a:t>
            </a:r>
            <a:r>
              <a:rPr lang="en-US" altLang="zh-CN" sz="1400" dirty="0"/>
              <a:t>1000</a:t>
            </a:r>
            <a:r>
              <a:rPr lang="zh-CN" altLang="en-US" sz="1400" dirty="0"/>
              <a:t>类分类</a:t>
            </a:r>
            <a:r>
              <a:rPr lang="zh-CN" altLang="en-US" sz="1400" dirty="0" smtClean="0"/>
              <a:t>得分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最后</a:t>
            </a:r>
            <a:r>
              <a:rPr lang="zh-CN" altLang="en-US" sz="1400" dirty="0"/>
              <a:t>用一个全图</a:t>
            </a:r>
            <a:r>
              <a:rPr lang="en-US" altLang="zh-CN" sz="1400" b="1" dirty="0"/>
              <a:t>average pooling</a:t>
            </a:r>
            <a:r>
              <a:rPr lang="zh-CN" altLang="en-US" sz="1400" dirty="0"/>
              <a:t>（绿色）得到这张图的</a:t>
            </a:r>
            <a:r>
              <a:rPr lang="en-US" altLang="zh-CN" sz="1400" dirty="0"/>
              <a:t>1000</a:t>
            </a:r>
            <a:r>
              <a:rPr lang="zh-CN" altLang="en-US" sz="1400" dirty="0"/>
              <a:t>类得分，使用</a:t>
            </a:r>
            <a:r>
              <a:rPr lang="en-US" altLang="zh-CN" sz="1400" dirty="0" err="1"/>
              <a:t>softmax</a:t>
            </a:r>
            <a:r>
              <a:rPr lang="zh-CN" altLang="en-US" sz="1400" dirty="0"/>
              <a:t>函数归一化为概率。 </a:t>
            </a:r>
          </a:p>
        </p:txBody>
      </p:sp>
    </p:spTree>
    <p:extLst>
      <p:ext uri="{BB962C8B-B14F-4D97-AF65-F5344CB8AC3E}">
        <p14:creationId xmlns:p14="http://schemas.microsoft.com/office/powerpoint/2010/main" val="32724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95" y="1048047"/>
            <a:ext cx="7323809" cy="476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786" y="190238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en-US" altLang="zh-CN" b="1" dirty="0" smtClean="0">
                <a:solidFill>
                  <a:srgbClr val="00B0F0"/>
                </a:solidFill>
              </a:rPr>
              <a:t>.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SqueezeNet</a:t>
            </a:r>
            <a:r>
              <a:rPr lang="en-US" altLang="zh-CN" b="1" dirty="0" smtClean="0">
                <a:solidFill>
                  <a:srgbClr val="00B0F0"/>
                </a:solidFill>
              </a:rPr>
              <a:t>  details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4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02" y="1925933"/>
            <a:ext cx="7409524" cy="2695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786" y="19023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4. Result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6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736" y="21945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7030A0"/>
                </a:solidFill>
              </a:rPr>
              <a:t>Paper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240" y="2345543"/>
            <a:ext cx="932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Medi"/>
              </a:rPr>
              <a:t>                                 Apr2017 </a:t>
            </a:r>
          </a:p>
          <a:p>
            <a:endParaRPr lang="en-US" altLang="zh-CN" dirty="0" smtClean="0">
              <a:latin typeface="NimbusRomNo9L-Medi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                             </a:t>
            </a:r>
            <a:r>
              <a:rPr lang="en-US" altLang="zh-CN" dirty="0" err="1" smtClean="0">
                <a:solidFill>
                  <a:srgbClr val="00B0F0"/>
                </a:solidFill>
                <a:latin typeface="NimbusRomNo9L-Medi"/>
              </a:rPr>
              <a:t>MobileNets</a:t>
            </a:r>
            <a:endParaRPr lang="en-US" altLang="zh-CN" dirty="0" smtClean="0">
              <a:solidFill>
                <a:srgbClr val="00B0F0"/>
              </a:solidFill>
              <a:latin typeface="NimbusRomNo9L-Medi"/>
            </a:endParaRP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 Efficient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Convolutional Neural Networks for Mobile 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Vision Applications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56" y="24510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NimbusRomNo9L-Medi"/>
              </a:rPr>
              <a:t>1. </a:t>
            </a:r>
            <a:r>
              <a:rPr lang="en-US" altLang="zh-CN" dirty="0" err="1" smtClean="0">
                <a:solidFill>
                  <a:srgbClr val="7030A0"/>
                </a:solidFill>
                <a:latin typeface="NimbusRomNo9L-Medi"/>
              </a:rPr>
              <a:t>Depthwise</a:t>
            </a:r>
            <a:r>
              <a:rPr lang="en-US" altLang="zh-CN" dirty="0" smtClean="0">
                <a:solidFill>
                  <a:srgbClr val="7030A0"/>
                </a:solidFill>
                <a:latin typeface="NimbusRomNo9L-Medi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NimbusRomNo9L-Medi"/>
              </a:rPr>
              <a:t>Separable Convolution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59" y="1289304"/>
            <a:ext cx="4044937" cy="5378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139448" y="1781894"/>
                <a:ext cx="25442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1400" b="0" dirty="0" smtClean="0">
                    <a:solidFill>
                      <a:srgbClr val="00B0F0"/>
                    </a:solidFill>
                  </a:rPr>
                  <a:t>Standard convolution filters</a:t>
                </a:r>
              </a:p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400" dirty="0" smtClean="0">
                    <a:solidFill>
                      <a:srgbClr val="00B0F0"/>
                    </a:solidFill>
                  </a:rPr>
                  <a:t>          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xMxN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48" y="1781894"/>
                <a:ext cx="2544286" cy="523220"/>
              </a:xfrm>
              <a:prstGeom prst="rect">
                <a:avLst/>
              </a:prstGeom>
              <a:blipFill>
                <a:blip r:embed="rId3"/>
                <a:stretch>
                  <a:fillRect l="-476" b="-8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7142" y="930676"/>
                <a:ext cx="1828899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𝑚𝑎𝑝𝑠</m:t>
                      </m:r>
                    </m:oMath>
                  </m:oMathPara>
                </a14:m>
                <a:endParaRPr lang="en-US" altLang="zh-CN" sz="1400" b="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xN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142" y="930676"/>
                <a:ext cx="1828899" cy="523220"/>
              </a:xfrm>
              <a:prstGeom prst="rect">
                <a:avLst/>
              </a:prstGeom>
              <a:blipFill>
                <a:blip r:embed="rId4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7" idx="2"/>
            <a:endCxn id="6" idx="0"/>
          </p:cNvCxnSpPr>
          <p:nvPr/>
        </p:nvCxnSpPr>
        <p:spPr>
          <a:xfrm flipH="1">
            <a:off x="5411591" y="1453896"/>
            <a:ext cx="1" cy="3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43590" y="3716923"/>
                <a:ext cx="2679192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𝐷𝑒𝑝𝑡h𝑤𝑖𝑠𝑒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𝐶𝑜𝑛𝑣𝑜𝑙𝑢𝑡𝑖𝑜𝑛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𝐹𝑖𝑙𝑡𝑒𝑟𝑠</m:t>
                      </m:r>
                    </m:oMath>
                  </m:oMathPara>
                </a14:m>
                <a:endParaRPr lang="en-US" altLang="zh-CN" sz="1400" b="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x1xM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90" y="3716923"/>
                <a:ext cx="2679192" cy="523220"/>
              </a:xfrm>
              <a:prstGeom prst="rect">
                <a:avLst/>
              </a:prstGeom>
              <a:blipFill>
                <a:blip r:embed="rId5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08142" y="4946121"/>
                <a:ext cx="2624363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1400" b="0" dirty="0" smtClean="0">
                    <a:solidFill>
                      <a:srgbClr val="00B0F0"/>
                    </a:solidFill>
                  </a:rPr>
                  <a:t>Pointwise Convolution  Filters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zh-CN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>
                    <a:solidFill>
                      <a:srgbClr val="00B0F0"/>
                    </a:solidFill>
                  </a:rPr>
                  <a:t>x</a:t>
                </a:r>
                <a:r>
                  <a:rPr lang="en-US" altLang="zh-CN" sz="1400" dirty="0" smtClean="0">
                    <a:solidFill>
                      <a:srgbClr val="00B0F0"/>
                    </a:solidFill>
                  </a:rPr>
                  <a:t>M</a:t>
                </a:r>
                <a:r>
                  <a:rPr lang="en-US" altLang="zh-CN" sz="1400" dirty="0">
                    <a:solidFill>
                      <a:srgbClr val="00B0F0"/>
                    </a:solidFill>
                  </a:rPr>
                  <a:t>xN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42" y="4946121"/>
                <a:ext cx="2624363" cy="523220"/>
              </a:xfrm>
              <a:prstGeom prst="rect">
                <a:avLst/>
              </a:prstGeom>
              <a:blipFill>
                <a:blip r:embed="rId6"/>
                <a:stretch>
                  <a:fillRect l="-462" r="-1848" b="-8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255389" y="4431549"/>
            <a:ext cx="255593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F0"/>
                </a:solidFill>
              </a:rPr>
              <a:t>+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827264" y="709954"/>
                <a:ext cx="390448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B0F0"/>
                    </a:solidFill>
                  </a:rPr>
                  <a:t>标准卷积：</a:t>
                </a:r>
                <a:r>
                  <a:rPr lang="zh-CN" altLang="en-US" sz="1600" dirty="0"/>
                  <a:t>共</a:t>
                </a:r>
                <a:r>
                  <a:rPr lang="en-US" altLang="zh-CN" sz="1600" dirty="0"/>
                  <a:t>M</a:t>
                </a:r>
                <a:r>
                  <a:rPr lang="zh-CN" altLang="en-US" sz="1600" dirty="0" smtClean="0"/>
                  <a:t>组卷积核，</a:t>
                </a:r>
                <a:r>
                  <a:rPr lang="zh-CN" altLang="en-US" sz="1600" dirty="0"/>
                  <a:t>每组</a:t>
                </a:r>
                <a:r>
                  <a:rPr lang="en-US" altLang="zh-CN" sz="1600" dirty="0"/>
                  <a:t>N</a:t>
                </a:r>
                <a:r>
                  <a:rPr lang="zh-CN" altLang="en-US" sz="1600" dirty="0" smtClean="0"/>
                  <a:t>个。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</a:t>
                </a:r>
                <a:r>
                  <a:rPr lang="zh-CN" altLang="en-US" sz="1600" dirty="0" smtClean="0"/>
                  <a:t>每组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个卷积核，一一对应的卷积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个输入特征图，卷积结果相加，得到一个输出特征图。</a:t>
                </a:r>
                <a:endParaRPr lang="en-US" altLang="zh-CN" sz="1600" dirty="0" smtClean="0"/>
              </a:p>
              <a:p>
                <a:endParaRPr lang="en-US" altLang="zh-CN" sz="1600" dirty="0"/>
              </a:p>
              <a:p>
                <a:r>
                  <a:rPr lang="zh-CN" altLang="en-US" sz="1600" dirty="0" smtClean="0">
                    <a:solidFill>
                      <a:srgbClr val="00B0F0"/>
                    </a:solidFill>
                  </a:rPr>
                  <a:t>复杂度：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xMxN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B0F0"/>
                            </a:solidFill>
                          </a:rPr>
                          <m:t>x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64" y="709954"/>
                <a:ext cx="3904488" cy="1815882"/>
              </a:xfrm>
              <a:prstGeom prst="rect">
                <a:avLst/>
              </a:prstGeom>
              <a:blipFill>
                <a:blip r:embed="rId7"/>
                <a:stretch>
                  <a:fillRect l="-780" t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827264" y="2525836"/>
                <a:ext cx="3852993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B0F0"/>
                    </a:solidFill>
                  </a:rPr>
                  <a:t>逐深度（</a:t>
                </a:r>
                <a:r>
                  <a:rPr lang="en-US" altLang="zh-CN" sz="1600" dirty="0" smtClean="0">
                    <a:solidFill>
                      <a:srgbClr val="00B0F0"/>
                    </a:solidFill>
                  </a:rPr>
                  <a:t>input channel</a:t>
                </a:r>
                <a:r>
                  <a:rPr lang="zh-CN" altLang="en-US" sz="1600" dirty="0" smtClean="0">
                    <a:solidFill>
                      <a:srgbClr val="00B0F0"/>
                    </a:solidFill>
                  </a:rPr>
                  <a:t>）分解卷积：</a:t>
                </a:r>
                <a:endParaRPr lang="en-US" altLang="zh-CN" sz="1600" dirty="0" smtClean="0">
                  <a:solidFill>
                    <a:srgbClr val="00B0F0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rgbClr val="00B0F0"/>
                    </a:solidFill>
                  </a:rPr>
                  <a:t>）</a:t>
                </a:r>
                <a:r>
                  <a:rPr lang="en-US" altLang="zh-CN" sz="1600" dirty="0" err="1" smtClean="0"/>
                  <a:t>Depthwise</a:t>
                </a:r>
                <a:r>
                  <a:rPr lang="en-US" altLang="zh-CN" sz="1600" dirty="0" smtClean="0"/>
                  <a:t> Convolution :</a:t>
                </a:r>
              </a:p>
              <a:p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</a:t>
                </a:r>
                <a:r>
                  <a:rPr lang="zh-CN" altLang="en-US" sz="1600" dirty="0" smtClean="0"/>
                  <a:t>共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组卷积核，每组一个。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</a:t>
                </a:r>
                <a:r>
                  <a:rPr lang="zh-CN" altLang="en-US" sz="1600" dirty="0" smtClean="0"/>
                  <a:t>意味着一个卷积核仅卷积一个通道，输入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通道的特征图相互独立；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        </a:t>
                </a:r>
                <a:r>
                  <a:rPr lang="zh-CN" altLang="en-US" sz="1600" dirty="0" smtClean="0"/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rgbClr val="00B0F0"/>
                    </a:solidFill>
                  </a:rPr>
                  <a:t>xM</a:t>
                </a:r>
                <a:r>
                  <a:rPr lang="zh-CN" altLang="en-US" sz="1600" dirty="0" smtClean="0"/>
                  <a:t>个特征图</a:t>
                </a:r>
                <a:endParaRPr lang="zh-CN" altLang="en-US" sz="1600" dirty="0"/>
              </a:p>
              <a:p>
                <a:r>
                  <a:rPr lang="en-US" altLang="zh-CN" sz="1600" dirty="0" smtClean="0">
                    <a:solidFill>
                      <a:srgbClr val="00B0F0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rgbClr val="00B0F0"/>
                    </a:solidFill>
                  </a:rPr>
                  <a:t>）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1600" dirty="0"/>
                  <a:t>Pointwise </a:t>
                </a:r>
                <a:r>
                  <a:rPr lang="en-US" altLang="zh-CN" sz="1600" dirty="0" smtClean="0"/>
                  <a:t>convolution :</a:t>
                </a:r>
              </a:p>
              <a:p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</a:t>
                </a:r>
                <a:r>
                  <a:rPr lang="zh-CN" altLang="en-US" sz="1600" dirty="0" smtClean="0"/>
                  <a:t>共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组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*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卷积核，每组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个；</a:t>
                </a:r>
                <a:endParaRPr lang="en-US" altLang="zh-CN" sz="1600" dirty="0" smtClean="0"/>
              </a:p>
              <a:p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</a:t>
                </a:r>
                <a:r>
                  <a:rPr lang="zh-CN" altLang="en-US" sz="1600" dirty="0"/>
                  <a:t>每</a:t>
                </a:r>
                <a:r>
                  <a:rPr lang="zh-CN" altLang="en-US" sz="1600" dirty="0" smtClean="0"/>
                  <a:t>组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个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*</a:t>
                </a:r>
                <a:r>
                  <a:rPr lang="en-US" altLang="zh-CN" sz="1600" dirty="0" smtClean="0"/>
                  <a:t>1filter,</a:t>
                </a:r>
                <a:r>
                  <a:rPr lang="zh-CN" altLang="en-US" sz="1600" dirty="0" smtClean="0"/>
                  <a:t>一一对应的与</a:t>
                </a:r>
                <a:r>
                  <a:rPr lang="en-US" altLang="zh-CN" sz="1600" dirty="0" smtClean="0"/>
                  <a:t>M</a:t>
                </a:r>
                <a:r>
                  <a:rPr lang="zh-CN" altLang="en-US" sz="1600" dirty="0" smtClean="0"/>
                  <a:t>个输入特征图的像素点相乘相加。</a:t>
                </a:r>
                <a:endParaRPr lang="en-US" altLang="zh-CN" sz="1600" dirty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rgbClr val="00B0F0"/>
                    </a:solidFill>
                  </a:rPr>
                  <a:t>复杂度：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rgbClr val="00B0F0"/>
                    </a:solidFill>
                  </a:rPr>
                  <a:t>xM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B0F0"/>
                            </a:solidFill>
                          </a:rPr>
                          <m:t>x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+</a:t>
                </a:r>
                <a:r>
                  <a:rPr lang="en-US" altLang="zh-CN" sz="1600" dirty="0" smtClean="0">
                    <a:solidFill>
                      <a:srgbClr val="00B0F0"/>
                    </a:solidFill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B0F0"/>
                            </a:solidFill>
                          </a:rPr>
                          <m:t>x</m:t>
                        </m:r>
                        <m:r>
                          <a:rPr lang="en-US" altLang="zh-CN" sz="1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00B0F0"/>
                            </a:solidFill>
                          </a:rPr>
                          <m:t>x</m:t>
                        </m:r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64" y="2525836"/>
                <a:ext cx="3852993" cy="3077766"/>
              </a:xfrm>
              <a:prstGeom prst="rect">
                <a:avLst/>
              </a:prstGeom>
              <a:blipFill>
                <a:blip r:embed="rId8"/>
                <a:stretch>
                  <a:fillRect l="-791" t="-792" r="-475" b="-1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452232" y="2633112"/>
                <a:ext cx="1972399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en-US" altLang="zh-CN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altLang="zh-CN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zh-CN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𝑚𝑎𝑝𝑠</m:t>
                      </m:r>
                    </m:oMath>
                  </m:oMathPara>
                </a14:m>
                <a:endParaRPr lang="en-US" altLang="zh-CN" sz="140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B0F0"/>
                    </a:solidFill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solidFill>
                      <a:srgbClr val="00B0F0"/>
                    </a:solidFill>
                  </a:rPr>
                  <a:t>xM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32" y="2633112"/>
                <a:ext cx="1972399" cy="523220"/>
              </a:xfrm>
              <a:prstGeom prst="rect">
                <a:avLst/>
              </a:prstGeom>
              <a:blipFill>
                <a:blip r:embed="rId9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H="1">
            <a:off x="5420324" y="2313072"/>
            <a:ext cx="1" cy="32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6920" y="5554669"/>
            <a:ext cx="4571429" cy="121904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018594" y="629843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=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8972" y="6175319"/>
            <a:ext cx="409524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0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045" y="16280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NimbusRomNo9L-Medi"/>
              </a:rPr>
              <a:t>2. Network </a:t>
            </a:r>
            <a:r>
              <a:rPr lang="en-US" altLang="zh-CN" dirty="0">
                <a:solidFill>
                  <a:srgbClr val="7030A0"/>
                </a:solidFill>
                <a:latin typeface="NimbusRomNo9L-Medi"/>
              </a:rPr>
              <a:t>Structure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5" y="623127"/>
            <a:ext cx="5314286" cy="6123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19216" y="62312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     All 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layers are followed </a:t>
            </a:r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by a batch norm and 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</a:rPr>
              <a:t>ReLU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 nonlinearity with the </a:t>
            </a:r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exception of 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the final fully connected layer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097710" y="16280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28 layers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18" y="1355439"/>
            <a:ext cx="4022267" cy="21924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784" y="3756964"/>
            <a:ext cx="4179901" cy="17020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64331" y="56680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  <a:latin typeface="NimbusRomNo9L-Regu"/>
              </a:rPr>
              <a:t>参数和计算量主要集中在</a:t>
            </a:r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NimbusRomNo9L-Regu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NimbusRomNo9L-Regu"/>
              </a:rPr>
              <a:t>的卷积上，</a:t>
            </a:r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NimbusRomNo9L-Regu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NimbusRomNo9L-Regu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NimbusRomNo9L-Regu"/>
              </a:rPr>
              <a:t>卷积不需要</a:t>
            </a:r>
            <a:r>
              <a:rPr lang="en-US" altLang="zh-CN" sz="1400" dirty="0" err="1" smtClean="0">
                <a:solidFill>
                  <a:srgbClr val="000000"/>
                </a:solidFill>
                <a:latin typeface="NimbusRomNo9L-Regu"/>
              </a:rPr>
              <a:t>ImToCol</a:t>
            </a:r>
            <a:r>
              <a:rPr lang="zh-CN" altLang="en-US" sz="1400" dirty="0" smtClean="0">
                <a:solidFill>
                  <a:srgbClr val="000000"/>
                </a:solidFill>
                <a:latin typeface="NimbusRomNo9L-Regu"/>
              </a:rPr>
              <a:t>的重排序，计算效率很高。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598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711" y="129821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(1) Width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Multiplier: Thinner Models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5424" y="1667548"/>
            <a:ext cx="9040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"/>
              </a:rPr>
              <a:t>Given width multiplier 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a</a:t>
            </a:r>
            <a:r>
              <a:rPr lang="zh-CN" altLang="en-US" dirty="0" smtClean="0">
                <a:solidFill>
                  <a:srgbClr val="002060"/>
                </a:solidFill>
                <a:latin typeface="NimbusRomNo9L-Regu"/>
              </a:rPr>
              <a:t>（</a:t>
            </a:r>
            <a:r>
              <a:rPr lang="en-US" altLang="zh-CN" dirty="0" smtClean="0">
                <a:solidFill>
                  <a:srgbClr val="002060"/>
                </a:solidFill>
                <a:latin typeface="NimbusRomNo9L-Regu"/>
              </a:rPr>
              <a:t>0&lt;a&lt;1</a:t>
            </a:r>
            <a:r>
              <a:rPr lang="zh-CN" altLang="en-US" dirty="0" smtClean="0">
                <a:solidFill>
                  <a:srgbClr val="002060"/>
                </a:solidFill>
                <a:latin typeface="NimbusRomNo9L-Regu"/>
              </a:rPr>
              <a:t>）</a:t>
            </a:r>
            <a:r>
              <a:rPr lang="en-US" altLang="zh-CN" dirty="0" smtClean="0">
                <a:solidFill>
                  <a:srgbClr val="7030A0"/>
                </a:solidFill>
                <a:latin typeface="NimbusRomNo9L-Regu"/>
              </a:rPr>
              <a:t>,</a:t>
            </a:r>
            <a:r>
              <a:rPr lang="en-US" altLang="zh-CN" dirty="0" smtClean="0">
                <a:latin typeface="NimbusRomNo9L-Regu"/>
              </a:rPr>
              <a:t>typical </a:t>
            </a:r>
            <a:r>
              <a:rPr lang="en-US" altLang="zh-CN" dirty="0">
                <a:latin typeface="NimbusRomNo9L-Regu"/>
              </a:rPr>
              <a:t>settings of 1, 0.75, 0.5 </a:t>
            </a:r>
            <a:r>
              <a:rPr lang="en-US" altLang="zh-CN" dirty="0" smtClean="0">
                <a:latin typeface="NimbusRomNo9L-Regu"/>
              </a:rPr>
              <a:t>and 0.25. </a:t>
            </a:r>
          </a:p>
          <a:p>
            <a:pPr lvl="1"/>
            <a:r>
              <a:rPr lang="en-US" altLang="zh-CN" dirty="0">
                <a:latin typeface="NimbusRomNo9L-Regu"/>
              </a:rPr>
              <a:t>1)input channels : M </a:t>
            </a:r>
            <a:r>
              <a:rPr lang="zh-CN" altLang="en-US" dirty="0">
                <a:latin typeface="NimbusRomNo9L-Regu"/>
              </a:rPr>
              <a:t>变为</a:t>
            </a:r>
            <a:r>
              <a:rPr lang="zh-CN" altLang="en-US" dirty="0" smtClean="0">
                <a:latin typeface="CMMI10"/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  <a:latin typeface="CMMI10"/>
              </a:rPr>
              <a:t>a</a:t>
            </a:r>
            <a:r>
              <a:rPr lang="en-US" altLang="zh-CN" dirty="0" err="1" smtClean="0">
                <a:latin typeface="CMMI10"/>
              </a:rPr>
              <a:t>M</a:t>
            </a:r>
            <a:r>
              <a:rPr lang="en-US" altLang="zh-CN" dirty="0" smtClean="0">
                <a:latin typeface="CMMI10"/>
              </a:rPr>
              <a:t> </a:t>
            </a:r>
          </a:p>
          <a:p>
            <a:pPr lvl="1"/>
            <a:r>
              <a:rPr lang="en-US" altLang="zh-CN" dirty="0" smtClean="0">
                <a:latin typeface="NimbusRomNo9L-Regu"/>
              </a:rPr>
              <a:t>2)output channels</a:t>
            </a:r>
            <a:r>
              <a:rPr lang="zh-CN" altLang="en-US" dirty="0" smtClean="0">
                <a:latin typeface="NimbusRomNo9L-Regu"/>
              </a:rPr>
              <a:t>：</a:t>
            </a:r>
            <a:r>
              <a:rPr lang="en-US" altLang="zh-CN" dirty="0" smtClean="0">
                <a:latin typeface="CMMI10"/>
              </a:rPr>
              <a:t>N </a:t>
            </a:r>
            <a:r>
              <a:rPr lang="zh-CN" altLang="en-US" dirty="0" smtClean="0">
                <a:latin typeface="CMMI10"/>
              </a:rPr>
              <a:t>变为 </a:t>
            </a:r>
            <a:r>
              <a:rPr lang="en-US" altLang="zh-CN" dirty="0" err="1" smtClean="0">
                <a:solidFill>
                  <a:srgbClr val="00B0F0"/>
                </a:solidFill>
                <a:latin typeface="CMMI10"/>
              </a:rPr>
              <a:t>a</a:t>
            </a:r>
            <a:r>
              <a:rPr lang="en-US" altLang="zh-CN" dirty="0" err="1" smtClean="0">
                <a:latin typeface="CMMI10"/>
              </a:rPr>
              <a:t>N</a:t>
            </a:r>
            <a:endParaRPr lang="en-US" altLang="zh-CN" dirty="0" smtClean="0">
              <a:latin typeface="CMMI10"/>
            </a:endParaRPr>
          </a:p>
          <a:p>
            <a:pPr lvl="1"/>
            <a:r>
              <a:rPr lang="en-US" altLang="zh-CN" dirty="0">
                <a:latin typeface="NimbusRomNo9L-Regu"/>
              </a:rPr>
              <a:t>3)computational cost and the number of parameters :  </a:t>
            </a:r>
            <a:r>
              <a:rPr lang="en-US" altLang="zh-CN" dirty="0" smtClean="0">
                <a:solidFill>
                  <a:srgbClr val="00B0F0"/>
                </a:solidFill>
              </a:rPr>
              <a:t>1/a*a</a:t>
            </a:r>
            <a:endParaRPr lang="en-US" altLang="zh-CN" dirty="0" smtClean="0">
              <a:solidFill>
                <a:srgbClr val="00B0F0"/>
              </a:solidFill>
              <a:latin typeface="CMMI1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285" y="18932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NimbusRomNo9L-Regu"/>
              </a:rPr>
              <a:t>3.hyper-parameter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711" y="3052543"/>
            <a:ext cx="5844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(2) </a:t>
            </a:r>
            <a:r>
              <a:rPr lang="en-US" altLang="zh-CN" dirty="0">
                <a:solidFill>
                  <a:srgbClr val="00B0F0"/>
                </a:solidFill>
              </a:rPr>
              <a:t>Resolution Multiplier: Reduced </a:t>
            </a:r>
            <a:r>
              <a:rPr lang="en-US" altLang="zh-CN" dirty="0" smtClean="0">
                <a:solidFill>
                  <a:srgbClr val="00B0F0"/>
                </a:solidFill>
              </a:rPr>
              <a:t>Representation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768" y="3542068"/>
            <a:ext cx="969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NimbusRomNo9L-Regu"/>
              </a:rPr>
              <a:t>     where 0&lt;</a:t>
            </a:r>
            <a:r>
              <a:rPr lang="en-US" altLang="zh-CN" dirty="0" smtClean="0">
                <a:solidFill>
                  <a:srgbClr val="00B0F0"/>
                </a:solidFill>
                <a:latin typeface="CMMI10"/>
              </a:rPr>
              <a:t>p</a:t>
            </a:r>
            <a:r>
              <a:rPr lang="en-US" altLang="zh-CN" dirty="0" smtClean="0">
                <a:latin typeface="CMR10"/>
              </a:rPr>
              <a:t>&lt;1</a:t>
            </a:r>
            <a:r>
              <a:rPr lang="en-US" altLang="zh-CN" dirty="0" smtClean="0">
                <a:latin typeface="NimbusRomNo9L-Regu"/>
              </a:rPr>
              <a:t>, set the </a:t>
            </a:r>
            <a:r>
              <a:rPr lang="en-US" altLang="zh-CN" dirty="0">
                <a:latin typeface="NimbusRomNo9L-Regu"/>
              </a:rPr>
              <a:t>input resolution of the network is 224, 192, 160 or </a:t>
            </a:r>
            <a:r>
              <a:rPr lang="en-US" altLang="zh-CN" dirty="0" smtClean="0">
                <a:latin typeface="NimbusRomNo9L-Regu"/>
              </a:rPr>
              <a:t>128,</a:t>
            </a:r>
          </a:p>
          <a:p>
            <a:r>
              <a:rPr lang="en-US" altLang="zh-CN" dirty="0" smtClean="0">
                <a:latin typeface="NimbusRomNo9L-Regu"/>
              </a:rPr>
              <a:t>computational cost is 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53" y="4252872"/>
            <a:ext cx="4714286" cy="37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53" y="4620937"/>
            <a:ext cx="5219048" cy="20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34" y="438912"/>
            <a:ext cx="5085250" cy="6108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66" y="438912"/>
            <a:ext cx="5209524" cy="5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8736" y="2959531"/>
            <a:ext cx="8537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                              </a:t>
            </a:r>
            <a:r>
              <a:rPr lang="en-US" altLang="zh-CN" dirty="0"/>
              <a:t>Jul </a:t>
            </a:r>
            <a:r>
              <a:rPr lang="en-US" altLang="zh-CN" dirty="0" smtClean="0"/>
              <a:t>2017 </a:t>
            </a:r>
            <a:r>
              <a:rPr lang="en-US" altLang="zh-CN" dirty="0" err="1" smtClean="0">
                <a:solidFill>
                  <a:srgbClr val="00B0F0"/>
                </a:solidFill>
                <a:latin typeface="NimbusRomNo9L-Medi"/>
              </a:rPr>
              <a:t>ShuffleNet</a:t>
            </a:r>
            <a:endParaRPr lang="en-US" altLang="zh-CN" dirty="0" smtClean="0">
              <a:solidFill>
                <a:srgbClr val="00B0F0"/>
              </a:solidFill>
              <a:latin typeface="NimbusRomNo9L-Medi"/>
            </a:endParaRPr>
          </a:p>
          <a:p>
            <a:endParaRPr lang="en-US" altLang="zh-CN" dirty="0" smtClean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An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Extremely Efficient </a:t>
            </a:r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Convolutional Neural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Network for Mobile Devices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736" y="21945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7030A0"/>
                </a:solidFill>
              </a:rPr>
              <a:t>Paper 4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736" y="21945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7030A0"/>
                </a:solidFill>
              </a:rPr>
              <a:t>Paper 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132" y="2491847"/>
            <a:ext cx="10456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                                                                  </a:t>
            </a:r>
            <a:r>
              <a:rPr lang="en-US" altLang="zh-CN" dirty="0"/>
              <a:t>ICLR2016  Best Paper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       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                                                                     </a:t>
            </a:r>
            <a:r>
              <a:rPr lang="en-US" altLang="zh-CN" b="1" dirty="0" smtClean="0">
                <a:solidFill>
                  <a:srgbClr val="00B0F0"/>
                </a:solidFill>
              </a:rPr>
              <a:t>Deep Compression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Compression </a:t>
            </a:r>
            <a:r>
              <a:rPr lang="en-US" altLang="zh-CN" b="1" dirty="0">
                <a:solidFill>
                  <a:srgbClr val="00B0F0"/>
                </a:solidFill>
              </a:rPr>
              <a:t>Deep Neural Networks With Pruning, </a:t>
            </a:r>
            <a:r>
              <a:rPr lang="en-US" altLang="zh-CN" b="1" dirty="0" smtClean="0">
                <a:solidFill>
                  <a:srgbClr val="00B0F0"/>
                </a:solidFill>
              </a:rPr>
              <a:t> Trained </a:t>
            </a:r>
            <a:r>
              <a:rPr lang="en-US" altLang="zh-CN" b="1" dirty="0">
                <a:solidFill>
                  <a:srgbClr val="00B0F0"/>
                </a:solidFill>
              </a:rPr>
              <a:t>Quantization And Huffman Coding</a:t>
            </a:r>
          </a:p>
        </p:txBody>
      </p:sp>
    </p:spTree>
    <p:extLst>
      <p:ext uri="{BB962C8B-B14F-4D97-AF65-F5344CB8AC3E}">
        <p14:creationId xmlns:p14="http://schemas.microsoft.com/office/powerpoint/2010/main" val="129374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311" y="217670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1. Channel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Shuffle for Group Convolutions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2" y="1364845"/>
            <a:ext cx="6730670" cy="39047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78737" y="426109"/>
            <a:ext cx="502731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  <a:latin typeface="NimbusRomNo9L-Medi"/>
              </a:rPr>
              <a:t>（</a:t>
            </a:r>
            <a:r>
              <a:rPr lang="en-US" altLang="zh-CN" sz="1600" dirty="0" smtClean="0">
                <a:solidFill>
                  <a:srgbClr val="00B0F0"/>
                </a:solidFill>
                <a:latin typeface="NimbusRomNo9L-Medi"/>
              </a:rPr>
              <a:t>1</a:t>
            </a:r>
            <a:r>
              <a:rPr lang="zh-CN" altLang="en-US" sz="1600" dirty="0" smtClean="0">
                <a:solidFill>
                  <a:srgbClr val="00B0F0"/>
                </a:solidFill>
                <a:latin typeface="NimbusRomNo9L-Medi"/>
              </a:rPr>
              <a:t>）现存问题</a:t>
            </a:r>
            <a:endParaRPr lang="en-US" altLang="zh-CN" sz="1600" dirty="0" smtClean="0">
              <a:solidFill>
                <a:srgbClr val="00B0F0"/>
              </a:solidFill>
              <a:latin typeface="NimbusRomNo9L-Medi"/>
            </a:endParaRPr>
          </a:p>
          <a:p>
            <a:endParaRPr lang="en-US" altLang="zh-CN" sz="1600" dirty="0" smtClean="0">
              <a:solidFill>
                <a:srgbClr val="00B0F0"/>
              </a:solidFill>
              <a:latin typeface="NimbusRomNo9L-Medi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1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）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pointwise convolution with 1*1_conv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在</a:t>
            </a:r>
            <a:r>
              <a:rPr lang="en-US" altLang="zh-CN" sz="1400" dirty="0" err="1" smtClean="0">
                <a:solidFill>
                  <a:srgbClr val="002060"/>
                </a:solidFill>
                <a:latin typeface="NimbusRomNo9L-Medi"/>
              </a:rPr>
              <a:t>ResNeXt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占据残差单元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93.4%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的计算量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;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高昂的计算成本限制了通道数，损害了准确性。最直接解决方案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Group Convolution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。</a:t>
            </a:r>
            <a:endParaRPr lang="en-US" altLang="zh-CN" sz="1400" dirty="0" smtClean="0">
              <a:solidFill>
                <a:srgbClr val="002060"/>
              </a:solidFill>
              <a:latin typeface="NimbusRomNo9L-Medi"/>
            </a:endParaRPr>
          </a:p>
          <a:p>
            <a:endParaRPr lang="en-US" altLang="zh-CN" sz="1400" dirty="0" smtClean="0">
              <a:solidFill>
                <a:srgbClr val="002060"/>
              </a:solidFill>
              <a:latin typeface="NimbusRomNo9L-Medi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2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）</a:t>
            </a:r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 Group 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Convolution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缺点是特定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group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的输出仅来自特定的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input channels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，这阻碍了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info flow,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降低了特征的表达能力。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6983" y="2411285"/>
            <a:ext cx="49490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NimbusRomNo9L-ReguItal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NimbusRomNo9L-ReguItal"/>
              </a:rPr>
              <a:t>2</a:t>
            </a:r>
            <a:r>
              <a:rPr lang="zh-CN" altLang="en-US" dirty="0" smtClean="0">
                <a:solidFill>
                  <a:srgbClr val="00B0F0"/>
                </a:solidFill>
                <a:latin typeface="NimbusRomNo9L-ReguItal"/>
              </a:rPr>
              <a:t>）</a:t>
            </a:r>
            <a:r>
              <a:rPr lang="en-US" altLang="zh-CN" dirty="0" smtClean="0">
                <a:solidFill>
                  <a:srgbClr val="00B0F0"/>
                </a:solidFill>
                <a:latin typeface="NimbusRomNo9L-ReguItal"/>
              </a:rPr>
              <a:t>channel </a:t>
            </a:r>
            <a:r>
              <a:rPr lang="en-US" altLang="zh-CN" dirty="0">
                <a:solidFill>
                  <a:srgbClr val="00B0F0"/>
                </a:solidFill>
                <a:latin typeface="NimbusRomNo9L-ReguItal"/>
              </a:rPr>
              <a:t>shuffle 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operation</a:t>
            </a:r>
          </a:p>
          <a:p>
            <a:endParaRPr lang="en-US" altLang="zh-CN" sz="1400" dirty="0" smtClean="0">
              <a:solidFill>
                <a:srgbClr val="002060"/>
              </a:solidFill>
              <a:latin typeface="NimbusRomNo9L-Medi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 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  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假定输入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N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个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feature map,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分为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个</a:t>
            </a:r>
            <a:r>
              <a:rPr lang="en-US" altLang="zh-CN" sz="1400" dirty="0" err="1" smtClean="0">
                <a:solidFill>
                  <a:srgbClr val="002060"/>
                </a:solidFill>
                <a:latin typeface="NimbusRomNo9L-Medi"/>
              </a:rPr>
              <a:t>group,M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个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filters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也分为</a:t>
            </a:r>
            <a:endParaRPr lang="en-US" altLang="zh-CN" sz="1400" dirty="0" smtClean="0">
              <a:solidFill>
                <a:srgbClr val="002060"/>
              </a:solidFill>
              <a:latin typeface="NimbusRomNo9L-Medi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g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个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group,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每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N/g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个特征图对应一组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M/g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filters,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卷积仅在对应</a:t>
            </a:r>
            <a:endParaRPr lang="en-US" altLang="zh-CN" sz="1400" dirty="0" smtClean="0">
              <a:solidFill>
                <a:srgbClr val="002060"/>
              </a:solidFill>
              <a:latin typeface="NimbusRomNo9L-Medi"/>
            </a:endParaRPr>
          </a:p>
          <a:p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的组内进行，如图（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a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）。</a:t>
            </a:r>
            <a:endParaRPr lang="en-US" altLang="zh-CN" sz="1400" dirty="0" smtClean="0">
              <a:solidFill>
                <a:srgbClr val="002060"/>
              </a:solidFill>
              <a:latin typeface="NimbusRomNo9L-Medi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 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   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如图（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b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）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,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在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GConv2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之前将每组中特征图分组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subgroup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，将不同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group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subgroup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组合起来作为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GConv2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的输入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。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6982" y="4638660"/>
            <a:ext cx="4949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NimbusRomNo9L-Regu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  <a:latin typeface="NimbusRomNo9L-Regu"/>
              </a:rPr>
              <a:t>）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pointwise </a:t>
            </a:r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group 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convolutions</a:t>
            </a:r>
          </a:p>
          <a:p>
            <a:r>
              <a:rPr lang="en-US" altLang="zh-CN" dirty="0">
                <a:solidFill>
                  <a:srgbClr val="00B0F0"/>
                </a:solidFill>
                <a:latin typeface="NimbusRomNo9L-Regu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NimbusRomNo9L-Regu"/>
              </a:rPr>
              <a:t>  </a:t>
            </a:r>
            <a:r>
              <a:rPr lang="en-US" altLang="zh-CN" sz="1400" dirty="0" err="1" smtClean="0">
                <a:solidFill>
                  <a:srgbClr val="002060"/>
                </a:solidFill>
                <a:latin typeface="NimbusRomNo9L-Medi"/>
              </a:rPr>
              <a:t>ResNeXt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中主要是对</a:t>
            </a:r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3*3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的卷积做</a:t>
            </a:r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group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操作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，</a:t>
            </a:r>
            <a:r>
              <a:rPr lang="en-US" altLang="zh-CN" sz="1400" dirty="0" err="1" smtClean="0">
                <a:solidFill>
                  <a:srgbClr val="002060"/>
                </a:solidFill>
                <a:latin typeface="NimbusRomNo9L-Medi"/>
              </a:rPr>
              <a:t>ShuffleNet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中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，是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对</a:t>
            </a:r>
            <a:r>
              <a:rPr lang="en-US" altLang="zh-CN" sz="1400" dirty="0">
                <a:solidFill>
                  <a:srgbClr val="002060"/>
                </a:solidFill>
                <a:latin typeface="NimbusRomNo9L-Medi"/>
              </a:rPr>
              <a:t>1*1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的卷积做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group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的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操作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，</a:t>
            </a:r>
            <a:r>
              <a:rPr lang="en-US" altLang="zh-CN" sz="1400" dirty="0" smtClean="0">
                <a:solidFill>
                  <a:srgbClr val="002060"/>
                </a:solidFill>
                <a:latin typeface="NimbusRomNo9L-Medi"/>
              </a:rPr>
              <a:t>1*1</a:t>
            </a:r>
            <a:r>
              <a:rPr lang="zh-CN" altLang="en-US" sz="1400" dirty="0">
                <a:solidFill>
                  <a:srgbClr val="002060"/>
                </a:solidFill>
                <a:latin typeface="NimbusRomNo9L-Medi"/>
              </a:rPr>
              <a:t>的卷积操作的计算</a:t>
            </a:r>
            <a:r>
              <a:rPr lang="zh-CN" altLang="en-US" sz="1400" dirty="0" smtClean="0">
                <a:solidFill>
                  <a:srgbClr val="002060"/>
                </a:solidFill>
                <a:latin typeface="NimbusRomNo9L-Medi"/>
              </a:rPr>
              <a:t>量不可忽视。</a:t>
            </a:r>
            <a:endParaRPr lang="en-US" altLang="zh-CN" sz="1400" dirty="0">
              <a:solidFill>
                <a:srgbClr val="002060"/>
              </a:solidFill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225034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285" y="19938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2. Shuffle-Net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Unit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97" y="658326"/>
            <a:ext cx="6510170" cy="40387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42697" y="4886068"/>
            <a:ext cx="188747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smtClean="0"/>
              <a:t>(a)</a:t>
            </a:r>
            <a:r>
              <a:rPr lang="zh-CN" altLang="en-US" sz="1200" dirty="0" smtClean="0"/>
              <a:t>，原始</a:t>
            </a:r>
            <a:r>
              <a:rPr lang="zh-CN" altLang="en-US" sz="1200" dirty="0"/>
              <a:t>的 </a:t>
            </a:r>
            <a:r>
              <a:rPr lang="en-US" altLang="zh-CN" sz="1200" dirty="0"/>
              <a:t>Bottle Neck Units</a:t>
            </a:r>
            <a:r>
              <a:rPr lang="zh-CN" altLang="en-US" sz="1200" dirty="0"/>
              <a:t>，引入了 </a:t>
            </a:r>
            <a:r>
              <a:rPr lang="en-US" altLang="zh-CN" sz="1200" dirty="0"/>
              <a:t>3*3 </a:t>
            </a:r>
            <a:r>
              <a:rPr lang="zh-CN" altLang="en-US" sz="1200" dirty="0"/>
              <a:t>的 </a:t>
            </a:r>
            <a:r>
              <a:rPr lang="en-US" altLang="zh-CN" sz="1200" dirty="0" smtClean="0"/>
              <a:t>DW </a:t>
            </a:r>
            <a:r>
              <a:rPr lang="en-US" altLang="zh-CN" sz="1200" dirty="0" err="1" smtClean="0"/>
              <a:t>Conv</a:t>
            </a:r>
            <a:r>
              <a:rPr lang="zh-CN" altLang="en-US" sz="1200" dirty="0" smtClean="0"/>
              <a:t>，即在</a:t>
            </a:r>
            <a:r>
              <a:rPr lang="zh-CN" altLang="en-US" sz="1200" dirty="0"/>
              <a:t>每个独立的通道进行计算，通道之间不交叠</a:t>
            </a:r>
            <a:r>
              <a:rPr lang="zh-CN" altLang="en-US" sz="1200" dirty="0" smtClean="0"/>
              <a:t>，最大</a:t>
            </a:r>
            <a:r>
              <a:rPr lang="zh-CN" altLang="en-US" sz="1200" dirty="0"/>
              <a:t>层度上减少计算</a:t>
            </a:r>
            <a:r>
              <a:rPr lang="zh-CN" altLang="en-US" sz="1200" dirty="0" smtClean="0"/>
              <a:t>量。</a:t>
            </a:r>
            <a:r>
              <a:rPr lang="en-US" altLang="zh-CN" sz="1200" dirty="0" err="1"/>
              <a:t>ResNet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Xception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 smtClean="0"/>
              <a:t>MobileNet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采用此结构。未优化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1_conv</a:t>
            </a:r>
            <a:r>
              <a:rPr lang="zh-CN" altLang="en-US" sz="1200" dirty="0" smtClean="0"/>
              <a:t>近似</a:t>
            </a:r>
            <a:r>
              <a:rPr lang="en-US" altLang="zh-CN" sz="1200" dirty="0" smtClean="0"/>
              <a:t>FC</a:t>
            </a:r>
            <a:r>
              <a:rPr lang="zh-CN" altLang="en-US" sz="1200" dirty="0" smtClean="0"/>
              <a:t>，占据</a:t>
            </a:r>
            <a:r>
              <a:rPr lang="en-US" altLang="zh-CN" sz="1200" dirty="0" smtClean="0"/>
              <a:t>93.4%</a:t>
            </a:r>
            <a:r>
              <a:rPr lang="zh-CN" altLang="en-US" sz="1200" dirty="0" smtClean="0"/>
              <a:t>的计算量。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944318" y="4978401"/>
            <a:ext cx="188747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smtClean="0"/>
              <a:t>(b)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1x1 </a:t>
            </a:r>
            <a:r>
              <a:rPr lang="zh-CN" altLang="en-US" sz="1200" dirty="0"/>
              <a:t>的 </a:t>
            </a:r>
            <a:r>
              <a:rPr lang="en-US" altLang="zh-CN" sz="1200" dirty="0" err="1"/>
              <a:t>GConv</a:t>
            </a:r>
            <a:r>
              <a:rPr lang="zh-CN" altLang="en-US" sz="1200" dirty="0" smtClean="0"/>
              <a:t>＋</a:t>
            </a:r>
            <a:r>
              <a:rPr lang="en-US" altLang="zh-CN" sz="1200" dirty="0" smtClean="0"/>
              <a:t>Channel Shuffle </a:t>
            </a:r>
            <a:r>
              <a:rPr lang="zh-CN" altLang="en-US" sz="1200" dirty="0"/>
              <a:t>替代原来的 </a:t>
            </a:r>
            <a:r>
              <a:rPr lang="en-US" altLang="zh-CN" sz="1200" dirty="0" smtClean="0"/>
              <a:t>1x1 </a:t>
            </a:r>
            <a:r>
              <a:rPr lang="en-US" altLang="zh-CN" sz="1200" dirty="0" err="1" smtClean="0"/>
              <a:t>Conv</a:t>
            </a:r>
            <a:r>
              <a:rPr lang="zh-CN" altLang="en-US" sz="1200" dirty="0" smtClean="0"/>
              <a:t>部分</a:t>
            </a:r>
            <a:r>
              <a:rPr lang="zh-CN" altLang="en-US" sz="1200" dirty="0"/>
              <a:t>，在不降低计算精度的情况下大大减少计算量</a:t>
            </a:r>
            <a:r>
              <a:rPr lang="zh-CN" altLang="en-US" sz="1200" dirty="0" smtClean="0"/>
              <a:t>；</a:t>
            </a:r>
            <a:r>
              <a:rPr lang="en-US" altLang="zh-CN" sz="1200" dirty="0" err="1" smtClean="0"/>
              <a:t>DWConv</a:t>
            </a:r>
            <a:r>
              <a:rPr lang="zh-CN" altLang="en-US" sz="1200" dirty="0"/>
              <a:t>后面的 </a:t>
            </a:r>
            <a:r>
              <a:rPr lang="en-US" altLang="zh-CN" sz="1200" dirty="0" err="1"/>
              <a:t>ReLU</a:t>
            </a:r>
            <a:r>
              <a:rPr lang="zh-CN" altLang="en-US" sz="1200" dirty="0" smtClean="0"/>
              <a:t>部分；</a:t>
            </a:r>
            <a:r>
              <a:rPr lang="zh-CN" altLang="en-US" sz="1200" dirty="0"/>
              <a:t>第二个</a:t>
            </a:r>
            <a:r>
              <a:rPr lang="en-US" altLang="zh-CN" sz="1200" dirty="0"/>
              <a:t>1x1 </a:t>
            </a:r>
            <a:r>
              <a:rPr lang="en-US" altLang="zh-CN" sz="1200" dirty="0" err="1"/>
              <a:t>GConv</a:t>
            </a:r>
            <a:r>
              <a:rPr lang="zh-CN" altLang="en-US" sz="1200" dirty="0"/>
              <a:t>去掉了 </a:t>
            </a:r>
            <a:r>
              <a:rPr lang="zh-CN" altLang="en-US" sz="1200" dirty="0" smtClean="0"/>
              <a:t>改变</a:t>
            </a:r>
            <a:r>
              <a:rPr lang="en-US" altLang="zh-CN" sz="1200" dirty="0" smtClean="0"/>
              <a:t>channel</a:t>
            </a:r>
            <a:r>
              <a:rPr lang="zh-CN" altLang="en-US" sz="1200" dirty="0"/>
              <a:t>维</a:t>
            </a:r>
            <a:r>
              <a:rPr lang="zh-CN" altLang="en-US" sz="1200" dirty="0" smtClean="0"/>
              <a:t>度与</a:t>
            </a:r>
            <a:r>
              <a:rPr lang="en-US" altLang="zh-CN" sz="1200" dirty="0" smtClean="0"/>
              <a:t>shortcut</a:t>
            </a:r>
            <a:r>
              <a:rPr lang="zh-CN" altLang="en-US" sz="1200" dirty="0" smtClean="0"/>
              <a:t>部分相匹配。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145939" y="5070734"/>
            <a:ext cx="1887471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smtClean="0"/>
              <a:t>(c)</a:t>
            </a:r>
            <a:r>
              <a:rPr lang="zh-CN" altLang="en-US" sz="1200" dirty="0" smtClean="0"/>
              <a:t>，带步长的</a:t>
            </a:r>
            <a:r>
              <a:rPr lang="en-US" altLang="zh-CN" sz="1200" dirty="0" smtClean="0"/>
              <a:t>shuffle net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>在 </a:t>
            </a:r>
            <a:r>
              <a:rPr lang="en-US" altLang="zh-CN" sz="1200" dirty="0" err="1"/>
              <a:t>ShortCut</a:t>
            </a:r>
            <a:r>
              <a:rPr lang="en-US" altLang="zh-CN" sz="1200" dirty="0"/>
              <a:t> </a:t>
            </a:r>
            <a:r>
              <a:rPr lang="zh-CN" altLang="en-US" sz="1200" dirty="0"/>
              <a:t>添加了 </a:t>
            </a:r>
            <a:r>
              <a:rPr lang="en-US" altLang="zh-CN" sz="1200" dirty="0" err="1"/>
              <a:t>Avg</a:t>
            </a:r>
            <a:r>
              <a:rPr lang="en-US" altLang="zh-CN" sz="1200" dirty="0"/>
              <a:t> Pool </a:t>
            </a:r>
            <a:r>
              <a:rPr lang="zh-CN" altLang="en-US" sz="1200" dirty="0"/>
              <a:t>实现降采样，同时将 </a:t>
            </a:r>
            <a:r>
              <a:rPr lang="en-US" altLang="zh-CN" sz="1200" dirty="0" err="1"/>
              <a:t>DWConv</a:t>
            </a:r>
            <a:r>
              <a:rPr lang="en-US" altLang="zh-CN" sz="1200" dirty="0"/>
              <a:t> Stride </a:t>
            </a:r>
            <a:r>
              <a:rPr lang="zh-CN" altLang="en-US" sz="1200" dirty="0"/>
              <a:t>改为</a:t>
            </a:r>
            <a:r>
              <a:rPr lang="en-US" altLang="zh-CN" sz="1200" dirty="0"/>
              <a:t>2</a:t>
            </a:r>
            <a:r>
              <a:rPr lang="zh-CN" altLang="en-US" sz="1200" dirty="0"/>
              <a:t>，与之匹配；用 </a:t>
            </a:r>
            <a:r>
              <a:rPr lang="en-US" altLang="zh-CN" sz="1200" dirty="0" err="1"/>
              <a:t>Concat</a:t>
            </a:r>
            <a:r>
              <a:rPr lang="en-US" altLang="zh-CN" sz="1200" dirty="0"/>
              <a:t> </a:t>
            </a:r>
            <a:r>
              <a:rPr lang="zh-CN" altLang="en-US" sz="1200" dirty="0"/>
              <a:t>替换原来的 </a:t>
            </a:r>
            <a:r>
              <a:rPr lang="en-US" altLang="zh-CN" sz="1200" dirty="0"/>
              <a:t>Add</a:t>
            </a:r>
            <a:r>
              <a:rPr lang="zh-CN" altLang="en-US" sz="1200" dirty="0"/>
              <a:t>，增加 </a:t>
            </a:r>
            <a:r>
              <a:rPr lang="en-US" altLang="zh-CN" sz="1200" dirty="0"/>
              <a:t>Channel </a:t>
            </a:r>
            <a:r>
              <a:rPr lang="zh-CN" altLang="en-US" sz="1200" dirty="0"/>
              <a:t>数量；</a:t>
            </a:r>
          </a:p>
        </p:txBody>
      </p:sp>
      <p:sp>
        <p:nvSpPr>
          <p:cNvPr id="9" name="矩形 8"/>
          <p:cNvSpPr/>
          <p:nvPr/>
        </p:nvSpPr>
        <p:spPr>
          <a:xfrm>
            <a:off x="7794756" y="1399693"/>
            <a:ext cx="39949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NimbusRomNo9L-Regu"/>
              </a:rPr>
              <a:t>Given</a:t>
            </a:r>
            <a:r>
              <a:rPr lang="zh-CN" altLang="en-US" sz="1400" dirty="0" smtClean="0">
                <a:latin typeface="NimbusRomNo9L-Regu"/>
              </a:rPr>
              <a:t>：</a:t>
            </a:r>
            <a:r>
              <a:rPr lang="en-US" altLang="zh-CN" sz="1400" dirty="0" smtClean="0">
                <a:latin typeface="NimbusRomNo9L-Regu"/>
              </a:rPr>
              <a:t> </a:t>
            </a:r>
          </a:p>
          <a:p>
            <a:r>
              <a:rPr lang="en-US" altLang="zh-CN" sz="1400" dirty="0" smtClean="0">
                <a:latin typeface="NimbusRomNo9L-Regu"/>
              </a:rPr>
              <a:t>the </a:t>
            </a:r>
            <a:r>
              <a:rPr lang="en-US" altLang="zh-CN" sz="1400" dirty="0">
                <a:latin typeface="NimbusRomNo9L-Regu"/>
              </a:rPr>
              <a:t>input </a:t>
            </a:r>
            <a:r>
              <a:rPr lang="en-US" altLang="zh-CN" sz="1400" dirty="0" smtClean="0">
                <a:latin typeface="NimbusRomNo9L-Regu"/>
              </a:rPr>
              <a:t>size</a:t>
            </a:r>
            <a:r>
              <a:rPr lang="zh-CN" altLang="en-US" sz="1400" dirty="0" smtClean="0">
                <a:latin typeface="NimbusRomNo9L-Regu"/>
              </a:rPr>
              <a:t>：</a:t>
            </a:r>
            <a:r>
              <a:rPr lang="en-US" altLang="zh-CN" sz="1400" dirty="0" smtClean="0">
                <a:latin typeface="NimbusRomNo9L-Regu"/>
              </a:rPr>
              <a:t> </a:t>
            </a:r>
            <a:r>
              <a:rPr lang="en-US" altLang="zh-CN" sz="1400" dirty="0" smtClean="0">
                <a:latin typeface="CMMI10"/>
              </a:rPr>
              <a:t>c</a:t>
            </a:r>
            <a:r>
              <a:rPr lang="zh-CN" altLang="en-US" sz="1400" dirty="0" smtClean="0">
                <a:latin typeface="CMMI10"/>
              </a:rPr>
              <a:t>*</a:t>
            </a:r>
            <a:r>
              <a:rPr lang="en-US" altLang="zh-CN" sz="1400" dirty="0" smtClean="0">
                <a:latin typeface="CMMI10"/>
              </a:rPr>
              <a:t>h</a:t>
            </a:r>
            <a:r>
              <a:rPr lang="zh-CN" altLang="en-US" sz="1400" dirty="0" smtClean="0">
                <a:latin typeface="CMSY10"/>
              </a:rPr>
              <a:t>*</a:t>
            </a:r>
            <a:r>
              <a:rPr lang="en-US" altLang="zh-CN" sz="1400" dirty="0" smtClean="0">
                <a:latin typeface="CMMI10"/>
              </a:rPr>
              <a:t>w</a:t>
            </a:r>
            <a:endParaRPr lang="en-US" altLang="zh-CN" sz="1400" dirty="0">
              <a:latin typeface="CMMI10"/>
            </a:endParaRPr>
          </a:p>
          <a:p>
            <a:r>
              <a:rPr lang="en-US" altLang="zh-CN" sz="1400" dirty="0" smtClean="0">
                <a:latin typeface="NimbusRomNo9L-Regu"/>
              </a:rPr>
              <a:t>the </a:t>
            </a:r>
            <a:r>
              <a:rPr lang="en-US" altLang="zh-CN" sz="1400" dirty="0">
                <a:latin typeface="NimbusRomNo9L-Regu"/>
              </a:rPr>
              <a:t>bottleneck </a:t>
            </a:r>
            <a:r>
              <a:rPr lang="en-US" altLang="zh-CN" sz="1400" dirty="0" smtClean="0">
                <a:latin typeface="NimbusRomNo9L-Regu"/>
              </a:rPr>
              <a:t>channels </a:t>
            </a:r>
            <a:r>
              <a:rPr lang="zh-CN" altLang="en-US" sz="1400" dirty="0" smtClean="0">
                <a:latin typeface="NimbusRomNo9L-Regu"/>
              </a:rPr>
              <a:t>：</a:t>
            </a:r>
            <a:r>
              <a:rPr lang="en-US" altLang="zh-CN" sz="1400" dirty="0" smtClean="0">
                <a:latin typeface="NimbusRomNo9L-Regu"/>
              </a:rPr>
              <a:t> </a:t>
            </a:r>
            <a:r>
              <a:rPr lang="en-US" altLang="zh-CN" sz="1400" dirty="0" smtClean="0">
                <a:latin typeface="CMMI10"/>
              </a:rPr>
              <a:t>m</a:t>
            </a:r>
            <a:r>
              <a:rPr lang="en-US" altLang="zh-CN" sz="1400" dirty="0" smtClean="0">
                <a:latin typeface="NimbusRomNo9L-Regu"/>
              </a:rPr>
              <a:t> </a:t>
            </a:r>
          </a:p>
          <a:p>
            <a:r>
              <a:rPr lang="en-US" altLang="zh-CN" sz="1400" dirty="0" err="1" smtClean="0">
                <a:latin typeface="NimbusRomNo9L-Regu"/>
              </a:rPr>
              <a:t>ResNet</a:t>
            </a:r>
            <a:r>
              <a:rPr lang="en-US" altLang="zh-CN" sz="1400" dirty="0" smtClean="0">
                <a:latin typeface="NimbusRomNo9L-Regu"/>
              </a:rPr>
              <a:t> unit </a:t>
            </a:r>
            <a:r>
              <a:rPr lang="zh-CN" altLang="en-US" sz="1400" dirty="0" smtClean="0">
                <a:latin typeface="NimbusRomNo9L-Regu"/>
              </a:rPr>
              <a:t>：</a:t>
            </a:r>
            <a:r>
              <a:rPr lang="en-US" altLang="zh-CN" sz="1400" dirty="0" err="1" smtClean="0">
                <a:latin typeface="CMMI10"/>
              </a:rPr>
              <a:t>hw</a:t>
            </a:r>
            <a:r>
              <a:rPr lang="en-US" altLang="zh-CN" sz="1400" dirty="0" smtClean="0">
                <a:latin typeface="CMR10"/>
              </a:rPr>
              <a:t>(2</a:t>
            </a:r>
            <a:r>
              <a:rPr lang="en-US" altLang="zh-CN" sz="1400" dirty="0" smtClean="0">
                <a:latin typeface="CMMI10"/>
              </a:rPr>
              <a:t>cm </a:t>
            </a:r>
            <a:r>
              <a:rPr lang="en-US" altLang="zh-CN" sz="1400" dirty="0">
                <a:latin typeface="CMR10"/>
              </a:rPr>
              <a:t>+ </a:t>
            </a:r>
            <a:r>
              <a:rPr lang="en-US" altLang="zh-CN" sz="1400" dirty="0" smtClean="0">
                <a:latin typeface="CMR10"/>
              </a:rPr>
              <a:t>9</a:t>
            </a:r>
            <a:r>
              <a:rPr lang="en-US" altLang="zh-CN" sz="1400" dirty="0" smtClean="0">
                <a:latin typeface="CMMI10"/>
              </a:rPr>
              <a:t>m^</a:t>
            </a:r>
            <a:r>
              <a:rPr lang="en-US" altLang="zh-CN" sz="1400" dirty="0" smtClean="0">
                <a:latin typeface="CMR7"/>
              </a:rPr>
              <a:t>2</a:t>
            </a:r>
            <a:r>
              <a:rPr lang="en-US" altLang="zh-CN" sz="1400" dirty="0">
                <a:latin typeface="CMR10"/>
              </a:rPr>
              <a:t>) </a:t>
            </a:r>
            <a:r>
              <a:rPr lang="en-US" altLang="zh-CN" sz="1400" dirty="0">
                <a:latin typeface="NimbusRomNo9L-Regu"/>
              </a:rPr>
              <a:t>FLOPs </a:t>
            </a:r>
            <a:r>
              <a:rPr lang="en-US" altLang="zh-CN" sz="1400" dirty="0" smtClean="0">
                <a:latin typeface="NimbusRomNo9L-Regu"/>
              </a:rPr>
              <a:t> </a:t>
            </a:r>
          </a:p>
          <a:p>
            <a:r>
              <a:rPr lang="en-US" altLang="zh-CN" sz="1400" dirty="0" err="1" smtClean="0">
                <a:latin typeface="NimbusRomNo9L-Regu"/>
              </a:rPr>
              <a:t>ResNeXt</a:t>
            </a:r>
            <a:r>
              <a:rPr lang="en-US" altLang="zh-CN" sz="1400" dirty="0" smtClean="0">
                <a:latin typeface="NimbusRomNo9L-Regu"/>
              </a:rPr>
              <a:t> </a:t>
            </a:r>
            <a:r>
              <a:rPr lang="zh-CN" altLang="en-US" sz="1400" dirty="0" smtClean="0">
                <a:latin typeface="NimbusRomNo9L-Regu"/>
              </a:rPr>
              <a:t>：    </a:t>
            </a:r>
            <a:r>
              <a:rPr lang="en-US" altLang="zh-CN" sz="1400" dirty="0" err="1" smtClean="0">
                <a:latin typeface="CMMI10"/>
              </a:rPr>
              <a:t>hw</a:t>
            </a:r>
            <a:r>
              <a:rPr lang="en-US" altLang="zh-CN" sz="1400" dirty="0" smtClean="0">
                <a:latin typeface="CMR10"/>
              </a:rPr>
              <a:t>(2</a:t>
            </a:r>
            <a:r>
              <a:rPr lang="en-US" altLang="zh-CN" sz="1400" dirty="0" smtClean="0">
                <a:latin typeface="CMMI10"/>
              </a:rPr>
              <a:t>cm </a:t>
            </a:r>
            <a:r>
              <a:rPr lang="en-US" altLang="zh-CN" sz="1400" dirty="0">
                <a:latin typeface="CMR10"/>
              </a:rPr>
              <a:t>+ </a:t>
            </a:r>
            <a:r>
              <a:rPr lang="en-US" altLang="zh-CN" sz="1400" dirty="0" smtClean="0">
                <a:latin typeface="CMR10"/>
              </a:rPr>
              <a:t>9</a:t>
            </a:r>
            <a:r>
              <a:rPr lang="en-US" altLang="zh-CN" sz="1400" dirty="0" smtClean="0">
                <a:latin typeface="CMMI10"/>
              </a:rPr>
              <a:t>m^</a:t>
            </a:r>
            <a:r>
              <a:rPr lang="en-US" altLang="zh-CN" sz="1400" dirty="0" smtClean="0">
                <a:latin typeface="CMR7"/>
              </a:rPr>
              <a:t>2</a:t>
            </a:r>
            <a:r>
              <a:rPr lang="en-US" altLang="zh-CN" sz="1400" dirty="0">
                <a:latin typeface="CMMI10"/>
              </a:rPr>
              <a:t>/</a:t>
            </a:r>
            <a:r>
              <a:rPr lang="en-US" altLang="zh-CN" sz="1400" dirty="0" smtClean="0">
                <a:latin typeface="CMMI10"/>
              </a:rPr>
              <a:t>g</a:t>
            </a:r>
            <a:r>
              <a:rPr lang="en-US" altLang="zh-CN" sz="1400" dirty="0">
                <a:latin typeface="CMR10"/>
              </a:rPr>
              <a:t>) </a:t>
            </a:r>
            <a:r>
              <a:rPr lang="en-US" altLang="zh-CN" sz="1400" dirty="0" smtClean="0">
                <a:latin typeface="NimbusRomNo9L-Regu"/>
              </a:rPr>
              <a:t>FLOPs </a:t>
            </a:r>
            <a:r>
              <a:rPr lang="en-US" altLang="zh-CN" sz="1400" dirty="0" err="1" smtClean="0">
                <a:latin typeface="NimbusRomNo9L-Regu"/>
              </a:rPr>
              <a:t>ShuffleNet</a:t>
            </a:r>
            <a:r>
              <a:rPr lang="en-US" altLang="zh-CN" sz="1400" dirty="0" smtClean="0">
                <a:latin typeface="NimbusRomNo9L-Regu"/>
              </a:rPr>
              <a:t> </a:t>
            </a:r>
            <a:r>
              <a:rPr lang="en-US" altLang="zh-CN" sz="1400" dirty="0">
                <a:latin typeface="NimbusRomNo9L-Regu"/>
              </a:rPr>
              <a:t>unit </a:t>
            </a:r>
            <a:r>
              <a:rPr lang="zh-CN" altLang="en-US" sz="1400" dirty="0" smtClean="0">
                <a:latin typeface="NimbusRomNo9L-Regu"/>
              </a:rPr>
              <a:t>：</a:t>
            </a:r>
            <a:r>
              <a:rPr lang="en-US" altLang="zh-CN" sz="1400" dirty="0" err="1" smtClean="0">
                <a:latin typeface="CMMI10"/>
              </a:rPr>
              <a:t>hw</a:t>
            </a:r>
            <a:r>
              <a:rPr lang="en-US" altLang="zh-CN" sz="1400" dirty="0" smtClean="0">
                <a:latin typeface="CMR10"/>
              </a:rPr>
              <a:t>(2</a:t>
            </a:r>
            <a:r>
              <a:rPr lang="en-US" altLang="zh-CN" sz="1400" dirty="0" smtClean="0">
                <a:latin typeface="CMMI10"/>
              </a:rPr>
              <a:t>cm/g </a:t>
            </a:r>
            <a:r>
              <a:rPr lang="en-US" altLang="zh-CN" sz="1400" dirty="0">
                <a:latin typeface="CMR10"/>
              </a:rPr>
              <a:t>+ 9</a:t>
            </a:r>
            <a:r>
              <a:rPr lang="en-US" altLang="zh-CN" sz="1400" dirty="0">
                <a:latin typeface="CMMI10"/>
              </a:rPr>
              <a:t>m</a:t>
            </a:r>
            <a:r>
              <a:rPr lang="en-US" altLang="zh-CN" sz="1400" dirty="0">
                <a:latin typeface="CMR10"/>
              </a:rPr>
              <a:t>) </a:t>
            </a:r>
            <a:r>
              <a:rPr lang="en-US" altLang="zh-CN" sz="1400" dirty="0" smtClean="0">
                <a:latin typeface="NimbusRomNo9L-Regu"/>
              </a:rPr>
              <a:t>FLOPs</a:t>
            </a:r>
            <a:endParaRPr lang="en-US" altLang="zh-CN" sz="1400" dirty="0">
              <a:latin typeface="NimbusRomNo9L-Regu"/>
            </a:endParaRPr>
          </a:p>
          <a:p>
            <a:r>
              <a:rPr lang="en-US" altLang="zh-CN" sz="1400" dirty="0" smtClean="0">
                <a:latin typeface="CMMI10"/>
              </a:rPr>
              <a:t>g </a:t>
            </a:r>
            <a:r>
              <a:rPr lang="zh-CN" altLang="en-US" sz="1400" dirty="0" smtClean="0">
                <a:latin typeface="CMMI10"/>
              </a:rPr>
              <a:t>：</a:t>
            </a:r>
            <a:r>
              <a:rPr lang="en-US" altLang="zh-CN" sz="1400" dirty="0" smtClean="0">
                <a:latin typeface="NimbusRomNo9L-Regu"/>
              </a:rPr>
              <a:t>the </a:t>
            </a:r>
            <a:r>
              <a:rPr lang="en-US" altLang="zh-CN" sz="1400" dirty="0">
                <a:latin typeface="NimbusRomNo9L-Regu"/>
              </a:rPr>
              <a:t>number </a:t>
            </a:r>
            <a:r>
              <a:rPr lang="en-US" altLang="zh-CN" sz="1400" dirty="0" smtClean="0">
                <a:latin typeface="NimbusRomNo9L-Regu"/>
              </a:rPr>
              <a:t>of groups for convolutions</a:t>
            </a:r>
            <a:r>
              <a:rPr lang="en-US" altLang="zh-CN" sz="1400" dirty="0">
                <a:latin typeface="NimbusRomNo9L-Regu"/>
              </a:rPr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05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217" y="17195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3.Network </a:t>
            </a:r>
            <a:r>
              <a:rPr lang="en-US" altLang="zh-CN" dirty="0">
                <a:solidFill>
                  <a:srgbClr val="00B0F0"/>
                </a:solidFill>
                <a:latin typeface="NimbusRomNo9L-Medi"/>
              </a:rPr>
              <a:t>Architecture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28" y="1001772"/>
            <a:ext cx="6374326" cy="34147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66726" y="1472845"/>
            <a:ext cx="3529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Group </a:t>
            </a:r>
            <a:r>
              <a:rPr lang="zh-CN" altLang="en-US" sz="1600" dirty="0"/>
              <a:t>的 </a:t>
            </a:r>
            <a:r>
              <a:rPr lang="en-US" altLang="zh-CN" sz="1600" dirty="0"/>
              <a:t>size </a:t>
            </a:r>
            <a:r>
              <a:rPr lang="zh-CN" altLang="en-US" sz="1600" dirty="0"/>
              <a:t>数量影响分类误差，对于固定计算量的情况，</a:t>
            </a:r>
            <a:r>
              <a:rPr lang="en-US" altLang="zh-CN" sz="1600" dirty="0"/>
              <a:t>Group</a:t>
            </a:r>
            <a:r>
              <a:rPr lang="zh-CN" altLang="en-US" sz="1600" dirty="0"/>
              <a:t>越多，对应的</a:t>
            </a:r>
            <a:r>
              <a:rPr lang="en-US" altLang="zh-CN" sz="1600" dirty="0"/>
              <a:t>channel </a:t>
            </a:r>
            <a:r>
              <a:rPr lang="zh-CN" altLang="en-US" sz="1600" dirty="0"/>
              <a:t>通过也就越多，通常精度会提升，当然不会无限提升，在和 </a:t>
            </a:r>
            <a:r>
              <a:rPr lang="en-US" altLang="zh-CN" sz="1600" dirty="0"/>
              <a:t>Filter </a:t>
            </a:r>
            <a:r>
              <a:rPr lang="zh-CN" altLang="en-US" sz="1600" dirty="0"/>
              <a:t>数量达到一定比例的情况下（可以理解为混淆比较均匀），精度最高。</a:t>
            </a:r>
          </a:p>
          <a:p>
            <a:r>
              <a:rPr lang="zh-CN" altLang="en-US" sz="1600" dirty="0"/>
              <a:t>       作者通过 </a:t>
            </a:r>
            <a:r>
              <a:rPr lang="en-US" altLang="zh-CN" sz="1600" dirty="0"/>
              <a:t>Scale </a:t>
            </a:r>
            <a:r>
              <a:rPr lang="zh-CN" altLang="en-US" sz="1600" dirty="0"/>
              <a:t>来控制 </a:t>
            </a:r>
            <a:r>
              <a:rPr lang="en-US" altLang="zh-CN" sz="1600" dirty="0"/>
              <a:t>Filter </a:t>
            </a:r>
            <a:r>
              <a:rPr lang="zh-CN" altLang="en-US" sz="1600" dirty="0"/>
              <a:t>数量，</a:t>
            </a:r>
            <a:r>
              <a:rPr lang="en-US" altLang="zh-CN" sz="1600" dirty="0"/>
              <a:t>Filter</a:t>
            </a:r>
            <a:r>
              <a:rPr lang="zh-CN" altLang="en-US" sz="1600" dirty="0"/>
              <a:t>越少，计算量相应也就越少。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28" y="4571999"/>
            <a:ext cx="6374326" cy="201036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66726" y="4915463"/>
            <a:ext cx="3529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ShuffleNet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s*</a:t>
            </a:r>
            <a:r>
              <a:rPr lang="zh-CN" altLang="en-US" sz="1600" dirty="0"/>
              <a:t>的</a:t>
            </a:r>
            <a:r>
              <a:rPr lang="en-US" altLang="zh-CN" sz="1600" dirty="0"/>
              <a:t>filter</a:t>
            </a:r>
            <a:r>
              <a:rPr lang="zh-CN" altLang="en-US" sz="1600" dirty="0"/>
              <a:t>个数变成</a:t>
            </a:r>
            <a:r>
              <a:rPr lang="en-US" altLang="zh-CN" sz="1600" dirty="0"/>
              <a:t>s</a:t>
            </a:r>
            <a:r>
              <a:rPr lang="zh-CN" altLang="en-US" sz="1600" dirty="0"/>
              <a:t>倍。</a:t>
            </a:r>
            <a:r>
              <a:rPr lang="en-US" altLang="zh-CN" sz="1600" dirty="0"/>
              <a:t>arch2</a:t>
            </a:r>
            <a:r>
              <a:rPr lang="zh-CN" altLang="en-US" sz="1600" dirty="0"/>
              <a:t>表示将原来网络结构中的</a:t>
            </a:r>
            <a:r>
              <a:rPr lang="en-US" altLang="zh-CN" sz="1600" dirty="0"/>
              <a:t>Stage3</a:t>
            </a:r>
            <a:r>
              <a:rPr lang="zh-CN" altLang="en-US" sz="1600" dirty="0"/>
              <a:t>的两个</a:t>
            </a:r>
            <a:r>
              <a:rPr lang="en-US" altLang="zh-CN" sz="1600" dirty="0" err="1"/>
              <a:t>uint</a:t>
            </a:r>
            <a:r>
              <a:rPr lang="zh-CN" altLang="en-US" sz="1600" dirty="0"/>
              <a:t>移除，同时在保持复杂度的前提下</a:t>
            </a:r>
            <a:r>
              <a:rPr lang="en-US" altLang="zh-CN" sz="1600" dirty="0"/>
              <a:t>widen </a:t>
            </a:r>
            <a:r>
              <a:rPr lang="en-US" altLang="zh-CN" sz="1600" dirty="0" smtClean="0"/>
              <a:t>each feature </a:t>
            </a:r>
            <a:r>
              <a:rPr lang="en-US" altLang="zh-CN" sz="1600" dirty="0"/>
              <a:t>map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279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3040" y="2967874"/>
            <a:ext cx="2584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比较 </a:t>
            </a:r>
            <a:r>
              <a:rPr lang="en-US" altLang="zh-CN" dirty="0" err="1"/>
              <a:t>MobileNet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State-of-the-art</a:t>
            </a:r>
            <a:r>
              <a:rPr lang="zh-CN" altLang="en-US" dirty="0"/>
              <a:t>），在同样计算量的情况下有 </a:t>
            </a:r>
            <a:r>
              <a:rPr lang="en-US" altLang="zh-CN" dirty="0"/>
              <a:t>6.7% </a:t>
            </a:r>
            <a:r>
              <a:rPr lang="zh-CN" altLang="en-US" dirty="0"/>
              <a:t>的提升。</a:t>
            </a:r>
          </a:p>
        </p:txBody>
      </p:sp>
      <p:sp>
        <p:nvSpPr>
          <p:cNvPr id="5" name="矩形 4"/>
          <p:cNvSpPr/>
          <p:nvPr/>
        </p:nvSpPr>
        <p:spPr>
          <a:xfrm>
            <a:off x="259217" y="1719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NimbusRomNo9L-Medi"/>
              </a:rPr>
              <a:t>4.Experiment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6" y="952762"/>
            <a:ext cx="8104762" cy="2722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68" y="4157273"/>
            <a:ext cx="6695238" cy="21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35" y="1083982"/>
            <a:ext cx="7304762" cy="36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43035" y="4877092"/>
            <a:ext cx="8903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</a:t>
            </a:r>
            <a:r>
              <a:rPr lang="zh-CN" altLang="en-US" sz="1600" dirty="0"/>
              <a:t> 通过移除不重要的连接来对网络进行剪枝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 smtClean="0"/>
              <a:t>）</a:t>
            </a:r>
            <a:r>
              <a:rPr lang="zh-CN" altLang="en-US" sz="1600" dirty="0"/>
              <a:t>第二是通过共享权重和权重进行索引编码来减小权重数量和</a:t>
            </a:r>
            <a:r>
              <a:rPr lang="zh-CN" altLang="en-US" sz="1600" dirty="0" smtClean="0"/>
              <a:t>存储空间</a:t>
            </a:r>
            <a:r>
              <a:rPr lang="en-US" altLang="zh-CN" sz="1600" dirty="0" smtClean="0"/>
              <a:t>;</a:t>
            </a:r>
          </a:p>
          <a:p>
            <a:endParaRPr lang="zh-CN" altLang="en-US" sz="1600" dirty="0"/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）</a:t>
            </a:r>
            <a:r>
              <a:rPr lang="zh-CN" altLang="en-US" sz="1600" dirty="0"/>
              <a:t> 进行霍夫曼编码以利用有效权重的有偏分布；</a:t>
            </a:r>
          </a:p>
        </p:txBody>
      </p:sp>
      <p:sp>
        <p:nvSpPr>
          <p:cNvPr id="6" name="矩形 5"/>
          <p:cNvSpPr/>
          <p:nvPr/>
        </p:nvSpPr>
        <p:spPr>
          <a:xfrm>
            <a:off x="158108" y="208526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1. Introduction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580" y="171950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2. Network </a:t>
            </a:r>
            <a:r>
              <a:rPr lang="en-US" altLang="zh-CN" b="1" dirty="0">
                <a:solidFill>
                  <a:srgbClr val="00B0F0"/>
                </a:solidFill>
              </a:rPr>
              <a:t>Pruning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" y="712470"/>
            <a:ext cx="6096000" cy="2451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55408" y="921734"/>
            <a:ext cx="3974592" cy="22467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正常</a:t>
            </a:r>
            <a:r>
              <a:rPr lang="zh-CN" altLang="en-US" sz="1400" dirty="0"/>
              <a:t>的网络</a:t>
            </a:r>
            <a:r>
              <a:rPr lang="zh-CN" altLang="en-US" sz="1400" dirty="0" smtClean="0"/>
              <a:t>训练一</a:t>
            </a:r>
            <a:r>
              <a:rPr lang="zh-CN" altLang="en-US" sz="1400" dirty="0"/>
              <a:t>个普通的神经网络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 smtClean="0"/>
              <a:t>）</a:t>
            </a:r>
            <a:r>
              <a:rPr lang="zh-CN" altLang="en-US" sz="1400" dirty="0"/>
              <a:t>选择一个阈值，将权重小于阈值的连接剪开</a:t>
            </a:r>
            <a:r>
              <a:rPr lang="zh-CN" altLang="en-US" sz="1400" dirty="0" smtClean="0"/>
              <a:t>，得到稀疏</a:t>
            </a:r>
            <a:r>
              <a:rPr lang="zh-CN" altLang="en-US" sz="1400" dirty="0"/>
              <a:t>连接的</a:t>
            </a:r>
            <a:r>
              <a:rPr lang="zh-CN" altLang="en-US" sz="1400" dirty="0" smtClean="0"/>
              <a:t>网络；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 smtClean="0"/>
              <a:t>）</a:t>
            </a:r>
            <a:r>
              <a:rPr lang="zh-CN" altLang="en-US" sz="1400" dirty="0"/>
              <a:t>剪枝后网络性能肯定会下降一些</a:t>
            </a:r>
            <a:r>
              <a:rPr lang="zh-CN" altLang="en-US" sz="1400" dirty="0" smtClean="0"/>
              <a:t>，对</a:t>
            </a:r>
            <a:r>
              <a:rPr lang="zh-CN" altLang="en-US" sz="1400" dirty="0"/>
              <a:t>这个稀疏网络进行再训练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提升</a:t>
            </a:r>
            <a:r>
              <a:rPr lang="zh-CN" altLang="en-US" sz="1400" dirty="0" smtClean="0"/>
              <a:t>性能。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对</a:t>
            </a:r>
            <a:r>
              <a:rPr lang="en-US" altLang="zh-CN" sz="1400" dirty="0" err="1"/>
              <a:t>AlexNet</a:t>
            </a:r>
            <a:r>
              <a:rPr lang="zh-CN" altLang="en-US" sz="1400" dirty="0"/>
              <a:t>，剪枝可以减少</a:t>
            </a:r>
            <a:r>
              <a:rPr lang="en-US" altLang="zh-CN" sz="1400" dirty="0"/>
              <a:t>9</a:t>
            </a:r>
            <a:r>
              <a:rPr lang="zh-CN" altLang="en-US" sz="1400" dirty="0"/>
              <a:t>倍的参数，对</a:t>
            </a:r>
            <a:r>
              <a:rPr lang="en-US" altLang="zh-CN" sz="1400" dirty="0"/>
              <a:t>VGG-16</a:t>
            </a:r>
            <a:r>
              <a:rPr lang="zh-CN" altLang="en-US" sz="1400" dirty="0"/>
              <a:t>网络，剪枝能减少</a:t>
            </a:r>
            <a:r>
              <a:rPr lang="en-US" altLang="zh-CN" sz="1400" dirty="0"/>
              <a:t>13</a:t>
            </a:r>
            <a:r>
              <a:rPr lang="zh-CN" altLang="en-US" sz="1400" dirty="0"/>
              <a:t>倍参数数量。</a:t>
            </a:r>
          </a:p>
        </p:txBody>
      </p:sp>
      <p:sp>
        <p:nvSpPr>
          <p:cNvPr id="7" name="矩形 6"/>
          <p:cNvSpPr/>
          <p:nvPr/>
        </p:nvSpPr>
        <p:spPr>
          <a:xfrm>
            <a:off x="1993392" y="3415159"/>
            <a:ext cx="7808976" cy="141577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稀疏</a:t>
            </a:r>
            <a:r>
              <a:rPr lang="zh-CN" altLang="en-US" sz="1600" dirty="0">
                <a:solidFill>
                  <a:srgbClr val="00B0F0"/>
                </a:solidFill>
              </a:rPr>
              <a:t>网络权重表达的</a:t>
            </a:r>
            <a:r>
              <a:rPr lang="zh-CN" altLang="en-US" sz="1600" dirty="0" smtClean="0">
                <a:solidFill>
                  <a:srgbClr val="00B0F0"/>
                </a:solidFill>
              </a:rPr>
              <a:t>技巧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一般地，表达</a:t>
            </a:r>
            <a:r>
              <a:rPr lang="zh-CN" altLang="en-US" sz="1400" dirty="0"/>
              <a:t>一个稀疏</a:t>
            </a:r>
            <a:r>
              <a:rPr lang="zh-CN" altLang="en-US" sz="1400" dirty="0" smtClean="0"/>
              <a:t>数组用</a:t>
            </a:r>
            <a:r>
              <a:rPr lang="en-US" altLang="zh-CN" sz="1400" dirty="0" smtClean="0"/>
              <a:t>(index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value)</a:t>
            </a:r>
            <a:r>
              <a:rPr lang="zh-CN" altLang="en-US" sz="1400" dirty="0" smtClean="0"/>
              <a:t>键值对，即权重</a:t>
            </a:r>
            <a:r>
              <a:rPr lang="zh-CN" altLang="en-US" sz="1400" dirty="0"/>
              <a:t>数组就是一个</a:t>
            </a:r>
            <a:r>
              <a:rPr lang="en-US" altLang="zh-CN" sz="1400" dirty="0"/>
              <a:t>index</a:t>
            </a:r>
            <a:r>
              <a:rPr lang="zh-CN" altLang="en-US" sz="1400" dirty="0"/>
              <a:t>，一个</a:t>
            </a:r>
            <a:r>
              <a:rPr lang="en-US" altLang="zh-CN" sz="1400" dirty="0"/>
              <a:t>weight</a:t>
            </a:r>
            <a:r>
              <a:rPr lang="zh-CN" altLang="en-US" sz="1400" dirty="0"/>
              <a:t>，数组比较大，所以</a:t>
            </a:r>
            <a:r>
              <a:rPr lang="en-US" altLang="zh-CN" sz="1400" dirty="0"/>
              <a:t>index</a:t>
            </a:r>
            <a:r>
              <a:rPr lang="zh-CN" altLang="en-US" sz="1400" dirty="0"/>
              <a:t>至少得是整型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</a:t>
            </a:r>
            <a:r>
              <a:rPr lang="zh-CN" altLang="en-US" sz="1400" dirty="0"/>
              <a:t>的，一个</a:t>
            </a:r>
            <a:r>
              <a:rPr lang="en-US" altLang="zh-CN" sz="1400" dirty="0"/>
              <a:t>index</a:t>
            </a:r>
            <a:r>
              <a:rPr lang="zh-CN" altLang="en-US" sz="1400" dirty="0"/>
              <a:t>需要</a:t>
            </a:r>
            <a:r>
              <a:rPr lang="en-US" altLang="zh-CN" sz="1400" dirty="0"/>
              <a:t>32</a:t>
            </a:r>
            <a:r>
              <a:rPr lang="zh-CN" altLang="en-US" sz="1400" dirty="0"/>
              <a:t>个</a:t>
            </a:r>
            <a:r>
              <a:rPr lang="en-US" altLang="zh-CN" sz="1400" dirty="0" smtClean="0"/>
              <a:t>bit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采用相对</a:t>
            </a:r>
            <a:r>
              <a:rPr lang="zh-CN" altLang="en-US" sz="1400" dirty="0"/>
              <a:t>索引来</a:t>
            </a:r>
            <a:r>
              <a:rPr lang="zh-CN" altLang="en-US" sz="1400" dirty="0" smtClean="0"/>
              <a:t>表达，每次</a:t>
            </a:r>
            <a:r>
              <a:rPr lang="zh-CN" altLang="en-US" sz="1400" dirty="0"/>
              <a:t>存储原先前后两个</a:t>
            </a:r>
            <a:r>
              <a:rPr lang="en-US" altLang="zh-CN" sz="1400" dirty="0"/>
              <a:t>index</a:t>
            </a:r>
            <a:r>
              <a:rPr lang="zh-CN" altLang="en-US" sz="1400" dirty="0"/>
              <a:t>的差值</a:t>
            </a:r>
            <a:r>
              <a:rPr lang="zh-CN" altLang="en-US" sz="1400" dirty="0" smtClean="0"/>
              <a:t>，可用</a:t>
            </a:r>
            <a:r>
              <a:rPr lang="zh-CN" altLang="en-US" sz="1400" dirty="0"/>
              <a:t>比较小的数据类型来</a:t>
            </a:r>
            <a:r>
              <a:rPr lang="zh-CN" altLang="en-US" sz="1400" dirty="0" smtClean="0"/>
              <a:t>存；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比如文中用</a:t>
            </a:r>
            <a:r>
              <a:rPr lang="en-US" altLang="zh-CN" sz="1400" dirty="0"/>
              <a:t>3bit(0-8)</a:t>
            </a:r>
            <a:r>
              <a:rPr lang="zh-CN" altLang="en-US" sz="1400" dirty="0"/>
              <a:t>，当然差值超过</a:t>
            </a:r>
            <a:r>
              <a:rPr lang="en-US" altLang="zh-CN" sz="1400" dirty="0"/>
              <a:t>8</a:t>
            </a:r>
            <a:r>
              <a:rPr lang="zh-CN" altLang="en-US" sz="1400" dirty="0"/>
              <a:t>时要补上一个</a:t>
            </a:r>
            <a:r>
              <a:rPr lang="en-US" altLang="zh-CN" sz="1400" dirty="0"/>
              <a:t>0</a:t>
            </a:r>
            <a:r>
              <a:rPr lang="zh-CN" altLang="en-US" sz="1400" dirty="0"/>
              <a:t>，这样</a:t>
            </a:r>
            <a:r>
              <a:rPr lang="en-US" altLang="zh-CN" sz="1400" dirty="0"/>
              <a:t>index</a:t>
            </a:r>
            <a:r>
              <a:rPr lang="zh-CN" altLang="en-US" sz="1400" dirty="0"/>
              <a:t>的字节数就得到了压缩。实际上卷积层用</a:t>
            </a:r>
            <a:r>
              <a:rPr lang="en-US" altLang="zh-CN" sz="1400" dirty="0"/>
              <a:t>8bit(0-255)</a:t>
            </a:r>
            <a:r>
              <a:rPr lang="zh-CN" altLang="en-US" sz="1400" dirty="0"/>
              <a:t>存的，全连接层用</a:t>
            </a:r>
            <a:r>
              <a:rPr lang="en-US" altLang="zh-CN" sz="1400" dirty="0"/>
              <a:t>5bit(0-32)</a:t>
            </a:r>
            <a:r>
              <a:rPr lang="zh-CN" altLang="en-US" sz="1400" dirty="0"/>
              <a:t>存的。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70" y="5077587"/>
            <a:ext cx="7247619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764" y="162806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3. Trained </a:t>
            </a:r>
            <a:r>
              <a:rPr lang="en-US" altLang="zh-CN" b="1" dirty="0">
                <a:solidFill>
                  <a:srgbClr val="00B0F0"/>
                </a:solidFill>
              </a:rPr>
              <a:t>Quantization </a:t>
            </a:r>
            <a:r>
              <a:rPr lang="en-US" altLang="zh-CN" b="1" dirty="0" smtClean="0">
                <a:solidFill>
                  <a:srgbClr val="00B0F0"/>
                </a:solidFill>
              </a:rPr>
              <a:t>and </a:t>
            </a:r>
            <a:r>
              <a:rPr lang="en-US" altLang="zh-CN" b="1" dirty="0">
                <a:solidFill>
                  <a:srgbClr val="00B0F0"/>
                </a:solidFill>
              </a:rPr>
              <a:t>Weight Sharing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84" y="666777"/>
            <a:ext cx="6457143" cy="34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84086" y="4277606"/>
            <a:ext cx="80766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      如何权重共享？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假设</a:t>
            </a:r>
            <a:r>
              <a:rPr lang="zh-CN" altLang="en-US" sz="1400" dirty="0"/>
              <a:t>我们的权重是</a:t>
            </a:r>
            <a:r>
              <a:rPr lang="en-US" altLang="zh-CN" sz="1400" dirty="0"/>
              <a:t>4*4</a:t>
            </a:r>
            <a:r>
              <a:rPr lang="zh-CN" altLang="en-US" sz="1400" dirty="0"/>
              <a:t>的，一共</a:t>
            </a:r>
            <a:r>
              <a:rPr lang="en-US" altLang="zh-CN" sz="1400" dirty="0"/>
              <a:t>16</a:t>
            </a:r>
            <a:r>
              <a:rPr lang="zh-CN" altLang="en-US" sz="1400" dirty="0"/>
              <a:t>个浮点</a:t>
            </a:r>
            <a:r>
              <a:rPr lang="zh-CN" altLang="en-US" sz="1400" dirty="0" smtClean="0"/>
              <a:t>数值</a:t>
            </a:r>
            <a:r>
              <a:rPr lang="en-US" altLang="zh-CN" sz="1400" dirty="0" smtClean="0"/>
              <a:t>; </a:t>
            </a:r>
            <a:r>
              <a:rPr lang="zh-CN" altLang="en-US" sz="1400" dirty="0" smtClean="0"/>
              <a:t>梯度同理；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用</a:t>
            </a:r>
            <a:r>
              <a:rPr lang="en-US" altLang="zh-CN" sz="1400" dirty="0"/>
              <a:t>K</a:t>
            </a:r>
            <a:r>
              <a:rPr lang="zh-CN" altLang="en-US" sz="1400" dirty="0"/>
              <a:t>均值聚类的方法</a:t>
            </a:r>
            <a:r>
              <a:rPr lang="zh-CN" altLang="en-US" sz="1400" dirty="0" smtClean="0"/>
              <a:t>，将权值聚类</a:t>
            </a:r>
            <a:r>
              <a:rPr lang="zh-CN" altLang="en-US" sz="1400" dirty="0"/>
              <a:t>成</a:t>
            </a:r>
            <a:r>
              <a:rPr lang="en-US" altLang="zh-CN" sz="1400" dirty="0"/>
              <a:t>4</a:t>
            </a:r>
            <a:r>
              <a:rPr lang="zh-CN" altLang="en-US" sz="1400" dirty="0"/>
              <a:t>类</a:t>
            </a:r>
            <a:r>
              <a:rPr lang="zh-CN" altLang="en-US" sz="1400" dirty="0" smtClean="0"/>
              <a:t>，图</a:t>
            </a:r>
            <a:r>
              <a:rPr lang="zh-CN" altLang="en-US" sz="1400" dirty="0"/>
              <a:t>中的</a:t>
            </a:r>
            <a:r>
              <a:rPr lang="en-US" altLang="zh-CN" sz="1400" dirty="0"/>
              <a:t>4</a:t>
            </a:r>
            <a:r>
              <a:rPr lang="zh-CN" altLang="en-US" sz="1400" dirty="0"/>
              <a:t>种颜色块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聚</a:t>
            </a:r>
            <a:r>
              <a:rPr lang="zh-CN" altLang="en-US" sz="1400" dirty="0"/>
              <a:t>成</a:t>
            </a:r>
            <a:r>
              <a:rPr lang="en-US" altLang="zh-CN" sz="1400" dirty="0"/>
              <a:t>4</a:t>
            </a:r>
            <a:r>
              <a:rPr lang="zh-CN" altLang="en-US" sz="1400" dirty="0"/>
              <a:t>类后</a:t>
            </a:r>
            <a:r>
              <a:rPr lang="zh-CN" altLang="en-US" sz="1400" dirty="0" smtClean="0"/>
              <a:t>，只需保存</a:t>
            </a:r>
            <a:r>
              <a:rPr lang="en-US" altLang="zh-CN" sz="1400" dirty="0"/>
              <a:t>4</a:t>
            </a:r>
            <a:r>
              <a:rPr lang="zh-CN" altLang="en-US" sz="1400" dirty="0"/>
              <a:t>个浮点型的权</a:t>
            </a:r>
            <a:r>
              <a:rPr lang="zh-CN" altLang="en-US" sz="1400" dirty="0" smtClean="0"/>
              <a:t>值即可，</a:t>
            </a:r>
            <a:r>
              <a:rPr lang="zh-CN" altLang="en-US" sz="1400" dirty="0"/>
              <a:t>然后每个点存一个类别</a:t>
            </a:r>
            <a:r>
              <a:rPr lang="en-US" altLang="zh-CN" sz="1400" dirty="0" smtClean="0"/>
              <a:t>index</a:t>
            </a:r>
            <a:r>
              <a:rPr lang="zh-CN" altLang="en-US" sz="1400" dirty="0" smtClean="0"/>
              <a:t>，共</a:t>
            </a:r>
            <a:r>
              <a:rPr lang="en-US" altLang="zh-CN" sz="1400" dirty="0" smtClean="0"/>
              <a:t>16</a:t>
            </a:r>
            <a:r>
              <a:rPr lang="zh-CN" altLang="en-US" sz="1400" dirty="0"/>
              <a:t>个</a:t>
            </a:r>
            <a:r>
              <a:rPr lang="en-US" altLang="zh-CN" sz="1400" dirty="0"/>
              <a:t>2bit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索引。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 smtClean="0"/>
              <a:t>       </a:t>
            </a:r>
            <a:r>
              <a:rPr lang="zh-CN" altLang="en-US" sz="1400" dirty="0" smtClean="0">
                <a:solidFill>
                  <a:srgbClr val="00B0F0"/>
                </a:solidFill>
              </a:rPr>
              <a:t>那么，权重</a:t>
            </a:r>
            <a:r>
              <a:rPr lang="zh-CN" altLang="en-US" sz="1400" dirty="0">
                <a:solidFill>
                  <a:srgbClr val="00B0F0"/>
                </a:solidFill>
              </a:rPr>
              <a:t>共享后，权重如何</a:t>
            </a:r>
            <a:r>
              <a:rPr lang="zh-CN" altLang="en-US" sz="1400" dirty="0" smtClean="0">
                <a:solidFill>
                  <a:srgbClr val="00B0F0"/>
                </a:solidFill>
              </a:rPr>
              <a:t>更新？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正常的反向传播计算</a:t>
            </a:r>
            <a:r>
              <a:rPr lang="zh-CN" altLang="en-US" sz="1400" dirty="0"/>
              <a:t>梯度</a:t>
            </a:r>
            <a:r>
              <a:rPr lang="en-US" altLang="zh-CN" sz="1400" dirty="0" smtClean="0"/>
              <a:t>gradient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把</a:t>
            </a:r>
            <a:r>
              <a:rPr lang="zh-CN" altLang="en-US" sz="1400" dirty="0"/>
              <a:t>同一类别点的梯度累加起来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乘上学习率</a:t>
            </a:r>
            <a:r>
              <a:rPr lang="en-US" altLang="zh-CN" sz="1400" dirty="0" err="1" smtClean="0"/>
              <a:t>lr</a:t>
            </a:r>
            <a:r>
              <a:rPr lang="zh-CN" altLang="en-US" sz="1400" dirty="0" smtClean="0"/>
              <a:t>，仅对</a:t>
            </a:r>
            <a:r>
              <a:rPr lang="zh-CN" altLang="en-US" sz="1400" dirty="0"/>
              <a:t>每个类的权值进行</a:t>
            </a:r>
            <a:r>
              <a:rPr lang="zh-CN" altLang="en-US" sz="1400" dirty="0" smtClean="0"/>
              <a:t>更新。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solidFill>
                  <a:srgbClr val="00B0F0"/>
                </a:solidFill>
              </a:rPr>
              <a:t>K-means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初始化：</a:t>
            </a:r>
            <a:r>
              <a:rPr lang="zh-CN" altLang="en-US" sz="1400" dirty="0"/>
              <a:t>考虑大权重比小权重的作用要大，采用线性初始化。</a:t>
            </a:r>
          </a:p>
        </p:txBody>
      </p:sp>
    </p:spTree>
    <p:extLst>
      <p:ext uri="{BB962C8B-B14F-4D97-AF65-F5344CB8AC3E}">
        <p14:creationId xmlns:p14="http://schemas.microsoft.com/office/powerpoint/2010/main" val="417078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86" y="19023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4. Huffman </a:t>
            </a:r>
            <a:r>
              <a:rPr lang="en-US" altLang="zh-CN" b="1" dirty="0">
                <a:solidFill>
                  <a:srgbClr val="00B0F0"/>
                </a:solidFill>
              </a:rPr>
              <a:t>Coding</a:t>
            </a:r>
          </a:p>
        </p:txBody>
      </p:sp>
      <p:sp>
        <p:nvSpPr>
          <p:cNvPr id="5" name="矩形 4"/>
          <p:cNvSpPr/>
          <p:nvPr/>
        </p:nvSpPr>
        <p:spPr>
          <a:xfrm>
            <a:off x="2133600" y="862876"/>
            <a:ext cx="81899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霍夫曼</a:t>
            </a:r>
            <a:r>
              <a:rPr lang="zh-CN" altLang="en-US" sz="1600" dirty="0" smtClean="0"/>
              <a:t>编码 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常用</a:t>
            </a:r>
            <a:r>
              <a:rPr lang="zh-CN" altLang="en-US" sz="1600" dirty="0"/>
              <a:t>的无损编码技术</a:t>
            </a:r>
            <a:r>
              <a:rPr lang="zh-CN" altLang="en-US" sz="1600" dirty="0" smtClean="0"/>
              <a:t>，按照</a:t>
            </a:r>
            <a:r>
              <a:rPr lang="zh-CN" altLang="en-US" sz="1600" dirty="0"/>
              <a:t>符号的概率来进行变长</a:t>
            </a:r>
            <a:r>
              <a:rPr lang="zh-CN" altLang="en-US" sz="1600" dirty="0" smtClean="0"/>
              <a:t>编码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即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出现</a:t>
            </a:r>
            <a:r>
              <a:rPr lang="zh-CN" altLang="en-US" sz="1600" dirty="0"/>
              <a:t>概率大的符号</a:t>
            </a:r>
            <a:r>
              <a:rPr lang="zh-CN" altLang="en-US" sz="1600" dirty="0" smtClean="0"/>
              <a:t>，编码</a:t>
            </a:r>
            <a:r>
              <a:rPr lang="zh-CN" altLang="en-US" sz="1600" dirty="0"/>
              <a:t>短</a:t>
            </a:r>
            <a:r>
              <a:rPr lang="zh-CN" altLang="en-US" sz="1600" dirty="0" smtClean="0"/>
              <a:t>一些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出现</a:t>
            </a:r>
            <a:r>
              <a:rPr lang="zh-CN" altLang="en-US" sz="1600" dirty="0"/>
              <a:t>概率小的符号编码长一些，这样整体就变小了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下图，对</a:t>
            </a:r>
            <a:r>
              <a:rPr lang="en-US" altLang="zh-CN" sz="1600" dirty="0" err="1"/>
              <a:t>AlexNet</a:t>
            </a:r>
            <a:r>
              <a:rPr lang="zh-CN" altLang="en-US" sz="1600" dirty="0"/>
              <a:t>中的权值和索引值做了一个统计，可以看到分布都是非常不均匀的，非常适合霍夫曼编码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64" y="2520399"/>
            <a:ext cx="6096000" cy="1676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42160" y="4454088"/>
            <a:ext cx="814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实验</a:t>
            </a:r>
            <a:r>
              <a:rPr lang="zh-CN" altLang="en-US" dirty="0"/>
              <a:t>表明，用霍夫曼编码这些权值能进一步减少</a:t>
            </a:r>
            <a:r>
              <a:rPr lang="en-US" altLang="zh-CN" dirty="0"/>
              <a:t>20%-30%</a:t>
            </a:r>
            <a:r>
              <a:rPr lang="zh-CN" altLang="en-US" dirty="0"/>
              <a:t>的权重文件大小。</a:t>
            </a:r>
          </a:p>
        </p:txBody>
      </p:sp>
    </p:spTree>
    <p:extLst>
      <p:ext uri="{BB962C8B-B14F-4D97-AF65-F5344CB8AC3E}">
        <p14:creationId xmlns:p14="http://schemas.microsoft.com/office/powerpoint/2010/main" val="17783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86" y="190238"/>
            <a:ext cx="575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5. Result on ImageNet 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压缩</a:t>
            </a:r>
            <a:r>
              <a:rPr lang="en-US" altLang="zh-CN" b="1" dirty="0" smtClean="0"/>
              <a:t>40X,</a:t>
            </a:r>
            <a:r>
              <a:rPr lang="zh-CN" altLang="en-US" b="1" dirty="0" smtClean="0"/>
              <a:t>准确率基本无损失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82" y="676656"/>
            <a:ext cx="7390476" cy="59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73352" y="2474899"/>
            <a:ext cx="849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                                                    </a:t>
            </a:r>
            <a:r>
              <a:rPr lang="en-US" altLang="zh-CN" dirty="0"/>
              <a:t>ICLR </a:t>
            </a:r>
            <a:r>
              <a:rPr lang="en-US" altLang="zh-CN" dirty="0" smtClean="0"/>
              <a:t>2017</a:t>
            </a: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                                                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SqueezeNet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AlexNet</a:t>
            </a:r>
            <a:r>
              <a:rPr lang="en-US" altLang="zh-CN" b="1" dirty="0" smtClean="0">
                <a:solidFill>
                  <a:srgbClr val="00B0F0"/>
                </a:solidFill>
              </a:rPr>
              <a:t>-level </a:t>
            </a:r>
            <a:r>
              <a:rPr lang="en-US" altLang="zh-CN" b="1" dirty="0">
                <a:solidFill>
                  <a:srgbClr val="00B0F0"/>
                </a:solidFill>
              </a:rPr>
              <a:t>accuracy with 50x fewer parameters and &lt;0.5MB model size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736" y="21945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7030A0"/>
                </a:solidFill>
              </a:rPr>
              <a:t>Paper 2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9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786" y="190238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1. </a:t>
            </a:r>
            <a:r>
              <a:rPr lang="zh-CN" altLang="en-US" b="1" dirty="0" smtClean="0">
                <a:solidFill>
                  <a:srgbClr val="00B0F0"/>
                </a:solidFill>
              </a:rPr>
              <a:t>设计原则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6984" y="746683"/>
            <a:ext cx="799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从网络结构的设计入手，通过设计更小的卷积核来减少模型的参数个数。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1629278" y="1581350"/>
            <a:ext cx="7933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（</a:t>
            </a:r>
            <a:r>
              <a:rPr lang="en-US" altLang="zh-CN" sz="1600" dirty="0" smtClean="0">
                <a:solidFill>
                  <a:srgbClr val="00B0F0"/>
                </a:solidFill>
              </a:rPr>
              <a:t>1</a:t>
            </a:r>
            <a:r>
              <a:rPr lang="zh-CN" altLang="en-US" sz="1600" dirty="0" smtClean="0">
                <a:solidFill>
                  <a:srgbClr val="00B0F0"/>
                </a:solidFill>
              </a:rPr>
              <a:t>）减少网络参数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采用</a:t>
            </a:r>
            <a:r>
              <a:rPr lang="en-US" altLang="zh-CN" sz="1600" dirty="0"/>
              <a:t>1*1</a:t>
            </a:r>
            <a:r>
              <a:rPr lang="zh-CN" altLang="en-US" sz="1600" dirty="0"/>
              <a:t>的卷积</a:t>
            </a:r>
            <a:r>
              <a:rPr lang="zh-CN" altLang="en-US" sz="1600" dirty="0" smtClean="0"/>
              <a:t>核部分替换</a:t>
            </a:r>
            <a:r>
              <a:rPr lang="en-US" altLang="zh-CN" sz="1600" dirty="0"/>
              <a:t>3*3</a:t>
            </a:r>
            <a:r>
              <a:rPr lang="zh-CN" altLang="en-US" sz="1600" dirty="0"/>
              <a:t>的卷积</a:t>
            </a:r>
            <a:r>
              <a:rPr lang="zh-CN" altLang="en-US" sz="1600" dirty="0" smtClean="0"/>
              <a:t>核，</a:t>
            </a:r>
            <a:r>
              <a:rPr lang="en-US" altLang="zh-CN" sz="1600" dirty="0"/>
              <a:t> 1*1</a:t>
            </a:r>
            <a:r>
              <a:rPr lang="zh-CN" altLang="en-US" sz="1600" dirty="0"/>
              <a:t>的卷积</a:t>
            </a:r>
            <a:r>
              <a:rPr lang="zh-CN" altLang="en-US" sz="1600" dirty="0" smtClean="0"/>
              <a:t>核部可以降低卷积核通道数；</a:t>
            </a:r>
            <a:endParaRPr lang="en-US" altLang="zh-CN" sz="1600" dirty="0" smtClean="0"/>
          </a:p>
          <a:p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减小</a:t>
            </a:r>
            <a:r>
              <a:rPr lang="zh-CN" altLang="en-US" sz="1600" dirty="0"/>
              <a:t>输入</a:t>
            </a:r>
            <a:r>
              <a:rPr lang="en-US" altLang="zh-CN" sz="1600" dirty="0"/>
              <a:t>3*3</a:t>
            </a:r>
            <a:r>
              <a:rPr lang="zh-CN" altLang="en-US" sz="1600" dirty="0"/>
              <a:t>卷积核图像的通道</a:t>
            </a:r>
            <a:r>
              <a:rPr lang="zh-CN" altLang="en-US" sz="1600" dirty="0" smtClean="0"/>
              <a:t>数量，一般使用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卷积核来降低输入通道数；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r>
              <a:rPr lang="zh-CN" altLang="en-US" sz="1600" dirty="0" smtClean="0">
                <a:solidFill>
                  <a:srgbClr val="00B0F0"/>
                </a:solidFill>
              </a:rPr>
              <a:t>（</a:t>
            </a:r>
            <a:r>
              <a:rPr lang="en-US" altLang="zh-CN" sz="1600" dirty="0" smtClean="0">
                <a:solidFill>
                  <a:srgbClr val="00B0F0"/>
                </a:solidFill>
              </a:rPr>
              <a:t>2</a:t>
            </a:r>
            <a:r>
              <a:rPr lang="zh-CN" altLang="en-US" sz="1600" dirty="0">
                <a:solidFill>
                  <a:srgbClr val="00B0F0"/>
                </a:solidFill>
              </a:rPr>
              <a:t>）限定的参数下，尽可能提高网络</a:t>
            </a:r>
            <a:r>
              <a:rPr lang="zh-CN" altLang="en-US" sz="1600" dirty="0" smtClean="0">
                <a:solidFill>
                  <a:srgbClr val="00B0F0"/>
                </a:solidFill>
              </a:rPr>
              <a:t>性能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endParaRPr lang="en-US" altLang="zh-CN" sz="1600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尽量</a:t>
            </a:r>
            <a:r>
              <a:rPr lang="zh-CN" altLang="en-US" sz="1600" dirty="0"/>
              <a:t>延后降采样操作（降采样包括</a:t>
            </a:r>
            <a:r>
              <a:rPr lang="en-US" altLang="zh-CN" sz="1600" dirty="0"/>
              <a:t>pooling </a:t>
            </a:r>
            <a:r>
              <a:rPr lang="zh-CN" altLang="en-US" sz="1600" dirty="0"/>
              <a:t>和卷积时的</a:t>
            </a:r>
            <a:r>
              <a:rPr lang="en-US" altLang="zh-CN" sz="1600" dirty="0"/>
              <a:t>stride</a:t>
            </a:r>
            <a:r>
              <a:rPr lang="zh-CN" altLang="en-US" sz="1600" dirty="0"/>
              <a:t>），因为过早降采样实际上是丢掉了一些信息，后面的输出特征值会变小，通过延后</a:t>
            </a:r>
            <a:r>
              <a:rPr lang="en-US" altLang="zh-CN" sz="1600" dirty="0"/>
              <a:t>stride</a:t>
            </a:r>
            <a:r>
              <a:rPr lang="zh-CN" altLang="en-US" sz="1600" dirty="0"/>
              <a:t>、</a:t>
            </a:r>
            <a:r>
              <a:rPr lang="en-US" altLang="zh-CN" sz="1600" dirty="0"/>
              <a:t>pooling</a:t>
            </a:r>
            <a:r>
              <a:rPr lang="zh-CN" altLang="en-US" sz="1600" dirty="0"/>
              <a:t>来提高网络</a:t>
            </a:r>
            <a:r>
              <a:rPr lang="zh-CN" altLang="en-US" sz="1600" dirty="0" smtClean="0"/>
              <a:t>精度。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488948" y="4662786"/>
            <a:ext cx="8446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具体</a:t>
            </a:r>
            <a:r>
              <a:rPr lang="zh-CN" altLang="en-US" dirty="0"/>
              <a:t>而言</a:t>
            </a:r>
            <a:r>
              <a:rPr lang="zh-CN" altLang="en-US" dirty="0" smtClean="0"/>
              <a:t>，设计了 </a:t>
            </a:r>
            <a:r>
              <a:rPr lang="en-US" altLang="zh-CN" dirty="0" smtClean="0"/>
              <a:t>”fire” </a:t>
            </a:r>
            <a:r>
              <a:rPr lang="zh-CN" altLang="en-US" dirty="0" smtClean="0"/>
              <a:t>的基础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去</a:t>
            </a:r>
            <a:r>
              <a:rPr lang="zh-CN" altLang="en-US" dirty="0"/>
              <a:t>替换传统网络结构中的</a:t>
            </a:r>
            <a:r>
              <a:rPr lang="en-US" altLang="zh-CN" dirty="0"/>
              <a:t>3*3</a:t>
            </a:r>
            <a:r>
              <a:rPr lang="zh-CN" altLang="en-US" dirty="0"/>
              <a:t>卷积</a:t>
            </a:r>
            <a:r>
              <a:rPr lang="zh-CN" altLang="en-US" dirty="0" smtClean="0"/>
              <a:t>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1085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1448</TotalTime>
  <Words>1721</Words>
  <Application>Microsoft Office PowerPoint</Application>
  <PresentationFormat>宽屏</PresentationFormat>
  <Paragraphs>158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CMMI10</vt:lpstr>
      <vt:lpstr>CMR10</vt:lpstr>
      <vt:lpstr>CMR7</vt:lpstr>
      <vt:lpstr>CMSY10</vt:lpstr>
      <vt:lpstr>MathJax_Main</vt:lpstr>
      <vt:lpstr>MathJax_Math</vt:lpstr>
      <vt:lpstr>NimbusRomNo9L-Medi</vt:lpstr>
      <vt:lpstr>NimbusRomNo9L-Regu</vt:lpstr>
      <vt:lpstr>NimbusRomNo9L-ReguItal</vt:lpstr>
      <vt:lpstr>幼圆</vt:lpstr>
      <vt:lpstr>Arial</vt:lpstr>
      <vt:lpstr>Cambria Math</vt:lpstr>
      <vt:lpstr>Century Gothic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1048361019@qq.com</dc:creator>
  <cp:lastModifiedBy>1048361019@qq.com</cp:lastModifiedBy>
  <cp:revision>47</cp:revision>
  <dcterms:created xsi:type="dcterms:W3CDTF">2017-09-23T12:55:47Z</dcterms:created>
  <dcterms:modified xsi:type="dcterms:W3CDTF">2017-09-25T03:19:28Z</dcterms:modified>
</cp:coreProperties>
</file>