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17" r:id="rId4"/>
    <p:sldId id="318" r:id="rId5"/>
    <p:sldId id="319" r:id="rId6"/>
    <p:sldId id="260" r:id="rId7"/>
    <p:sldId id="257" r:id="rId8"/>
    <p:sldId id="261" r:id="rId9"/>
    <p:sldId id="258" r:id="rId10"/>
    <p:sldId id="259" r:id="rId11"/>
    <p:sldId id="321" r:id="rId12"/>
    <p:sldId id="322" r:id="rId13"/>
    <p:sldId id="262" r:id="rId14"/>
    <p:sldId id="263" r:id="rId15"/>
    <p:sldId id="264" r:id="rId16"/>
    <p:sldId id="265" r:id="rId17"/>
    <p:sldId id="266" r:id="rId18"/>
    <p:sldId id="267" r:id="rId19"/>
    <p:sldId id="323" r:id="rId20"/>
    <p:sldId id="268" r:id="rId21"/>
    <p:sldId id="285" r:id="rId22"/>
    <p:sldId id="269" r:id="rId23"/>
    <p:sldId id="270" r:id="rId24"/>
    <p:sldId id="271" r:id="rId25"/>
    <p:sldId id="272" r:id="rId26"/>
    <p:sldId id="286" r:id="rId27"/>
    <p:sldId id="273" r:id="rId28"/>
    <p:sldId id="274" r:id="rId29"/>
    <p:sldId id="275" r:id="rId30"/>
    <p:sldId id="276" r:id="rId31"/>
    <p:sldId id="277" r:id="rId32"/>
    <p:sldId id="280" r:id="rId33"/>
    <p:sldId id="281" r:id="rId34"/>
    <p:sldId id="283" r:id="rId35"/>
    <p:sldId id="282" r:id="rId36"/>
    <p:sldId id="284" r:id="rId37"/>
    <p:sldId id="320" r:id="rId38"/>
    <p:sldId id="278" r:id="rId39"/>
    <p:sldId id="324" r:id="rId40"/>
    <p:sldId id="326" r:id="rId41"/>
    <p:sldId id="325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3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0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2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9939-1B28-4209-BBFA-86B26E7D87DC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24BE-FECD-46B4-B563-1F156DF6A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8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osheng/refine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ib.csdn.net/base/mysq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jifeng001/MN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487" y="1488686"/>
            <a:ext cx="604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http://blog.csdn.net/shenxiaolu1984/article/details/51444525</a:t>
            </a:r>
          </a:p>
        </p:txBody>
      </p:sp>
      <p:sp>
        <p:nvSpPr>
          <p:cNvPr id="5" name="矩形 4"/>
          <p:cNvSpPr/>
          <p:nvPr/>
        </p:nvSpPr>
        <p:spPr>
          <a:xfrm>
            <a:off x="470842" y="1040630"/>
            <a:ext cx="972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1. 2016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arXiv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：</a:t>
            </a:r>
            <a:r>
              <a:rPr lang="en-US" altLang="zh-CN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SqueezeNet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zh-CN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AlexNet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-level accuracy with 50x fewer parameters and&lt; 1MB model size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9432" y="228600"/>
            <a:ext cx="2335121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论文阅读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5487" y="2467754"/>
            <a:ext cx="7440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http://blog.csdn.net/u014568921/article/details/52549996?locationNum=14</a:t>
            </a:r>
          </a:p>
        </p:txBody>
      </p:sp>
      <p:sp>
        <p:nvSpPr>
          <p:cNvPr id="8" name="矩形 7"/>
          <p:cNvSpPr/>
          <p:nvPr/>
        </p:nvSpPr>
        <p:spPr>
          <a:xfrm>
            <a:off x="470842" y="19388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2. 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语义分割参考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5486" y="3446822"/>
            <a:ext cx="9775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http://www.dongzhuoyao.com/deeplab-semantic-image-segmentation-with-deep-convolutional-nets-atrous-convolution-and-fully-connected-crfs/</a:t>
            </a:r>
          </a:p>
        </p:txBody>
      </p:sp>
      <p:sp>
        <p:nvSpPr>
          <p:cNvPr id="9" name="矩形 8"/>
          <p:cNvSpPr/>
          <p:nvPr/>
        </p:nvSpPr>
        <p:spPr>
          <a:xfrm>
            <a:off x="474465" y="3002338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en-US" altLang="zh-CN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DeepLab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V2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4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24" y="495562"/>
            <a:ext cx="10200000" cy="38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117" y="12623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整体框架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61416" y="4570213"/>
            <a:ext cx="8528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）可以</a:t>
            </a:r>
            <a:r>
              <a:rPr lang="zh-CN" altLang="en-US" sz="1600" dirty="0"/>
              <a:t>使用</a:t>
            </a:r>
            <a:r>
              <a:rPr lang="en-US" altLang="zh-CN" sz="1600" dirty="0"/>
              <a:t>VGG-16</a:t>
            </a:r>
            <a:r>
              <a:rPr lang="zh-CN" altLang="en-US" sz="1600" dirty="0"/>
              <a:t>前</a:t>
            </a:r>
            <a:r>
              <a:rPr lang="en-US" altLang="zh-CN" sz="1600" dirty="0"/>
              <a:t>13</a:t>
            </a:r>
            <a:r>
              <a:rPr lang="zh-CN" altLang="en-US" sz="1600" dirty="0"/>
              <a:t>层学到的特征作为共享</a:t>
            </a:r>
            <a:r>
              <a:rPr lang="zh-CN" altLang="en-US" sz="1600" dirty="0" smtClean="0"/>
              <a:t>特征， 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）每个</a:t>
            </a:r>
            <a:r>
              <a:rPr lang="zh-CN" altLang="en-US" sz="1600" dirty="0"/>
              <a:t>任务阶段都包括一个损失项，下一任务阶段的损失依赖于上一任务的损失。</a:t>
            </a:r>
          </a:p>
          <a:p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）为了</a:t>
            </a:r>
            <a:r>
              <a:rPr lang="zh-CN" altLang="en-US" sz="1600" dirty="0"/>
              <a:t>实现反向传播，论文使用了关于空间坐标可微的网络层，使得梯度可计算。</a:t>
            </a:r>
          </a:p>
        </p:txBody>
      </p:sp>
      <p:sp>
        <p:nvSpPr>
          <p:cNvPr id="7" name="矩形 6"/>
          <p:cNvSpPr/>
          <p:nvPr/>
        </p:nvSpPr>
        <p:spPr>
          <a:xfrm>
            <a:off x="4910328" y="804672"/>
            <a:ext cx="996696" cy="1645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70904" y="1789176"/>
            <a:ext cx="996696" cy="1645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34528" y="2785872"/>
            <a:ext cx="996696" cy="1645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27225" y="3458730"/>
            <a:ext cx="2378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Model: VGG13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</a:rPr>
              <a:t>Feature Map </a:t>
            </a:r>
            <a:r>
              <a:rPr lang="zh-CN" altLang="en-US" sz="1400" dirty="0" smtClean="0">
                <a:solidFill>
                  <a:srgbClr val="7030A0"/>
                </a:solidFill>
              </a:rPr>
              <a:t>： </a:t>
            </a:r>
            <a:r>
              <a:rPr lang="en-US" altLang="zh-CN" sz="1400" dirty="0" smtClean="0">
                <a:solidFill>
                  <a:srgbClr val="7030A0"/>
                </a:solidFill>
              </a:rPr>
              <a:t>1*512*38*63</a:t>
            </a:r>
          </a:p>
        </p:txBody>
      </p:sp>
      <p:sp>
        <p:nvSpPr>
          <p:cNvPr id="10" name="矩形 9"/>
          <p:cNvSpPr/>
          <p:nvPr/>
        </p:nvSpPr>
        <p:spPr>
          <a:xfrm>
            <a:off x="6203569" y="1233690"/>
            <a:ext cx="2257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Model: Faster   RCNN</a:t>
            </a:r>
          </a:p>
          <a:p>
            <a:r>
              <a:rPr lang="en-US" altLang="zh-CN" sz="1400" dirty="0" err="1" smtClean="0">
                <a:solidFill>
                  <a:srgbClr val="7030A0"/>
                </a:solidFill>
              </a:rPr>
              <a:t>Output_Rois</a:t>
            </a:r>
            <a:r>
              <a:rPr lang="en-US" altLang="zh-CN" sz="1400" dirty="0" smtClean="0">
                <a:solidFill>
                  <a:srgbClr val="7030A0"/>
                </a:solidFill>
              </a:rPr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： </a:t>
            </a:r>
            <a:r>
              <a:rPr lang="en-US" altLang="zh-CN" sz="1400" dirty="0" smtClean="0">
                <a:solidFill>
                  <a:srgbClr val="7030A0"/>
                </a:solidFill>
              </a:rPr>
              <a:t>(n, x, y, w, h)</a:t>
            </a:r>
          </a:p>
        </p:txBody>
      </p:sp>
      <p:sp>
        <p:nvSpPr>
          <p:cNvPr id="3" name="矩形 2"/>
          <p:cNvSpPr/>
          <p:nvPr/>
        </p:nvSpPr>
        <p:spPr>
          <a:xfrm>
            <a:off x="4562856" y="2868168"/>
            <a:ext cx="12016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ROIPooling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</a:rPr>
              <a:t>1*512*38*63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</a:rPr>
              <a:t> Pooling_2*2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</a:rPr>
              <a:t>1*512*14*14 </a:t>
            </a:r>
            <a:endParaRPr lang="en-US" altLang="zh-CN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4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634" y="128995"/>
            <a:ext cx="1395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ZF Net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79" y="775326"/>
            <a:ext cx="7857143" cy="20285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84533" y="3173781"/>
            <a:ext cx="102923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、首先，输入图片大小是 </a:t>
            </a:r>
            <a:r>
              <a:rPr lang="en-US" altLang="zh-CN" dirty="0"/>
              <a:t>224*224*3</a:t>
            </a:r>
            <a:r>
              <a:rPr lang="zh-CN" altLang="en-US" dirty="0"/>
              <a:t>（这个</a:t>
            </a:r>
            <a:r>
              <a:rPr lang="en-US" altLang="zh-CN" dirty="0"/>
              <a:t>3</a:t>
            </a:r>
            <a:r>
              <a:rPr lang="zh-CN" altLang="en-US" dirty="0"/>
              <a:t>是三个通道，也就是</a:t>
            </a:r>
            <a:r>
              <a:rPr lang="en-US" altLang="zh-CN" dirty="0"/>
              <a:t>RGB</a:t>
            </a:r>
            <a:r>
              <a:rPr lang="zh-CN" altLang="en-US" dirty="0"/>
              <a:t>三种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、然后第一层的卷积核维度是 </a:t>
            </a:r>
            <a:r>
              <a:rPr lang="en-US" altLang="zh-CN" dirty="0"/>
              <a:t>7*7*3*96 </a:t>
            </a:r>
            <a:r>
              <a:rPr lang="zh-CN" altLang="en-US" dirty="0" smtClean="0"/>
              <a:t>（卷积</a:t>
            </a:r>
            <a:r>
              <a:rPr lang="zh-CN" altLang="en-US" dirty="0"/>
              <a:t>核都是</a:t>
            </a:r>
            <a:r>
              <a:rPr lang="en-US" altLang="zh-CN" dirty="0"/>
              <a:t>4</a:t>
            </a:r>
            <a:r>
              <a:rPr lang="zh-CN" altLang="en-US" dirty="0"/>
              <a:t>维</a:t>
            </a:r>
            <a:r>
              <a:rPr lang="zh-CN" altLang="en-US" dirty="0" smtClean="0"/>
              <a:t>的；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、所以</a:t>
            </a:r>
            <a:r>
              <a:rPr lang="en-US" altLang="zh-CN" dirty="0"/>
              <a:t>conv1</a:t>
            </a:r>
            <a:r>
              <a:rPr lang="zh-CN" altLang="en-US" dirty="0"/>
              <a:t>得到的结果是</a:t>
            </a:r>
            <a:r>
              <a:rPr lang="en-US" altLang="zh-CN" dirty="0"/>
              <a:t>110*110*96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110=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224-7+pad)/2 +1 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、然后就是</a:t>
            </a:r>
            <a:r>
              <a:rPr lang="zh-CN" altLang="en-US" dirty="0" smtClean="0"/>
              <a:t>做</a:t>
            </a:r>
            <a:r>
              <a:rPr lang="en-US" altLang="zh-CN" dirty="0" smtClean="0"/>
              <a:t>3*3</a:t>
            </a:r>
            <a:r>
              <a:rPr lang="zh-CN" altLang="en-US" dirty="0" smtClean="0"/>
              <a:t>池化</a:t>
            </a:r>
            <a:r>
              <a:rPr lang="en-US" altLang="zh-CN" dirty="0" smtClean="0"/>
              <a:t>pool1</a:t>
            </a:r>
            <a:r>
              <a:rPr lang="zh-CN" altLang="en-US" dirty="0" smtClean="0"/>
              <a:t>，池化</a:t>
            </a:r>
            <a:r>
              <a:rPr lang="zh-CN" altLang="en-US" dirty="0"/>
              <a:t>后图片的维度是</a:t>
            </a:r>
            <a:r>
              <a:rPr lang="en-US" altLang="zh-CN" dirty="0"/>
              <a:t>55*55*96  </a:t>
            </a:r>
            <a:r>
              <a:rPr lang="zh-CN" altLang="en-US" dirty="0"/>
              <a:t>（  </a:t>
            </a:r>
            <a:r>
              <a:rPr lang="en-US" altLang="zh-CN" dirty="0"/>
              <a:t>(110-3+pad)/2 +1 =55 </a:t>
            </a:r>
            <a:r>
              <a:rPr lang="zh-CN" altLang="en-US" dirty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、然后接着就是再一次卷积，这次的卷积核的维度是</a:t>
            </a:r>
            <a:r>
              <a:rPr lang="en-US" altLang="zh-CN" dirty="0"/>
              <a:t>5*5*96*256 </a:t>
            </a:r>
            <a:r>
              <a:rPr lang="zh-CN" altLang="en-US" dirty="0"/>
              <a:t>，得到</a:t>
            </a:r>
            <a:r>
              <a:rPr lang="en-US" altLang="zh-CN" dirty="0" smtClean="0"/>
              <a:t>conv2</a:t>
            </a:r>
            <a:r>
              <a:rPr lang="zh-CN" altLang="en-US" dirty="0" smtClean="0"/>
              <a:t>图像：</a:t>
            </a:r>
            <a:r>
              <a:rPr lang="en-US" altLang="zh-CN" dirty="0"/>
              <a:t>26*26*256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、最后，取</a:t>
            </a:r>
            <a:r>
              <a:rPr lang="en-US" altLang="zh-CN" dirty="0" smtClean="0"/>
              <a:t>conv5</a:t>
            </a:r>
            <a:r>
              <a:rPr lang="zh-CN" altLang="en-US" dirty="0"/>
              <a:t>的输出，也就是</a:t>
            </a:r>
            <a:r>
              <a:rPr lang="en-US" altLang="zh-CN" dirty="0"/>
              <a:t>13*13*256</a:t>
            </a:r>
            <a:r>
              <a:rPr lang="zh-CN" altLang="en-US" dirty="0"/>
              <a:t>送给</a:t>
            </a:r>
            <a:r>
              <a:rPr lang="en-US" altLang="zh-CN" dirty="0"/>
              <a:t>RPN</a:t>
            </a:r>
            <a:r>
              <a:rPr lang="zh-CN" altLang="en-US" dirty="0"/>
              <a:t>网络的；</a:t>
            </a:r>
          </a:p>
        </p:txBody>
      </p:sp>
    </p:spTree>
    <p:extLst>
      <p:ext uri="{BB962C8B-B14F-4D97-AF65-F5344CB8AC3E}">
        <p14:creationId xmlns:p14="http://schemas.microsoft.com/office/powerpoint/2010/main" val="219507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29" y="452160"/>
            <a:ext cx="4714286" cy="28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634" y="128995"/>
            <a:ext cx="971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RPN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99634" y="3450655"/>
            <a:ext cx="11633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、输入</a:t>
            </a:r>
            <a:r>
              <a:rPr lang="en-US" altLang="zh-CN" dirty="0" smtClean="0"/>
              <a:t>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conv5 </a:t>
            </a:r>
            <a:r>
              <a:rPr lang="en-US" altLang="zh-CN" dirty="0"/>
              <a:t>feature map</a:t>
            </a:r>
            <a:r>
              <a:rPr lang="zh-CN" altLang="en-US" dirty="0"/>
              <a:t>的维度是</a:t>
            </a:r>
            <a:r>
              <a:rPr lang="en-US" altLang="zh-CN" dirty="0"/>
              <a:t>13*13*256</a:t>
            </a:r>
            <a:r>
              <a:rPr lang="zh-CN" altLang="en-US" dirty="0" smtClean="0"/>
              <a:t>的；每个像素点，对应</a:t>
            </a:r>
            <a:r>
              <a:rPr lang="en-US" altLang="zh-CN" dirty="0" smtClean="0"/>
              <a:t>k=9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w*h*k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，某一点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可以用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aspect_ratio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 ;</a:t>
            </a:r>
            <a:r>
              <a:rPr lang="zh-CN" altLang="en-US" dirty="0" smtClean="0"/>
              <a:t>每个特征像素点对应一定大小的感受野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每个像素点为中心，</a:t>
            </a:r>
            <a:r>
              <a:rPr lang="en-US" altLang="zh-CN" dirty="0"/>
              <a:t>pad=1, stride=1, </a:t>
            </a:r>
            <a:r>
              <a:rPr lang="zh-CN" altLang="en-US" dirty="0"/>
              <a:t>卷积核</a:t>
            </a:r>
            <a:r>
              <a:rPr lang="en-US" altLang="zh-CN" dirty="0"/>
              <a:t>3*3*256*256</a:t>
            </a:r>
            <a:r>
              <a:rPr lang="zh-CN" altLang="en-US" dirty="0" smtClean="0"/>
              <a:t>，转化为</a:t>
            </a:r>
            <a:r>
              <a:rPr lang="en-US" altLang="zh-CN" dirty="0" smtClean="0"/>
              <a:t>256-d</a:t>
            </a:r>
            <a:r>
              <a:rPr lang="zh-CN" altLang="en-US" dirty="0" smtClean="0"/>
              <a:t>的特征，</a:t>
            </a:r>
            <a:r>
              <a:rPr lang="zh-CN" altLang="en-US" dirty="0"/>
              <a:t>在实际实现中，很多个</a:t>
            </a:r>
            <a:r>
              <a:rPr lang="en-US" altLang="zh-CN" dirty="0"/>
              <a:t>sliding window</a:t>
            </a:r>
            <a:r>
              <a:rPr lang="zh-CN" altLang="en-US" dirty="0"/>
              <a:t>，得到的并不是一维的</a:t>
            </a:r>
            <a:r>
              <a:rPr lang="en-US" altLang="zh-CN" dirty="0"/>
              <a:t>256-d</a:t>
            </a:r>
            <a:r>
              <a:rPr lang="zh-CN" altLang="en-US" dirty="0"/>
              <a:t>向量，而是一个</a:t>
            </a:r>
            <a:r>
              <a:rPr lang="en-US" altLang="zh-CN" dirty="0"/>
              <a:t>3</a:t>
            </a:r>
            <a:r>
              <a:rPr lang="zh-CN" altLang="en-US" dirty="0"/>
              <a:t>维的矩阵数据结构；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、分类层：该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是</a:t>
            </a:r>
            <a:r>
              <a:rPr lang="zh-CN" altLang="en-US" dirty="0"/>
              <a:t>前景还是</a:t>
            </a:r>
            <a:r>
              <a:rPr lang="zh-CN" altLang="en-US" dirty="0" smtClean="0"/>
              <a:t>背景的概率，类似全连接，</a:t>
            </a:r>
            <a:r>
              <a:rPr lang="zh-CN" altLang="en-US" dirty="0"/>
              <a:t>再</a:t>
            </a:r>
            <a:r>
              <a:rPr lang="zh-CN" altLang="en-US" dirty="0" smtClean="0"/>
              <a:t>经过</a:t>
            </a:r>
            <a:r>
              <a:rPr lang="en-US" altLang="zh-CN" dirty="0"/>
              <a:t>1*1*256*18</a:t>
            </a:r>
            <a:r>
              <a:rPr lang="zh-CN" altLang="en-US" dirty="0" smtClean="0"/>
              <a:t>的卷积，得到</a:t>
            </a:r>
            <a:r>
              <a:rPr lang="en-US" altLang="zh-CN" dirty="0" smtClean="0"/>
              <a:t>2k=18</a:t>
            </a:r>
            <a:r>
              <a:rPr lang="zh-CN" altLang="en-US" dirty="0" smtClean="0"/>
              <a:t>维的输出</a:t>
            </a:r>
            <a:r>
              <a:rPr lang="en-US" altLang="zh-CN" dirty="0" smtClean="0"/>
              <a:t>score;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、回归</a:t>
            </a:r>
            <a:r>
              <a:rPr lang="zh-CN" altLang="en-US" dirty="0"/>
              <a:t>层：用于</a:t>
            </a:r>
            <a:r>
              <a:rPr lang="zh-CN" altLang="en-US" dirty="0" smtClean="0"/>
              <a:t>预测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的</a:t>
            </a:r>
            <a:r>
              <a:rPr lang="zh-CN" altLang="en-US" dirty="0"/>
              <a:t>中心锚点对应的</a:t>
            </a:r>
            <a:r>
              <a:rPr lang="en-US" altLang="zh-CN" dirty="0"/>
              <a:t>proposal</a:t>
            </a:r>
            <a:r>
              <a:rPr lang="zh-CN" altLang="en-US" dirty="0"/>
              <a:t>的坐标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和宽高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 smtClean="0"/>
              <a:t>；同理有</a:t>
            </a:r>
            <a:r>
              <a:rPr lang="en-US" altLang="zh-CN" dirty="0" smtClean="0"/>
              <a:t> 1*1*256*36</a:t>
            </a:r>
            <a:r>
              <a:rPr lang="zh-CN" altLang="en-US" dirty="0" smtClean="0"/>
              <a:t>的卷积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 </a:t>
            </a:r>
            <a:r>
              <a:rPr lang="en-US" altLang="zh-CN" dirty="0"/>
              <a:t>layer </a:t>
            </a:r>
            <a:r>
              <a:rPr lang="zh-CN" altLang="en-US" dirty="0"/>
              <a:t>和</a:t>
            </a:r>
            <a:r>
              <a:rPr lang="en-US" altLang="zh-CN" dirty="0" err="1"/>
              <a:t>reg</a:t>
            </a:r>
            <a:r>
              <a:rPr lang="en-US" altLang="zh-CN" dirty="0"/>
              <a:t> layer</a:t>
            </a:r>
            <a:r>
              <a:rPr lang="zh-CN" altLang="en-US" dirty="0"/>
              <a:t>后面都会接到自己的</a:t>
            </a:r>
            <a:r>
              <a:rPr lang="zh-CN" altLang="en-US" dirty="0" smtClean="0"/>
              <a:t>损失函数，</a:t>
            </a:r>
            <a:r>
              <a:rPr lang="zh-CN" altLang="en-US" dirty="0"/>
              <a:t>给出损失函数的值</a:t>
            </a:r>
            <a:r>
              <a:rPr lang="zh-CN" altLang="en-US" dirty="0" smtClean="0"/>
              <a:t>，并计算梯度值，进行反向传播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7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409" y="299966"/>
            <a:ext cx="448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）实例</a:t>
            </a:r>
            <a:r>
              <a:rPr lang="zh-CN" altLang="en-US" dirty="0"/>
              <a:t>区分 （</a:t>
            </a:r>
            <a:r>
              <a:rPr lang="en-US" altLang="zh-CN" dirty="0"/>
              <a:t>Differentiating instances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900641" y="897434"/>
            <a:ext cx="6160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  输入</a:t>
            </a:r>
            <a:r>
              <a:rPr lang="zh-CN" altLang="en-US" sz="1600" dirty="0"/>
              <a:t>为共享的特征，输出为</a:t>
            </a:r>
            <a:r>
              <a:rPr lang="en-US" altLang="zh-CN" sz="1600" dirty="0"/>
              <a:t>bounding box</a:t>
            </a:r>
            <a:r>
              <a:rPr lang="zh-CN" altLang="en-US" sz="1600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  </a:t>
            </a:r>
            <a:r>
              <a:rPr lang="zh-CN" altLang="en-US" sz="1600" dirty="0" smtClean="0"/>
              <a:t>网络结构</a:t>
            </a:r>
            <a:r>
              <a:rPr lang="zh-CN" altLang="en-US" sz="1600" dirty="0"/>
              <a:t>以及损失函数采用区域生成网络（</a:t>
            </a:r>
            <a:r>
              <a:rPr lang="en-US" altLang="zh-CN" sz="1600" dirty="0"/>
              <a:t>Region Proposal Network, RPN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 在</a:t>
            </a:r>
            <a:r>
              <a:rPr lang="zh-CN" altLang="en-US" sz="1600" dirty="0"/>
              <a:t>共享特征后，衔接一个</a:t>
            </a:r>
            <a:r>
              <a:rPr lang="en-US" altLang="zh-CN" sz="1600" dirty="0"/>
              <a:t>3*3</a:t>
            </a:r>
            <a:r>
              <a:rPr lang="zh-CN" altLang="en-US" sz="1600" dirty="0"/>
              <a:t>的卷积层降维，然后接两个</a:t>
            </a:r>
            <a:r>
              <a:rPr lang="en-US" altLang="zh-CN" sz="1600" dirty="0"/>
              <a:t>1*1</a:t>
            </a:r>
            <a:r>
              <a:rPr lang="zh-CN" altLang="en-US" sz="1600" dirty="0"/>
              <a:t>的卷积层用于</a:t>
            </a:r>
            <a:r>
              <a:rPr lang="en-US" altLang="zh-CN" sz="1600" dirty="0" err="1"/>
              <a:t>bbox</a:t>
            </a:r>
            <a:r>
              <a:rPr lang="zh-CN" altLang="en-US" sz="1600" dirty="0" smtClean="0"/>
              <a:t>回归，</a:t>
            </a:r>
            <a:r>
              <a:rPr lang="en-US" altLang="zh-CN" sz="1600" dirty="0" smtClean="0"/>
              <a:t>RPN </a:t>
            </a:r>
            <a:r>
              <a:rPr lang="zh-CN" altLang="en-US" sz="1600" dirty="0"/>
              <a:t>为用全卷积形式来预测</a:t>
            </a:r>
            <a:r>
              <a:rPr lang="en-US" altLang="zh-CN" sz="1600" dirty="0"/>
              <a:t>bounding box</a:t>
            </a:r>
            <a:r>
              <a:rPr lang="zh-CN" altLang="en-US" sz="1600" dirty="0"/>
              <a:t>的位置和目标得分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损失函数：</a:t>
            </a:r>
            <a:r>
              <a:rPr lang="zh-CN" altLang="en-US" sz="1600" dirty="0"/>
              <a:t> </a:t>
            </a:r>
          </a:p>
        </p:txBody>
      </p:sp>
      <p:sp>
        <p:nvSpPr>
          <p:cNvPr id="6" name="矩形 5"/>
          <p:cNvSpPr/>
          <p:nvPr/>
        </p:nvSpPr>
        <p:spPr>
          <a:xfrm>
            <a:off x="591974" y="2836953"/>
            <a:ext cx="338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(2</a:t>
            </a:r>
            <a:r>
              <a:rPr lang="en-US" altLang="zh-CN" dirty="0" smtClean="0"/>
              <a:t>)   </a:t>
            </a:r>
            <a:r>
              <a:rPr lang="zh-CN" altLang="en-US" dirty="0"/>
              <a:t>掩膜估计 </a:t>
            </a:r>
            <a:r>
              <a:rPr lang="en-US" altLang="zh-CN" dirty="0"/>
              <a:t>( Estimating masks)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3796" y="3653988"/>
            <a:ext cx="6218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输入为共享特征和第一任务阶段产生的</a:t>
            </a:r>
            <a:r>
              <a:rPr lang="en-US" altLang="zh-CN" sz="1600" dirty="0" err="1"/>
              <a:t>bouding</a:t>
            </a:r>
            <a:r>
              <a:rPr lang="en-US" altLang="zh-CN" sz="1600" dirty="0"/>
              <a:t> box</a:t>
            </a:r>
            <a:r>
              <a:rPr lang="zh-CN" altLang="en-US" sz="1600" dirty="0"/>
              <a:t>， 输出为像素级的</a:t>
            </a:r>
            <a:r>
              <a:rPr lang="en-US" altLang="zh-CN" sz="1600" dirty="0" smtClean="0"/>
              <a:t>masks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通过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en-US" altLang="zh-CN" sz="1600" dirty="0"/>
              <a:t>Region of Interest</a:t>
            </a:r>
            <a:r>
              <a:rPr lang="zh-CN" altLang="en-US" sz="1600" dirty="0"/>
              <a:t>） </a:t>
            </a:r>
            <a:r>
              <a:rPr lang="en-US" altLang="zh-CN" sz="1600" dirty="0"/>
              <a:t>pooling</a:t>
            </a:r>
            <a:r>
              <a:rPr lang="zh-CN" altLang="en-US" sz="1600" dirty="0"/>
              <a:t>来</a:t>
            </a:r>
            <a:r>
              <a:rPr lang="zh-CN" altLang="en-US" sz="1600" dirty="0" smtClean="0"/>
              <a:t>提取固定长度的特征</a:t>
            </a:r>
            <a:r>
              <a:rPr lang="zh-CN" altLang="en-US" sz="1600" dirty="0"/>
              <a:t>，（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 </a:t>
            </a:r>
            <a:r>
              <a:rPr lang="zh-CN" altLang="en-US" sz="1600" dirty="0"/>
              <a:t>用来将</a:t>
            </a:r>
            <a:r>
              <a:rPr lang="en-US" altLang="zh-CN" sz="1600" dirty="0"/>
              <a:t>box</a:t>
            </a:r>
            <a:r>
              <a:rPr lang="zh-CN" altLang="en-US" sz="1600" dirty="0"/>
              <a:t>减小到固定大小的特征）。随后增加两层全连接层。第一个全连接层将特征维度降低到</a:t>
            </a:r>
            <a:r>
              <a:rPr lang="en-US" altLang="zh-CN" sz="1600" dirty="0"/>
              <a:t>256</a:t>
            </a:r>
            <a:r>
              <a:rPr lang="zh-CN" altLang="en-US" sz="1600" dirty="0"/>
              <a:t>，第二个全连接层回归</a:t>
            </a:r>
            <a:r>
              <a:rPr lang="en-US" altLang="zh-CN" sz="1600" dirty="0" err="1"/>
              <a:t>pixe</a:t>
            </a:r>
            <a:r>
              <a:rPr lang="en-US" altLang="zh-CN" sz="1600" dirty="0"/>
              <a:t>-</a:t>
            </a:r>
            <a:r>
              <a:rPr lang="zh-CN" altLang="zh-CN" sz="1600" dirty="0"/>
              <a:t>wise掩码，有m</a:t>
            </a:r>
            <a:r>
              <a:rPr lang="en-US" altLang="zh-CN" sz="1600" dirty="0"/>
              <a:t>*m</a:t>
            </a:r>
            <a:r>
              <a:rPr lang="zh-CN" altLang="zh-CN" sz="1600" dirty="0"/>
              <a:t>个输出，对应相应大小的掩码</a:t>
            </a:r>
            <a:r>
              <a:rPr lang="zh-CN" altLang="zh-CN" sz="1600" dirty="0" smtClean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第二层的损失依赖于第一次的</a:t>
            </a:r>
            <a:r>
              <a:rPr lang="zh-CN" altLang="en-US" sz="1600" dirty="0" smtClean="0"/>
              <a:t>损失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损失函数：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06" y="859303"/>
            <a:ext cx="4321165" cy="1645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06" y="3813610"/>
            <a:ext cx="4321166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840" y="318254"/>
            <a:ext cx="3560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(3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分类</a:t>
            </a:r>
            <a:r>
              <a:rPr lang="zh-CN" altLang="en-US" dirty="0"/>
              <a:t>目标 </a:t>
            </a:r>
            <a:r>
              <a:rPr lang="en-US" altLang="zh-CN" dirty="0"/>
              <a:t>(Categorizing objects)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6048" y="810691"/>
            <a:ext cx="9863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输入为共享特征，第一任务阶段产生的</a:t>
            </a:r>
            <a:r>
              <a:rPr lang="en-US" altLang="zh-CN" sz="1600" dirty="0" err="1"/>
              <a:t>bouding</a:t>
            </a:r>
            <a:r>
              <a:rPr lang="en-US" altLang="zh-CN" sz="1600" dirty="0"/>
              <a:t> box </a:t>
            </a:r>
            <a:r>
              <a:rPr lang="zh-CN" altLang="en-US" sz="1600" dirty="0"/>
              <a:t>和第二阶段产生的</a:t>
            </a:r>
            <a:r>
              <a:rPr lang="en-US" altLang="zh-CN" sz="1600" dirty="0"/>
              <a:t>mask</a:t>
            </a:r>
            <a:r>
              <a:rPr lang="zh-CN" altLang="en-US" sz="1600" dirty="0"/>
              <a:t>，输出为每个实例的分类得分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在使用</a:t>
            </a:r>
            <a:r>
              <a:rPr lang="en-US" altLang="zh-CN" sz="1600" dirty="0"/>
              <a:t>RPN</a:t>
            </a:r>
            <a:r>
              <a:rPr lang="zh-CN" altLang="en-US" sz="1600" dirty="0"/>
              <a:t>得到 </a:t>
            </a:r>
            <a:r>
              <a:rPr lang="en-US" altLang="zh-CN" sz="1600" dirty="0"/>
              <a:t>bounding box </a:t>
            </a:r>
            <a:r>
              <a:rPr lang="zh-CN" altLang="en-US" sz="1600" dirty="0"/>
              <a:t>之后， </a:t>
            </a:r>
            <a:br>
              <a:rPr lang="zh-CN" altLang="en-US" sz="1600" dirty="0"/>
            </a:br>
            <a:r>
              <a:rPr lang="zh-CN" altLang="en-US" sz="1600" dirty="0" smtClean="0"/>
              <a:t>        </a:t>
            </a:r>
            <a:r>
              <a:rPr lang="zh-CN" altLang="en-US" sz="1600" dirty="0"/>
              <a:t>一方面，由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 </a:t>
            </a:r>
            <a:r>
              <a:rPr lang="zh-CN" altLang="en-US" sz="1600" dirty="0"/>
              <a:t>后加两层卷积（第二任务阶段的方法）得到</a:t>
            </a:r>
            <a:r>
              <a:rPr lang="en-US" altLang="zh-CN" sz="1600" dirty="0"/>
              <a:t>mask </a:t>
            </a:r>
            <a:r>
              <a:rPr lang="zh-CN" altLang="en-US" sz="1600" dirty="0"/>
              <a:t>特征，</a:t>
            </a:r>
          </a:p>
          <a:p>
            <a:r>
              <a:rPr lang="zh-CN" altLang="en-US" sz="1600" dirty="0"/>
              <a:t>              </a:t>
            </a:r>
            <a:r>
              <a:rPr lang="zh-CN" altLang="en-US" sz="1600" dirty="0" smtClean="0"/>
              <a:t>另一方面</a:t>
            </a:r>
            <a:r>
              <a:rPr lang="zh-CN" altLang="en-US" sz="1600" dirty="0"/>
              <a:t>，由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 </a:t>
            </a:r>
            <a:r>
              <a:rPr lang="zh-CN" altLang="en-US" sz="1600" dirty="0"/>
              <a:t>直接连接两层</a:t>
            </a:r>
            <a:r>
              <a:rPr lang="en-US" altLang="zh-CN" sz="1600" dirty="0"/>
              <a:t>4096</a:t>
            </a:r>
            <a:r>
              <a:rPr lang="zh-CN" altLang="en-US" sz="1600" dirty="0"/>
              <a:t>维卷积层，得到特征。</a:t>
            </a:r>
          </a:p>
          <a:p>
            <a:r>
              <a:rPr lang="zh-CN" altLang="en-US" sz="1600" dirty="0"/>
              <a:t>              </a:t>
            </a:r>
            <a:r>
              <a:rPr lang="zh-CN" altLang="en-US" sz="1600" dirty="0" smtClean="0"/>
              <a:t>这</a:t>
            </a:r>
            <a:r>
              <a:rPr lang="zh-CN" altLang="en-US" sz="1600" dirty="0"/>
              <a:t>两方面得到的特征相连接，使用</a:t>
            </a:r>
            <a:r>
              <a:rPr lang="en-US" altLang="zh-CN" sz="1600" dirty="0" err="1"/>
              <a:t>softmax</a:t>
            </a:r>
            <a:r>
              <a:rPr lang="zh-CN" altLang="en-US" sz="1600" dirty="0"/>
              <a:t>分类。</a:t>
            </a:r>
            <a:r>
              <a:rPr lang="en-US" altLang="zh-CN" sz="1600" dirty="0"/>
              <a:t>N+1</a:t>
            </a:r>
            <a:r>
              <a:rPr lang="zh-CN" altLang="en-US" sz="1600" dirty="0"/>
              <a:t>类。</a:t>
            </a:r>
            <a:r>
              <a:rPr lang="en-US" altLang="zh-CN" sz="1600" dirty="0"/>
              <a:t>N</a:t>
            </a:r>
            <a:r>
              <a:rPr lang="zh-CN" altLang="en-US" sz="1600" dirty="0"/>
              <a:t>个实例类别，</a:t>
            </a:r>
            <a:r>
              <a:rPr lang="en-US" altLang="zh-CN" sz="1600" dirty="0"/>
              <a:t>1</a:t>
            </a:r>
            <a:r>
              <a:rPr lang="zh-CN" altLang="en-US" sz="1600" dirty="0"/>
              <a:t>个背景类别。</a:t>
            </a:r>
          </a:p>
          <a:p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51104" y="4858744"/>
            <a:ext cx="10397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端</a:t>
            </a:r>
            <a:r>
              <a:rPr lang="zh-CN" altLang="en-US" dirty="0"/>
              <a:t>到端的</a:t>
            </a:r>
            <a:r>
              <a:rPr lang="zh-CN" altLang="en-US" dirty="0" smtClean="0"/>
              <a:t>训练：</a:t>
            </a:r>
            <a:r>
              <a:rPr lang="zh-CN" altLang="en-US" sz="1600" dirty="0" smtClean="0"/>
              <a:t>为了</a:t>
            </a:r>
            <a:r>
              <a:rPr lang="zh-CN" altLang="en-US" sz="1600" dirty="0"/>
              <a:t>实现端到端的训练，论文实现了可微的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pooling.</a:t>
            </a:r>
            <a:r>
              <a:rPr lang="zh-CN" altLang="en-US" sz="1600" dirty="0"/>
              <a:t>使用随机梯度下降来训练模型。</a:t>
            </a:r>
          </a:p>
        </p:txBody>
      </p:sp>
      <p:sp>
        <p:nvSpPr>
          <p:cNvPr id="7" name="矩形 6"/>
          <p:cNvSpPr/>
          <p:nvPr/>
        </p:nvSpPr>
        <p:spPr>
          <a:xfrm>
            <a:off x="451104" y="5367050"/>
            <a:ext cx="105582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端</a:t>
            </a:r>
            <a:r>
              <a:rPr lang="zh-CN" altLang="en-US" dirty="0"/>
              <a:t>到端的训练：实现</a:t>
            </a:r>
            <a:r>
              <a:rPr lang="zh-CN" altLang="en-US" dirty="0" smtClean="0"/>
              <a:t>细节：</a:t>
            </a:r>
            <a:r>
              <a:rPr lang="zh-CN" altLang="en-US" sz="1600" dirty="0" smtClean="0"/>
              <a:t>第一</a:t>
            </a:r>
            <a:r>
              <a:rPr lang="zh-CN" altLang="en-US" sz="1600" dirty="0"/>
              <a:t>阶段产生的</a:t>
            </a:r>
            <a:r>
              <a:rPr lang="en-US" altLang="zh-CN" sz="1600" dirty="0"/>
              <a:t>box </a:t>
            </a:r>
            <a:r>
              <a:rPr lang="zh-CN" altLang="en-US" sz="1600" dirty="0"/>
              <a:t>数目很多，论文用</a:t>
            </a:r>
            <a:r>
              <a:rPr lang="en-US" altLang="zh-CN" sz="1600" dirty="0"/>
              <a:t>NMS</a:t>
            </a:r>
            <a:r>
              <a:rPr lang="zh-CN" altLang="en-US" sz="1600" dirty="0"/>
              <a:t>（非极大值抑制），获得</a:t>
            </a:r>
            <a:r>
              <a:rPr lang="en-US" altLang="zh-CN" sz="1600" dirty="0"/>
              <a:t>300</a:t>
            </a:r>
            <a:r>
              <a:rPr lang="zh-CN" altLang="en-US" sz="1600" dirty="0"/>
              <a:t>个</a:t>
            </a:r>
            <a:r>
              <a:rPr lang="en-US" altLang="zh-CN" sz="1600" dirty="0" smtClean="0"/>
              <a:t>box  </a:t>
            </a:r>
            <a:r>
              <a:rPr lang="zh-CN" altLang="en-US" sz="1600" dirty="0" smtClean="0"/>
              <a:t>用于</a:t>
            </a:r>
            <a:r>
              <a:rPr lang="zh-CN" altLang="en-US" sz="1600" dirty="0"/>
              <a:t>后续任务阶段。</a:t>
            </a:r>
          </a:p>
        </p:txBody>
      </p:sp>
      <p:sp>
        <p:nvSpPr>
          <p:cNvPr id="8" name="矩形 7"/>
          <p:cNvSpPr/>
          <p:nvPr/>
        </p:nvSpPr>
        <p:spPr>
          <a:xfrm>
            <a:off x="1232155" y="228284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只保留掩码部分对应的特征：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16" y="2827088"/>
            <a:ext cx="3228571" cy="40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32155" y="3437090"/>
            <a:ext cx="4538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衔接两个</a:t>
            </a:r>
            <a:r>
              <a:rPr lang="en-US" altLang="zh-CN" dirty="0"/>
              <a:t>4096-d</a:t>
            </a:r>
            <a:r>
              <a:rPr lang="zh-CN" altLang="en-US" dirty="0"/>
              <a:t>的全连接层，损失函数为：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816" y="3996672"/>
            <a:ext cx="2961905" cy="32284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1104" y="4345646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网络训练：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85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3994" y="2896862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级</a:t>
            </a:r>
            <a:r>
              <a:rPr lang="zh-CN" altLang="en-US" dirty="0"/>
              <a:t>联更多阶段</a:t>
            </a:r>
          </a:p>
        </p:txBody>
      </p:sp>
      <p:sp>
        <p:nvSpPr>
          <p:cNvPr id="5" name="矩形 4"/>
          <p:cNvSpPr/>
          <p:nvPr/>
        </p:nvSpPr>
        <p:spPr>
          <a:xfrm>
            <a:off x="823996" y="3335542"/>
            <a:ext cx="10743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任务阶段</a:t>
            </a:r>
            <a:r>
              <a:rPr lang="en-US" altLang="zh-CN" sz="1600" dirty="0"/>
              <a:t>1,2,3</a:t>
            </a:r>
            <a:r>
              <a:rPr lang="zh-CN" altLang="en-US" sz="1600" dirty="0"/>
              <a:t>为前面提到的方法，任务阶段</a:t>
            </a:r>
            <a:r>
              <a:rPr lang="en-US" altLang="zh-CN" sz="1600" dirty="0"/>
              <a:t>1</a:t>
            </a:r>
            <a:r>
              <a:rPr lang="zh-CN" altLang="en-US" sz="1600" dirty="0"/>
              <a:t>得到</a:t>
            </a:r>
            <a:r>
              <a:rPr lang="en-US" altLang="zh-CN" sz="1600" dirty="0"/>
              <a:t>bounding box</a:t>
            </a:r>
            <a:r>
              <a:rPr lang="zh-CN" altLang="en-US" sz="1600" dirty="0"/>
              <a:t>， 任务阶段</a:t>
            </a:r>
            <a:r>
              <a:rPr lang="en-US" altLang="zh-CN" sz="1600" dirty="0"/>
              <a:t>2</a:t>
            </a:r>
            <a:r>
              <a:rPr lang="zh-CN" altLang="en-US" sz="1600" dirty="0"/>
              <a:t>得到</a:t>
            </a:r>
            <a:r>
              <a:rPr lang="en-US" altLang="zh-CN" sz="1600" dirty="0"/>
              <a:t>mask </a:t>
            </a:r>
            <a:r>
              <a:rPr lang="zh-CN" altLang="en-US" sz="1600" dirty="0"/>
              <a:t>，任务阶段</a:t>
            </a:r>
            <a:r>
              <a:rPr lang="en-US" altLang="zh-CN" sz="1600" dirty="0"/>
              <a:t>3</a:t>
            </a:r>
            <a:r>
              <a:rPr lang="zh-CN" altLang="en-US" sz="1600" dirty="0"/>
              <a:t>得到实例分类，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任务阶段</a:t>
            </a:r>
            <a:r>
              <a:rPr lang="en-US" altLang="zh-CN" sz="1600" dirty="0"/>
              <a:t>3</a:t>
            </a:r>
            <a:r>
              <a:rPr lang="zh-CN" altLang="en-US" sz="1600" dirty="0"/>
              <a:t>，选择类别数考前的</a:t>
            </a:r>
            <a:r>
              <a:rPr lang="en-US" altLang="zh-CN" sz="1600" dirty="0"/>
              <a:t>bounding box </a:t>
            </a:r>
            <a:r>
              <a:rPr lang="zh-CN" altLang="en-US" sz="1600" dirty="0"/>
              <a:t>作为新的 </a:t>
            </a:r>
            <a:r>
              <a:rPr lang="en-US" altLang="zh-CN" sz="1600" dirty="0"/>
              <a:t>bounding box</a:t>
            </a:r>
            <a:r>
              <a:rPr lang="zh-CN" altLang="en-US" sz="1600" dirty="0"/>
              <a:t>，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任务</a:t>
            </a:r>
            <a:r>
              <a:rPr lang="zh-CN" altLang="en-US" sz="1600" dirty="0"/>
              <a:t>阶段</a:t>
            </a:r>
            <a:r>
              <a:rPr lang="en-US" altLang="zh-CN" sz="1600" dirty="0"/>
              <a:t>4</a:t>
            </a:r>
            <a:r>
              <a:rPr lang="zh-CN" altLang="en-US" sz="1600" dirty="0"/>
              <a:t>采用与任务阶段</a:t>
            </a:r>
            <a:r>
              <a:rPr lang="en-US" altLang="zh-CN" sz="1600" dirty="0"/>
              <a:t>2</a:t>
            </a:r>
            <a:r>
              <a:rPr lang="zh-CN" altLang="en-US" sz="1600" dirty="0"/>
              <a:t>相同的方法，得到新的</a:t>
            </a:r>
            <a:r>
              <a:rPr lang="en-US" altLang="zh-CN" sz="1600" dirty="0"/>
              <a:t>mask,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任务</a:t>
            </a:r>
            <a:r>
              <a:rPr lang="zh-CN" altLang="en-US" sz="1600" dirty="0"/>
              <a:t>阶段</a:t>
            </a:r>
            <a:r>
              <a:rPr lang="en-US" altLang="zh-CN" sz="1600" dirty="0"/>
              <a:t>5</a:t>
            </a:r>
            <a:r>
              <a:rPr lang="zh-CN" altLang="en-US" sz="1600" dirty="0"/>
              <a:t>采用与任务阶段</a:t>
            </a:r>
            <a:r>
              <a:rPr lang="en-US" altLang="zh-CN" sz="1600" dirty="0"/>
              <a:t>3</a:t>
            </a:r>
            <a:r>
              <a:rPr lang="zh-CN" altLang="en-US" sz="1600" dirty="0"/>
              <a:t>相同的方法，最终得到实例分类。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09" y="4547019"/>
            <a:ext cx="5114286" cy="18263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52" y="446390"/>
            <a:ext cx="8057143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2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1" y="843665"/>
            <a:ext cx="10923809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4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7912" y="2640830"/>
            <a:ext cx="510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Paper4  CVPR 2017:  </a:t>
            </a:r>
            <a:r>
              <a:rPr lang="en-US" altLang="zh-CN" dirty="0">
                <a:solidFill>
                  <a:srgbClr val="00B0F0"/>
                </a:solidFill>
              </a:rPr>
              <a:t>Pyramid Scene Parsing Network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0181" y="5547283"/>
            <a:ext cx="6297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rank 1 on PASCAL VOC 2012 </a:t>
            </a:r>
            <a:r>
              <a:rPr lang="zh-CN" altLang="en-US" dirty="0"/>
              <a:t>等多个</a:t>
            </a:r>
            <a:r>
              <a:rPr lang="en-US" altLang="zh-CN" dirty="0" smtClean="0"/>
              <a:t>benchmark (2016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商汤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港中文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760181" y="5177951"/>
            <a:ext cx="454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Code </a:t>
            </a:r>
            <a:r>
              <a:rPr lang="zh-CN" altLang="en-US" dirty="0" smtClean="0"/>
              <a:t>：https</a:t>
            </a:r>
            <a:r>
              <a:rPr lang="zh-CN" altLang="en-US" dirty="0"/>
              <a:t>://github.com/hszhao/PSPNet</a:t>
            </a:r>
          </a:p>
        </p:txBody>
      </p:sp>
    </p:spTree>
    <p:extLst>
      <p:ext uri="{BB962C8B-B14F-4D97-AF65-F5344CB8AC3E}">
        <p14:creationId xmlns:p14="http://schemas.microsoft.com/office/powerpoint/2010/main" val="357344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606" y="538560"/>
            <a:ext cx="107431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先是将</a:t>
            </a:r>
            <a:r>
              <a:rPr lang="en-US" altLang="zh-CN" sz="1600" dirty="0"/>
              <a:t>FC</a:t>
            </a:r>
            <a:r>
              <a:rPr lang="zh-CN" altLang="en-US" sz="1600" dirty="0"/>
              <a:t>换成了</a:t>
            </a:r>
            <a:r>
              <a:rPr lang="en-US" altLang="zh-CN" sz="1600" dirty="0" err="1"/>
              <a:t>conv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再</a:t>
            </a:r>
            <a:r>
              <a:rPr lang="zh-CN" altLang="en-US" sz="1600" dirty="0"/>
              <a:t>是提出了</a:t>
            </a:r>
            <a:r>
              <a:rPr lang="en-US" altLang="zh-CN" sz="1600" dirty="0"/>
              <a:t>dilated </a:t>
            </a:r>
            <a:r>
              <a:rPr lang="en-US" altLang="zh-CN" sz="1600" dirty="0" smtClean="0"/>
              <a:t>conv【3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40】, </a:t>
            </a:r>
            <a:r>
              <a:rPr lang="en-US" altLang="zh-CN" sz="1600" dirty="0"/>
              <a:t>deconvolution</a:t>
            </a:r>
            <a:r>
              <a:rPr lang="zh-CN" altLang="en-US" sz="1600" dirty="0"/>
              <a:t>实现的从粗到</a:t>
            </a:r>
            <a:r>
              <a:rPr lang="zh-CN" altLang="en-US" sz="1600" dirty="0" smtClean="0"/>
              <a:t>细</a:t>
            </a:r>
            <a:r>
              <a:rPr lang="en-US" altLang="zh-CN" sz="1600" dirty="0" smtClean="0"/>
              <a:t>【30】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Related work </a:t>
            </a:r>
            <a:r>
              <a:rPr lang="zh-CN" altLang="en-US" sz="1600" dirty="0" smtClean="0"/>
              <a:t>一路是</a:t>
            </a:r>
            <a:r>
              <a:rPr lang="en-US" altLang="zh-CN" sz="1600" dirty="0" smtClean="0"/>
              <a:t>structure </a:t>
            </a:r>
            <a:r>
              <a:rPr lang="en-US" altLang="zh-CN" sz="1600" dirty="0"/>
              <a:t>prediction[3],</a:t>
            </a:r>
            <a:r>
              <a:rPr lang="zh-CN" altLang="en-US" sz="1600" dirty="0"/>
              <a:t>采用</a:t>
            </a:r>
            <a:r>
              <a:rPr lang="en-US" altLang="zh-CN" sz="1600" dirty="0"/>
              <a:t>CRF</a:t>
            </a:r>
            <a:r>
              <a:rPr lang="zh-CN" altLang="en-US" sz="1600" dirty="0"/>
              <a:t>作为后处理；另一路是基于多尺度（因为</a:t>
            </a:r>
            <a:r>
              <a:rPr lang="zh-CN" altLang="en-US" sz="1600" dirty="0" smtClean="0"/>
              <a:t>高层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一般</a:t>
            </a:r>
            <a:r>
              <a:rPr lang="zh-CN" altLang="en-US" sz="1600" dirty="0"/>
              <a:t>对应的是语义信息而低层对应的事位置信息）或多级（</a:t>
            </a:r>
            <a:r>
              <a:rPr lang="en-US" altLang="zh-CN" sz="1600" dirty="0"/>
              <a:t>multi-level</a:t>
            </a:r>
            <a:r>
              <a:rPr lang="zh-CN" altLang="en-US" sz="1600" dirty="0" smtClean="0"/>
              <a:t>）的特征</a:t>
            </a:r>
            <a:r>
              <a:rPr lang="zh-CN" altLang="en-US" sz="1600" dirty="0"/>
              <a:t>整合。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[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ParseNet</a:t>
            </a:r>
            <a:r>
              <a:rPr lang="en-US" altLang="zh-CN" sz="1600" dirty="0" smtClean="0"/>
              <a:t>] </a:t>
            </a:r>
            <a:r>
              <a:rPr lang="zh-CN" altLang="en-US" sz="1600" dirty="0"/>
              <a:t>指出</a:t>
            </a:r>
            <a:r>
              <a:rPr lang="en-US" altLang="zh-CN" sz="1600" dirty="0"/>
              <a:t>global average pooling with FCN </a:t>
            </a:r>
            <a:r>
              <a:rPr lang="zh-CN" altLang="en-US" sz="1600" dirty="0"/>
              <a:t>可以改善分割效果，但本文发现在复杂</a:t>
            </a:r>
            <a:r>
              <a:rPr lang="zh-CN" altLang="en-US" sz="1600" dirty="0" smtClean="0"/>
              <a:t>场景下</a:t>
            </a:r>
            <a:r>
              <a:rPr lang="zh-CN" altLang="en-US" sz="1600" dirty="0"/>
              <a:t>并不有效</a:t>
            </a:r>
            <a:r>
              <a:rPr lang="zh-CN" altLang="en-US" sz="1600" dirty="0" smtClean="0"/>
              <a:t>，容易忽略多种物体间的空间相关性，造成语义的模糊，因此</a:t>
            </a:r>
            <a:r>
              <a:rPr lang="zh-CN" altLang="en-US" sz="1600" dirty="0"/>
              <a:t>提出了</a:t>
            </a:r>
            <a:r>
              <a:rPr lang="en-US" altLang="zh-CN" sz="1600" dirty="0"/>
              <a:t>different-region-based context aggregation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69414" y="169228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9414" y="2392371"/>
            <a:ext cx="93969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2 . </a:t>
            </a:r>
            <a:r>
              <a:rPr lang="zh-CN" altLang="en-US" b="1" dirty="0" smtClean="0"/>
              <a:t>语义</a:t>
            </a:r>
            <a:r>
              <a:rPr lang="zh-CN" altLang="en-US" b="1" dirty="0"/>
              <a:t>分割中常见</a:t>
            </a:r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关系不匹配</a:t>
            </a:r>
            <a:r>
              <a:rPr lang="zh-CN" altLang="en-US" sz="1600" dirty="0"/>
              <a:t>（</a:t>
            </a:r>
            <a:r>
              <a:rPr lang="en-US" altLang="zh-CN" sz="1600" dirty="0"/>
              <a:t>Mismatched Relationship</a:t>
            </a:r>
            <a:r>
              <a:rPr lang="zh-CN" altLang="en-US" sz="1600" dirty="0"/>
              <a:t>） </a:t>
            </a:r>
            <a:br>
              <a:rPr lang="zh-CN" altLang="en-US" sz="1600" dirty="0"/>
            </a:br>
            <a:r>
              <a:rPr lang="zh-CN" altLang="en-US" sz="1600" dirty="0" smtClean="0"/>
              <a:t>        场景</a:t>
            </a:r>
            <a:r>
              <a:rPr lang="zh-CN" altLang="en-US" sz="1600" dirty="0"/>
              <a:t>中存在着可视模式的共现。比如，飞机更可能在天上或者在跑道上，而不是公路上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易混淆的类别</a:t>
            </a:r>
            <a:r>
              <a:rPr lang="zh-CN" altLang="en-US" sz="1600" dirty="0"/>
              <a:t>（</a:t>
            </a:r>
            <a:r>
              <a:rPr lang="en-US" altLang="zh-CN" sz="1600" dirty="0"/>
              <a:t>Confusion Categories</a:t>
            </a:r>
            <a:r>
              <a:rPr lang="zh-CN" altLang="en-US" sz="1600" dirty="0"/>
              <a:t>） </a:t>
            </a:r>
            <a:br>
              <a:rPr lang="zh-CN" altLang="en-US" sz="1600" dirty="0"/>
            </a:br>
            <a:r>
              <a:rPr lang="zh-CN" altLang="en-US" sz="1600" dirty="0" smtClean="0"/>
              <a:t>       许多</a:t>
            </a:r>
            <a:r>
              <a:rPr lang="zh-CN" altLang="en-US" sz="1600" dirty="0"/>
              <a:t>类别具有高度相似的外表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不显眼的类别</a:t>
            </a:r>
            <a:r>
              <a:rPr lang="zh-CN" altLang="en-US" sz="1600" dirty="0"/>
              <a:t>（</a:t>
            </a:r>
            <a:r>
              <a:rPr lang="en-US" altLang="zh-CN" sz="1600" dirty="0"/>
              <a:t>Inconspicuous Classes</a:t>
            </a:r>
            <a:r>
              <a:rPr lang="zh-CN" altLang="en-US" sz="1600" dirty="0"/>
              <a:t>） </a:t>
            </a:r>
            <a:br>
              <a:rPr lang="zh-CN" altLang="en-US" sz="1600" dirty="0"/>
            </a:br>
            <a:r>
              <a:rPr lang="zh-CN" altLang="en-US" sz="1600" dirty="0" smtClean="0"/>
              <a:t>       场景</a:t>
            </a:r>
            <a:r>
              <a:rPr lang="zh-CN" altLang="en-US" sz="1600" dirty="0"/>
              <a:t>中包括任意尺寸的物体，小尺寸的物体难以被识别但是有时候对于场景理解很重要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2" name="矩形 1"/>
          <p:cNvSpPr/>
          <p:nvPr/>
        </p:nvSpPr>
        <p:spPr>
          <a:xfrm>
            <a:off x="169414" y="5138734"/>
            <a:ext cx="8151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 </a:t>
            </a:r>
            <a:r>
              <a:rPr lang="en-US" altLang="zh-CN" b="1" dirty="0"/>
              <a:t>. </a:t>
            </a:r>
            <a:r>
              <a:rPr lang="zh-CN" altLang="en-US" b="1" dirty="0" smtClean="0"/>
              <a:t>分割结果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smtClean="0"/>
              <a:t>    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mIoU</a:t>
            </a:r>
            <a:r>
              <a:rPr lang="en-US" altLang="zh-CN" dirty="0" smtClean="0"/>
              <a:t> </a:t>
            </a:r>
            <a:r>
              <a:rPr lang="en-US" altLang="zh-CN" dirty="0"/>
              <a:t>accuracy 85.4% on </a:t>
            </a:r>
            <a:r>
              <a:rPr lang="en-US" altLang="zh-CN" dirty="0" smtClean="0"/>
              <a:t>PASCAL VOC </a:t>
            </a:r>
            <a:r>
              <a:rPr lang="en-US" altLang="zh-CN" dirty="0"/>
              <a:t>2012 </a:t>
            </a:r>
            <a:endParaRPr lang="en-US" altLang="zh-CN" dirty="0" smtClean="0"/>
          </a:p>
          <a:p>
            <a:r>
              <a:rPr lang="en-US" altLang="zh-CN" dirty="0" smtClean="0"/>
              <a:t>    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mIoU</a:t>
            </a:r>
            <a:r>
              <a:rPr lang="en-US" altLang="zh-CN" dirty="0" smtClean="0"/>
              <a:t> accuracy </a:t>
            </a:r>
            <a:r>
              <a:rPr lang="en-US" altLang="zh-CN" dirty="0"/>
              <a:t>80.2% on Cityscapes.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9906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" y="142236"/>
            <a:ext cx="7927091" cy="40457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6632" y="4347847"/>
            <a:ext cx="10475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关系不匹配</a:t>
            </a:r>
            <a:r>
              <a:rPr lang="zh-CN" altLang="en-US" dirty="0"/>
              <a:t>（</a:t>
            </a:r>
            <a:r>
              <a:rPr lang="en-US" altLang="zh-CN" dirty="0"/>
              <a:t>Mismatched Relationship</a:t>
            </a:r>
            <a:r>
              <a:rPr lang="zh-CN" altLang="en-US" dirty="0"/>
              <a:t>） </a:t>
            </a:r>
            <a:br>
              <a:rPr lang="zh-CN" altLang="en-US" dirty="0"/>
            </a:br>
            <a:r>
              <a:rPr lang="zh-CN" altLang="en-US" dirty="0"/>
              <a:t>        场景中存在着可视模式的共现。比如，飞机更可能在天上或者在跑道上，而不是公路上。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易混淆的类别</a:t>
            </a:r>
            <a:r>
              <a:rPr lang="zh-CN" altLang="en-US" dirty="0"/>
              <a:t>（</a:t>
            </a:r>
            <a:r>
              <a:rPr lang="en-US" altLang="zh-CN" dirty="0"/>
              <a:t>Confusion Categories</a:t>
            </a:r>
            <a:r>
              <a:rPr lang="zh-CN" altLang="en-US" dirty="0"/>
              <a:t>） </a:t>
            </a:r>
            <a:br>
              <a:rPr lang="zh-CN" altLang="en-US" dirty="0"/>
            </a:br>
            <a:r>
              <a:rPr lang="zh-CN" altLang="en-US" dirty="0"/>
              <a:t>       许多类别具有高度相似的外表</a:t>
            </a:r>
            <a:r>
              <a:rPr lang="zh-CN" altLang="en-US" dirty="0" smtClean="0"/>
              <a:t>。如</a:t>
            </a:r>
            <a:r>
              <a:rPr lang="en-US" altLang="zh-CN" dirty="0" smtClean="0"/>
              <a:t>: building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skyscraper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不显眼的类别</a:t>
            </a:r>
            <a:r>
              <a:rPr lang="zh-CN" altLang="en-US" dirty="0"/>
              <a:t>（</a:t>
            </a:r>
            <a:r>
              <a:rPr lang="en-US" altLang="zh-CN" dirty="0"/>
              <a:t>Inconspicuous Classes</a:t>
            </a:r>
            <a:r>
              <a:rPr lang="zh-CN" altLang="en-US" dirty="0"/>
              <a:t>） </a:t>
            </a:r>
            <a:br>
              <a:rPr lang="zh-CN" altLang="en-US" dirty="0"/>
            </a:br>
            <a:r>
              <a:rPr lang="zh-CN" altLang="en-US" dirty="0"/>
              <a:t>       场景中包括任意尺寸的物体，小尺寸的物体难以被识别但是有时候对于场景理解很重要</a:t>
            </a:r>
            <a:r>
              <a:rPr lang="zh-CN" altLang="en-US" dirty="0" smtClean="0"/>
              <a:t>。如：枕头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86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255" y="2632871"/>
            <a:ext cx="10321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Paper1  ECCV2014_SPPNet- Spatial </a:t>
            </a:r>
            <a:r>
              <a:rPr lang="en-US" altLang="zh-CN" dirty="0">
                <a:solidFill>
                  <a:srgbClr val="00B0F0"/>
                </a:solidFill>
              </a:rPr>
              <a:t>Pyramid Pooling in Deep Convolutional Networks for Visual Recognition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63892" y="5211015"/>
            <a:ext cx="199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</a:rPr>
              <a:t>MicroSoft</a:t>
            </a:r>
            <a:r>
              <a:rPr lang="en-US" altLang="zh-CN" dirty="0" smtClean="0">
                <a:solidFill>
                  <a:srgbClr val="00B0F0"/>
                </a:solidFill>
              </a:rPr>
              <a:t> : </a:t>
            </a:r>
            <a:r>
              <a:rPr lang="zh-CN" altLang="en-US" dirty="0" smtClean="0">
                <a:solidFill>
                  <a:srgbClr val="00B0F0"/>
                </a:solidFill>
              </a:rPr>
              <a:t>何凯明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56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1708" y="3755600"/>
            <a:ext cx="96508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采用一个</a:t>
            </a:r>
            <a:r>
              <a:rPr lang="en-US" altLang="zh-CN" sz="1600" dirty="0"/>
              <a:t>pre-trained</a:t>
            </a:r>
            <a:r>
              <a:rPr lang="zh-CN" altLang="en-US" sz="1600" dirty="0"/>
              <a:t>网络</a:t>
            </a:r>
            <a:r>
              <a:rPr lang="en-US" altLang="zh-CN" sz="1600" dirty="0" err="1"/>
              <a:t>ResNet</a:t>
            </a:r>
            <a:r>
              <a:rPr lang="en-US" altLang="zh-CN" sz="1600" dirty="0"/>
              <a:t> [13],</a:t>
            </a:r>
            <a:r>
              <a:rPr lang="zh-CN" altLang="en-US" sz="1600" dirty="0"/>
              <a:t>并加入</a:t>
            </a:r>
            <a:r>
              <a:rPr lang="en-US" altLang="zh-CN" sz="1600" dirty="0"/>
              <a:t>dilated network</a:t>
            </a:r>
            <a:r>
              <a:rPr lang="zh-CN" altLang="en-US" sz="1600" dirty="0"/>
              <a:t>来提取</a:t>
            </a:r>
            <a:r>
              <a:rPr lang="en-US" altLang="zh-CN" sz="1600" dirty="0"/>
              <a:t>feature map</a:t>
            </a:r>
            <a:r>
              <a:rPr lang="zh-CN" altLang="en-US" sz="1600" dirty="0"/>
              <a:t>，得到的</a:t>
            </a:r>
            <a:r>
              <a:rPr lang="en-US" altLang="zh-CN" sz="1600" dirty="0"/>
              <a:t>feature map</a:t>
            </a:r>
            <a:r>
              <a:rPr lang="zh-CN" altLang="en-US" sz="1600" dirty="0"/>
              <a:t>的尺寸是原始图的</a:t>
            </a:r>
            <a:r>
              <a:rPr lang="en-US" altLang="zh-CN" sz="1600" dirty="0"/>
              <a:t>1/8(</a:t>
            </a:r>
            <a:r>
              <a:rPr lang="zh-CN" altLang="en-US" sz="1600" dirty="0"/>
              <a:t>这在</a:t>
            </a:r>
            <a:r>
              <a:rPr lang="en-US" altLang="zh-CN" sz="1600" dirty="0" err="1"/>
              <a:t>Deeplab</a:t>
            </a:r>
            <a:r>
              <a:rPr lang="zh-CN" altLang="en-US" sz="1600" dirty="0"/>
              <a:t>在解释过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金字塔</a:t>
            </a:r>
            <a:r>
              <a:rPr lang="zh-CN" altLang="en-US" sz="1600" dirty="0"/>
              <a:t>池化模块：</a:t>
            </a:r>
            <a:r>
              <a:rPr lang="en-US" altLang="zh-CN" sz="1600" dirty="0"/>
              <a:t>4</a:t>
            </a:r>
            <a:r>
              <a:rPr lang="zh-CN" altLang="en-US" sz="1600" dirty="0"/>
              <a:t>层 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红色部分代表</a:t>
            </a:r>
            <a:r>
              <a:rPr lang="en-US" altLang="zh-CN" sz="1600" dirty="0"/>
              <a:t>global pooling</a:t>
            </a:r>
            <a:r>
              <a:rPr lang="zh-CN" altLang="en-US" sz="1600" dirty="0"/>
              <a:t>，捕获的是 </a:t>
            </a:r>
            <a:r>
              <a:rPr lang="en-US" altLang="zh-CN" sz="1600" dirty="0"/>
              <a:t>global contextual prior</a:t>
            </a:r>
            <a:r>
              <a:rPr lang="zh-CN" altLang="en-US" sz="1600" dirty="0"/>
              <a:t>。</a:t>
            </a:r>
            <a:r>
              <a:rPr lang="en-US" altLang="zh-CN" sz="1600" dirty="0"/>
              <a:t>2x2</a:t>
            </a:r>
            <a:r>
              <a:rPr lang="zh-CN" altLang="en-US" sz="1600" dirty="0"/>
              <a:t>、</a:t>
            </a:r>
            <a:r>
              <a:rPr lang="en-US" altLang="zh-CN" sz="1600" dirty="0"/>
              <a:t>3x3</a:t>
            </a:r>
            <a:r>
              <a:rPr lang="zh-CN" altLang="en-US" sz="1600" dirty="0"/>
              <a:t>、</a:t>
            </a:r>
            <a:r>
              <a:rPr lang="en-US" altLang="zh-CN" sz="1600" dirty="0"/>
              <a:t>6x6</a:t>
            </a:r>
            <a:r>
              <a:rPr lang="zh-CN" altLang="en-US" sz="1600" dirty="0"/>
              <a:t>捕获的是不同尺度</a:t>
            </a:r>
            <a:r>
              <a:rPr lang="en-US" altLang="zh-CN" sz="1600" dirty="0"/>
              <a:t>sub-regions contextual prior</a:t>
            </a:r>
            <a:r>
              <a:rPr lang="zh-CN" altLang="en-US" sz="1600" dirty="0"/>
              <a:t>（也隐含捕获了不同类别直接的关系</a:t>
            </a:r>
            <a:r>
              <a:rPr lang="zh-CN" altLang="en-US" sz="1600" dirty="0" smtClean="0"/>
              <a:t>），池化</a:t>
            </a:r>
            <a:r>
              <a:rPr lang="zh-CN" altLang="en-US" sz="1600" dirty="0"/>
              <a:t>之后得到的</a:t>
            </a:r>
            <a:r>
              <a:rPr lang="en-US" altLang="zh-CN" sz="1600" dirty="0"/>
              <a:t>feature map</a:t>
            </a:r>
            <a:r>
              <a:rPr lang="zh-CN" altLang="en-US" sz="1600" dirty="0"/>
              <a:t>是不同尺寸的。 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然后，对</a:t>
            </a:r>
            <a:r>
              <a:rPr lang="zh-CN" altLang="en-US" sz="1600" dirty="0"/>
              <a:t>每个金字塔</a:t>
            </a:r>
            <a:r>
              <a:rPr lang="en-US" altLang="zh-CN" sz="1600" dirty="0"/>
              <a:t>level </a:t>
            </a:r>
            <a:r>
              <a:rPr lang="zh-CN" altLang="en-US" sz="1600" dirty="0" smtClean="0"/>
              <a:t>做一</a:t>
            </a:r>
            <a:r>
              <a:rPr lang="zh-CN" altLang="en-US" sz="1600" dirty="0"/>
              <a:t>个</a:t>
            </a:r>
            <a:r>
              <a:rPr lang="en-US" altLang="zh-CN" sz="1600" dirty="0"/>
              <a:t>1*1 </a:t>
            </a:r>
            <a:r>
              <a:rPr lang="zh-CN" altLang="en-US" sz="1600" dirty="0"/>
              <a:t>卷积（为了减小维度和维持全局特征的权重），将</a:t>
            </a:r>
            <a:r>
              <a:rPr lang="en-US" altLang="zh-CN" sz="1600" dirty="0"/>
              <a:t>context representation</a:t>
            </a:r>
            <a:r>
              <a:rPr lang="zh-CN" altLang="en-US" sz="1600" dirty="0"/>
              <a:t>的维度变成原来的</a:t>
            </a:r>
            <a:r>
              <a:rPr lang="en-US" altLang="zh-CN" sz="1600" dirty="0"/>
              <a:t>1/N</a:t>
            </a:r>
            <a:r>
              <a:rPr lang="zh-CN" altLang="en-US" sz="1600" dirty="0"/>
              <a:t>，</a:t>
            </a:r>
            <a:r>
              <a:rPr lang="en-US" altLang="zh-CN" sz="1600" dirty="0"/>
              <a:t>N</a:t>
            </a:r>
            <a:r>
              <a:rPr lang="zh-CN" altLang="en-US" sz="1600" dirty="0"/>
              <a:t>是金字塔的层数。 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Pyramid Pooling Module</a:t>
            </a:r>
            <a:r>
              <a:rPr lang="zh-CN" altLang="en-US" sz="1600" dirty="0"/>
              <a:t>中的</a:t>
            </a:r>
            <a:r>
              <a:rPr lang="en-US" altLang="zh-CN" sz="1600" dirty="0"/>
              <a:t>pooling</a:t>
            </a:r>
            <a:r>
              <a:rPr lang="zh-CN" altLang="en-US" sz="1600" dirty="0"/>
              <a:t>的数量以及尺寸都是可以调节的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然后</a:t>
            </a:r>
            <a:r>
              <a:rPr lang="zh-CN" altLang="en-US" sz="1600" dirty="0"/>
              <a:t>直接对低维的</a:t>
            </a:r>
            <a:r>
              <a:rPr lang="en-US" altLang="zh-CN" sz="1600" dirty="0"/>
              <a:t>feature map</a:t>
            </a:r>
            <a:r>
              <a:rPr lang="zh-CN" altLang="en-US" sz="1600" dirty="0" smtClean="0"/>
              <a:t>进行双线性插值的上</a:t>
            </a:r>
            <a:r>
              <a:rPr lang="zh-CN" altLang="en-US" sz="1600" dirty="0"/>
              <a:t>采样，得到原图尺寸。 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最后</a:t>
            </a:r>
            <a:r>
              <a:rPr lang="zh-CN" altLang="en-US" sz="1600" dirty="0"/>
              <a:t>，不同层的</a:t>
            </a:r>
            <a:r>
              <a:rPr lang="en-US" altLang="zh-CN" sz="1600" dirty="0"/>
              <a:t>feature</a:t>
            </a:r>
            <a:r>
              <a:rPr lang="zh-CN" altLang="en-US" sz="1600" dirty="0"/>
              <a:t>连接后经过卷积</a:t>
            </a:r>
            <a:r>
              <a:rPr lang="en-US" altLang="zh-CN" sz="1600" dirty="0" err="1"/>
              <a:t>conv</a:t>
            </a:r>
            <a:r>
              <a:rPr lang="zh-CN" altLang="en-US" sz="1600" dirty="0"/>
              <a:t>输出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数据扩增用了：</a:t>
            </a:r>
            <a:r>
              <a:rPr lang="en-US" altLang="zh-CN" sz="1600" dirty="0"/>
              <a:t>random mirror, random resize(0.5-2), random rotation(-10</a:t>
            </a:r>
            <a:r>
              <a:rPr lang="zh-CN" altLang="en-US" sz="1600" dirty="0"/>
              <a:t>到</a:t>
            </a:r>
            <a:r>
              <a:rPr lang="en-US" altLang="zh-CN" sz="1600" dirty="0"/>
              <a:t>10</a:t>
            </a:r>
            <a:r>
              <a:rPr lang="zh-CN" altLang="en-US" sz="1600" dirty="0"/>
              <a:t>度</a:t>
            </a:r>
            <a:r>
              <a:rPr lang="en-US" altLang="zh-CN" sz="1600" dirty="0"/>
              <a:t>), random Gaussian blur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93" y="551954"/>
            <a:ext cx="8357933" cy="28529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9823" y="182622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基本框架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34146" y="2057562"/>
            <a:ext cx="7328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rgbClr val="7030A0"/>
                </a:solidFill>
              </a:rPr>
              <a:t>473*473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8377" y="1978417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</a:rPr>
              <a:t>60*60*512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5075" y="967452"/>
            <a:ext cx="706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</a:rPr>
              <a:t>dilated 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en-US" altLang="zh-CN" sz="1200" dirty="0" smtClean="0">
                <a:solidFill>
                  <a:srgbClr val="7030A0"/>
                </a:solidFill>
              </a:rPr>
              <a:t>network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164" y="959144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</a:rPr>
              <a:t>2*2*512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6164" y="1210382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3*3*512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5113" y="698649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60*60</a:t>
            </a:r>
            <a:r>
              <a:rPr lang="zh-CN" altLang="en-US" sz="1200" dirty="0" smtClean="0">
                <a:solidFill>
                  <a:srgbClr val="7030A0"/>
                </a:solidFill>
              </a:rPr>
              <a:t>*</a:t>
            </a:r>
            <a:r>
              <a:rPr lang="en-US" altLang="zh-CN" sz="1200" dirty="0" smtClean="0">
                <a:solidFill>
                  <a:srgbClr val="7030A0"/>
                </a:solidFill>
              </a:rPr>
              <a:t>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84051" y="1785948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6*6*512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9369" y="800509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</a:rPr>
              <a:t>1*1*512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746" y="1079086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30*30*512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27746" y="1479823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20*20*512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11703" y="2223014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10*10*512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68337" y="2223014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</a:rPr>
              <a:t>1*1*128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69487" y="2116916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60*60</a:t>
            </a:r>
            <a:r>
              <a:rPr lang="zh-CN" altLang="en-US" sz="1200" dirty="0" smtClean="0">
                <a:solidFill>
                  <a:srgbClr val="7030A0"/>
                </a:solidFill>
              </a:rPr>
              <a:t>*</a:t>
            </a:r>
            <a:r>
              <a:rPr lang="en-US" altLang="zh-CN" sz="1200" dirty="0" smtClean="0">
                <a:solidFill>
                  <a:srgbClr val="7030A0"/>
                </a:solidFill>
              </a:rPr>
              <a:t>1024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0610" y="178594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双线性插值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5882" y="1674433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n*n*150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29205" y="2015155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ADE20K</a:t>
            </a:r>
            <a:r>
              <a:rPr lang="zh-CN" altLang="en-US" sz="1200" dirty="0" smtClean="0">
                <a:solidFill>
                  <a:srgbClr val="7030A0"/>
                </a:solidFill>
              </a:rPr>
              <a:t>的</a:t>
            </a:r>
            <a:r>
              <a:rPr lang="en-US" altLang="zh-CN" sz="1200" dirty="0" smtClean="0">
                <a:solidFill>
                  <a:srgbClr val="7030A0"/>
                </a:solidFill>
              </a:rPr>
              <a:t>150</a:t>
            </a:r>
          </a:p>
          <a:p>
            <a:r>
              <a:rPr lang="en-US" altLang="zh-CN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 smtClean="0">
                <a:solidFill>
                  <a:srgbClr val="7030A0"/>
                </a:solidFill>
              </a:rPr>
              <a:t>   </a:t>
            </a:r>
            <a:r>
              <a:rPr lang="zh-CN" altLang="en-US" sz="1200" dirty="0" smtClean="0">
                <a:solidFill>
                  <a:srgbClr val="7030A0"/>
                </a:solidFill>
              </a:rPr>
              <a:t>类概率图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7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51" y="622135"/>
            <a:ext cx="6142857" cy="54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5643" y="252803"/>
            <a:ext cx="11748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Resnet101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97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902" y="355408"/>
            <a:ext cx="421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b="1" dirty="0"/>
              <a:t>Deep Supervision for </a:t>
            </a:r>
            <a:r>
              <a:rPr lang="en-US" altLang="zh-CN" b="1" dirty="0" err="1"/>
              <a:t>ResNet</a:t>
            </a:r>
            <a:r>
              <a:rPr lang="en-US" altLang="zh-CN" b="1" dirty="0"/>
              <a:t>-Based FCN</a:t>
            </a:r>
          </a:p>
        </p:txBody>
      </p:sp>
      <p:sp>
        <p:nvSpPr>
          <p:cNvPr id="5" name="矩形 4"/>
          <p:cNvSpPr/>
          <p:nvPr/>
        </p:nvSpPr>
        <p:spPr>
          <a:xfrm>
            <a:off x="591752" y="800521"/>
            <a:ext cx="8199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残差网络借助</a:t>
            </a:r>
            <a:r>
              <a:rPr lang="en-US" altLang="zh-CN" sz="1600" dirty="0"/>
              <a:t>skip </a:t>
            </a:r>
            <a:r>
              <a:rPr lang="en-US" altLang="zh-CN" sz="1600" dirty="0" err="1"/>
              <a:t>conntection</a:t>
            </a:r>
            <a:r>
              <a:rPr lang="zh-CN" altLang="en-US" sz="1600" dirty="0"/>
              <a:t>来减小深层网络的一些优化问题，后面的层主要是学习前面的层的残差。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本文作者</a:t>
            </a:r>
            <a:r>
              <a:rPr lang="zh-CN" altLang="en-US" sz="1600" dirty="0"/>
              <a:t>提出加入一个额外的</a:t>
            </a:r>
            <a:r>
              <a:rPr lang="en-US" altLang="zh-CN" sz="1600" dirty="0"/>
              <a:t>loss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用于对浅层网络的进一步优化，与主干网络的</a:t>
            </a:r>
            <a:r>
              <a:rPr lang="en-US" altLang="zh-CN" sz="1600" dirty="0" smtClean="0"/>
              <a:t>loss</a:t>
            </a:r>
            <a:r>
              <a:rPr lang="zh-CN" altLang="en-US" sz="1600" dirty="0" smtClean="0"/>
              <a:t>取一定加权；测试阶段不考虑辅助的</a:t>
            </a:r>
            <a:r>
              <a:rPr lang="en-US" altLang="zh-CN" sz="1600" dirty="0" smtClean="0"/>
              <a:t>loss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95" y="2717091"/>
            <a:ext cx="5266667" cy="25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5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5388" y="2516867"/>
            <a:ext cx="1021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Paper5 CVPR2017_RefineNet : Multi-Path </a:t>
            </a:r>
            <a:r>
              <a:rPr lang="en-US" altLang="zh-CN" dirty="0">
                <a:solidFill>
                  <a:srgbClr val="00B0F0"/>
                </a:solidFill>
              </a:rPr>
              <a:t>Refinement Networks for High-Resolution Semantic </a:t>
            </a:r>
            <a:r>
              <a:rPr lang="en-US" altLang="zh-CN" dirty="0" smtClean="0">
                <a:solidFill>
                  <a:srgbClr val="00B0F0"/>
                </a:solidFill>
              </a:rPr>
              <a:t>Segmentation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14774" y="4277606"/>
            <a:ext cx="4666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Code : https</a:t>
            </a:r>
            <a:r>
              <a:rPr lang="en-US" altLang="zh-CN" dirty="0">
                <a:hlinkClick r:id="rId2"/>
              </a:rPr>
              <a:t>://github.com/guosheng/refinenet/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14774" y="4734806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刷了</a:t>
            </a:r>
            <a:r>
              <a:rPr lang="en-US" altLang="zh-CN" b="1" dirty="0"/>
              <a:t>7</a:t>
            </a:r>
            <a:r>
              <a:rPr lang="zh-CN" altLang="en-US" b="1" dirty="0" smtClean="0"/>
              <a:t>个数据库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557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52" y="115747"/>
            <a:ext cx="8546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</a:rPr>
              <a:t>RefineNet</a:t>
            </a:r>
            <a:r>
              <a:rPr lang="en-US" altLang="zh-CN" dirty="0" smtClean="0">
                <a:solidFill>
                  <a:srgbClr val="00B0F0"/>
                </a:solidFill>
              </a:rPr>
              <a:t> : </a:t>
            </a:r>
            <a:r>
              <a:rPr lang="en-US" altLang="zh-CN" dirty="0">
                <a:solidFill>
                  <a:srgbClr val="00B0F0"/>
                </a:solidFill>
              </a:rPr>
              <a:t>Multi-Path Refinement Networks for High-Resolution Semantic Segmentation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352" y="592574"/>
            <a:ext cx="17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384" y="961906"/>
            <a:ext cx="87203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直接将 </a:t>
            </a:r>
            <a:r>
              <a:rPr lang="en-US" altLang="zh-CN" sz="1600" dirty="0"/>
              <a:t>CNN </a:t>
            </a:r>
            <a:r>
              <a:rPr lang="zh-CN" altLang="en-US" sz="1600" dirty="0"/>
              <a:t>网络模型如 </a:t>
            </a:r>
            <a:r>
              <a:rPr lang="en-US" altLang="zh-CN" sz="1600" dirty="0"/>
              <a:t>VGG </a:t>
            </a:r>
            <a:r>
              <a:rPr lang="zh-CN" altLang="en-US" sz="1600" dirty="0"/>
              <a:t>、</a:t>
            </a:r>
            <a:r>
              <a:rPr lang="en-US" altLang="zh-CN" sz="1600" dirty="0"/>
              <a:t>Residual Net </a:t>
            </a:r>
            <a:r>
              <a:rPr lang="zh-CN" altLang="en-US" sz="1600" dirty="0"/>
              <a:t>用于 语义分割存在的问题就是 </a:t>
            </a:r>
            <a:r>
              <a:rPr lang="en-US" altLang="zh-CN" sz="1600" dirty="0"/>
              <a:t>CNN </a:t>
            </a:r>
            <a:r>
              <a:rPr lang="zh-CN" altLang="en-US" sz="1600" dirty="0"/>
              <a:t>卷积池化得到的特征图是降采样</a:t>
            </a:r>
            <a:r>
              <a:rPr lang="en-US" altLang="zh-CN" sz="1600" dirty="0"/>
              <a:t>32</a:t>
            </a:r>
            <a:r>
              <a:rPr lang="zh-CN" altLang="en-US" sz="1600" dirty="0"/>
              <a:t>倍的，很多细节丢失，这对于分割问题来说得到的结果太粗糙了。 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通过学习反卷积滤波器来 放大特征图 </a:t>
            </a:r>
            <a:r>
              <a:rPr lang="en-US" altLang="zh-CN" sz="1600" dirty="0"/>
              <a:t>up-sampling operation</a:t>
            </a:r>
            <a:r>
              <a:rPr lang="zh-CN" altLang="en-US" sz="1600" dirty="0"/>
              <a:t>，这个方法因为不能恢复 </a:t>
            </a:r>
            <a:r>
              <a:rPr lang="en-US" altLang="zh-CN" sz="1600" dirty="0"/>
              <a:t>low-level visual features </a:t>
            </a:r>
            <a:r>
              <a:rPr lang="zh-CN" altLang="en-US" sz="1600" dirty="0"/>
              <a:t>所以导致分割的精度不高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 smtClean="0"/>
              <a:t>DeepLab</a:t>
            </a:r>
            <a:r>
              <a:rPr lang="zh-CN" altLang="en-US" sz="1600" dirty="0" smtClean="0"/>
              <a:t>引入 </a:t>
            </a:r>
            <a:r>
              <a:rPr lang="en-US" altLang="zh-CN" sz="1600" dirty="0" err="1"/>
              <a:t>atrous</a:t>
            </a:r>
            <a:r>
              <a:rPr lang="en-US" altLang="zh-CN" sz="1600" dirty="0"/>
              <a:t> (or dilated) convolutions </a:t>
            </a:r>
            <a:r>
              <a:rPr lang="zh-CN" altLang="en-US" sz="1600" dirty="0"/>
              <a:t>通过 </a:t>
            </a:r>
            <a:r>
              <a:rPr lang="en-US" altLang="zh-CN" sz="1600" dirty="0"/>
              <a:t>larger receptive fields </a:t>
            </a:r>
            <a:r>
              <a:rPr lang="zh-CN" altLang="en-US" sz="1600" dirty="0"/>
              <a:t>避免降采样。这个方法尽快很成功，但是仍然有两个缺点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     1</a:t>
            </a:r>
            <a:r>
              <a:rPr lang="zh-CN" altLang="en-US" sz="1600" dirty="0"/>
              <a:t>）因为卷积核比较大，卷积的区域较大，计算量也就比较大。再就是 </a:t>
            </a:r>
            <a:r>
              <a:rPr lang="en-US" altLang="zh-CN" sz="1600" dirty="0"/>
              <a:t>a large number of </a:t>
            </a:r>
            <a:r>
              <a:rPr lang="en-US" altLang="zh-CN" sz="1600" dirty="0" smtClean="0"/>
              <a:t>high- dimensional </a:t>
            </a:r>
            <a:r>
              <a:rPr lang="en-US" altLang="zh-CN" sz="1600" dirty="0"/>
              <a:t>and high-resolution feature maps </a:t>
            </a:r>
            <a:r>
              <a:rPr lang="zh-CN" altLang="en-US" sz="1600" dirty="0"/>
              <a:t>导致需要 较大的 </a:t>
            </a:r>
            <a:r>
              <a:rPr lang="en-US" altLang="zh-CN" sz="1600" dirty="0"/>
              <a:t>GPU </a:t>
            </a:r>
            <a:r>
              <a:rPr lang="zh-CN" altLang="en-US" sz="1600" dirty="0"/>
              <a:t>内存 ，尤其在训练时，这就导致输出结果的尺寸是输入的 </a:t>
            </a:r>
            <a:r>
              <a:rPr lang="en-US" altLang="zh-CN" sz="1600" dirty="0"/>
              <a:t>1/8 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     </a:t>
            </a:r>
            <a:r>
              <a:rPr lang="en-US" altLang="zh-CN" sz="1600" dirty="0" smtClean="0"/>
              <a:t>2</a:t>
            </a:r>
            <a:r>
              <a:rPr lang="zh-CN" altLang="en-US" sz="1600" dirty="0"/>
              <a:t>） </a:t>
            </a:r>
            <a:r>
              <a:rPr lang="en-US" altLang="zh-CN" sz="1600" dirty="0"/>
              <a:t>dilated convolutions </a:t>
            </a:r>
            <a:r>
              <a:rPr lang="zh-CN" altLang="en-US" sz="1600" dirty="0"/>
              <a:t>引入了 </a:t>
            </a:r>
            <a:r>
              <a:rPr lang="en-US" altLang="zh-CN" sz="1600" dirty="0"/>
              <a:t>coarse sub-sampling of features</a:t>
            </a:r>
            <a:r>
              <a:rPr lang="zh-CN" altLang="en-US" sz="1600" dirty="0"/>
              <a:t>，这可能导致重要信息的丢失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FCN</a:t>
            </a:r>
            <a:r>
              <a:rPr lang="zh-CN" altLang="en-US" sz="1600" dirty="0" smtClean="0"/>
              <a:t>使用</a:t>
            </a:r>
            <a:r>
              <a:rPr lang="zh-CN" altLang="en-US" sz="1600" dirty="0"/>
              <a:t>了 </a:t>
            </a:r>
            <a:r>
              <a:rPr lang="en-US" altLang="zh-CN" sz="1600" dirty="0"/>
              <a:t>intermediate layers </a:t>
            </a:r>
            <a:r>
              <a:rPr lang="zh-CN" altLang="en-US" sz="1600" dirty="0"/>
              <a:t>来生成高分辨率分割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本文使用 </a:t>
            </a:r>
            <a:r>
              <a:rPr lang="en-US" altLang="zh-CN" sz="1600" dirty="0"/>
              <a:t>cascaded </a:t>
            </a:r>
            <a:r>
              <a:rPr lang="zh-CN" altLang="en-US" sz="1600" dirty="0" smtClean="0"/>
              <a:t>思想，一个框架将</a:t>
            </a:r>
            <a:r>
              <a:rPr lang="en-US" altLang="zh-CN" sz="1600" dirty="0" smtClean="0"/>
              <a:t>features </a:t>
            </a:r>
            <a:r>
              <a:rPr lang="en-US" altLang="zh-CN" sz="1600" dirty="0"/>
              <a:t>from all </a:t>
            </a:r>
            <a:r>
              <a:rPr lang="en-US" altLang="zh-CN" sz="1600" dirty="0" smtClean="0"/>
              <a:t>levels</a:t>
            </a:r>
            <a:r>
              <a:rPr lang="zh-CN" altLang="en-US" sz="1600" dirty="0"/>
              <a:t>融合起来用于语义</a:t>
            </a:r>
            <a:r>
              <a:rPr lang="zh-CN" altLang="en-US" sz="1600" dirty="0" smtClean="0"/>
              <a:t>分割。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8070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95" y="641866"/>
            <a:ext cx="9161905" cy="33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588" y="141863"/>
            <a:ext cx="126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2.  </a:t>
            </a:r>
            <a:r>
              <a:rPr lang="en-US" altLang="zh-CN" b="1" dirty="0" err="1" smtClean="0"/>
              <a:t>Struture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1703832" y="4105870"/>
            <a:ext cx="83545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本文提出的网络模型可以分为两段对应于</a:t>
            </a:r>
            <a:r>
              <a:rPr lang="en-US" altLang="zh-CN" sz="1600" dirty="0"/>
              <a:t>U-Net</a:t>
            </a:r>
            <a:r>
              <a:rPr lang="zh-CN" altLang="en-US" sz="1600" dirty="0"/>
              <a:t>中向下（特征逐步降采样同时提取语义特征）和向上（逐步上采样特征恢复细节信息）两段通路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其中</a:t>
            </a:r>
            <a:r>
              <a:rPr lang="zh-CN" altLang="en-US" sz="1600" dirty="0"/>
              <a:t>向下的通路以</a:t>
            </a:r>
            <a:r>
              <a:rPr lang="en-US" altLang="zh-CN" sz="1600" dirty="0" err="1"/>
              <a:t>ResNet</a:t>
            </a:r>
            <a:r>
              <a:rPr lang="zh-CN" altLang="en-US" sz="1600" dirty="0"/>
              <a:t>为基础。向上的通路使用了新提出的</a:t>
            </a:r>
            <a:r>
              <a:rPr lang="en-US" altLang="zh-CN" sz="1600" dirty="0" err="1"/>
              <a:t>RefineNet</a:t>
            </a:r>
            <a:r>
              <a:rPr lang="zh-CN" altLang="en-US" sz="1600" dirty="0"/>
              <a:t>作为基础，并作为本通路特征与</a:t>
            </a:r>
            <a:r>
              <a:rPr lang="en-US" altLang="zh-CN" sz="1600" dirty="0" err="1"/>
              <a:t>ResNet</a:t>
            </a:r>
            <a:r>
              <a:rPr lang="zh-CN" altLang="en-US" sz="1600" dirty="0"/>
              <a:t>中低层特征的融合器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左边的四组特征是从</a:t>
            </a:r>
            <a:r>
              <a:rPr lang="en-US" altLang="zh-CN" sz="1600" dirty="0" err="1"/>
              <a:t>ResNet</a:t>
            </a:r>
            <a:r>
              <a:rPr lang="zh-CN" altLang="en-US" sz="1600" dirty="0"/>
              <a:t>的四个对应的</a:t>
            </a:r>
            <a:r>
              <a:rPr lang="en-US" altLang="zh-CN" sz="1600" dirty="0"/>
              <a:t>block</a:t>
            </a:r>
            <a:r>
              <a:rPr lang="zh-CN" altLang="en-US" sz="1600" dirty="0"/>
              <a:t>取出</a:t>
            </a:r>
            <a:r>
              <a:rPr lang="zh-CN" altLang="en-US" sz="1600" dirty="0" smtClean="0"/>
              <a:t>的。</a:t>
            </a:r>
            <a:r>
              <a:rPr lang="zh-CN" altLang="en-US" sz="1600" dirty="0"/>
              <a:t>不过如作者所说，</a:t>
            </a:r>
            <a:r>
              <a:rPr lang="en-US" altLang="zh-CN" sz="1600" dirty="0" err="1"/>
              <a:t>RefineNet</a:t>
            </a:r>
            <a:r>
              <a:rPr lang="zh-CN" altLang="en-US" sz="1600" dirty="0"/>
              <a:t>是一个灵活的模块，其输入的尺度个数可以变化，因此整个网络的拓扑结构可以有很多改变。</a:t>
            </a:r>
          </a:p>
        </p:txBody>
      </p:sp>
      <p:sp>
        <p:nvSpPr>
          <p:cNvPr id="7" name="矩形 6"/>
          <p:cNvSpPr/>
          <p:nvPr/>
        </p:nvSpPr>
        <p:spPr>
          <a:xfrm>
            <a:off x="5458968" y="713232"/>
            <a:ext cx="4828032" cy="200253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55582" y="2477107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rgbClr val="7030A0"/>
                </a:solidFill>
              </a:rPr>
              <a:t>ResNet-Encoder</a:t>
            </a:r>
            <a:r>
              <a:rPr lang="en-US" altLang="zh-CN" dirty="0" err="1" smtClean="0"/>
              <a:t>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85554" y="1252835"/>
            <a:ext cx="1602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接</a:t>
            </a:r>
            <a:r>
              <a:rPr lang="en-US" altLang="zh-CN" sz="1600" dirty="0" err="1" smtClean="0"/>
              <a:t>softmax</a:t>
            </a:r>
            <a:r>
              <a:rPr lang="en-US" altLang="zh-CN" sz="1600" dirty="0" smtClean="0"/>
              <a:t> for dense prediction</a:t>
            </a:r>
            <a:r>
              <a:rPr lang="zh-CN" altLang="en-US" sz="1600" dirty="0" smtClean="0"/>
              <a:t>再</a:t>
            </a:r>
            <a:r>
              <a:rPr lang="zh-CN" altLang="en-US" sz="1600" dirty="0"/>
              <a:t>双线性插值输出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7272002" y="2510313"/>
            <a:ext cx="1348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feature fusion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8" y="676656"/>
            <a:ext cx="7016100" cy="4187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7580" y="178439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3.  </a:t>
            </a:r>
            <a:r>
              <a:rPr lang="en-US" altLang="zh-CN" b="1" dirty="0" err="1" smtClean="0"/>
              <a:t>RefineNet</a:t>
            </a:r>
            <a:r>
              <a:rPr lang="en-US" altLang="zh-CN" b="1" dirty="0" smtClean="0"/>
              <a:t> Block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7214616" y="676656"/>
            <a:ext cx="46542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RefineNet</a:t>
            </a:r>
            <a:r>
              <a:rPr lang="en-US" altLang="zh-CN" sz="1600" dirty="0" smtClean="0"/>
              <a:t> Block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分为三个主要部分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1. </a:t>
            </a:r>
            <a:r>
              <a:rPr lang="en-US" altLang="zh-CN" sz="1600" dirty="0" smtClean="0"/>
              <a:t>2* RCU :</a:t>
            </a:r>
            <a:r>
              <a:rPr lang="zh-CN" altLang="en-US" sz="1600" dirty="0"/>
              <a:t>输入不同尺度</a:t>
            </a:r>
            <a:r>
              <a:rPr lang="zh-CN" altLang="en-US" sz="1600" dirty="0" smtClean="0"/>
              <a:t>（或</a:t>
            </a:r>
            <a:r>
              <a:rPr lang="en-US" altLang="zh-CN" sz="1600" dirty="0" err="1"/>
              <a:t>RefineNet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-4</a:t>
            </a:r>
            <a:r>
              <a:rPr lang="zh-CN" altLang="en-US" sz="1600" dirty="0" smtClean="0"/>
              <a:t>仅一</a:t>
            </a:r>
            <a:r>
              <a:rPr lang="zh-CN" altLang="en-US" sz="1600" dirty="0"/>
              <a:t>个输入尺度）的</a:t>
            </a:r>
            <a:r>
              <a:rPr lang="zh-CN" altLang="en-US" sz="1600" dirty="0" smtClean="0"/>
              <a:t>特征图，顺序通过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个去除</a:t>
            </a:r>
            <a:r>
              <a:rPr lang="en-US" altLang="zh-CN" sz="1600" dirty="0"/>
              <a:t>BN </a:t>
            </a:r>
            <a:r>
              <a:rPr lang="zh-CN" altLang="en-US" sz="1600" dirty="0"/>
              <a:t>的</a:t>
            </a:r>
            <a:r>
              <a:rPr lang="en-US" altLang="zh-CN" sz="1600" dirty="0"/>
              <a:t>RCU</a:t>
            </a:r>
            <a:r>
              <a:rPr lang="zh-CN" altLang="en-US" sz="1600" dirty="0" smtClean="0"/>
              <a:t>，用于</a:t>
            </a:r>
            <a:r>
              <a:rPr lang="en-US" altLang="zh-CN" sz="1600" dirty="0" smtClean="0"/>
              <a:t>fine-tune </a:t>
            </a:r>
            <a:r>
              <a:rPr lang="en-US" altLang="zh-CN" sz="1600" dirty="0" err="1" smtClean="0"/>
              <a:t>pretrained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ResNet</a:t>
            </a:r>
            <a:r>
              <a:rPr lang="en-US" altLang="zh-CN" sz="1600" dirty="0" smtClean="0"/>
              <a:t> weight</a:t>
            </a:r>
            <a:r>
              <a:rPr lang="zh-CN" altLang="en-US" sz="1600" dirty="0" smtClean="0"/>
              <a:t>以适应该任务</a:t>
            </a:r>
            <a:r>
              <a:rPr lang="en-US" altLang="zh-CN" sz="1600" dirty="0" smtClean="0"/>
              <a:t>; </a:t>
            </a:r>
            <a:r>
              <a:rPr lang="zh-CN" altLang="en-US" sz="1600" dirty="0" smtClean="0"/>
              <a:t>每个输入路径的卷积核</a:t>
            </a:r>
            <a:r>
              <a:rPr lang="en-US" altLang="zh-CN" sz="1600" dirty="0" smtClean="0"/>
              <a:t>512 </a:t>
            </a:r>
            <a:r>
              <a:rPr lang="en-US" altLang="zh-CN" sz="1600" dirty="0"/>
              <a:t>for RefineNet-4 and 256 for </a:t>
            </a:r>
            <a:r>
              <a:rPr lang="en-US" altLang="zh-CN" sz="1600" dirty="0" smtClean="0"/>
              <a:t>others.</a:t>
            </a:r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2. </a:t>
            </a:r>
            <a:r>
              <a:rPr lang="en-US" altLang="zh-CN" dirty="0"/>
              <a:t>Multi-resolution </a:t>
            </a:r>
            <a:r>
              <a:rPr lang="en-US" altLang="zh-CN" dirty="0" smtClean="0"/>
              <a:t>fusion: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不同</a:t>
            </a:r>
            <a:r>
              <a:rPr lang="zh-CN" altLang="en-US" sz="1600" dirty="0"/>
              <a:t>尺寸的</a:t>
            </a:r>
            <a:r>
              <a:rPr lang="zh-CN" altLang="en-US" sz="1600" dirty="0" smtClean="0"/>
              <a:t>特征图，先卷积成最小输入特征图同等</a:t>
            </a:r>
            <a:r>
              <a:rPr lang="en-US" altLang="zh-CN" sz="1600" dirty="0" smtClean="0"/>
              <a:t>shape</a:t>
            </a:r>
            <a:r>
              <a:rPr lang="zh-CN" altLang="en-US" sz="1600" dirty="0" smtClean="0"/>
              <a:t>，再上下样为最大特征图的同等</a:t>
            </a:r>
            <a:r>
              <a:rPr lang="en-US" altLang="zh-CN" sz="1600" dirty="0" smtClean="0"/>
              <a:t>shape, </a:t>
            </a:r>
            <a:r>
              <a:rPr lang="en-US" altLang="zh-CN" sz="1600" dirty="0"/>
              <a:t>Finally, all features</a:t>
            </a:r>
          </a:p>
          <a:p>
            <a:r>
              <a:rPr lang="en-US" altLang="zh-CN" sz="1600" dirty="0"/>
              <a:t>maps are fused by </a:t>
            </a:r>
            <a:r>
              <a:rPr lang="en-US" altLang="zh-CN" sz="1600" dirty="0" smtClean="0"/>
              <a:t>summation. </a:t>
            </a:r>
            <a:r>
              <a:rPr lang="zh-CN" altLang="en-US" sz="1600" dirty="0"/>
              <a:t>单</a:t>
            </a:r>
            <a:r>
              <a:rPr lang="zh-CN" altLang="en-US" sz="1600" dirty="0" smtClean="0"/>
              <a:t>输入的</a:t>
            </a:r>
            <a:r>
              <a:rPr lang="en-US" altLang="zh-CN" sz="1600" dirty="0" err="1"/>
              <a:t>RefineNet</a:t>
            </a:r>
            <a:r>
              <a:rPr lang="en-US" altLang="zh-CN" sz="1600" dirty="0"/>
              <a:t> -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直接通过</a:t>
            </a:r>
            <a:r>
              <a:rPr lang="en-US" altLang="zh-CN" sz="1600" dirty="0" smtClean="0"/>
              <a:t>this block.</a:t>
            </a:r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3. </a:t>
            </a:r>
            <a:r>
              <a:rPr lang="en-US" altLang="zh-CN" dirty="0"/>
              <a:t>Chained residual </a:t>
            </a:r>
            <a:r>
              <a:rPr lang="en-US" altLang="zh-CN" dirty="0" smtClean="0"/>
              <a:t>pooling:  </a:t>
            </a:r>
            <a:r>
              <a:rPr lang="en-US" altLang="zh-CN" sz="1600" dirty="0" smtClean="0"/>
              <a:t>aim to </a:t>
            </a:r>
            <a:r>
              <a:rPr lang="en-US" altLang="zh-CN" sz="1600" dirty="0"/>
              <a:t>efficiently pool features </a:t>
            </a:r>
            <a:r>
              <a:rPr lang="en-US" altLang="zh-CN" sz="1600" dirty="0" smtClean="0"/>
              <a:t>with multiple </a:t>
            </a:r>
            <a:r>
              <a:rPr lang="en-US" altLang="zh-CN" sz="1600" dirty="0"/>
              <a:t>window sizes and fuse them together using </a:t>
            </a:r>
            <a:r>
              <a:rPr lang="en-US" altLang="zh-CN" sz="1600" dirty="0" smtClean="0"/>
              <a:t>learnable weights</a:t>
            </a:r>
            <a:r>
              <a:rPr lang="en-US" altLang="zh-CN" sz="1600" dirty="0"/>
              <a:t> </a:t>
            </a:r>
            <a:r>
              <a:rPr lang="zh-CN" altLang="en-US" sz="1600" dirty="0"/>
              <a:t>以</a:t>
            </a:r>
            <a:r>
              <a:rPr lang="zh-CN" altLang="en-US" sz="1600" dirty="0" smtClean="0"/>
              <a:t>获取</a:t>
            </a:r>
            <a:r>
              <a:rPr lang="zh-CN" altLang="en-US" sz="1600" dirty="0"/>
              <a:t>背景</a:t>
            </a:r>
            <a:r>
              <a:rPr lang="zh-CN" altLang="en-US" sz="1600" dirty="0" smtClean="0"/>
              <a:t>信息</a:t>
            </a:r>
            <a:r>
              <a:rPr lang="en-US" altLang="zh-CN" sz="1600" dirty="0"/>
              <a:t>from a </a:t>
            </a:r>
            <a:r>
              <a:rPr lang="en-US" altLang="zh-CN" sz="1600" dirty="0" smtClean="0"/>
              <a:t>large image </a:t>
            </a:r>
            <a:r>
              <a:rPr lang="en-US" altLang="zh-CN" sz="1600" dirty="0"/>
              <a:t>region </a:t>
            </a:r>
            <a:r>
              <a:rPr lang="zh-CN" altLang="en-US" sz="1600" dirty="0" smtClean="0"/>
              <a:t>。采用残差连接，有利于梯度的反向传播。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188970" y="5006414"/>
            <a:ext cx="68157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 </a:t>
            </a:r>
            <a:r>
              <a:rPr lang="en-US" altLang="zh-CN" dirty="0"/>
              <a:t>Output </a:t>
            </a:r>
            <a:r>
              <a:rPr lang="en-US" altLang="zh-CN" dirty="0" smtClean="0"/>
              <a:t>convolutions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除了</a:t>
            </a:r>
            <a:r>
              <a:rPr lang="en-US" altLang="zh-CN" dirty="0" smtClean="0"/>
              <a:t>Block1, </a:t>
            </a:r>
            <a:r>
              <a:rPr lang="en-US" altLang="zh-CN" sz="1600" dirty="0" err="1" smtClean="0"/>
              <a:t>RefineNet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Block </a:t>
            </a:r>
            <a:r>
              <a:rPr lang="zh-CN" altLang="en-US" sz="1600" dirty="0" smtClean="0"/>
              <a:t>之间有三个</a:t>
            </a:r>
            <a:r>
              <a:rPr lang="en-US" altLang="zh-CN" sz="1600" dirty="0" smtClean="0"/>
              <a:t>RCUs, </a:t>
            </a:r>
            <a:r>
              <a:rPr lang="zh-CN" altLang="en-US" sz="1600" dirty="0" smtClean="0"/>
              <a:t>为此，</a:t>
            </a:r>
            <a:r>
              <a:rPr lang="en-US" altLang="zh-CN" sz="1600" dirty="0" smtClean="0"/>
              <a:t>in </a:t>
            </a:r>
            <a:r>
              <a:rPr lang="en-US" altLang="zh-CN" sz="1600" dirty="0"/>
              <a:t>the last RefineNet-1 block, </a:t>
            </a:r>
            <a:r>
              <a:rPr lang="zh-CN" altLang="en-US" sz="1600" dirty="0" smtClean="0"/>
              <a:t>多添加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2 RCUs </a:t>
            </a:r>
            <a:r>
              <a:rPr lang="en-US" altLang="zh-CN" sz="1600" dirty="0"/>
              <a:t>before the final </a:t>
            </a:r>
            <a:r>
              <a:rPr lang="en-US" altLang="zh-CN" sz="1600" dirty="0" err="1"/>
              <a:t>softmax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prediction step.  </a:t>
            </a:r>
            <a:r>
              <a:rPr lang="zh-CN" altLang="en-US" sz="1600" dirty="0" smtClean="0"/>
              <a:t>利用非线性运算，处理多路融合的特征图</a:t>
            </a:r>
            <a:r>
              <a:rPr lang="en-US" altLang="zh-CN" sz="1600" dirty="0" smtClean="0"/>
              <a:t>; </a:t>
            </a:r>
            <a:r>
              <a:rPr lang="en-US" altLang="zh-CN" dirty="0"/>
              <a:t>The feature</a:t>
            </a:r>
          </a:p>
          <a:p>
            <a:r>
              <a:rPr lang="en-US" altLang="zh-CN" dirty="0"/>
              <a:t>dimension remains the same after going through this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。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57580" y="3911846"/>
            <a:ext cx="2027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</a:rPr>
              <a:t>去除了</a:t>
            </a:r>
            <a:r>
              <a:rPr lang="en-US" altLang="zh-CN" sz="1400" dirty="0">
                <a:solidFill>
                  <a:srgbClr val="7030A0"/>
                </a:solidFill>
              </a:rPr>
              <a:t>BN</a:t>
            </a:r>
            <a:r>
              <a:rPr lang="zh-CN" altLang="en-US" sz="1400" dirty="0">
                <a:solidFill>
                  <a:srgbClr val="7030A0"/>
                </a:solidFill>
              </a:rPr>
              <a:t>的</a:t>
            </a:r>
            <a:r>
              <a:rPr lang="en-US" altLang="zh-CN" sz="1400" dirty="0">
                <a:solidFill>
                  <a:srgbClr val="7030A0"/>
                </a:solidFill>
              </a:rPr>
              <a:t>residual unit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1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" y="137821"/>
            <a:ext cx="866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Experiments:</a:t>
            </a:r>
          </a:p>
          <a:p>
            <a:r>
              <a:rPr lang="zh-CN" altLang="en-US" dirty="0" smtClean="0"/>
              <a:t>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作者</a:t>
            </a:r>
            <a:r>
              <a:rPr lang="zh-CN" altLang="en-US" dirty="0"/>
              <a:t>在</a:t>
            </a:r>
            <a:r>
              <a:rPr lang="en-US" altLang="zh-CN" dirty="0"/>
              <a:t>NYUDv2, PASCAL VOC 2012, SUN-RGBD, PASCAL-Context, Cityscapes, ADE20K MIT</a:t>
            </a:r>
            <a:r>
              <a:rPr lang="zh-CN" altLang="en-US" dirty="0"/>
              <a:t>等</a:t>
            </a:r>
            <a:r>
              <a:rPr lang="zh-CN" altLang="en-US" b="1" dirty="0">
                <a:solidFill>
                  <a:srgbClr val="DF3434"/>
                </a:solidFill>
                <a:hlinkClick r:id="rId2" tooltip="MySQL知识库"/>
              </a:rPr>
              <a:t>数据库</a:t>
            </a:r>
            <a:r>
              <a:rPr lang="zh-CN" altLang="en-US" dirty="0"/>
              <a:t>上进行了实验，都取得了很好的效果。需要注意的一点是，作者在</a:t>
            </a:r>
            <a:r>
              <a:rPr lang="en-US" altLang="zh-CN" dirty="0"/>
              <a:t>VOC</a:t>
            </a:r>
            <a:r>
              <a:rPr lang="zh-CN" altLang="en-US" dirty="0"/>
              <a:t>的实验中使用了</a:t>
            </a:r>
            <a:r>
              <a:rPr lang="en-US" altLang="zh-CN" dirty="0"/>
              <a:t>dense CRF</a:t>
            </a:r>
            <a:r>
              <a:rPr lang="zh-CN" altLang="en-US" dirty="0"/>
              <a:t>进行后处理，发现其对性能的提升仅有</a:t>
            </a:r>
            <a:r>
              <a:rPr lang="en-US" altLang="zh-CN" dirty="0"/>
              <a:t>0.1%</a:t>
            </a:r>
            <a:r>
              <a:rPr lang="zh-CN" altLang="en-US" dirty="0"/>
              <a:t>，于是没有在其他实验中使用</a:t>
            </a:r>
            <a:r>
              <a:rPr lang="en-US" altLang="zh-CN" dirty="0"/>
              <a:t>CRF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6" y="2636857"/>
            <a:ext cx="9492430" cy="25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1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0872" y="2785795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Paper 6  arXiv2017-Large </a:t>
            </a:r>
            <a:r>
              <a:rPr lang="en-US" altLang="zh-CN" dirty="0">
                <a:solidFill>
                  <a:srgbClr val="00B0F0"/>
                </a:solidFill>
              </a:rPr>
              <a:t>Kernel Matters </a:t>
            </a:r>
            <a:r>
              <a:rPr lang="en-US" altLang="zh-CN" dirty="0" smtClean="0">
                <a:solidFill>
                  <a:srgbClr val="00B0F0"/>
                </a:solidFill>
              </a:rPr>
              <a:t>— </a:t>
            </a:r>
            <a:r>
              <a:rPr lang="en-US" altLang="zh-CN" dirty="0">
                <a:solidFill>
                  <a:srgbClr val="00B0F0"/>
                </a:solidFill>
              </a:rPr>
              <a:t>Improve Semantic Segmentation by Global Convolutional Network </a:t>
            </a:r>
          </a:p>
        </p:txBody>
      </p:sp>
      <p:sp>
        <p:nvSpPr>
          <p:cNvPr id="6" name="矩形 5"/>
          <p:cNvSpPr/>
          <p:nvPr/>
        </p:nvSpPr>
        <p:spPr>
          <a:xfrm>
            <a:off x="10152336" y="5630918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旷视最新</a:t>
            </a:r>
          </a:p>
        </p:txBody>
      </p:sp>
    </p:spTree>
    <p:extLst>
      <p:ext uri="{BB962C8B-B14F-4D97-AF65-F5344CB8AC3E}">
        <p14:creationId xmlns:p14="http://schemas.microsoft.com/office/powerpoint/2010/main" val="332158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" y="115747"/>
            <a:ext cx="925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Large </a:t>
            </a:r>
            <a:r>
              <a:rPr lang="en-US" altLang="zh-CN" dirty="0">
                <a:solidFill>
                  <a:srgbClr val="00B0F0"/>
                </a:solidFill>
              </a:rPr>
              <a:t>Kernel Matters — Improve Semantic Segmentation by Global Convolutional Network </a:t>
            </a:r>
          </a:p>
        </p:txBody>
      </p:sp>
      <p:sp>
        <p:nvSpPr>
          <p:cNvPr id="6" name="矩形 5"/>
          <p:cNvSpPr/>
          <p:nvPr/>
        </p:nvSpPr>
        <p:spPr>
          <a:xfrm>
            <a:off x="287700" y="711446"/>
            <a:ext cx="5750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en-US" altLang="zh-CN" dirty="0" smtClean="0"/>
              <a:t>Classification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localization : </a:t>
            </a:r>
            <a:r>
              <a:rPr lang="zh-CN" altLang="en-US" dirty="0" smtClean="0"/>
              <a:t>语义分割</a:t>
            </a:r>
            <a:r>
              <a:rPr lang="en-US" altLang="zh-CN" dirty="0" smtClean="0"/>
              <a:t>pixel-wise</a:t>
            </a:r>
            <a:r>
              <a:rPr lang="zh-CN" altLang="en-US" dirty="0" smtClean="0"/>
              <a:t>的分类</a:t>
            </a:r>
            <a:endParaRPr lang="en-US" altLang="zh-CN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61" y="1444572"/>
            <a:ext cx="4438095" cy="32190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1319" y="4952476"/>
            <a:ext cx="10095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Classification :  </a:t>
            </a:r>
            <a:r>
              <a:rPr lang="zh-CN" altLang="en-US" dirty="0" smtClean="0"/>
              <a:t>对图像的</a:t>
            </a:r>
            <a:r>
              <a:rPr lang="en-US" altLang="zh-CN" dirty="0"/>
              <a:t>translation and 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的不变性，是对图片的全局特征打一个标签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Localization :  </a:t>
            </a:r>
            <a:r>
              <a:rPr lang="zh-CN" altLang="en-US" dirty="0" smtClean="0"/>
              <a:t>精确的定位每一个像素的语义标签，是</a:t>
            </a:r>
            <a:r>
              <a:rPr lang="en-US" altLang="zh-CN" dirty="0" smtClean="0"/>
              <a:t>transformation-sensitive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classification</a:t>
            </a:r>
            <a:r>
              <a:rPr lang="zh-CN" altLang="en-US" dirty="0"/>
              <a:t>和</a:t>
            </a:r>
            <a:r>
              <a:rPr lang="en-US" altLang="zh-CN" dirty="0"/>
              <a:t>localization</a:t>
            </a:r>
            <a:r>
              <a:rPr lang="zh-CN" altLang="en-US" dirty="0"/>
              <a:t>之间是有冲突的，我们平时所用的卷积分割网络，在提高分割效果的同时，削弱了分类的能力</a:t>
            </a:r>
          </a:p>
        </p:txBody>
      </p:sp>
      <p:sp>
        <p:nvSpPr>
          <p:cNvPr id="10" name="矩形 9"/>
          <p:cNvSpPr/>
          <p:nvPr/>
        </p:nvSpPr>
        <p:spPr>
          <a:xfrm>
            <a:off x="6164434" y="1937248"/>
            <a:ext cx="57887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Global Convolutional </a:t>
            </a:r>
            <a:r>
              <a:rPr lang="en-US" altLang="zh-CN" dirty="0" smtClean="0"/>
              <a:t>Network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）</a:t>
            </a:r>
            <a:r>
              <a:rPr lang="en-US" altLang="zh-CN" dirty="0"/>
              <a:t> from the localization view</a:t>
            </a:r>
            <a:r>
              <a:rPr lang="en-US" altLang="zh-CN" dirty="0" smtClean="0"/>
              <a:t>, GCN</a:t>
            </a:r>
            <a:r>
              <a:rPr lang="zh-CN" altLang="en-US" dirty="0" smtClean="0"/>
              <a:t>无全局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较好的保持</a:t>
            </a:r>
            <a:r>
              <a:rPr lang="en-US" altLang="zh-CN" dirty="0" smtClean="0"/>
              <a:t>localization performance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2)    from </a:t>
            </a:r>
            <a:r>
              <a:rPr lang="en-US" altLang="zh-CN" dirty="0"/>
              <a:t>the classification </a:t>
            </a:r>
            <a:r>
              <a:rPr lang="en-US" altLang="zh-CN" dirty="0" smtClean="0"/>
              <a:t>view, GCN</a:t>
            </a:r>
            <a:r>
              <a:rPr lang="zh-CN" altLang="en-US" dirty="0"/>
              <a:t>设置大的</a:t>
            </a:r>
            <a:r>
              <a:rPr lang="zh-CN" altLang="en-US" dirty="0" smtClean="0"/>
              <a:t>感受野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以</a:t>
            </a:r>
            <a:r>
              <a:rPr lang="en-US" altLang="zh-CN" dirty="0"/>
              <a:t>enable densely connections between feature maps </a:t>
            </a:r>
            <a:endParaRPr lang="en-US" altLang="zh-CN" dirty="0" smtClean="0"/>
          </a:p>
          <a:p>
            <a:r>
              <a:rPr lang="en-US" altLang="zh-CN" dirty="0" smtClean="0"/>
              <a:t>         and per-pixel classifiers (pixel </a:t>
            </a:r>
            <a:r>
              <a:rPr lang="en-US" altLang="zh-CN" dirty="0"/>
              <a:t>score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，以应对图像的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各类变式。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081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155" y="1240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池化方法总结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083" y="62357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latin typeface="Arial" panose="020B0604020202020204" pitchFamily="34" charset="0"/>
              </a:rPr>
              <a:t> 1.  </a:t>
            </a:r>
            <a:r>
              <a:rPr lang="zh-CN" altLang="it-IT" b="1" dirty="0">
                <a:latin typeface="Arial" panose="020B0604020202020204" pitchFamily="34" charset="0"/>
              </a:rPr>
              <a:t>一般池化（</a:t>
            </a:r>
            <a:r>
              <a:rPr lang="it-IT" altLang="zh-CN" b="1" dirty="0">
                <a:latin typeface="Arial" panose="020B0604020202020204" pitchFamily="34" charset="0"/>
              </a:rPr>
              <a:t>General Pooling</a:t>
            </a:r>
            <a:r>
              <a:rPr lang="zh-CN" altLang="it-IT" b="1" dirty="0">
                <a:latin typeface="Arial" panose="020B0604020202020204" pitchFamily="34" charset="0"/>
              </a:rPr>
              <a:t>）</a:t>
            </a:r>
            <a:endParaRPr lang="zh-CN" altLang="it-IT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152" y="1039076"/>
            <a:ext cx="3750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）平均</a:t>
            </a:r>
            <a:r>
              <a:rPr lang="zh-CN" altLang="en-US" dirty="0">
                <a:latin typeface="Arial" panose="020B0604020202020204" pitchFamily="34" charset="0"/>
              </a:rPr>
              <a:t>池化：计算图像区域的平均值作为该区域池化后的值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</a:rPr>
              <a:t>）最大</a:t>
            </a:r>
            <a:r>
              <a:rPr lang="zh-CN" altLang="en-US" dirty="0">
                <a:latin typeface="Arial" panose="020B0604020202020204" pitchFamily="34" charset="0"/>
              </a:rPr>
              <a:t>池化：选图像区域的最大值作为该区域池化后的值。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3466" y="2747519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2. </a:t>
            </a:r>
            <a:r>
              <a:rPr lang="zh-CN" altLang="en-US" b="1" dirty="0">
                <a:latin typeface="Arial" panose="020B0604020202020204" pitchFamily="34" charset="0"/>
              </a:rPr>
              <a:t>重叠池化（</a:t>
            </a:r>
            <a:r>
              <a:rPr lang="en-US" altLang="zh-CN" b="1" dirty="0" err="1">
                <a:latin typeface="Arial" panose="020B0604020202020204" pitchFamily="34" charset="0"/>
              </a:rPr>
              <a:t>OverlappingPooling</a:t>
            </a:r>
            <a:r>
              <a:rPr lang="zh-CN" altLang="en-US" b="1" dirty="0">
                <a:latin typeface="Arial" panose="020B0604020202020204" pitchFamily="34" charset="0"/>
              </a:rPr>
              <a:t>）</a:t>
            </a:r>
            <a:endParaRPr lang="zh-CN" altLang="en-US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092" y="3238544"/>
            <a:ext cx="4046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）相邻</a:t>
            </a:r>
            <a:r>
              <a:rPr lang="zh-CN" altLang="en-US" dirty="0">
                <a:latin typeface="Arial" panose="020B0604020202020204" pitchFamily="34" charset="0"/>
              </a:rPr>
              <a:t>池化窗口之间会有重叠区域，此时</a:t>
            </a:r>
            <a:r>
              <a:rPr lang="en-US" altLang="zh-CN" dirty="0" err="1" smtClean="0">
                <a:latin typeface="Arial" panose="020B0604020202020204" pitchFamily="34" charset="0"/>
              </a:rPr>
              <a:t>sizeX</a:t>
            </a:r>
            <a:r>
              <a:rPr lang="en-US" altLang="zh-CN" dirty="0" smtClean="0">
                <a:latin typeface="Arial" panose="020B0604020202020204" pitchFamily="34" charset="0"/>
              </a:rPr>
              <a:t>&gt;stride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zh-CN" altLang="en-US" dirty="0"/>
              <a:t>了重叠池化，其他的设置都不变的情况下， </a:t>
            </a:r>
            <a:r>
              <a:rPr lang="en-US" altLang="zh-CN" dirty="0"/>
              <a:t>top-1</a:t>
            </a:r>
            <a:r>
              <a:rPr lang="zh-CN" altLang="en-US" dirty="0"/>
              <a:t>和</a:t>
            </a:r>
            <a:r>
              <a:rPr lang="en-US" altLang="zh-CN" dirty="0"/>
              <a:t>top-5 </a:t>
            </a:r>
            <a:r>
              <a:rPr lang="zh-CN" altLang="en-US" dirty="0"/>
              <a:t>的错误率分别减少了</a:t>
            </a:r>
            <a:r>
              <a:rPr lang="en-US" altLang="zh-CN" dirty="0"/>
              <a:t>0.4% </a:t>
            </a:r>
            <a:r>
              <a:rPr lang="zh-CN" altLang="en-US" dirty="0"/>
              <a:t>和</a:t>
            </a:r>
            <a:r>
              <a:rPr lang="en-US" altLang="zh-CN" dirty="0"/>
              <a:t>0.3</a:t>
            </a:r>
            <a:r>
              <a:rPr lang="en-US" altLang="zh-CN" dirty="0" smtClean="0"/>
              <a:t>%</a:t>
            </a:r>
          </a:p>
          <a:p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）论文：</a:t>
            </a:r>
            <a:r>
              <a:rPr lang="en-US" altLang="zh-CN" dirty="0" err="1" smtClean="0"/>
              <a:t>Krizhevsky</a:t>
            </a:r>
            <a:r>
              <a:rPr lang="en-US" altLang="zh-CN" dirty="0"/>
              <a:t>, I. </a:t>
            </a:r>
            <a:r>
              <a:rPr lang="en-US" altLang="zh-CN" dirty="0" err="1"/>
              <a:t>Sutskever</a:t>
            </a:r>
            <a:r>
              <a:rPr lang="en-US" altLang="zh-CN" dirty="0"/>
              <a:t>, </a:t>
            </a:r>
            <a:r>
              <a:rPr lang="en-US" altLang="zh-CN" dirty="0" err="1"/>
              <a:t>andG</a:t>
            </a:r>
            <a:r>
              <a:rPr lang="en-US" altLang="zh-CN" dirty="0"/>
              <a:t>. Hinton, “</a:t>
            </a:r>
            <a:r>
              <a:rPr lang="en-US" altLang="zh-CN" dirty="0" err="1"/>
              <a:t>Imagenet</a:t>
            </a:r>
            <a:r>
              <a:rPr lang="en-US" altLang="zh-CN" dirty="0"/>
              <a:t> classification with deep convolutional neural </a:t>
            </a:r>
            <a:r>
              <a:rPr lang="en-US" altLang="zh-CN" dirty="0" err="1"/>
              <a:t>networks,”in</a:t>
            </a:r>
            <a:r>
              <a:rPr lang="en-US" altLang="zh-CN" dirty="0"/>
              <a:t> NIPS,2012.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6821" y="623578"/>
            <a:ext cx="516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3. </a:t>
            </a:r>
            <a:r>
              <a:rPr lang="zh-CN" altLang="en-US" b="1" dirty="0" smtClean="0">
                <a:latin typeface="Arial" panose="020B0604020202020204" pitchFamily="34" charset="0"/>
              </a:rPr>
              <a:t>空间金字塔</a:t>
            </a:r>
            <a:r>
              <a:rPr lang="zh-CN" altLang="en-US" b="1" dirty="0">
                <a:latin typeface="Arial" panose="020B0604020202020204" pitchFamily="34" charset="0"/>
              </a:rPr>
              <a:t>池化（</a:t>
            </a:r>
            <a:r>
              <a:rPr lang="en-US" altLang="zh-CN" b="1" dirty="0">
                <a:latin typeface="Arial" panose="020B0604020202020204" pitchFamily="34" charset="0"/>
              </a:rPr>
              <a:t>Spatial Pyramid Pooling</a:t>
            </a:r>
            <a:r>
              <a:rPr lang="zh-CN" altLang="en-US" b="1" dirty="0">
                <a:latin typeface="Arial" panose="020B0604020202020204" pitchFamily="34" charset="0"/>
              </a:rPr>
              <a:t>）</a:t>
            </a:r>
            <a:endParaRPr lang="zh-CN" altLang="en-US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44662" y="49467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）论文：</a:t>
            </a:r>
            <a:r>
              <a:rPr lang="en-US" altLang="zh-CN" dirty="0"/>
              <a:t> </a:t>
            </a:r>
            <a:r>
              <a:rPr lang="en-US" altLang="zh-CN" dirty="0" err="1"/>
              <a:t>Kaiming</a:t>
            </a:r>
            <a:r>
              <a:rPr lang="en-US" altLang="zh-CN" dirty="0"/>
              <a:t>  He, </a:t>
            </a:r>
            <a:r>
              <a:rPr lang="en-US" altLang="zh-CN" dirty="0" err="1"/>
              <a:t>Xiangyu</a:t>
            </a:r>
            <a:r>
              <a:rPr lang="en-US" altLang="zh-CN" dirty="0"/>
              <a:t> Zhang, </a:t>
            </a:r>
            <a:r>
              <a:rPr lang="en-US" altLang="zh-CN" dirty="0" err="1"/>
              <a:t>Shaoqing</a:t>
            </a:r>
            <a:r>
              <a:rPr lang="en-US" altLang="zh-CN" dirty="0"/>
              <a:t> Ren, Jian </a:t>
            </a:r>
            <a:r>
              <a:rPr lang="en-US" altLang="zh-CN" dirty="0" err="1"/>
              <a:t>Su,Spatial</a:t>
            </a:r>
            <a:r>
              <a:rPr lang="en-US" altLang="zh-CN" dirty="0"/>
              <a:t> Pyramid Pooling in Deep Convolutional Networks for Visual Recognition,LSVRC-2014 contest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44662" y="11385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）可以</a:t>
            </a:r>
            <a:r>
              <a:rPr lang="zh-CN" altLang="en-US" dirty="0"/>
              <a:t>把任何尺度的图像的卷积特征转化成相同维度，这不仅可以让</a:t>
            </a:r>
            <a:r>
              <a:rPr lang="en-US" altLang="zh-CN" dirty="0"/>
              <a:t>CNN</a:t>
            </a:r>
            <a:r>
              <a:rPr lang="zh-CN" altLang="en-US" dirty="0"/>
              <a:t>处理任意尺度的图像，还能避免</a:t>
            </a:r>
            <a:r>
              <a:rPr lang="en-US" altLang="zh-CN" dirty="0"/>
              <a:t>cropping</a:t>
            </a:r>
            <a:r>
              <a:rPr lang="zh-CN" altLang="en-US" dirty="0"/>
              <a:t>和</a:t>
            </a:r>
            <a:r>
              <a:rPr lang="en-US" altLang="zh-CN" dirty="0"/>
              <a:t>warping</a:t>
            </a:r>
            <a:r>
              <a:rPr lang="zh-CN" altLang="en-US" dirty="0"/>
              <a:t>操作，导致一些信息的丢失，具有非常重要的意义。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244662" y="21762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）一般</a:t>
            </a:r>
            <a:r>
              <a:rPr lang="zh-CN" altLang="en-US" dirty="0"/>
              <a:t>的</a:t>
            </a:r>
            <a:r>
              <a:rPr lang="en-US" altLang="zh-CN" dirty="0"/>
              <a:t>CNN</a:t>
            </a:r>
            <a:r>
              <a:rPr lang="zh-CN" altLang="en-US" dirty="0"/>
              <a:t>都需要输入图像的大小是固定的，这是因为全连接层的输入需要固定输入维度，但在卷积操作是没有对图像尺度有限制。因此，可先卷积</a:t>
            </a:r>
            <a:r>
              <a:rPr lang="zh-CN" altLang="en-US" dirty="0" smtClean="0"/>
              <a:t>再转化</a:t>
            </a:r>
            <a:r>
              <a:rPr lang="zh-CN" altLang="en-US" dirty="0"/>
              <a:t>成维度相同的特征输入到全连接</a:t>
            </a:r>
            <a:r>
              <a:rPr lang="zh-CN" altLang="en-US" dirty="0" smtClean="0"/>
              <a:t>层。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14" y="3703634"/>
            <a:ext cx="5219048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0" y="208903"/>
            <a:ext cx="328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 Global </a:t>
            </a:r>
            <a:r>
              <a:rPr lang="en-US" altLang="zh-CN" dirty="0"/>
              <a:t>Convolutional Network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3" y="868680"/>
            <a:ext cx="7256960" cy="54027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3576" y="5347454"/>
            <a:ext cx="107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00B0F0"/>
                </a:solidFill>
                <a:latin typeface="NimbusRomNo9L-Regu"/>
              </a:rPr>
              <a:t>Pretrained</a:t>
            </a:r>
            <a:r>
              <a:rPr lang="en-US" altLang="zh-CN" sz="1400" dirty="0" smtClean="0">
                <a:solidFill>
                  <a:srgbClr val="00B0F0"/>
                </a:solidFill>
                <a:latin typeface="NimbusRomNo9L-Regu"/>
              </a:rPr>
              <a:t> 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  <a:latin typeface="NimbusRomNo9L-Regu"/>
              </a:rPr>
              <a:t>  </a:t>
            </a:r>
            <a:r>
              <a:rPr lang="en-US" altLang="zh-CN" sz="1400" dirty="0" err="1" smtClean="0">
                <a:solidFill>
                  <a:srgbClr val="00B0F0"/>
                </a:solidFill>
                <a:latin typeface="NimbusRomNo9L-Regu"/>
              </a:rPr>
              <a:t>ResNet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74" y="545517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NimbusRomNo9L-Regu"/>
              </a:rPr>
              <a:t>FCN4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26162" y="5621996"/>
            <a:ext cx="1999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NimbusRomNo9L-Regu"/>
              </a:rPr>
              <a:t>a residual structure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00317" y="1527048"/>
            <a:ext cx="754379" cy="21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25513" y="1192588"/>
            <a:ext cx="123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值可调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6463" y="5609062"/>
            <a:ext cx="1104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多尺度融合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70490" y="2149660"/>
            <a:ext cx="443558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r>
              <a:rPr lang="en-US" altLang="zh-CN" dirty="0" smtClean="0">
                <a:solidFill>
                  <a:srgbClr val="00B0F0"/>
                </a:solidFill>
              </a:rPr>
              <a:t>FCN4</a:t>
            </a:r>
            <a:r>
              <a:rPr lang="zh-CN" altLang="en-US" dirty="0" smtClean="0">
                <a:solidFill>
                  <a:srgbClr val="00B0F0"/>
                </a:solidFill>
              </a:rPr>
              <a:t>：多尺度融合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r>
              <a:rPr lang="en-US" altLang="zh-CN" dirty="0">
                <a:solidFill>
                  <a:srgbClr val="00B0F0"/>
                </a:solidFill>
              </a:rPr>
              <a:t>Global Convolutional </a:t>
            </a:r>
            <a:r>
              <a:rPr lang="en-US" altLang="zh-CN" dirty="0" smtClean="0">
                <a:solidFill>
                  <a:srgbClr val="00B0F0"/>
                </a:solidFill>
              </a:rPr>
              <a:t>Network</a:t>
            </a:r>
          </a:p>
          <a:p>
            <a:r>
              <a:rPr lang="en-US" altLang="zh-CN" sz="1400" dirty="0" smtClean="0"/>
              <a:t>         1 * </a:t>
            </a:r>
            <a:r>
              <a:rPr lang="en-US" altLang="zh-CN" sz="1400" dirty="0"/>
              <a:t>k + k </a:t>
            </a:r>
            <a:r>
              <a:rPr lang="en-US" altLang="zh-CN" sz="1400" dirty="0" smtClean="0"/>
              <a:t>* </a:t>
            </a:r>
            <a:r>
              <a:rPr lang="en-US" altLang="zh-CN" sz="1400" dirty="0"/>
              <a:t>1 and k </a:t>
            </a:r>
            <a:r>
              <a:rPr lang="en-US" altLang="zh-CN" sz="1400" dirty="0" smtClean="0"/>
              <a:t>* </a:t>
            </a:r>
            <a:r>
              <a:rPr lang="en-US" altLang="zh-CN" sz="1400" dirty="0"/>
              <a:t>1 + 1 </a:t>
            </a:r>
            <a:r>
              <a:rPr lang="en-US" altLang="zh-CN" sz="1400" dirty="0" smtClean="0"/>
              <a:t>* </a:t>
            </a:r>
            <a:r>
              <a:rPr lang="en-US" altLang="zh-CN" sz="1400" dirty="0"/>
              <a:t>k </a:t>
            </a:r>
            <a:r>
              <a:rPr lang="en-US" altLang="zh-CN" sz="1400" dirty="0" smtClean="0"/>
              <a:t>convolutions,  which </a:t>
            </a:r>
            <a:r>
              <a:rPr lang="en-US" altLang="zh-CN" sz="1400" dirty="0"/>
              <a:t>enables densely connections within a </a:t>
            </a:r>
            <a:r>
              <a:rPr lang="en-US" altLang="zh-CN" sz="1400" dirty="0" smtClean="0"/>
              <a:t>large k*k </a:t>
            </a:r>
            <a:r>
              <a:rPr lang="en-US" altLang="zh-CN" sz="1400" dirty="0"/>
              <a:t>region in the feature </a:t>
            </a:r>
            <a:r>
              <a:rPr lang="en-US" altLang="zh-CN" sz="1400" dirty="0" smtClean="0"/>
              <a:t>map, </a:t>
            </a:r>
          </a:p>
          <a:p>
            <a:r>
              <a:rPr lang="en-US" altLang="zh-CN" sz="1400" dirty="0"/>
              <a:t>         do not use any nonlinearity </a:t>
            </a:r>
            <a:r>
              <a:rPr lang="en-US" altLang="zh-CN" sz="1400" dirty="0" smtClean="0"/>
              <a:t>after convolution layers,</a:t>
            </a:r>
          </a:p>
          <a:p>
            <a:r>
              <a:rPr lang="en-US" altLang="zh-CN" sz="1400" dirty="0" smtClean="0"/>
              <a:t>         only </a:t>
            </a:r>
            <a:r>
              <a:rPr lang="en-US" altLang="zh-CN" sz="1400" dirty="0"/>
              <a:t>O( </a:t>
            </a:r>
            <a:r>
              <a:rPr lang="en-US" altLang="zh-CN" sz="1400" dirty="0" smtClean="0"/>
              <a:t>2/k 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computation cost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3)   Boundary </a:t>
            </a:r>
            <a:r>
              <a:rPr lang="en-US" altLang="zh-CN" dirty="0">
                <a:solidFill>
                  <a:srgbClr val="00B0F0"/>
                </a:solidFill>
              </a:rPr>
              <a:t>Refinement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70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466" y="254246"/>
            <a:ext cx="990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Result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57" y="1756783"/>
            <a:ext cx="3600000" cy="29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741" y="157571"/>
            <a:ext cx="7333333" cy="6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0790" y="2659118"/>
            <a:ext cx="9956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Paper </a:t>
            </a:r>
            <a:r>
              <a:rPr lang="en-US" altLang="zh-CN" dirty="0" smtClean="0">
                <a:solidFill>
                  <a:srgbClr val="00B0F0"/>
                </a:solidFill>
              </a:rPr>
              <a:t>7 DeepLab2017: </a:t>
            </a:r>
            <a:r>
              <a:rPr lang="en-US" altLang="zh-CN" dirty="0">
                <a:solidFill>
                  <a:srgbClr val="00B0F0"/>
                </a:solidFill>
              </a:rPr>
              <a:t>Semantic Image Segmentation </a:t>
            </a:r>
            <a:r>
              <a:rPr lang="en-US" altLang="zh-CN" dirty="0" smtClean="0">
                <a:solidFill>
                  <a:srgbClr val="00B0F0"/>
                </a:solidFill>
              </a:rPr>
              <a:t>with </a:t>
            </a:r>
            <a:r>
              <a:rPr lang="fr-FR" altLang="zh-CN" dirty="0" smtClean="0">
                <a:solidFill>
                  <a:srgbClr val="00B0F0"/>
                </a:solidFill>
              </a:rPr>
              <a:t>Deep </a:t>
            </a:r>
            <a:r>
              <a:rPr lang="fr-FR" altLang="zh-CN" dirty="0">
                <a:solidFill>
                  <a:srgbClr val="00B0F0"/>
                </a:solidFill>
              </a:rPr>
              <a:t>Convolutional Nets, </a:t>
            </a:r>
            <a:r>
              <a:rPr lang="fr-FR" altLang="zh-CN" dirty="0" smtClean="0">
                <a:solidFill>
                  <a:srgbClr val="00B0F0"/>
                </a:solidFill>
              </a:rPr>
              <a:t>Atrous Convolution</a:t>
            </a:r>
            <a:r>
              <a:rPr lang="fr-FR" altLang="zh-CN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              and </a:t>
            </a:r>
            <a:r>
              <a:rPr lang="en-US" altLang="zh-CN" dirty="0">
                <a:solidFill>
                  <a:srgbClr val="00B0F0"/>
                </a:solidFill>
              </a:rPr>
              <a:t>Fully Connected CRFs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016" y="5747111"/>
            <a:ext cx="763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参考：http</a:t>
            </a:r>
            <a:r>
              <a:rPr lang="zh-CN" altLang="en-US" dirty="0"/>
              <a:t>://www.dongzhuoyao.com/deeplab-semantic-image-segmentation-with-deep-convolutional-nets-atrous-convolution-and-fully-connected-crfs/</a:t>
            </a:r>
          </a:p>
        </p:txBody>
      </p:sp>
      <p:sp>
        <p:nvSpPr>
          <p:cNvPr id="4" name="矩形 3"/>
          <p:cNvSpPr/>
          <p:nvPr/>
        </p:nvSpPr>
        <p:spPr>
          <a:xfrm>
            <a:off x="2414016" y="5377779"/>
            <a:ext cx="676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URWPalladioL-Roma"/>
              </a:rPr>
              <a:t>Model : http</a:t>
            </a:r>
            <a:r>
              <a:rPr lang="en-US" altLang="zh-CN" dirty="0">
                <a:latin typeface="URWPalladioL-Roma"/>
              </a:rPr>
              <a:t>://</a:t>
            </a:r>
            <a:r>
              <a:rPr lang="en-US" altLang="zh-CN" dirty="0" smtClean="0">
                <a:latin typeface="URWPalladioL-Roma"/>
              </a:rPr>
              <a:t>liangchiehchen.com/projects/DeepLab.html</a:t>
            </a:r>
            <a:r>
              <a:rPr lang="en-US" altLang="zh-CN" dirty="0">
                <a:latin typeface="URWPalladioL-Roma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596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457" y="528566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1 . </a:t>
            </a:r>
            <a:r>
              <a:rPr lang="zh-CN" altLang="en-US" b="1" dirty="0" smtClean="0">
                <a:solidFill>
                  <a:srgbClr val="00B0F0"/>
                </a:solidFill>
              </a:rPr>
              <a:t>语义</a:t>
            </a:r>
            <a:r>
              <a:rPr lang="zh-CN" altLang="en-US" b="1" dirty="0">
                <a:solidFill>
                  <a:srgbClr val="00B0F0"/>
                </a:solidFill>
              </a:rPr>
              <a:t>分割的三个</a:t>
            </a:r>
            <a:r>
              <a:rPr lang="zh-CN" altLang="en-US" b="1" dirty="0" smtClean="0">
                <a:solidFill>
                  <a:srgbClr val="00B0F0"/>
                </a:solidFill>
              </a:rPr>
              <a:t>挑战与应对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096" y="1111103"/>
            <a:ext cx="113263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）用于分类的</a:t>
            </a: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DCNN 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因</a:t>
            </a: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max-pooling 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和下采样</a:t>
            </a: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(stride)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的存在，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feature </a:t>
            </a:r>
            <a:r>
              <a:rPr lang="zh-CN" altLang="zh-CN" dirty="0">
                <a:solidFill>
                  <a:srgbClr val="FFFF00"/>
                </a:solidFill>
                <a:latin typeface="Arial" panose="020B0604020202020204" pitchFamily="34" charset="0"/>
              </a:rPr>
              <a:t>map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 size</a:t>
            </a:r>
            <a:r>
              <a:rPr lang="zh-CN" altLang="zh-CN" dirty="0">
                <a:solidFill>
                  <a:srgbClr val="FFFF00"/>
                </a:solidFill>
                <a:latin typeface="Arial" panose="020B0604020202020204" pitchFamily="34" charset="0"/>
              </a:rPr>
              <a:t>减小太多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，</a:t>
            </a:r>
            <a:endParaRPr lang="en-US" altLang="zh-CN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     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不</a:t>
            </a:r>
            <a:r>
              <a:rPr lang="zh-CN" altLang="zh-CN" dirty="0">
                <a:solidFill>
                  <a:srgbClr val="FFFF00"/>
                </a:solidFill>
                <a:latin typeface="Arial" panose="020B0604020202020204" pitchFamily="34" charset="0"/>
              </a:rPr>
              <a:t>方便后续处理. </a:t>
            </a:r>
            <a:endParaRPr lang="en-US" altLang="zh-CN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DeepLab</a:t>
            </a:r>
            <a:r>
              <a:rPr lang="zh-CN" altLang="en-US" dirty="0"/>
              <a:t>对于网络的最后几层并没有再继续使用</a:t>
            </a:r>
            <a:r>
              <a:rPr lang="en-US" altLang="zh-CN" dirty="0" err="1"/>
              <a:t>pooling,downsampling</a:t>
            </a:r>
            <a:r>
              <a:rPr lang="en-US" altLang="zh-CN" dirty="0"/>
              <a:t>(striding)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而是</a:t>
            </a:r>
            <a:r>
              <a:rPr lang="zh-CN" altLang="en-US" dirty="0"/>
              <a:t>用</a:t>
            </a:r>
            <a:r>
              <a:rPr lang="en-US" altLang="zh-CN" dirty="0" err="1"/>
              <a:t>upsample</a:t>
            </a:r>
            <a:r>
              <a:rPr lang="zh-CN" altLang="en-US" dirty="0"/>
              <a:t>来替代。作者使用 </a:t>
            </a:r>
            <a:r>
              <a:rPr lang="en-US" altLang="zh-CN" dirty="0" err="1"/>
              <a:t>atrous</a:t>
            </a:r>
            <a:r>
              <a:rPr lang="en-US" altLang="zh-CN" dirty="0"/>
              <a:t> convolution</a:t>
            </a:r>
            <a:r>
              <a:rPr lang="zh-CN" altLang="en-US" dirty="0"/>
              <a:t>来作为</a:t>
            </a:r>
            <a:r>
              <a:rPr lang="en-US" altLang="zh-CN" dirty="0" err="1"/>
              <a:t>upsample</a:t>
            </a:r>
            <a:r>
              <a:rPr lang="zh-CN" altLang="en-US" dirty="0"/>
              <a:t>的手段。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需要</a:t>
            </a:r>
            <a:r>
              <a:rPr lang="zh-CN" altLang="zh-CN" dirty="0">
                <a:solidFill>
                  <a:srgbClr val="FFFF00"/>
                </a:solidFill>
                <a:latin typeface="Arial" panose="020B0604020202020204" pitchFamily="34" charset="0"/>
              </a:rPr>
              <a:t>考虑图片不同尺度的信息. </a:t>
            </a:r>
            <a:endParaRPr lang="en-US" altLang="zh-CN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       利用</a:t>
            </a:r>
            <a:r>
              <a:rPr lang="zh-CN" altLang="en-US" dirty="0"/>
              <a:t>原图的不同尺寸输入到针对不同尺寸的</a:t>
            </a:r>
            <a:r>
              <a:rPr lang="en-US" altLang="zh-CN" dirty="0"/>
              <a:t>DCNN</a:t>
            </a:r>
            <a:r>
              <a:rPr lang="zh-CN" altLang="en-US" dirty="0"/>
              <a:t>中，然后将这些</a:t>
            </a:r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en-US" altLang="zh-CN" dirty="0"/>
              <a:t>feature map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起来</a:t>
            </a:r>
            <a:r>
              <a:rPr lang="zh-CN" altLang="en-US" dirty="0"/>
              <a:t>生成最后的结果，事实证明这样做效果很好，但是操作太麻烦，太</a:t>
            </a:r>
            <a:r>
              <a:rPr lang="zh-CN" altLang="en-US" dirty="0" smtClean="0"/>
              <a:t>耗时。</a:t>
            </a:r>
            <a:endParaRPr lang="en-US" altLang="zh-CN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       作者提出</a:t>
            </a:r>
            <a:r>
              <a:rPr lang="zh-CN" altLang="en-US" dirty="0"/>
              <a:t>了</a:t>
            </a:r>
            <a:r>
              <a:rPr lang="en-US" altLang="zh-CN" dirty="0" err="1"/>
              <a:t>atrous</a:t>
            </a:r>
            <a:r>
              <a:rPr lang="en-US" altLang="zh-CN" dirty="0"/>
              <a:t> spatial pyramid pooling</a:t>
            </a:r>
            <a:r>
              <a:rPr lang="zh-CN" altLang="en-US" dirty="0"/>
              <a:t>直接在原图这一个</a:t>
            </a:r>
            <a:r>
              <a:rPr lang="en-US" altLang="zh-CN" dirty="0"/>
              <a:t>input</a:t>
            </a:r>
            <a:r>
              <a:rPr lang="zh-CN" altLang="en-US" dirty="0"/>
              <a:t>的基础上提取中多</a:t>
            </a:r>
            <a:r>
              <a:rPr lang="en-US" altLang="zh-CN" dirty="0"/>
              <a:t>scale</a:t>
            </a:r>
            <a:r>
              <a:rPr lang="zh-CN" altLang="en-US" dirty="0"/>
              <a:t>的信息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DCNN</a:t>
            </a: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 Classifier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利用了图像固有的</a:t>
            </a:r>
            <a:r>
              <a:rPr lang="en-US" altLang="zh-CN" dirty="0">
                <a:solidFill>
                  <a:srgbClr val="FFFF00"/>
                </a:solidFill>
              </a:rPr>
              <a:t>invariance to spatial </a:t>
            </a:r>
            <a:r>
              <a:rPr lang="en-US" altLang="zh-CN" dirty="0" smtClean="0">
                <a:solidFill>
                  <a:srgbClr val="FFFF00"/>
                </a:solidFill>
              </a:rPr>
              <a:t>transformations, </a:t>
            </a:r>
            <a:r>
              <a:rPr lang="zh-CN" altLang="en-US" dirty="0" smtClean="0">
                <a:solidFill>
                  <a:srgbClr val="FFFF00"/>
                </a:solidFill>
              </a:rPr>
              <a:t>这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导致了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语义分割中的</a:t>
            </a:r>
            <a:r>
              <a:rPr lang="en-US" altLang="zh-CN" dirty="0" smtClean="0">
                <a:solidFill>
                  <a:srgbClr val="FFFF00"/>
                </a:solidFill>
              </a:rPr>
              <a:t>spatial    accuracy</a:t>
            </a:r>
            <a:r>
              <a:rPr lang="zh-CN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 的</a:t>
            </a:r>
            <a:r>
              <a:rPr lang="zh-CN" altLang="zh-CN" dirty="0">
                <a:solidFill>
                  <a:srgbClr val="FFFF00"/>
                </a:solidFill>
                <a:latin typeface="Arial" panose="020B0604020202020204" pitchFamily="34" charset="0"/>
              </a:rPr>
              <a:t>下降 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dirty="0" smtClean="0">
                <a:latin typeface="Arial" panose="020B0604020202020204" pitchFamily="34" charset="0"/>
              </a:rPr>
              <a:t>FCN</a:t>
            </a:r>
            <a:r>
              <a:rPr lang="zh-CN" altLang="en-US" dirty="0" smtClean="0">
                <a:latin typeface="Arial" panose="020B0604020202020204" pitchFamily="34" charset="0"/>
              </a:rPr>
              <a:t>中，</a:t>
            </a:r>
            <a:r>
              <a:rPr lang="en-US" altLang="zh-CN" dirty="0" smtClean="0"/>
              <a:t>use skip-layers to </a:t>
            </a:r>
            <a:r>
              <a:rPr lang="en-US" altLang="zh-CN" dirty="0"/>
              <a:t>extract “hyper-column” features from multiple </a:t>
            </a:r>
            <a:r>
              <a:rPr lang="en-US" altLang="zh-CN" dirty="0" smtClean="0"/>
              <a:t>network layers </a:t>
            </a:r>
            <a:r>
              <a:rPr lang="en-US" altLang="zh-CN" dirty="0"/>
              <a:t>when computing the final segmentation result</a:t>
            </a:r>
            <a:r>
              <a:rPr lang="zh-CN" altLang="en-US" dirty="0" smtClean="0"/>
              <a:t>      。 </a:t>
            </a:r>
            <a:endParaRPr lang="en-US" altLang="zh-CN" dirty="0" smtClean="0"/>
          </a:p>
          <a:p>
            <a:r>
              <a:rPr lang="zh-CN" altLang="en-US" dirty="0" smtClean="0"/>
              <a:t>         本文全</a:t>
            </a:r>
            <a:r>
              <a:rPr lang="zh-CN" altLang="en-US" dirty="0"/>
              <a:t>连接的</a:t>
            </a:r>
            <a:r>
              <a:rPr lang="en-US" altLang="zh-CN" dirty="0"/>
              <a:t>CRF </a:t>
            </a:r>
            <a:r>
              <a:rPr lang="zh-CN" altLang="en-US" dirty="0"/>
              <a:t>这样做的优势 是： 速度快，准确率高，结构简单（</a:t>
            </a:r>
            <a:r>
              <a:rPr lang="en-US" altLang="zh-CN" dirty="0"/>
              <a:t>RES-101 + CRF</a:t>
            </a:r>
            <a:r>
              <a:rPr lang="zh-CN" altLang="en-US" dirty="0" smtClean="0"/>
              <a:t>）。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5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92" y="672911"/>
            <a:ext cx="9457143" cy="40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406" y="23595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2 </a:t>
            </a:r>
            <a:r>
              <a:rPr lang="en-US" altLang="zh-CN" b="1" dirty="0">
                <a:solidFill>
                  <a:srgbClr val="00B0F0"/>
                </a:solidFill>
              </a:rPr>
              <a:t>. </a:t>
            </a:r>
            <a:r>
              <a:rPr lang="zh-CN" altLang="en-US" b="1" dirty="0" smtClean="0">
                <a:solidFill>
                  <a:srgbClr val="00B0F0"/>
                </a:solidFill>
              </a:rPr>
              <a:t>框架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3469" y="5186648"/>
            <a:ext cx="8480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先</a:t>
            </a:r>
            <a:r>
              <a:rPr lang="zh-CN" altLang="en-US" dirty="0"/>
              <a:t>使用</a:t>
            </a:r>
            <a:r>
              <a:rPr lang="en-US" altLang="zh-CN" dirty="0"/>
              <a:t>deep network</a:t>
            </a:r>
            <a:r>
              <a:rPr lang="zh-CN" altLang="en-US" dirty="0"/>
              <a:t>抽取</a:t>
            </a:r>
            <a:r>
              <a:rPr lang="en-US" altLang="zh-CN" dirty="0"/>
              <a:t>feature map,</a:t>
            </a:r>
            <a:r>
              <a:rPr lang="zh-CN" altLang="en-US" dirty="0"/>
              <a:t>去掉</a:t>
            </a:r>
            <a:r>
              <a:rPr lang="en-US" altLang="zh-CN" dirty="0"/>
              <a:t>deep network</a:t>
            </a:r>
            <a:r>
              <a:rPr lang="zh-CN" altLang="en-US" dirty="0"/>
              <a:t>后面的全连接层，用</a:t>
            </a:r>
            <a:r>
              <a:rPr lang="en-US" altLang="zh-CN" dirty="0" err="1"/>
              <a:t>atrous</a:t>
            </a:r>
            <a:r>
              <a:rPr lang="en-US" altLang="zh-CN" dirty="0"/>
              <a:t> convolution</a:t>
            </a:r>
            <a:r>
              <a:rPr lang="zh-CN" altLang="en-US" dirty="0"/>
              <a:t>层替代，最终生成的</a:t>
            </a:r>
            <a:r>
              <a:rPr lang="en-US" altLang="zh-CN" dirty="0"/>
              <a:t>feature map</a:t>
            </a:r>
            <a:r>
              <a:rPr lang="zh-CN" altLang="en-US" dirty="0"/>
              <a:t>大概是原图的</a:t>
            </a:r>
            <a:r>
              <a:rPr lang="en-US" altLang="zh-CN" dirty="0"/>
              <a:t>1/8</a:t>
            </a:r>
            <a:r>
              <a:rPr lang="zh-CN" altLang="en-US" dirty="0"/>
              <a:t>，然后用最原始的双线性插值恢复到原图大小，最后使用</a:t>
            </a:r>
            <a:r>
              <a:rPr lang="en-US" altLang="zh-CN" dirty="0"/>
              <a:t>CRF</a:t>
            </a:r>
            <a:r>
              <a:rPr lang="zh-CN" altLang="en-US" dirty="0"/>
              <a:t>平滑边界，得到最终语义分割结果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6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406" y="235958"/>
            <a:ext cx="81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3 </a:t>
            </a:r>
            <a:r>
              <a:rPr lang="en-US" altLang="zh-CN" b="1" dirty="0">
                <a:solidFill>
                  <a:srgbClr val="00B0F0"/>
                </a:solidFill>
              </a:rPr>
              <a:t>. </a:t>
            </a:r>
            <a:r>
              <a:rPr lang="en-US" altLang="zh-CN" b="1" dirty="0" err="1">
                <a:solidFill>
                  <a:srgbClr val="00B0F0"/>
                </a:solidFill>
              </a:rPr>
              <a:t>Atrous</a:t>
            </a:r>
            <a:r>
              <a:rPr lang="en-US" altLang="zh-CN" b="1" dirty="0">
                <a:solidFill>
                  <a:srgbClr val="00B0F0"/>
                </a:solidFill>
              </a:rPr>
              <a:t> Convolution for Dense Feature </a:t>
            </a:r>
            <a:r>
              <a:rPr lang="en-US" altLang="zh-CN" b="1" dirty="0" smtClean="0">
                <a:solidFill>
                  <a:srgbClr val="00B0F0"/>
                </a:solidFill>
              </a:rPr>
              <a:t>Extraction and </a:t>
            </a:r>
            <a:r>
              <a:rPr lang="en-US" altLang="zh-CN" b="1" dirty="0">
                <a:solidFill>
                  <a:srgbClr val="00B0F0"/>
                </a:solidFill>
              </a:rPr>
              <a:t>Field-of-View Enlargement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9" y="1283495"/>
            <a:ext cx="4723809" cy="3800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89" y="744392"/>
            <a:ext cx="2076190" cy="444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873" y="1283495"/>
            <a:ext cx="4714286" cy="38005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20804" y="5178840"/>
            <a:ext cx="104417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对滤波器</a:t>
            </a:r>
            <a:r>
              <a:rPr lang="zh-CN" altLang="en-US" dirty="0"/>
              <a:t>进行</a:t>
            </a:r>
            <a:r>
              <a:rPr lang="en-US" altLang="zh-CN" dirty="0"/>
              <a:t>rate=r</a:t>
            </a:r>
            <a:r>
              <a:rPr lang="zh-CN" altLang="en-US" dirty="0" smtClean="0"/>
              <a:t>上采样，插值为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，核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变为</a:t>
            </a:r>
            <a:r>
              <a:rPr lang="pt-BR" altLang="zh-CN" dirty="0" smtClean="0"/>
              <a:t>ke </a:t>
            </a:r>
            <a:r>
              <a:rPr lang="pt-BR" altLang="zh-CN" dirty="0"/>
              <a:t>= k + (k </a:t>
            </a:r>
            <a:r>
              <a:rPr lang="en-US" altLang="zh-CN" dirty="0" smtClean="0"/>
              <a:t>-</a:t>
            </a:r>
            <a:r>
              <a:rPr lang="pt-BR" altLang="zh-CN" dirty="0" smtClean="0"/>
              <a:t>1</a:t>
            </a:r>
            <a:r>
              <a:rPr lang="pt-BR" altLang="zh-CN" dirty="0"/>
              <a:t>)(</a:t>
            </a:r>
            <a:r>
              <a:rPr lang="pt-BR" altLang="zh-CN" dirty="0" smtClean="0"/>
              <a:t>r</a:t>
            </a:r>
            <a:r>
              <a:rPr lang="en-US" altLang="zh-CN" dirty="0" smtClean="0"/>
              <a:t>-</a:t>
            </a:r>
            <a:r>
              <a:rPr lang="pt-BR" altLang="zh-CN" dirty="0" smtClean="0"/>
              <a:t>1)</a:t>
            </a:r>
            <a:r>
              <a:rPr lang="zh-CN" altLang="en-US" dirty="0" smtClean="0"/>
              <a:t>，但参数量没变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compute responses </a:t>
            </a:r>
            <a:r>
              <a:rPr lang="en-US" altLang="zh-CN" dirty="0"/>
              <a:t>at all image positions if we convolve the </a:t>
            </a:r>
            <a:r>
              <a:rPr lang="en-US" altLang="zh-CN" dirty="0" smtClean="0"/>
              <a:t>full resolution </a:t>
            </a:r>
            <a:r>
              <a:rPr lang="en-US" altLang="zh-CN" dirty="0"/>
              <a:t>image with a filter ‘with holes</a:t>
            </a:r>
            <a:r>
              <a:rPr lang="en-US" altLang="zh-CN" dirty="0" smtClean="0"/>
              <a:t>’,</a:t>
            </a:r>
          </a:p>
          <a:p>
            <a:r>
              <a:rPr lang="en-US" altLang="zh-CN" dirty="0" smtClean="0"/>
              <a:t>2)   </a:t>
            </a:r>
            <a:r>
              <a:rPr lang="en-US" altLang="zh-CN" b="1" dirty="0" smtClean="0"/>
              <a:t>Enlarge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Field-of-View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09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208" y="207187"/>
            <a:ext cx="8564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NimbusSanL-Bold"/>
              </a:rPr>
              <a:t>4.Multiscale </a:t>
            </a:r>
            <a:r>
              <a:rPr lang="en-US" altLang="zh-CN" b="1" dirty="0">
                <a:solidFill>
                  <a:srgbClr val="00B0F0"/>
                </a:solidFill>
                <a:latin typeface="NimbusSanL-Bold"/>
              </a:rPr>
              <a:t>Image Representations using </a:t>
            </a:r>
            <a:r>
              <a:rPr lang="en-US" altLang="zh-CN" b="1" dirty="0" err="1" smtClean="0">
                <a:solidFill>
                  <a:srgbClr val="00B0F0"/>
                </a:solidFill>
                <a:latin typeface="NimbusSanL-Bold"/>
              </a:rPr>
              <a:t>Atrous</a:t>
            </a:r>
            <a:r>
              <a:rPr lang="en-US" altLang="zh-CN" b="1" dirty="0" smtClean="0">
                <a:solidFill>
                  <a:srgbClr val="00B0F0"/>
                </a:solidFill>
                <a:latin typeface="NimbusSanL-Bold"/>
              </a:rPr>
              <a:t> Spatial </a:t>
            </a:r>
            <a:r>
              <a:rPr lang="en-US" altLang="zh-CN" b="1" dirty="0">
                <a:solidFill>
                  <a:srgbClr val="00B0F0"/>
                </a:solidFill>
                <a:latin typeface="NimbusSanL-Bold"/>
              </a:rPr>
              <a:t>Pyramid Pooling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1" y="1274049"/>
            <a:ext cx="4961905" cy="28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99478" y="4800153"/>
            <a:ext cx="8692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URWPalladioL-Roma"/>
              </a:rPr>
              <a:t>两种方法实现多尺度融合：</a:t>
            </a:r>
            <a:endParaRPr lang="en-US" altLang="zh-CN" dirty="0" smtClean="0">
              <a:latin typeface="URWPalladioL-Roma"/>
            </a:endParaRPr>
          </a:p>
          <a:p>
            <a:r>
              <a:rPr lang="en-US" altLang="zh-CN" dirty="0" smtClean="0">
                <a:latin typeface="URWPalladioL-Roma"/>
              </a:rPr>
              <a:t>1</a:t>
            </a:r>
            <a:r>
              <a:rPr lang="zh-CN" altLang="en-US" dirty="0" smtClean="0">
                <a:latin typeface="URWPalladioL-Roma"/>
              </a:rPr>
              <a:t>）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 </a:t>
            </a:r>
            <a:r>
              <a:rPr lang="en-US" altLang="zh-CN" dirty="0"/>
              <a:t>DCNN score maps from multiple (</a:t>
            </a:r>
            <a:r>
              <a:rPr lang="en-US" altLang="zh-CN" dirty="0" smtClean="0"/>
              <a:t>three in </a:t>
            </a:r>
            <a:r>
              <a:rPr lang="en-US" altLang="zh-CN" dirty="0"/>
              <a:t>our experiments)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using </a:t>
            </a:r>
            <a:r>
              <a:rPr lang="en-US" altLang="zh-CN" dirty="0"/>
              <a:t>parallel DCNN branches that share the same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，双线性插值</a:t>
            </a:r>
            <a:r>
              <a:rPr lang="en-US" altLang="zh-CN" dirty="0"/>
              <a:t>feature maps</a:t>
            </a:r>
            <a:r>
              <a:rPr lang="zh-CN" altLang="en-US" dirty="0" smtClean="0"/>
              <a:t>后进行融合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）效仿</a:t>
            </a:r>
            <a:r>
              <a:rPr lang="en-US" altLang="zh-CN" dirty="0" smtClean="0"/>
              <a:t>R-CNN </a:t>
            </a:r>
            <a:r>
              <a:rPr lang="en-US" altLang="zh-CN" dirty="0"/>
              <a:t>spatial pyramid 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ASPP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09" y="1274050"/>
            <a:ext cx="4695238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08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632" y="196703"/>
            <a:ext cx="9909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NimbusSanL-Bold"/>
              </a:rPr>
              <a:t>3. Structured </a:t>
            </a:r>
            <a:r>
              <a:rPr lang="en-US" altLang="zh-CN" b="1" dirty="0">
                <a:solidFill>
                  <a:srgbClr val="00B0F0"/>
                </a:solidFill>
                <a:latin typeface="NimbusSanL-Bold"/>
              </a:rPr>
              <a:t>Prediction with </a:t>
            </a:r>
            <a:r>
              <a:rPr lang="en-US" altLang="zh-CN" b="1" dirty="0" smtClean="0">
                <a:solidFill>
                  <a:srgbClr val="00B0F0"/>
                </a:solidFill>
                <a:latin typeface="NimbusSanL-Bold"/>
              </a:rPr>
              <a:t>Fully-Connected CRF for </a:t>
            </a:r>
            <a:r>
              <a:rPr lang="en-US" altLang="zh-CN" b="1" dirty="0">
                <a:solidFill>
                  <a:srgbClr val="00B0F0"/>
                </a:solidFill>
                <a:latin typeface="NimbusSanL-Bold"/>
              </a:rPr>
              <a:t>Accurate Boundary Recovery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80" y="1214600"/>
            <a:ext cx="4780952" cy="26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39240" y="4061704"/>
            <a:ext cx="9241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URWPalladioL-Roma"/>
              </a:rPr>
              <a:t>Previous work has pursued two directions to address</a:t>
            </a:r>
          </a:p>
          <a:p>
            <a:r>
              <a:rPr lang="en-US" altLang="zh-CN" dirty="0">
                <a:latin typeface="URWPalladioL-Roma"/>
              </a:rPr>
              <a:t>this localization challenge. </a:t>
            </a:r>
            <a:endParaRPr lang="en-US" altLang="zh-CN" dirty="0" smtClean="0">
              <a:latin typeface="URWPalladioL-Roma"/>
            </a:endParaRPr>
          </a:p>
          <a:p>
            <a:r>
              <a:rPr lang="en-US" altLang="zh-CN" dirty="0" smtClean="0">
                <a:latin typeface="URWPalladioL-Roma"/>
              </a:rPr>
              <a:t>1) Harness information </a:t>
            </a:r>
            <a:r>
              <a:rPr lang="en-US" altLang="zh-CN" dirty="0">
                <a:latin typeface="URWPalladioL-Roma"/>
              </a:rPr>
              <a:t>from multiple layers in the convolutional network</a:t>
            </a:r>
          </a:p>
          <a:p>
            <a:r>
              <a:rPr lang="en-US" altLang="zh-CN" dirty="0">
                <a:latin typeface="URWPalladioL-Roma"/>
              </a:rPr>
              <a:t>in order to better estimate the object boundaries </a:t>
            </a:r>
            <a:endParaRPr lang="en-US" altLang="zh-CN" dirty="0" smtClean="0">
              <a:latin typeface="URWPalladioL-Roma"/>
            </a:endParaRPr>
          </a:p>
          <a:p>
            <a:r>
              <a:rPr lang="en-US" altLang="zh-CN" dirty="0" smtClean="0">
                <a:latin typeface="URWPalladioL-Roma"/>
              </a:rPr>
              <a:t>2) employ </a:t>
            </a:r>
            <a:r>
              <a:rPr lang="en-US" altLang="zh-CN" dirty="0">
                <a:latin typeface="URWPalladioL-Roma"/>
              </a:rPr>
              <a:t>a super-pixel </a:t>
            </a:r>
            <a:r>
              <a:rPr lang="en-US" altLang="zh-CN" dirty="0" smtClean="0">
                <a:latin typeface="URWPalladioL-Roma"/>
              </a:rPr>
              <a:t>representation, essentially </a:t>
            </a:r>
            <a:r>
              <a:rPr lang="en-US" altLang="zh-CN" dirty="0">
                <a:latin typeface="URWPalladioL-Roma"/>
              </a:rPr>
              <a:t>delegating the localization task to a </a:t>
            </a:r>
            <a:r>
              <a:rPr lang="en-US" altLang="zh-CN" dirty="0" smtClean="0">
                <a:latin typeface="URWPalladioL-Roma"/>
              </a:rPr>
              <a:t>low-level segmentation </a:t>
            </a:r>
            <a:r>
              <a:rPr lang="en-US" altLang="zh-CN" dirty="0">
                <a:latin typeface="URWPalladioL-Roma"/>
              </a:rPr>
              <a:t>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250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9360" y="2794939"/>
            <a:ext cx="5017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Laplacian pyramid reconstruction</a:t>
            </a:r>
          </a:p>
          <a:p>
            <a:r>
              <a:rPr lang="en-US" altLang="zh-CN" dirty="0">
                <a:latin typeface="NimbusRomNo9L-Regu"/>
              </a:rPr>
              <a:t>and refinement for semantic segmentation.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61659" y="4140446"/>
            <a:ext cx="575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http://blog.csdn.net/u010158659/article/details/72511428</a:t>
            </a:r>
          </a:p>
        </p:txBody>
      </p:sp>
    </p:spTree>
    <p:extLst>
      <p:ext uri="{BB962C8B-B14F-4D97-AF65-F5344CB8AC3E}">
        <p14:creationId xmlns:p14="http://schemas.microsoft.com/office/powerpoint/2010/main" val="371570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1147" y="2707001"/>
            <a:ext cx="7564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                         2017 </a:t>
            </a:r>
            <a:r>
              <a:rPr lang="en-US" altLang="zh-CN" dirty="0" err="1" smtClean="0">
                <a:solidFill>
                  <a:srgbClr val="00B0F0"/>
                </a:solidFill>
                <a:latin typeface="NimbusRomNo9L-Medi"/>
              </a:rPr>
              <a:t>DeepLab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V3 </a:t>
            </a:r>
          </a:p>
          <a:p>
            <a:endParaRPr lang="en-US" altLang="zh-CN" dirty="0" smtClean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Rethinking </a:t>
            </a:r>
            <a:r>
              <a:rPr lang="en-US" altLang="zh-CN" dirty="0" err="1">
                <a:solidFill>
                  <a:srgbClr val="00B0F0"/>
                </a:solidFill>
                <a:latin typeface="NimbusRomNo9L-Medi"/>
              </a:rPr>
              <a:t>Atrous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 Convolution for Semantic Image Segmentation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294" y="1801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Paper8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1368" y="5637338"/>
            <a:ext cx="471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参考：https</a:t>
            </a:r>
            <a:r>
              <a:rPr lang="zh-CN" altLang="en-US" dirty="0"/>
              <a:t>://zhuanlan.zhihu.com/p/27470685</a:t>
            </a:r>
          </a:p>
        </p:txBody>
      </p:sp>
    </p:spTree>
    <p:extLst>
      <p:ext uri="{BB962C8B-B14F-4D97-AF65-F5344CB8AC3E}">
        <p14:creationId xmlns:p14="http://schemas.microsoft.com/office/powerpoint/2010/main" val="417930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785332"/>
            <a:ext cx="6348248" cy="38362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124" y="4960570"/>
            <a:ext cx="6348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利用不同大小的</a:t>
            </a:r>
            <a:r>
              <a:rPr lang="zh-CN" altLang="en-US" sz="1600" dirty="0" smtClean="0"/>
              <a:t>刻度</a:t>
            </a:r>
            <a:r>
              <a:rPr lang="en-US" altLang="zh-CN" sz="1600" dirty="0"/>
              <a:t>windows </a:t>
            </a:r>
            <a:r>
              <a:rPr lang="en-US" altLang="zh-CN" sz="1600" dirty="0" smtClean="0"/>
              <a:t>size=n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对一张图片进行了</a:t>
            </a:r>
            <a:r>
              <a:rPr lang="zh-CN" altLang="en-US" sz="1600" dirty="0" smtClean="0"/>
              <a:t>划分</a:t>
            </a:r>
            <a:r>
              <a:rPr lang="en-US" altLang="zh-CN" sz="1600" dirty="0" smtClean="0"/>
              <a:t>n*n</a:t>
            </a:r>
            <a:r>
              <a:rPr lang="zh-CN" altLang="en-US" sz="1600" dirty="0" smtClean="0"/>
              <a:t>块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Arial" panose="020B0604020202020204" pitchFamily="34" charset="0"/>
              </a:rPr>
              <a:t>第一</a:t>
            </a:r>
            <a:r>
              <a:rPr lang="zh-CN" altLang="en-US" sz="1600" dirty="0">
                <a:latin typeface="Arial" panose="020B0604020202020204" pitchFamily="34" charset="0"/>
              </a:rPr>
              <a:t>张图片</a:t>
            </a:r>
            <a:r>
              <a:rPr lang="en-US" altLang="zh-CN" sz="1600" dirty="0">
                <a:latin typeface="Arial" panose="020B0604020202020204" pitchFamily="34" charset="0"/>
              </a:rPr>
              <a:t>,</a:t>
            </a:r>
            <a:r>
              <a:rPr lang="zh-CN" altLang="en-US" sz="1600" dirty="0">
                <a:latin typeface="Arial" panose="020B0604020202020204" pitchFamily="34" charset="0"/>
              </a:rPr>
              <a:t>我们把一张完整的图片，分成了</a:t>
            </a:r>
            <a:r>
              <a:rPr lang="en-US" altLang="zh-CN" sz="1600" dirty="0">
                <a:latin typeface="Arial" panose="020B0604020202020204" pitchFamily="34" charset="0"/>
              </a:rPr>
              <a:t>16</a:t>
            </a:r>
            <a:r>
              <a:rPr lang="zh-CN" altLang="en-US" sz="1600" dirty="0">
                <a:latin typeface="Arial" panose="020B0604020202020204" pitchFamily="34" charset="0"/>
              </a:rPr>
              <a:t>个块，也就是</a:t>
            </a:r>
            <a:r>
              <a:rPr lang="zh-CN" altLang="en-US" sz="1600" dirty="0" smtClean="0">
                <a:latin typeface="Arial" panose="020B0604020202020204" pitchFamily="34" charset="0"/>
              </a:rPr>
              <a:t>每个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    </a:t>
            </a:r>
            <a:r>
              <a:rPr lang="zh-CN" altLang="en-US" sz="1600" dirty="0" smtClean="0">
                <a:latin typeface="Arial" panose="020B0604020202020204" pitchFamily="34" charset="0"/>
              </a:rPr>
              <a:t>块</a:t>
            </a:r>
            <a:r>
              <a:rPr lang="zh-CN" altLang="en-US" sz="1600" dirty="0">
                <a:latin typeface="Arial" panose="020B0604020202020204" pitchFamily="34" charset="0"/>
              </a:rPr>
              <a:t>的大小就是</a:t>
            </a:r>
            <a:r>
              <a:rPr lang="en-US" altLang="zh-CN" sz="1600" dirty="0">
                <a:latin typeface="Arial" panose="020B0604020202020204" pitchFamily="34" charset="0"/>
              </a:rPr>
              <a:t>(w/4,h/4);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rial" panose="020B0604020202020204" pitchFamily="34" charset="0"/>
              </a:rPr>
              <a:t>第二张图片，划分了</a:t>
            </a:r>
            <a:r>
              <a:rPr lang="en-US" altLang="zh-CN" sz="1600" dirty="0">
                <a:latin typeface="Arial" panose="020B0604020202020204" pitchFamily="34" charset="0"/>
              </a:rPr>
              <a:t>4</a:t>
            </a:r>
            <a:r>
              <a:rPr lang="zh-CN" altLang="en-US" sz="1600" dirty="0">
                <a:latin typeface="Arial" panose="020B0604020202020204" pitchFamily="34" charset="0"/>
              </a:rPr>
              <a:t>个块，每个块的大小就是</a:t>
            </a:r>
            <a:r>
              <a:rPr lang="en-US" altLang="zh-CN" sz="1600" dirty="0">
                <a:latin typeface="Arial" panose="020B0604020202020204" pitchFamily="34" charset="0"/>
              </a:rPr>
              <a:t>(w/2,h/2);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rial" panose="020B0604020202020204" pitchFamily="34" charset="0"/>
              </a:rPr>
              <a:t>第三张图片，把一整张图片作为了一个块，也就是块的大小为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w,h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每个块提取出一个</a:t>
            </a:r>
            <a:r>
              <a:rPr lang="zh-CN" altLang="en-US" sz="1600" dirty="0" smtClean="0"/>
              <a:t>特征，</a:t>
            </a:r>
            <a:r>
              <a:rPr lang="zh-CN" altLang="en-US" sz="1600" dirty="0" smtClean="0">
                <a:latin typeface="Arial" panose="020B0604020202020204" pitchFamily="34" charset="0"/>
              </a:rPr>
              <a:t>合计</a:t>
            </a:r>
            <a:r>
              <a:rPr lang="en-US" altLang="zh-CN" sz="1600" dirty="0" smtClean="0">
                <a:latin typeface="Arial" panose="020B0604020202020204" pitchFamily="34" charset="0"/>
              </a:rPr>
              <a:t>256(channel)</a:t>
            </a:r>
            <a:r>
              <a:rPr lang="zh-CN" altLang="en-US" sz="1600" dirty="0" smtClean="0">
                <a:latin typeface="Arial" panose="020B0604020202020204" pitchFamily="34" charset="0"/>
              </a:rPr>
              <a:t>*（</a:t>
            </a:r>
            <a:r>
              <a:rPr lang="en-US" altLang="zh-CN" sz="1600" dirty="0" smtClean="0">
                <a:latin typeface="Arial" panose="020B0604020202020204" pitchFamily="34" charset="0"/>
              </a:rPr>
              <a:t>16+4+1</a:t>
            </a:r>
            <a:r>
              <a:rPr lang="zh-CN" altLang="en-US" sz="1600" dirty="0" smtClean="0">
                <a:latin typeface="Arial" panose="020B0604020202020204" pitchFamily="34" charset="0"/>
              </a:rPr>
              <a:t>）维特征</a:t>
            </a:r>
            <a:endParaRPr lang="en-US" altLang="zh-CN" sz="160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124" y="234695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latin typeface="Arial" panose="020B0604020202020204" pitchFamily="34" charset="0"/>
              </a:rPr>
              <a:t> </a:t>
            </a:r>
            <a:r>
              <a:rPr lang="en-US" altLang="zh-CN" b="1" dirty="0" smtClean="0">
                <a:latin typeface="Arial" panose="020B0604020202020204" pitchFamily="34" charset="0"/>
              </a:rPr>
              <a:t>4</a:t>
            </a:r>
            <a:r>
              <a:rPr lang="it-IT" altLang="zh-CN" b="1" dirty="0" smtClean="0">
                <a:latin typeface="Arial" panose="020B0604020202020204" pitchFamily="34" charset="0"/>
              </a:rPr>
              <a:t>.</a:t>
            </a:r>
            <a:r>
              <a:rPr lang="it-IT" altLang="zh-CN" b="1" dirty="0">
                <a:latin typeface="Arial" panose="020B0604020202020204" pitchFamily="34" charset="0"/>
              </a:rPr>
              <a:t>  </a:t>
            </a:r>
            <a:r>
              <a:rPr lang="en-US" altLang="zh-CN" b="1" dirty="0" err="1" smtClean="0">
                <a:latin typeface="Arial" panose="020B0604020202020204" pitchFamily="34" charset="0"/>
              </a:rPr>
              <a:t>SPPNet</a:t>
            </a:r>
            <a:endParaRPr lang="zh-CN" altLang="it-IT" b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90" y="785332"/>
            <a:ext cx="5244661" cy="3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06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0" y="557298"/>
            <a:ext cx="10885714" cy="2990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532" y="134464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2. four </a:t>
            </a:r>
            <a:r>
              <a:rPr lang="en-US" altLang="zh-CN" dirty="0">
                <a:solidFill>
                  <a:srgbClr val="00B0F0"/>
                </a:solidFill>
                <a:latin typeface="NimbusRomNo9L-Regu"/>
              </a:rPr>
              <a:t>types 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of 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multi-scale FCNs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532" y="3920245"/>
            <a:ext cx="2363298" cy="284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1)multi-scale inputs ,the same model with shared weights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2)Small scale </a:t>
            </a:r>
            <a:r>
              <a:rPr lang="en-US" altLang="zh-CN" sz="1400" dirty="0"/>
              <a:t>encode the long-range </a:t>
            </a:r>
            <a:r>
              <a:rPr lang="en-US" altLang="zh-CN" sz="1400" dirty="0" smtClean="0"/>
              <a:t>context, </a:t>
            </a:r>
            <a:r>
              <a:rPr lang="en-US" altLang="zh-CN" sz="1400" dirty="0"/>
              <a:t>the large scale inputs preserve the small object details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3) Examples :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a </a:t>
            </a:r>
            <a:r>
              <a:rPr lang="en-US" altLang="zh-CN" sz="1400" dirty="0"/>
              <a:t>Laplacian </a:t>
            </a:r>
            <a:r>
              <a:rPr lang="en-US" altLang="zh-CN" sz="1400" dirty="0" smtClean="0"/>
              <a:t>pyramid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4) Drawback 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limited </a:t>
            </a:r>
            <a:r>
              <a:rPr lang="en-US" altLang="zh-CN" sz="1400" dirty="0"/>
              <a:t>GPU memory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935035" y="3920245"/>
            <a:ext cx="2347084" cy="178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1) Examples :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FCN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DeconvNet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U-Net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RefineNet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2) Drawback 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effective in SS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smtClean="0"/>
              <a:t>     apply in object </a:t>
            </a:r>
            <a:r>
              <a:rPr lang="en-US" altLang="zh-CN" sz="1400" dirty="0"/>
              <a:t>detection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9050490" y="3920245"/>
            <a:ext cx="2167354" cy="77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1) Examples : </a:t>
            </a:r>
          </a:p>
          <a:p>
            <a:r>
              <a:rPr lang="en-US" altLang="zh-CN" sz="1400" dirty="0" err="1" smtClean="0"/>
              <a:t>ParseNet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ASPP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PSPNet</a:t>
            </a:r>
            <a:endParaRPr lang="en-US" altLang="zh-CN" sz="1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6146784" y="3920245"/>
            <a:ext cx="2369782" cy="178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Context module : 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1) contains </a:t>
            </a:r>
            <a:r>
              <a:rPr lang="en-US" altLang="zh-CN" sz="1400" dirty="0"/>
              <a:t>extra modules</a:t>
            </a:r>
          </a:p>
          <a:p>
            <a:r>
              <a:rPr lang="en-US" altLang="zh-CN" sz="1400" dirty="0"/>
              <a:t>laid out in cascade to encode long-range context.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2) Example 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DenseCRF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79771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9320" y="16035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本文将修改之前提出的带孔空间金字塔池化模块，该模块用于探索多尺度卷积特征，将全局背景基于图像层次进行编码获得特征（一般语义分割是像素层次的特征，图像层次可能是带有空间信息），进一步提升性能。</a:t>
            </a:r>
          </a:p>
        </p:txBody>
      </p:sp>
      <p:sp>
        <p:nvSpPr>
          <p:cNvPr id="3" name="矩形 2"/>
          <p:cNvSpPr/>
          <p:nvPr/>
        </p:nvSpPr>
        <p:spPr>
          <a:xfrm>
            <a:off x="2179320" y="34361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本文主要探讨将带孔卷积</a:t>
            </a:r>
            <a:r>
              <a:rPr lang="en-US" altLang="zh-CN" dirty="0"/>
              <a:t>[1]</a:t>
            </a:r>
            <a:r>
              <a:rPr lang="zh-CN" altLang="en-US" dirty="0"/>
              <a:t>作为捕获上下文信息的模块以及建立空间金字塔池化结构的工具。具体来说，复制</a:t>
            </a:r>
            <a:r>
              <a:rPr lang="en-US" altLang="zh-CN" dirty="0" err="1"/>
              <a:t>ResNet</a:t>
            </a:r>
            <a:r>
              <a:rPr lang="zh-CN" altLang="en-US" dirty="0"/>
              <a:t>中的最后几个</a:t>
            </a:r>
            <a:r>
              <a:rPr lang="en-US" altLang="zh-CN" dirty="0"/>
              <a:t>block</a:t>
            </a:r>
            <a:r>
              <a:rPr lang="zh-CN" altLang="en-US" dirty="0"/>
              <a:t>，将它们级联，同时使用包含多个带孔卷积并行的</a:t>
            </a:r>
            <a:r>
              <a:rPr lang="en-US" altLang="zh-CN" dirty="0"/>
              <a:t>ASPP</a:t>
            </a:r>
            <a:r>
              <a:rPr lang="zh-CN" altLang="en-US" dirty="0"/>
              <a:t>模块</a:t>
            </a:r>
            <a:r>
              <a:rPr lang="en-US" altLang="zh-CN" dirty="0"/>
              <a:t>[1]</a:t>
            </a:r>
            <a:r>
              <a:rPr lang="zh-CN" altLang="en-US" dirty="0"/>
              <a:t>（如图</a:t>
            </a:r>
            <a:r>
              <a:rPr lang="en-US" altLang="zh-CN" dirty="0"/>
              <a:t>d</a:t>
            </a:r>
            <a:r>
              <a:rPr lang="zh-CN" altLang="en-US" dirty="0"/>
              <a:t>）。本文的级联模块直接应用于</a:t>
            </a:r>
            <a:r>
              <a:rPr lang="en-US" altLang="zh-CN" dirty="0"/>
              <a:t>feature map</a:t>
            </a:r>
            <a:r>
              <a:rPr lang="zh-CN" altLang="en-US" dirty="0"/>
              <a:t>而不是</a:t>
            </a:r>
            <a:r>
              <a:rPr lang="en-US" altLang="zh-CN" dirty="0"/>
              <a:t>belief map</a:t>
            </a:r>
            <a:r>
              <a:rPr lang="zh-CN" altLang="en-US" dirty="0"/>
              <a:t>（应该是</a:t>
            </a:r>
            <a:r>
              <a:rPr lang="en-US" altLang="zh-CN" dirty="0" err="1"/>
              <a:t>softmax</a:t>
            </a:r>
            <a:r>
              <a:rPr lang="zh-CN" altLang="en-US" dirty="0"/>
              <a:t>的最终结果）。对于给定的模块，本文在实验中发现加入</a:t>
            </a:r>
            <a:r>
              <a:rPr lang="en-US" altLang="zh-CN" dirty="0"/>
              <a:t>batch normalization</a:t>
            </a:r>
            <a:r>
              <a:rPr lang="zh-CN" altLang="en-US" dirty="0"/>
              <a:t>去训练的效果更好。为了更好地捕获全局上下文信息，本文提出使用图像层次的特征来强化</a:t>
            </a:r>
            <a:r>
              <a:rPr lang="en-US" altLang="zh-CN" dirty="0"/>
              <a:t>ASPP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169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706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245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401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3105835"/>
            <a:ext cx="713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ICNet</a:t>
            </a:r>
            <a:r>
              <a:rPr lang="en-US" altLang="zh-CN" dirty="0"/>
              <a:t> for Real-Time Semantic Segmentation on High-Resolution Images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62713" y="6097262"/>
            <a:ext cx="712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语义分割论文集 ：http</a:t>
            </a:r>
            <a:r>
              <a:rPr lang="zh-CN" altLang="en-US" dirty="0"/>
              <a:t>://blog.csdn.net/zziahgf/article/details/72639791</a:t>
            </a:r>
          </a:p>
        </p:txBody>
      </p:sp>
    </p:spTree>
    <p:extLst>
      <p:ext uri="{BB962C8B-B14F-4D97-AF65-F5344CB8AC3E}">
        <p14:creationId xmlns:p14="http://schemas.microsoft.com/office/powerpoint/2010/main" val="278625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18" y="1139781"/>
            <a:ext cx="4228571" cy="33714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208" y="207187"/>
            <a:ext cx="8564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NimbusSanL-Bold"/>
              </a:rPr>
              <a:t>1. Current DCNN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880" y="5237278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NimbusRomNo9L-Medi"/>
              </a:rPr>
              <a:t>SegNet</a:t>
            </a:r>
            <a:r>
              <a:rPr lang="zh-CN" altLang="en-US" dirty="0" smtClean="0">
                <a:latin typeface="NimbusRomNo9L-Medi"/>
              </a:rPr>
              <a:t>、</a:t>
            </a:r>
            <a:r>
              <a:rPr lang="en-US" altLang="zh-CN" dirty="0" smtClean="0">
                <a:latin typeface="NimbusRomNo9L-Medi"/>
              </a:rPr>
              <a:t>SQ</a:t>
            </a:r>
            <a:r>
              <a:rPr lang="zh-CN" altLang="en-US" dirty="0" smtClean="0">
                <a:latin typeface="NimbusRomNo9L-Medi"/>
              </a:rPr>
              <a:t>、</a:t>
            </a:r>
            <a:r>
              <a:rPr lang="en-US" altLang="zh-CN" dirty="0" err="1" smtClean="0">
                <a:latin typeface="NimbusRomNo9L-Medi"/>
              </a:rPr>
              <a:t>Enet</a:t>
            </a:r>
            <a:r>
              <a:rPr lang="en-US" altLang="zh-CN" dirty="0" smtClean="0">
                <a:latin typeface="NimbusRomNo9L-Medi"/>
              </a:rPr>
              <a:t> </a:t>
            </a:r>
            <a:r>
              <a:rPr lang="zh-CN" altLang="en-US" dirty="0" smtClean="0">
                <a:latin typeface="NimbusRomNo9L-Medi"/>
              </a:rPr>
              <a:t>：</a:t>
            </a:r>
            <a:r>
              <a:rPr lang="en-US" altLang="zh-CN" dirty="0" smtClean="0">
                <a:latin typeface="NimbusRomNo9L-Medi"/>
              </a:rPr>
              <a:t>Fast </a:t>
            </a:r>
            <a:r>
              <a:rPr lang="en-US" altLang="zh-CN" dirty="0">
                <a:latin typeface="NimbusRomNo9L-Medi"/>
              </a:rPr>
              <a:t>Semantic Segmentation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72456" y="1931152"/>
            <a:ext cx="6742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NimbusRomNo9L-Regu"/>
              </a:rPr>
              <a:t>We develop an image cascade network (</a:t>
            </a:r>
            <a:r>
              <a:rPr lang="en-US" altLang="zh-CN" dirty="0" err="1">
                <a:solidFill>
                  <a:srgbClr val="00B0F0"/>
                </a:solidFill>
                <a:latin typeface="NimbusRomNo9L-Regu"/>
              </a:rPr>
              <a:t>ICNet</a:t>
            </a:r>
            <a:r>
              <a:rPr lang="en-US" altLang="zh-CN" dirty="0">
                <a:latin typeface="NimbusRomNo9L-Regu"/>
              </a:rPr>
              <a:t>), </a:t>
            </a:r>
            <a:r>
              <a:rPr lang="en-US" altLang="zh-CN" dirty="0" smtClean="0">
                <a:latin typeface="NimbusRomNo9L-Regu"/>
              </a:rPr>
              <a:t>which utilizes </a:t>
            </a:r>
            <a:r>
              <a:rPr lang="en-US" altLang="zh-CN" dirty="0">
                <a:latin typeface="NimbusRomNo9L-Regu"/>
              </a:rPr>
              <a:t>semantic information in low resolution </a:t>
            </a:r>
            <a:r>
              <a:rPr lang="en-US" altLang="zh-CN" dirty="0" smtClean="0">
                <a:latin typeface="NimbusRomNo9L-Regu"/>
              </a:rPr>
              <a:t>along with </a:t>
            </a:r>
            <a:r>
              <a:rPr lang="en-US" altLang="zh-CN" dirty="0">
                <a:latin typeface="NimbusRomNo9L-Regu"/>
              </a:rPr>
              <a:t>details from high-resolution images efficiently</a:t>
            </a:r>
            <a:r>
              <a:rPr lang="en-US" altLang="zh-CN" dirty="0" smtClean="0">
                <a:latin typeface="NimbusRomNo9L-Regu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>
              <a:latin typeface="NimbusRomNo9L-Regu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latin typeface="NimbusRomNo9L-Regu"/>
              </a:rPr>
              <a:t>The </a:t>
            </a:r>
            <a:r>
              <a:rPr lang="en-US" altLang="zh-CN" dirty="0">
                <a:latin typeface="NimbusRomNo9L-Regu"/>
              </a:rPr>
              <a:t>proposed </a:t>
            </a:r>
            <a:r>
              <a:rPr lang="en-US" altLang="zh-CN" dirty="0" err="1">
                <a:latin typeface="NimbusRomNo9L-Regu"/>
              </a:rPr>
              <a:t>ICNet</a:t>
            </a:r>
            <a:r>
              <a:rPr lang="en-US" altLang="zh-CN" dirty="0">
                <a:latin typeface="NimbusRomNo9L-Regu"/>
              </a:rPr>
              <a:t> achieves </a:t>
            </a:r>
            <a:r>
              <a:rPr lang="en-US" altLang="zh-CN" dirty="0">
                <a:solidFill>
                  <a:srgbClr val="00B0F0"/>
                </a:solidFill>
                <a:latin typeface="NimbusRomNo9L-Regu"/>
              </a:rPr>
              <a:t>5x+ speedup </a:t>
            </a:r>
            <a:r>
              <a:rPr lang="en-US" altLang="zh-CN" dirty="0">
                <a:latin typeface="NimbusRomNo9L-Regu"/>
              </a:rPr>
              <a:t>of </a:t>
            </a:r>
            <a:r>
              <a:rPr lang="en-US" altLang="zh-CN" dirty="0" smtClean="0">
                <a:latin typeface="NimbusRomNo9L-Regu"/>
              </a:rPr>
              <a:t>inference, and </a:t>
            </a:r>
            <a:r>
              <a:rPr lang="en-US" altLang="zh-CN" dirty="0">
                <a:latin typeface="NimbusRomNo9L-Regu"/>
              </a:rPr>
              <a:t>reduces memory consumption by 5+ </a:t>
            </a:r>
            <a:r>
              <a:rPr lang="en-US" altLang="zh-CN" dirty="0" smtClean="0">
                <a:latin typeface="NimbusRomNo9L-Regu"/>
              </a:rPr>
              <a:t>times.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>
              <a:latin typeface="NimbusRomNo9L-Regu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latin typeface="NimbusRomNo9L-Regu"/>
              </a:rPr>
              <a:t>Our </a:t>
            </a:r>
            <a:r>
              <a:rPr lang="en-US" altLang="zh-CN" dirty="0">
                <a:latin typeface="NimbusRomNo9L-Regu"/>
              </a:rPr>
              <a:t>proposed fast semantic segmentation system </a:t>
            </a:r>
            <a:r>
              <a:rPr lang="en-US" altLang="zh-CN" dirty="0" smtClean="0">
                <a:latin typeface="NimbusRomNo9L-Regu"/>
              </a:rPr>
              <a:t>can run </a:t>
            </a:r>
            <a:r>
              <a:rPr lang="en-US" altLang="zh-CN" dirty="0">
                <a:latin typeface="NimbusRomNo9L-Regu"/>
              </a:rPr>
              <a:t>at resolution </a:t>
            </a:r>
            <a:r>
              <a:rPr lang="en-US" altLang="zh-CN" dirty="0" smtClean="0">
                <a:solidFill>
                  <a:srgbClr val="00B0F0"/>
                </a:solidFill>
                <a:latin typeface="CMR10"/>
              </a:rPr>
              <a:t>1024</a:t>
            </a:r>
            <a:r>
              <a:rPr lang="zh-CN" altLang="en-US" dirty="0" smtClean="0">
                <a:solidFill>
                  <a:srgbClr val="00B0F0"/>
                </a:solidFill>
                <a:latin typeface="CMR10"/>
              </a:rPr>
              <a:t>*</a:t>
            </a:r>
            <a:r>
              <a:rPr lang="en-US" altLang="zh-CN" dirty="0" smtClean="0">
                <a:solidFill>
                  <a:srgbClr val="00B0F0"/>
                </a:solidFill>
                <a:latin typeface="CMR10"/>
              </a:rPr>
              <a:t>2048 </a:t>
            </a:r>
            <a:r>
              <a:rPr lang="en-US" altLang="zh-CN" dirty="0">
                <a:solidFill>
                  <a:srgbClr val="00B0F0"/>
                </a:solidFill>
                <a:latin typeface="NimbusRomNo9L-Regu"/>
              </a:rPr>
              <a:t>in speed of 30.3 fps </a:t>
            </a:r>
            <a:r>
              <a:rPr lang="en-US" altLang="zh-CN" dirty="0" smtClean="0">
                <a:latin typeface="NimbusRomNo9L-Regu"/>
              </a:rPr>
              <a:t>while accomplishing </a:t>
            </a:r>
            <a:r>
              <a:rPr lang="en-US" altLang="zh-CN" dirty="0">
                <a:latin typeface="NimbusRomNo9L-Regu"/>
              </a:rPr>
              <a:t>high-quality results.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162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697" y="24488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2. Speed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Analysis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3909" y="768096"/>
            <a:ext cx="4560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imbusRomNo9L-Medi"/>
              </a:rPr>
              <a:t>（</a:t>
            </a:r>
            <a:r>
              <a:rPr lang="en-US" altLang="zh-CN" dirty="0" smtClean="0">
                <a:latin typeface="NimbusRomNo9L-Medi"/>
              </a:rPr>
              <a:t>2</a:t>
            </a:r>
            <a:r>
              <a:rPr lang="zh-CN" altLang="en-US" dirty="0" smtClean="0">
                <a:latin typeface="NimbusRomNo9L-Medi"/>
              </a:rPr>
              <a:t>）</a:t>
            </a:r>
            <a:r>
              <a:rPr lang="en-US" altLang="zh-CN" dirty="0" err="1" smtClean="0">
                <a:latin typeface="NimbusRomNo9L-Medi"/>
              </a:rPr>
              <a:t>Downsampling</a:t>
            </a:r>
            <a:r>
              <a:rPr lang="en-US" altLang="zh-CN" dirty="0" smtClean="0">
                <a:latin typeface="NimbusRomNo9L-Medi"/>
              </a:rPr>
              <a:t> Input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mIOU</a:t>
            </a:r>
            <a:r>
              <a:rPr lang="zh-CN" altLang="en-US" dirty="0" smtClean="0"/>
              <a:t>下降较快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1" y="1324094"/>
            <a:ext cx="4405613" cy="30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9" y="1324094"/>
            <a:ext cx="4428571" cy="30761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358" y="76809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imbusRomNo9L-Medi"/>
              </a:rPr>
              <a:t>（</a:t>
            </a:r>
            <a:r>
              <a:rPr lang="en-US" altLang="zh-CN" dirty="0" smtClean="0">
                <a:latin typeface="NimbusRomNo9L-Medi"/>
              </a:rPr>
              <a:t>1</a:t>
            </a:r>
            <a:r>
              <a:rPr lang="zh-CN" altLang="en-US" dirty="0" smtClean="0">
                <a:latin typeface="NimbusRomNo9L-Medi"/>
              </a:rPr>
              <a:t>）</a:t>
            </a:r>
            <a:r>
              <a:rPr lang="en-US" altLang="zh-CN" dirty="0" smtClean="0">
                <a:latin typeface="NimbusRomNo9L-Medi"/>
              </a:rPr>
              <a:t>Time </a:t>
            </a:r>
            <a:r>
              <a:rPr lang="en-US" altLang="zh-CN" dirty="0">
                <a:latin typeface="NimbusRomNo9L-Medi"/>
              </a:rPr>
              <a:t>Budget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241" y="4923492"/>
            <a:ext cx="23268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NimbusRomNo9L-Medi"/>
              </a:rPr>
              <a:t>1</a:t>
            </a:r>
            <a:r>
              <a:rPr lang="zh-CN" altLang="en-US" dirty="0" smtClean="0">
                <a:latin typeface="NimbusRomNo9L-Medi"/>
              </a:rPr>
              <a:t>）</a:t>
            </a:r>
            <a:r>
              <a:rPr lang="en-US" altLang="zh-CN" dirty="0"/>
              <a:t>image </a:t>
            </a:r>
            <a:r>
              <a:rPr lang="en-US" altLang="zh-CN" dirty="0" smtClean="0"/>
              <a:t>resolution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width of network</a:t>
            </a:r>
          </a:p>
          <a:p>
            <a:r>
              <a:rPr lang="en-US" altLang="zh-CN" dirty="0" smtClean="0"/>
              <a:t>3)   Number of  kernels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18048" y="4923492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      </a:t>
            </a:r>
            <a:r>
              <a:rPr lang="en-US" altLang="zh-CN" dirty="0" smtClean="0">
                <a:latin typeface="NimbusRomNo9L-Regu"/>
              </a:rPr>
              <a:t>Half-resolution </a:t>
            </a:r>
            <a:r>
              <a:rPr lang="en-US" altLang="zh-CN" dirty="0">
                <a:latin typeface="NimbusRomNo9L-Regu"/>
              </a:rPr>
              <a:t>image only uses quarter </a:t>
            </a:r>
            <a:r>
              <a:rPr lang="en-US" altLang="zh-CN" dirty="0" smtClean="0">
                <a:latin typeface="NimbusRomNo9L-Regu"/>
              </a:rPr>
              <a:t>time compared to the </a:t>
            </a:r>
            <a:r>
              <a:rPr lang="en-US" altLang="zh-CN" dirty="0">
                <a:latin typeface="NimbusRomNo9L-Regu"/>
              </a:rPr>
              <a:t>full-resolution </a:t>
            </a:r>
            <a:r>
              <a:rPr lang="en-US" altLang="zh-CN" dirty="0" smtClean="0">
                <a:latin typeface="NimbusRomNo9L-Regu"/>
              </a:rPr>
              <a:t>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95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" y="1360670"/>
            <a:ext cx="458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imbusRomNo9L-Medi"/>
              </a:rPr>
              <a:t>（</a:t>
            </a:r>
            <a:r>
              <a:rPr lang="en-US" altLang="zh-CN" dirty="0" smtClean="0">
                <a:latin typeface="NimbusRomNo9L-Medi"/>
              </a:rPr>
              <a:t>3</a:t>
            </a:r>
            <a:r>
              <a:rPr lang="zh-CN" altLang="en-US" dirty="0" smtClean="0">
                <a:latin typeface="NimbusRomNo9L-Medi"/>
              </a:rPr>
              <a:t>）</a:t>
            </a:r>
            <a:r>
              <a:rPr lang="en-US" altLang="zh-CN" dirty="0" err="1"/>
              <a:t>Downsampling</a:t>
            </a:r>
            <a:r>
              <a:rPr lang="en-US" altLang="zh-CN" dirty="0"/>
              <a:t> </a:t>
            </a:r>
            <a:r>
              <a:rPr lang="en-US" altLang="zh-CN" dirty="0" smtClean="0"/>
              <a:t>Feature (</a:t>
            </a:r>
            <a:r>
              <a:rPr lang="en-US" altLang="zh-CN" dirty="0" err="1" smtClean="0"/>
              <a:t>mIOU</a:t>
            </a:r>
            <a:r>
              <a:rPr lang="zh-CN" altLang="en-US" dirty="0" smtClean="0"/>
              <a:t>相对稳定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7" y="2117421"/>
            <a:ext cx="4361905" cy="1304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6842" y="3809602"/>
            <a:ext cx="4236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"/>
              </a:rPr>
              <a:t>    test </a:t>
            </a:r>
            <a:r>
              <a:rPr lang="en-US" altLang="zh-CN" dirty="0">
                <a:latin typeface="NimbusRomNo9L-Regu"/>
              </a:rPr>
              <a:t>PSPNet50 </a:t>
            </a:r>
            <a:r>
              <a:rPr lang="en-US" altLang="zh-CN" dirty="0" smtClean="0">
                <a:latin typeface="NimbusRomNo9L-Regu"/>
              </a:rPr>
              <a:t>with </a:t>
            </a:r>
            <a:r>
              <a:rPr lang="en-US" altLang="zh-CN" dirty="0" err="1" smtClean="0">
                <a:latin typeface="NimbusRomNo9L-Regu"/>
              </a:rPr>
              <a:t>downsampling</a:t>
            </a:r>
            <a:r>
              <a:rPr lang="en-US" altLang="zh-CN" dirty="0" smtClean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ratios of 1:8, 1:16 and 1:32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99" y="2117421"/>
            <a:ext cx="4380952" cy="12190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08847" y="1360670"/>
            <a:ext cx="430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imbusRomNo9L-Medi"/>
              </a:rPr>
              <a:t>（</a:t>
            </a:r>
            <a:r>
              <a:rPr lang="en-US" altLang="zh-CN" dirty="0" smtClean="0">
                <a:latin typeface="NimbusRomNo9L-Medi"/>
              </a:rPr>
              <a:t>4</a:t>
            </a:r>
            <a:r>
              <a:rPr lang="zh-CN" altLang="en-US" dirty="0" smtClean="0">
                <a:latin typeface="NimbusRomNo9L-Medi"/>
              </a:rPr>
              <a:t>）</a:t>
            </a:r>
            <a:r>
              <a:rPr lang="en-US" altLang="zh-CN" dirty="0"/>
              <a:t>Model </a:t>
            </a:r>
            <a:r>
              <a:rPr lang="en-US" altLang="zh-CN" dirty="0" smtClean="0"/>
              <a:t>Compression </a:t>
            </a:r>
            <a:r>
              <a:rPr lang="en-US" altLang="zh-CN" dirty="0"/>
              <a:t>(</a:t>
            </a:r>
            <a:r>
              <a:rPr lang="en-US" altLang="zh-CN" dirty="0" err="1" smtClean="0"/>
              <a:t>mIOU</a:t>
            </a:r>
            <a:r>
              <a:rPr lang="zh-CN" altLang="en-US" dirty="0" smtClean="0"/>
              <a:t>下降较快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56699" y="3662207"/>
            <a:ext cx="5531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"/>
              </a:rPr>
              <a:t>     For </a:t>
            </a:r>
            <a:r>
              <a:rPr lang="en-US" altLang="zh-CN" dirty="0">
                <a:latin typeface="NimbusRomNo9L-Regu"/>
              </a:rPr>
              <a:t>each filter, we first calculate </a:t>
            </a:r>
            <a:r>
              <a:rPr lang="en-US" altLang="zh-CN" dirty="0" smtClean="0">
                <a:latin typeface="NimbusRomNo9L-Regu"/>
              </a:rPr>
              <a:t>the </a:t>
            </a:r>
            <a:r>
              <a:rPr lang="en-US" altLang="zh-CN" dirty="0" smtClean="0">
                <a:latin typeface="CMMI10"/>
              </a:rPr>
              <a:t>L</a:t>
            </a:r>
            <a:r>
              <a:rPr lang="en-US" altLang="zh-CN" dirty="0" smtClean="0">
                <a:latin typeface="CMR10"/>
              </a:rPr>
              <a:t>1 </a:t>
            </a:r>
            <a:r>
              <a:rPr lang="en-US" altLang="zh-CN" dirty="0">
                <a:latin typeface="NimbusRomNo9L-Regu"/>
              </a:rPr>
              <a:t>sum of its kernel weights. Then we sort these </a:t>
            </a:r>
            <a:r>
              <a:rPr lang="en-US" altLang="zh-CN" dirty="0">
                <a:latin typeface="CMMI10"/>
              </a:rPr>
              <a:t>L</a:t>
            </a:r>
            <a:r>
              <a:rPr lang="en-US" altLang="zh-CN" dirty="0">
                <a:latin typeface="CMR10"/>
              </a:rPr>
              <a:t>1 </a:t>
            </a:r>
            <a:r>
              <a:rPr lang="en-US" altLang="zh-CN" dirty="0" smtClean="0">
                <a:latin typeface="NimbusRomNo9L-Regu"/>
              </a:rPr>
              <a:t>sums in </a:t>
            </a:r>
            <a:r>
              <a:rPr lang="en-US" altLang="zh-CN" dirty="0">
                <a:latin typeface="NimbusRomNo9L-Regu"/>
              </a:rPr>
              <a:t>a descending order for keeping only the most </a:t>
            </a:r>
            <a:r>
              <a:rPr lang="en-US" altLang="zh-CN" dirty="0" smtClean="0">
                <a:latin typeface="NimbusRomNo9L-Regu"/>
              </a:rPr>
              <a:t>significant ones</a:t>
            </a:r>
            <a:r>
              <a:rPr lang="en-US" altLang="zh-CN" dirty="0">
                <a:latin typeface="NimbusRomNo9L-Regu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624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9" y="518835"/>
            <a:ext cx="9152381" cy="47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3240" y="149503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3. </a:t>
            </a:r>
            <a:r>
              <a:rPr lang="en-US" altLang="zh-CN" dirty="0" err="1" smtClean="0">
                <a:solidFill>
                  <a:srgbClr val="00B0F0"/>
                </a:solidFill>
                <a:latin typeface="NimbusRomNo9L-Medi"/>
              </a:rPr>
              <a:t>ICNet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: </a:t>
            </a:r>
            <a:r>
              <a:rPr lang="en-US" altLang="zh-CN" dirty="0">
                <a:solidFill>
                  <a:srgbClr val="00B0F0"/>
                </a:solidFill>
                <a:latin typeface="NimbusRomNo9L-Regu"/>
              </a:rPr>
              <a:t>FCN-based </a:t>
            </a:r>
            <a:r>
              <a:rPr lang="en-US" altLang="zh-CN" dirty="0" err="1">
                <a:solidFill>
                  <a:srgbClr val="00B0F0"/>
                </a:solidFill>
                <a:latin typeface="NimbusRomNo9L-Regu"/>
              </a:rPr>
              <a:t>PSPNet</a:t>
            </a:r>
            <a:r>
              <a:rPr lang="en-US" altLang="zh-CN" dirty="0">
                <a:solidFill>
                  <a:srgbClr val="00B0F0"/>
                </a:solidFill>
                <a:latin typeface="NimbusRomNo9L-Regu"/>
              </a:rPr>
              <a:t> architecture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.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1792224" y="2944368"/>
            <a:ext cx="173736" cy="14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792224" y="1658450"/>
            <a:ext cx="173736" cy="14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89741" y="4414766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B0F0"/>
                </a:solidFill>
                <a:latin typeface="CMR10"/>
              </a:rPr>
              <a:t>(32*3*3)*2+(64*3*3) </a:t>
            </a:r>
            <a:r>
              <a:rPr lang="en-US" altLang="zh-CN" sz="1400" dirty="0" smtClean="0">
                <a:solidFill>
                  <a:srgbClr val="00B0F0"/>
                </a:solidFill>
                <a:latin typeface="NimbusRomNo9L-Regu"/>
              </a:rPr>
              <a:t>s=2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7874" y="2790479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B0F0"/>
                </a:solidFill>
                <a:latin typeface="CMR10"/>
              </a:rPr>
              <a:t>(32*3*3)*2+(64*3*3) </a:t>
            </a:r>
            <a:r>
              <a:rPr lang="en-US" altLang="zh-CN" sz="1400" dirty="0" smtClean="0">
                <a:solidFill>
                  <a:srgbClr val="00B0F0"/>
                </a:solidFill>
                <a:latin typeface="NimbusRomNo9L-Regu"/>
              </a:rPr>
              <a:t>s=2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8029" y="5424072"/>
            <a:ext cx="31598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(1)Multi-scale input  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    </a:t>
            </a:r>
            <a:r>
              <a:rPr lang="en-US" altLang="zh-CN" sz="1600" dirty="0" smtClean="0">
                <a:latin typeface="NimbusRomNo9L-Regu"/>
              </a:rPr>
              <a:t>scale = 1</a:t>
            </a:r>
            <a:r>
              <a:rPr lang="zh-CN" altLang="en-US" sz="1600" dirty="0" smtClean="0">
                <a:latin typeface="NimbusRomNo9L-Regu"/>
              </a:rPr>
              <a:t>、</a:t>
            </a:r>
            <a:r>
              <a:rPr lang="en-US" altLang="zh-CN" sz="1600" dirty="0" smtClean="0">
                <a:latin typeface="NimbusRomNo9L-Regu"/>
              </a:rPr>
              <a:t>0.5</a:t>
            </a:r>
            <a:r>
              <a:rPr lang="zh-CN" altLang="en-US" sz="1600" dirty="0" smtClean="0">
                <a:latin typeface="NimbusRomNo9L-Regu"/>
              </a:rPr>
              <a:t>、</a:t>
            </a:r>
            <a:r>
              <a:rPr lang="en-US" altLang="zh-CN" sz="1600" dirty="0" smtClean="0">
                <a:latin typeface="NimbusRomNo9L-Regu"/>
              </a:rPr>
              <a:t>0.25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(2)Multi-scale Feature Map  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    </a:t>
            </a:r>
            <a:r>
              <a:rPr lang="en-US" altLang="zh-CN" sz="1600" dirty="0" smtClean="0">
                <a:latin typeface="NimbusRomNo9L-Regu"/>
              </a:rPr>
              <a:t>scale = 1/8</a:t>
            </a:r>
            <a:r>
              <a:rPr lang="zh-CN" altLang="en-US" sz="1600" dirty="0" smtClean="0">
                <a:latin typeface="NimbusRomNo9L-Regu"/>
              </a:rPr>
              <a:t>、</a:t>
            </a:r>
            <a:r>
              <a:rPr lang="en-US" altLang="zh-CN" sz="1600" dirty="0" smtClean="0">
                <a:latin typeface="NimbusRomNo9L-Regu"/>
              </a:rPr>
              <a:t>1/16</a:t>
            </a:r>
            <a:r>
              <a:rPr lang="zh-CN" altLang="en-US" sz="1600" dirty="0" smtClean="0">
                <a:latin typeface="NimbusRomNo9L-Regu"/>
              </a:rPr>
              <a:t>、</a:t>
            </a:r>
            <a:r>
              <a:rPr lang="en-US" altLang="zh-CN" sz="1600" dirty="0" smtClean="0">
                <a:latin typeface="NimbusRomNo9L-Regu"/>
              </a:rPr>
              <a:t>1/32 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470788" y="566972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(3)Share weights : </a:t>
            </a:r>
            <a:r>
              <a:rPr lang="en-US" altLang="zh-CN" dirty="0" smtClean="0">
                <a:latin typeface="NimbusRomNo9L-Regu"/>
              </a:rPr>
              <a:t>scale =0.5 </a:t>
            </a:r>
            <a:r>
              <a:rPr lang="zh-CN" altLang="en-US" dirty="0" smtClean="0">
                <a:latin typeface="NimbusRomNo9L-Regu"/>
              </a:rPr>
              <a:t>、</a:t>
            </a:r>
            <a:r>
              <a:rPr lang="en-US" altLang="zh-CN" dirty="0" smtClean="0">
                <a:latin typeface="NimbusRomNo9L-Regu"/>
              </a:rPr>
              <a:t>0.25</a:t>
            </a:r>
            <a:endParaRPr lang="en-US" altLang="zh-CN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6777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2966" y="785902"/>
            <a:ext cx="6096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dirty="0">
                <a:latin typeface="Arial" panose="020B0604020202020204" pitchFamily="34" charset="0"/>
              </a:rPr>
              <a:t>对于不同的图像要得到相同大小的</a:t>
            </a:r>
            <a:r>
              <a:rPr lang="zh-CN" altLang="zh-CN" dirty="0" smtClean="0">
                <a:latin typeface="Arial" panose="020B0604020202020204" pitchFamily="34" charset="0"/>
              </a:rPr>
              <a:t>pooling，</a:t>
            </a:r>
            <a:r>
              <a:rPr lang="zh-CN" altLang="zh-CN" dirty="0">
                <a:latin typeface="Arial" panose="020B0604020202020204" pitchFamily="34" charset="0"/>
              </a:rPr>
              <a:t>就需要根据图像的大小动态的计算池化窗口的大小和步长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Arial" panose="020B0604020202020204" pitchFamily="34" charset="0"/>
              </a:rPr>
              <a:t>假设</a:t>
            </a:r>
            <a:r>
              <a:rPr lang="zh-CN" altLang="zh-CN" dirty="0">
                <a:latin typeface="Arial" panose="020B0604020202020204" pitchFamily="34" charset="0"/>
              </a:rPr>
              <a:t>conv5输出的大小为a*a，需要得到n*n大小的池化结果，可以让窗口大小sizeX</a:t>
            </a:r>
            <a:r>
              <a:rPr lang="zh-CN" altLang="zh-CN" dirty="0" smtClean="0">
                <a:latin typeface="Arial" panose="020B0604020202020204" pitchFamily="34" charset="0"/>
              </a:rPr>
              <a:t>为</a:t>
            </a:r>
            <a:r>
              <a:rPr lang="en-US" altLang="zh-CN" dirty="0" smtClean="0">
                <a:latin typeface="Arial" panose="020B0604020202020204" pitchFamily="34" charset="0"/>
              </a:rPr>
              <a:t>a/n</a:t>
            </a:r>
            <a:r>
              <a:rPr lang="zh-CN" altLang="zh-CN" dirty="0" smtClean="0">
                <a:latin typeface="Arial" panose="020B0604020202020204" pitchFamily="34" charset="0"/>
              </a:rPr>
              <a:t>  </a:t>
            </a:r>
            <a:r>
              <a:rPr lang="zh-CN" altLang="zh-CN" sz="1900" dirty="0">
                <a:latin typeface="Arial" panose="020B0604020202020204" pitchFamily="34" charset="0"/>
              </a:rPr>
              <a:t>，</a:t>
            </a:r>
            <a:r>
              <a:rPr lang="zh-CN" altLang="zh-CN" dirty="0">
                <a:latin typeface="Arial" panose="020B0604020202020204" pitchFamily="34" charset="0"/>
              </a:rPr>
              <a:t>步长为 </a:t>
            </a:r>
            <a:r>
              <a:rPr lang="en-US" altLang="zh-CN" dirty="0" smtClean="0">
                <a:latin typeface="Arial" panose="020B0604020202020204" pitchFamily="34" charset="0"/>
              </a:rPr>
              <a:t>a/n</a:t>
            </a:r>
            <a:r>
              <a:rPr lang="zh-CN" altLang="zh-CN" dirty="0" smtClean="0">
                <a:latin typeface="Arial" panose="020B0604020202020204" pitchFamily="34" charset="0"/>
              </a:rPr>
              <a:t> </a:t>
            </a:r>
            <a:r>
              <a:rPr lang="zh-CN" altLang="zh-CN" sz="2100" dirty="0">
                <a:latin typeface="Arial" panose="020B0604020202020204" pitchFamily="34" charset="0"/>
              </a:rPr>
              <a:t> 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Arial" panose="020B0604020202020204" pitchFamily="34" charset="0"/>
              </a:rPr>
              <a:t>以</a:t>
            </a:r>
            <a:r>
              <a:rPr lang="zh-CN" altLang="zh-CN" dirty="0">
                <a:latin typeface="Arial" panose="020B0604020202020204" pitchFamily="34" charset="0"/>
              </a:rPr>
              <a:t>conv5输出的大小为13*13为</a:t>
            </a:r>
            <a:r>
              <a:rPr lang="zh-CN" altLang="zh-CN" dirty="0" smtClean="0">
                <a:latin typeface="Arial" panose="020B0604020202020204" pitchFamily="34" charset="0"/>
              </a:rPr>
              <a:t>例</a:t>
            </a:r>
            <a:r>
              <a:rPr lang="en-US" altLang="zh-CN" dirty="0" smtClean="0">
                <a:latin typeface="Arial" panose="020B0604020202020204" pitchFamily="34" charset="0"/>
              </a:rPr>
              <a:t> :</a:t>
            </a:r>
            <a:r>
              <a:rPr lang="zh-CN" altLang="zh-CN" dirty="0" smtClean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124" y="234695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latin typeface="Arial" panose="020B0604020202020204" pitchFamily="34" charset="0"/>
              </a:rPr>
              <a:t> </a:t>
            </a:r>
            <a:r>
              <a:rPr lang="en-US" altLang="zh-CN" b="1" dirty="0" smtClean="0">
                <a:latin typeface="Arial" panose="020B0604020202020204" pitchFamily="34" charset="0"/>
              </a:rPr>
              <a:t>5</a:t>
            </a:r>
            <a:r>
              <a:rPr lang="it-IT" altLang="zh-CN" b="1" dirty="0" smtClean="0">
                <a:latin typeface="Arial" panose="020B0604020202020204" pitchFamily="34" charset="0"/>
              </a:rPr>
              <a:t>.</a:t>
            </a:r>
            <a:r>
              <a:rPr lang="it-IT" altLang="zh-CN" b="1" dirty="0">
                <a:latin typeface="Arial" panose="020B0604020202020204" pitchFamily="34" charset="0"/>
              </a:rPr>
              <a:t>  </a:t>
            </a:r>
            <a:r>
              <a:rPr lang="en-US" altLang="zh-CN" b="1" dirty="0" smtClean="0">
                <a:latin typeface="Arial" panose="020B0604020202020204" pitchFamily="34" charset="0"/>
              </a:rPr>
              <a:t>Pooling</a:t>
            </a:r>
            <a:r>
              <a:rPr lang="zh-CN" altLang="en-US" b="1" dirty="0" smtClean="0">
                <a:latin typeface="Arial" panose="020B0604020202020204" pitchFamily="34" charset="0"/>
              </a:rPr>
              <a:t>层动态步长设计</a:t>
            </a:r>
            <a:endParaRPr lang="zh-CN" altLang="it-IT" b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2" y="2309396"/>
            <a:ext cx="6400000" cy="4314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08884" y="3727875"/>
            <a:ext cx="3731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  SPP</a:t>
            </a:r>
            <a:r>
              <a:rPr lang="zh-CN" altLang="en-US" b="1" dirty="0"/>
              <a:t>其实就是一种多个</a:t>
            </a:r>
            <a:r>
              <a:rPr lang="en-US" altLang="zh-CN" b="1" dirty="0"/>
              <a:t>scale</a:t>
            </a:r>
            <a:r>
              <a:rPr lang="zh-CN" altLang="en-US" b="1" dirty="0"/>
              <a:t>的</a:t>
            </a:r>
            <a:r>
              <a:rPr lang="en-US" altLang="zh-CN" b="1" dirty="0"/>
              <a:t>pooling</a:t>
            </a:r>
            <a:r>
              <a:rPr lang="zh-CN" altLang="en-US" b="1" dirty="0"/>
              <a:t>，可以获取图像中的多尺度信息；在</a:t>
            </a:r>
            <a:r>
              <a:rPr lang="en-US" altLang="zh-CN" b="1" dirty="0"/>
              <a:t>CNN</a:t>
            </a:r>
            <a:r>
              <a:rPr lang="zh-CN" altLang="en-US" b="1" dirty="0"/>
              <a:t>中加入</a:t>
            </a:r>
            <a:r>
              <a:rPr lang="en-US" altLang="zh-CN" b="1" dirty="0"/>
              <a:t>SPP</a:t>
            </a:r>
            <a:r>
              <a:rPr lang="zh-CN" altLang="en-US" b="1" dirty="0"/>
              <a:t>后，可以让</a:t>
            </a:r>
            <a:r>
              <a:rPr lang="en-US" altLang="zh-CN" b="1" dirty="0"/>
              <a:t>CNN</a:t>
            </a:r>
            <a:r>
              <a:rPr lang="zh-CN" altLang="en-US" b="1" dirty="0"/>
              <a:t>处理任意大小的输入，这让模型变得更加的</a:t>
            </a:r>
            <a:r>
              <a:rPr lang="en-US" altLang="zh-CN" b="1" dirty="0"/>
              <a:t>flexible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19697" y="1905000"/>
            <a:ext cx="39203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如果</a:t>
            </a:r>
            <a:r>
              <a:rPr lang="en-US" altLang="zh-CN" dirty="0"/>
              <a:t>conv5</a:t>
            </a:r>
            <a:r>
              <a:rPr lang="zh-CN" altLang="en-US" dirty="0"/>
              <a:t>输出的大小为</a:t>
            </a:r>
            <a:r>
              <a:rPr lang="en-US" altLang="zh-CN" dirty="0"/>
              <a:t>14*14</a:t>
            </a:r>
            <a:r>
              <a:rPr lang="zh-CN" altLang="en-US" dirty="0"/>
              <a:t>，</a:t>
            </a:r>
            <a:r>
              <a:rPr lang="en-US" altLang="zh-CN" dirty="0"/>
              <a:t>[pool1*1]</a:t>
            </a:r>
            <a:r>
              <a:rPr lang="zh-CN" altLang="en-US" dirty="0"/>
              <a:t>的</a:t>
            </a:r>
            <a:r>
              <a:rPr lang="en-US" altLang="zh-CN" dirty="0" err="1"/>
              <a:t>sizeX</a:t>
            </a:r>
            <a:r>
              <a:rPr lang="en-US" altLang="zh-CN" dirty="0"/>
              <a:t>=stride=14</a:t>
            </a:r>
            <a:r>
              <a:rPr lang="zh-CN" altLang="en-US" dirty="0"/>
              <a:t>，</a:t>
            </a:r>
            <a:r>
              <a:rPr lang="en-US" altLang="zh-CN" dirty="0"/>
              <a:t>[pool2*2]</a:t>
            </a:r>
            <a:r>
              <a:rPr lang="zh-CN" altLang="en-US" dirty="0"/>
              <a:t>的</a:t>
            </a:r>
            <a:r>
              <a:rPr lang="en-US" altLang="zh-CN" dirty="0" err="1" smtClean="0"/>
              <a:t>sizeX</a:t>
            </a:r>
            <a:r>
              <a:rPr lang="en-US" altLang="zh-CN" dirty="0" smtClean="0"/>
              <a:t>=stride=7;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pool4*4]</a:t>
            </a:r>
            <a:r>
              <a:rPr lang="zh-CN" altLang="en-US" dirty="0"/>
              <a:t>的</a:t>
            </a:r>
            <a:r>
              <a:rPr lang="en-US" altLang="zh-CN" dirty="0" err="1"/>
              <a:t>sizeX</a:t>
            </a:r>
            <a:r>
              <a:rPr lang="en-US" altLang="zh-CN" dirty="0"/>
              <a:t>=5</a:t>
            </a:r>
            <a:r>
              <a:rPr lang="zh-CN" altLang="en-US" dirty="0"/>
              <a:t>，</a:t>
            </a:r>
            <a:r>
              <a:rPr lang="en-US" altLang="zh-CN" dirty="0"/>
              <a:t>stride=4</a:t>
            </a:r>
            <a:r>
              <a:rPr lang="zh-CN" altLang="en-US" dirty="0" smtClean="0"/>
              <a:t>，导致最后</a:t>
            </a:r>
            <a:r>
              <a:rPr lang="zh-CN" altLang="en-US" dirty="0"/>
              <a:t>一列和最后一行特征没有被池化操作计算在内。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008884" y="5550750"/>
            <a:ext cx="3731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应用到</a:t>
            </a:r>
            <a:r>
              <a:rPr lang="en-US" altLang="zh-CN" dirty="0" smtClean="0"/>
              <a:t>R-CNN,</a:t>
            </a:r>
            <a:r>
              <a:rPr lang="zh-CN" altLang="en-US" dirty="0" smtClean="0"/>
              <a:t>速度提升</a:t>
            </a:r>
            <a:r>
              <a:rPr lang="en-US" altLang="zh-CN" dirty="0" smtClean="0"/>
              <a:t>20-60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364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041"/>
            <a:ext cx="2843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(4)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Cascade Label </a:t>
            </a:r>
            <a:r>
              <a:rPr lang="en-US" altLang="zh-CN" dirty="0" smtClean="0">
                <a:solidFill>
                  <a:srgbClr val="00B0F0"/>
                </a:solidFill>
              </a:rPr>
              <a:t>Guidance</a:t>
            </a:r>
            <a:endParaRPr lang="en-US" altLang="zh-CN" dirty="0">
              <a:latin typeface="NimbusRomNo9L-Regu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740" y="671525"/>
            <a:ext cx="6041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For the output feature map </a:t>
            </a:r>
            <a:r>
              <a:rPr lang="en-US" altLang="zh-CN" sz="1600" dirty="0" smtClean="0">
                <a:latin typeface="+mn-ea"/>
              </a:rPr>
              <a:t>in each </a:t>
            </a:r>
            <a:r>
              <a:rPr lang="en-US" altLang="zh-CN" sz="1600" dirty="0">
                <a:latin typeface="+mn-ea"/>
              </a:rPr>
              <a:t>resolution, we first </a:t>
            </a:r>
            <a:r>
              <a:rPr lang="en-US" altLang="zh-CN" sz="1600" dirty="0" err="1">
                <a:latin typeface="+mn-ea"/>
              </a:rPr>
              <a:t>upsample</a:t>
            </a:r>
            <a:r>
              <a:rPr lang="en-US" altLang="zh-CN" sz="1600" dirty="0">
                <a:latin typeface="+mn-ea"/>
              </a:rPr>
              <a:t> it by a factor of 2 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ea"/>
              </a:rPr>
              <a:t>CLG: It </a:t>
            </a:r>
            <a:r>
              <a:rPr lang="en-US" altLang="zh-CN" sz="1600" dirty="0">
                <a:latin typeface="+mn-ea"/>
              </a:rPr>
              <a:t>uses 1=16, 1=8, and 1=4 of ground truth labels </a:t>
            </a:r>
            <a:r>
              <a:rPr lang="en-US" altLang="zh-CN" sz="1600" dirty="0" smtClean="0">
                <a:latin typeface="+mn-ea"/>
              </a:rPr>
              <a:t>to guide </a:t>
            </a:r>
            <a:r>
              <a:rPr lang="en-US" altLang="zh-CN" sz="1600" dirty="0">
                <a:latin typeface="+mn-ea"/>
              </a:rPr>
              <a:t>the learning stage of low, median and high </a:t>
            </a:r>
            <a:r>
              <a:rPr lang="en-US" altLang="zh-CN" sz="1600" dirty="0" smtClean="0">
                <a:latin typeface="+mn-ea"/>
              </a:rPr>
              <a:t>resolution input.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ea"/>
              </a:rPr>
              <a:t>Surprisingly effective </a:t>
            </a:r>
            <a:r>
              <a:rPr lang="en-US" altLang="zh-CN" sz="1600" dirty="0">
                <a:latin typeface="+mn-ea"/>
              </a:rPr>
              <a:t>to cut down inference cost while not </a:t>
            </a:r>
            <a:r>
              <a:rPr lang="en-US" altLang="zh-CN" sz="1600" dirty="0" smtClean="0">
                <a:latin typeface="+mn-ea"/>
              </a:rPr>
              <a:t>scarifying much </a:t>
            </a:r>
            <a:r>
              <a:rPr lang="en-US" altLang="zh-CN" sz="1600" dirty="0">
                <a:latin typeface="+mn-ea"/>
              </a:rPr>
              <a:t>accuracy of our final </a:t>
            </a:r>
            <a:r>
              <a:rPr lang="en-US" altLang="zh-CN" sz="1600" dirty="0" smtClean="0">
                <a:latin typeface="+mn-ea"/>
              </a:rPr>
              <a:t>results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4" y="3007232"/>
            <a:ext cx="4390476" cy="3038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7952" y="6191631"/>
            <a:ext cx="5696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NimbusRomNo9L-Regu"/>
              </a:rPr>
              <a:t>even with more than 50 layers, the </a:t>
            </a:r>
            <a:r>
              <a:rPr lang="en-US" altLang="zh-CN" sz="1400" dirty="0" smtClean="0">
                <a:latin typeface="NimbusRomNo9L-Regu"/>
              </a:rPr>
              <a:t>inference operation </a:t>
            </a:r>
            <a:r>
              <a:rPr lang="en-US" altLang="zh-CN" sz="1400" dirty="0">
                <a:latin typeface="NimbusRomNo9L-Regu"/>
              </a:rPr>
              <a:t>and memory consumption are not large as </a:t>
            </a:r>
            <a:r>
              <a:rPr lang="en-US" altLang="zh-CN" sz="1400" dirty="0" smtClean="0">
                <a:latin typeface="NimbusRomNo9L-Regu"/>
              </a:rPr>
              <a:t>18ms and 0.6GB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074664" y="192906"/>
            <a:ext cx="489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NimbusRomNo9L-Medi"/>
              </a:rPr>
              <a:t>(5)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CFF: 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Medi"/>
              </a:rPr>
              <a:t>Cascade </a:t>
            </a:r>
            <a:r>
              <a:rPr lang="en-US" altLang="zh-CN" sz="1600" dirty="0">
                <a:solidFill>
                  <a:srgbClr val="00B0F0"/>
                </a:solidFill>
                <a:latin typeface="NimbusRomNo9L-Medi"/>
              </a:rPr>
              <a:t>Feature Fusion and Final Model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08" y="909311"/>
            <a:ext cx="4400000" cy="39238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86906" y="1873021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NimbusRomNo9L-Regu"/>
              </a:rPr>
              <a:t>小图</a:t>
            </a:r>
            <a:r>
              <a:rPr lang="en-US" altLang="zh-CN" sz="1200" dirty="0" err="1" smtClean="0">
                <a:solidFill>
                  <a:srgbClr val="00B0F0"/>
                </a:solidFill>
                <a:latin typeface="NimbusRomNo9L-Regu"/>
              </a:rPr>
              <a:t>upsample</a:t>
            </a:r>
            <a:r>
              <a:rPr lang="zh-CN" altLang="en-US" sz="1200" dirty="0" smtClean="0">
                <a:solidFill>
                  <a:srgbClr val="00B0F0"/>
                </a:solidFill>
                <a:latin typeface="NimbusRomNo9L-Regu"/>
              </a:rPr>
              <a:t>到大图</a:t>
            </a:r>
            <a:r>
              <a:rPr lang="en-US" altLang="zh-CN" sz="1200" dirty="0" smtClean="0">
                <a:solidFill>
                  <a:srgbClr val="00B0F0"/>
                </a:solidFill>
                <a:latin typeface="NimbusRomNo9L-Regu"/>
              </a:rPr>
              <a:t> 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1083" y="3390729"/>
            <a:ext cx="171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NimbusRomNo9L-Regu"/>
              </a:rPr>
              <a:t>引入</a:t>
            </a:r>
            <a:r>
              <a:rPr lang="en-US" altLang="zh-CN" sz="1400" dirty="0" smtClean="0">
                <a:solidFill>
                  <a:srgbClr val="00B0F0"/>
                </a:solidFill>
                <a:latin typeface="NimbusRomNo9L-Regu"/>
              </a:rPr>
              <a:t>loss,</a:t>
            </a:r>
            <a:r>
              <a:rPr lang="zh-CN" altLang="en-US" sz="1400" dirty="0" smtClean="0">
                <a:solidFill>
                  <a:srgbClr val="00B0F0"/>
                </a:solidFill>
                <a:latin typeface="NimbusRomNo9L-Regu"/>
              </a:rPr>
              <a:t>加强训练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86906" y="277639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上采样丢失了空间信息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用</a:t>
            </a:r>
            <a:r>
              <a:rPr lang="en-US" altLang="zh-CN" sz="1200" dirty="0" smtClean="0">
                <a:solidFill>
                  <a:srgbClr val="00B0F0"/>
                </a:solidFill>
              </a:rPr>
              <a:t>3</a:t>
            </a:r>
            <a:r>
              <a:rPr lang="zh-CN" altLang="en-US" sz="1200" dirty="0" smtClean="0">
                <a:solidFill>
                  <a:srgbClr val="00B0F0"/>
                </a:solidFill>
              </a:rPr>
              <a:t>*</a:t>
            </a:r>
            <a:r>
              <a:rPr lang="en-US" altLang="zh-CN" sz="1200" dirty="0" smtClean="0">
                <a:solidFill>
                  <a:srgbClr val="00B0F0"/>
                </a:solidFill>
              </a:rPr>
              <a:t>3</a:t>
            </a:r>
            <a:r>
              <a:rPr lang="zh-CN" altLang="en-US" sz="1200" dirty="0" smtClean="0">
                <a:solidFill>
                  <a:srgbClr val="00B0F0"/>
                </a:solidFill>
              </a:rPr>
              <a:t>的多孔卷积弥补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63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804" y="21767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NimbusRomNo9L-Medi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6</a:t>
            </a:r>
            <a:r>
              <a:rPr lang="zh-CN" altLang="en-US" dirty="0" smtClean="0">
                <a:solidFill>
                  <a:srgbClr val="00B0F0"/>
                </a:solidFill>
                <a:latin typeface="NimbusRomNo9L-Medi"/>
              </a:rPr>
              <a:t>）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Final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Model Compression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128" y="69805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1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）渐进压缩。</a:t>
            </a:r>
            <a:r>
              <a:rPr lang="zh-CN" altLang="en-US" sz="1600" dirty="0" smtClean="0">
                <a:latin typeface="NimbusRomNo9L-Regu"/>
              </a:rPr>
              <a:t>若压缩</a:t>
            </a:r>
            <a:r>
              <a:rPr lang="en-US" altLang="zh-CN" sz="1600" dirty="0" smtClean="0">
                <a:latin typeface="NimbusRomNo9L-Regu"/>
              </a:rPr>
              <a:t>1/2</a:t>
            </a:r>
            <a:r>
              <a:rPr lang="zh-CN" altLang="en-US" sz="1600" dirty="0" smtClean="0">
                <a:latin typeface="NimbusRomNo9L-Regu"/>
              </a:rPr>
              <a:t>，先保留</a:t>
            </a:r>
            <a:r>
              <a:rPr lang="en-US" altLang="zh-CN" sz="1600" dirty="0" smtClean="0">
                <a:latin typeface="NimbusRomNo9L-Regu"/>
              </a:rPr>
              <a:t>3/4 kernels</a:t>
            </a:r>
            <a:r>
              <a:rPr lang="zh-CN" altLang="en-US" sz="1600" dirty="0" smtClean="0">
                <a:latin typeface="NimbusRomNo9L-Regu"/>
              </a:rPr>
              <a:t>，进行初始化并微调。再继续压缩</a:t>
            </a:r>
            <a:r>
              <a:rPr lang="en-US" altLang="zh-CN" sz="1600" dirty="0" smtClean="0">
                <a:latin typeface="NimbusRomNo9L-Regu"/>
              </a:rPr>
              <a:t> 3/4,</a:t>
            </a:r>
            <a:r>
              <a:rPr lang="zh-CN" altLang="en-US" sz="1600" dirty="0" smtClean="0">
                <a:latin typeface="NimbusRomNo9L-Regu"/>
              </a:rPr>
              <a:t>直到满足压缩要求。</a:t>
            </a:r>
            <a:endParaRPr lang="en-US" altLang="zh-CN" sz="1600" dirty="0" smtClean="0">
              <a:latin typeface="NimbusRomNo9L-Regu"/>
            </a:endParaRPr>
          </a:p>
          <a:p>
            <a:endParaRPr lang="en-US" altLang="zh-CN" sz="1600" dirty="0" smtClean="0">
              <a:latin typeface="NimbusRomNo9L-Regu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2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>
                <a:solidFill>
                  <a:srgbClr val="00B0F0"/>
                </a:solidFill>
                <a:latin typeface="+mn-ea"/>
              </a:rPr>
              <a:t>calculate the L1 sum </a:t>
            </a:r>
            <a:r>
              <a:rPr lang="en-US" altLang="zh-CN" sz="1600" dirty="0" smtClean="0">
                <a:latin typeface="+mn-ea"/>
              </a:rPr>
              <a:t>of its </a:t>
            </a:r>
            <a:r>
              <a:rPr lang="en-US" altLang="zh-CN" sz="1600" dirty="0">
                <a:latin typeface="+mn-ea"/>
              </a:rPr>
              <a:t>kernel weights. Then we sort these sums in a </a:t>
            </a:r>
            <a:r>
              <a:rPr lang="en-US" altLang="zh-CN" sz="1600" dirty="0" smtClean="0">
                <a:latin typeface="+mn-ea"/>
              </a:rPr>
              <a:t>descending order </a:t>
            </a:r>
            <a:r>
              <a:rPr lang="en-US" altLang="zh-CN" sz="1600" dirty="0">
                <a:latin typeface="+mn-ea"/>
              </a:rPr>
              <a:t>for ranking. Finally, we remove those least </a:t>
            </a:r>
            <a:r>
              <a:rPr lang="en-US" altLang="zh-CN" sz="1600" dirty="0" smtClean="0">
                <a:latin typeface="+mn-ea"/>
              </a:rPr>
              <a:t>important kernels </a:t>
            </a:r>
            <a:r>
              <a:rPr lang="en-US" altLang="zh-CN" sz="1600" dirty="0">
                <a:latin typeface="+mn-ea"/>
              </a:rPr>
              <a:t>which have smaller weights.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2267712"/>
            <a:ext cx="4485714" cy="44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93592" y="4956048"/>
            <a:ext cx="1371600" cy="16367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03" y="3450627"/>
            <a:ext cx="388571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853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12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7239" y="2687713"/>
            <a:ext cx="6386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Lucida Grande"/>
              </a:rPr>
              <a:t>Paper2 ICLR2016_ParseNet</a:t>
            </a:r>
            <a:r>
              <a:rPr lang="en-US" altLang="zh-CN" b="1" dirty="0">
                <a:solidFill>
                  <a:srgbClr val="00B0F0"/>
                </a:solidFill>
                <a:latin typeface="Lucida Grande"/>
              </a:rPr>
              <a:t>: Looking Wider to See Better</a:t>
            </a:r>
            <a:endParaRPr lang="en-US" altLang="zh-CN" b="1" i="0" dirty="0">
              <a:solidFill>
                <a:srgbClr val="00B0F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75338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247" y="67062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Lucida Grande"/>
              </a:rPr>
              <a:t>201507-ParseNet</a:t>
            </a:r>
            <a:r>
              <a:rPr lang="en-US" altLang="zh-CN" b="1" dirty="0">
                <a:solidFill>
                  <a:srgbClr val="00B0F0"/>
                </a:solidFill>
                <a:latin typeface="Lucida Grande"/>
              </a:rPr>
              <a:t>: Looking Wider to See Better</a:t>
            </a:r>
            <a:endParaRPr lang="en-US" altLang="zh-CN" b="1" i="0" dirty="0">
              <a:solidFill>
                <a:srgbClr val="00B0F0"/>
              </a:solidFill>
              <a:effectLst/>
              <a:latin typeface="Lucida Grand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74" y="504006"/>
            <a:ext cx="8733333" cy="255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55785" y="3123999"/>
            <a:ext cx="1048190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1.  Global  Context : FCN</a:t>
            </a:r>
            <a:r>
              <a:rPr lang="zh-CN" altLang="en-US" sz="1600" dirty="0"/>
              <a:t>的结果输出的东西非常乱，这就是缺乏一个“全局信息”。一个滑动</a:t>
            </a:r>
            <a:r>
              <a:rPr lang="zh-CN" altLang="en-US" sz="1600" dirty="0" smtClean="0"/>
              <a:t>的噪声</a:t>
            </a:r>
            <a:r>
              <a:rPr lang="zh-CN" altLang="en-US" sz="1600" dirty="0"/>
              <a:t>去干扰输入图像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     观察</a:t>
            </a:r>
            <a:r>
              <a:rPr lang="zh-CN" altLang="en-US" sz="1600" dirty="0"/>
              <a:t>网络的输出，用来探测一个网络的有效感受野具体有多大</a:t>
            </a:r>
            <a:r>
              <a:rPr lang="zh-CN" altLang="en-US" sz="1600" dirty="0" smtClean="0"/>
              <a:t>。理论上</a:t>
            </a:r>
            <a:r>
              <a:rPr lang="en-US" altLang="zh-CN" sz="1600" dirty="0"/>
              <a:t>VGG</a:t>
            </a:r>
            <a:r>
              <a:rPr lang="zh-CN" altLang="en-US" sz="1600" dirty="0"/>
              <a:t>的</a:t>
            </a:r>
            <a:r>
              <a:rPr lang="en-US" altLang="zh-CN" sz="1600" dirty="0"/>
              <a:t>fc7</a:t>
            </a:r>
            <a:r>
              <a:rPr lang="zh-CN" altLang="en-US" sz="1600" dirty="0"/>
              <a:t>应该有 </a:t>
            </a:r>
            <a:r>
              <a:rPr lang="en-US" altLang="zh-CN" sz="1600" dirty="0"/>
              <a:t>404×404</a:t>
            </a:r>
            <a:r>
              <a:rPr lang="zh-CN" altLang="en-US" sz="1600" dirty="0"/>
              <a:t>的感受野，</a:t>
            </a:r>
            <a:r>
              <a:rPr lang="zh-CN" altLang="en-US" sz="1600" dirty="0" smtClean="0"/>
              <a:t>但</a:t>
            </a:r>
            <a:endParaRPr lang="en-US" altLang="zh-CN" sz="1600" dirty="0" smtClean="0"/>
          </a:p>
          <a:p>
            <a:r>
              <a:rPr lang="zh-CN" altLang="en-US" sz="1600" dirty="0" smtClean="0"/>
              <a:t>    是</a:t>
            </a:r>
            <a:r>
              <a:rPr lang="zh-CN" altLang="en-US" sz="1600" dirty="0"/>
              <a:t>实际上只有图像的 </a:t>
            </a:r>
            <a:r>
              <a:rPr lang="en-US" altLang="zh-CN" sz="1600" dirty="0"/>
              <a:t>1/4</a:t>
            </a:r>
            <a:r>
              <a:rPr lang="zh-CN" altLang="en-US" sz="1600" dirty="0" smtClean="0"/>
              <a:t>。因此，直接</a:t>
            </a:r>
            <a:r>
              <a:rPr lang="zh-CN" altLang="en-US" sz="1600" dirty="0"/>
              <a:t>使用</a:t>
            </a:r>
            <a:r>
              <a:rPr lang="en-US" altLang="zh-CN" sz="1600" dirty="0" err="1" smtClean="0"/>
              <a:t>averagepooling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提取</a:t>
            </a:r>
            <a:r>
              <a:rPr lang="zh-CN" altLang="en-US" sz="1600" dirty="0"/>
              <a:t>出全局的特征作为</a:t>
            </a:r>
            <a:r>
              <a:rPr lang="en-US" altLang="zh-CN" sz="1600" dirty="0"/>
              <a:t>context</a:t>
            </a:r>
            <a:r>
              <a:rPr lang="zh-CN" altLang="en-US" sz="1600" dirty="0"/>
              <a:t>进行</a:t>
            </a:r>
            <a:r>
              <a:rPr lang="en-US" altLang="zh-CN" sz="1600" dirty="0" err="1" smtClean="0"/>
              <a:t>fconv</a:t>
            </a:r>
            <a:r>
              <a:rPr lang="zh-CN" altLang="en-US" sz="1600" dirty="0" smtClean="0"/>
              <a:t>，提高感受野，</a:t>
            </a:r>
            <a:endParaRPr lang="en-US" altLang="zh-CN" sz="1600" dirty="0" smtClean="0"/>
          </a:p>
          <a:p>
            <a:r>
              <a:rPr lang="zh-CN" altLang="en-US" sz="1600" dirty="0" smtClean="0"/>
              <a:t>     提升分割效果。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2.  Early fusion or  Late  fusion : </a:t>
            </a:r>
            <a:r>
              <a:rPr lang="zh-CN" altLang="en-US" sz="1600" dirty="0" smtClean="0"/>
              <a:t>无特殊处理，两种方式一样；分类前融合可利用更多特征，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利用</a:t>
            </a:r>
            <a:r>
              <a:rPr lang="en-US" altLang="zh-CN" sz="1600" dirty="0" smtClean="0"/>
              <a:t>L2</a:t>
            </a:r>
            <a:r>
              <a:rPr lang="zh-CN" altLang="en-US" sz="1600" dirty="0" smtClean="0"/>
              <a:t>正</a:t>
            </a:r>
            <a:r>
              <a:rPr lang="zh-CN" altLang="en-US" sz="1600" dirty="0"/>
              <a:t>则</a:t>
            </a:r>
            <a:r>
              <a:rPr lang="zh-CN" altLang="en-US" sz="1600" dirty="0" smtClean="0"/>
              <a:t>化，解决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跨层融合的</a:t>
            </a:r>
            <a:r>
              <a:rPr lang="en-US" altLang="zh-CN" sz="1600" dirty="0" smtClean="0"/>
              <a:t>scale</a:t>
            </a:r>
            <a:r>
              <a:rPr lang="zh-CN" altLang="en-US" sz="1600" dirty="0" smtClean="0"/>
              <a:t>不一致问题，分类后融合的效果与分类前融合就相似了。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>L2 norm </a:t>
            </a:r>
            <a:r>
              <a:rPr lang="en-US" altLang="zh-CN" sz="1600" dirty="0" smtClean="0"/>
              <a:t>:</a:t>
            </a:r>
            <a:r>
              <a:rPr lang="zh-CN" altLang="zh-CN" sz="1600" dirty="0">
                <a:latin typeface="Arial" panose="020B0604020202020204" pitchFamily="34" charset="0"/>
              </a:rPr>
              <a:t>尽管可以通过直接融合不同层，然后进行学习以改善不同scale的问题，但是这种</a:t>
            </a:r>
            <a:r>
              <a:rPr lang="zh-CN" altLang="zh-CN" sz="1600" dirty="0" smtClean="0">
                <a:latin typeface="Arial" panose="020B0604020202020204" pitchFamily="34" charset="0"/>
              </a:rPr>
              <a:t>方法仍然</a:t>
            </a:r>
            <a:r>
              <a:rPr lang="zh-CN" altLang="zh-CN" sz="1600" dirty="0">
                <a:latin typeface="Arial" panose="020B0604020202020204" pitchFamily="34" charset="0"/>
              </a:rPr>
              <a:t>太过生硬</a:t>
            </a:r>
            <a:r>
              <a:rPr lang="zh-CN" altLang="zh-CN" sz="1600" dirty="0" smtClean="0">
                <a:latin typeface="Arial" panose="020B0604020202020204" pitchFamily="34" charset="0"/>
              </a:rPr>
              <a:t>，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</a:rPr>
              <a:t>   </a:t>
            </a:r>
            <a:r>
              <a:rPr lang="zh-CN" altLang="zh-CN" sz="1600" dirty="0" smtClean="0">
                <a:latin typeface="Arial" panose="020B0604020202020204" pitchFamily="34" charset="0"/>
              </a:rPr>
              <a:t>而且</a:t>
            </a:r>
            <a:r>
              <a:rPr lang="zh-CN" altLang="zh-CN" sz="1600" dirty="0">
                <a:latin typeface="Arial" panose="020B0604020202020204" pitchFamily="34" charset="0"/>
              </a:rPr>
              <a:t>对于fine-tuning来说很难做好。所以作者提出使用 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L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2</a:t>
            </a:r>
            <a:r>
              <a:rPr lang="zh-CN" altLang="zh-CN" sz="1600" dirty="0">
                <a:latin typeface="Arial" panose="020B0604020202020204" pitchFamily="34" charset="0"/>
              </a:rPr>
              <a:t> norm，然后在对正则化后的数据进行scale。 </a:t>
            </a:r>
          </a:p>
          <a:p>
            <a:r>
              <a:rPr lang="en-US" altLang="zh-CN" sz="1600" dirty="0" smtClean="0"/>
              <a:t>    it </a:t>
            </a:r>
            <a:r>
              <a:rPr lang="en-US" altLang="zh-CN" sz="1600" dirty="0"/>
              <a:t>makes the training more stable and improves </a:t>
            </a:r>
            <a:r>
              <a:rPr lang="en-US" altLang="zh-CN" sz="1600" dirty="0" smtClean="0"/>
              <a:t>performance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4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考虑</a:t>
            </a:r>
            <a:r>
              <a:rPr lang="zh-CN" altLang="en-US" sz="1600" dirty="0"/>
              <a:t>一个</a:t>
            </a:r>
            <a:r>
              <a:rPr lang="zh-CN" altLang="en-US" sz="1600" dirty="0" smtClean="0"/>
              <a:t>改进</a:t>
            </a:r>
            <a:r>
              <a:rPr lang="en-US" altLang="zh-CN" sz="1600" dirty="0" smtClean="0"/>
              <a:t>:</a:t>
            </a:r>
            <a:r>
              <a:rPr lang="zh-CN" altLang="en-US" sz="1600" dirty="0"/>
              <a:t>不是所有的图都需要那么整体的信息。如果我们使用</a:t>
            </a:r>
            <a:r>
              <a:rPr lang="en-US" altLang="zh-CN" sz="1600" dirty="0"/>
              <a:t>faster-RCNN</a:t>
            </a:r>
            <a:r>
              <a:rPr lang="zh-CN" altLang="en-US" sz="1600" dirty="0"/>
              <a:t>那</a:t>
            </a:r>
            <a:r>
              <a:rPr lang="zh-CN" altLang="en-US" sz="1600" dirty="0" smtClean="0"/>
              <a:t>一套</a:t>
            </a:r>
            <a:r>
              <a:rPr lang="zh-CN" altLang="en-US" sz="1600" dirty="0"/>
              <a:t>推荐框的算法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global </a:t>
            </a:r>
            <a:r>
              <a:rPr lang="en-US" altLang="zh-CN" sz="1600" dirty="0"/>
              <a:t>feature</a:t>
            </a:r>
            <a:r>
              <a:rPr lang="zh-CN" altLang="en-US" sz="1600" dirty="0"/>
              <a:t>仅仅在推荐框里计算，那么这个</a:t>
            </a:r>
            <a:r>
              <a:rPr lang="en-US" altLang="zh-CN" sz="1600" dirty="0"/>
              <a:t>context</a:t>
            </a:r>
            <a:r>
              <a:rPr lang="zh-CN" altLang="en-US" sz="1600" dirty="0"/>
              <a:t>信息会更加精准。</a:t>
            </a:r>
          </a:p>
        </p:txBody>
      </p:sp>
    </p:spTree>
    <p:extLst>
      <p:ext uri="{BB962C8B-B14F-4D97-AF65-F5344CB8AC3E}">
        <p14:creationId xmlns:p14="http://schemas.microsoft.com/office/powerpoint/2010/main" val="37430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5312" y="2860095"/>
            <a:ext cx="888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Paper3  CVPR2016 </a:t>
            </a:r>
            <a:r>
              <a:rPr lang="en-US" altLang="zh-CN" dirty="0">
                <a:solidFill>
                  <a:srgbClr val="00B0F0"/>
                </a:solidFill>
              </a:rPr>
              <a:t>: Instance-aware Semantic Segmentation via Multi-task Network Cascades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7003" y="3472934"/>
            <a:ext cx="4359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Code  https</a:t>
            </a:r>
            <a:r>
              <a:rPr lang="en-US" altLang="zh-CN" dirty="0">
                <a:hlinkClick r:id="rId2"/>
              </a:rPr>
              <a:t>://github.com/daijifeng001/MNC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408048" y="5521190"/>
            <a:ext cx="14542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dirty="0">
                <a:latin typeface="NimbusRomNo9L-Regu"/>
              </a:rPr>
              <a:t>Jifeng Dai </a:t>
            </a:r>
            <a:endParaRPr lang="fi-FI" altLang="zh-CN" dirty="0" smtClean="0">
              <a:latin typeface="NimbusRomNo9L-Regu"/>
            </a:endParaRPr>
          </a:p>
          <a:p>
            <a:r>
              <a:rPr lang="fi-FI" altLang="zh-CN" dirty="0" smtClean="0">
                <a:latin typeface="NimbusRomNo9L-Regu"/>
              </a:rPr>
              <a:t>Kaiming </a:t>
            </a:r>
            <a:r>
              <a:rPr lang="fi-FI" altLang="zh-CN" dirty="0">
                <a:latin typeface="NimbusRomNo9L-Regu"/>
              </a:rPr>
              <a:t>He </a:t>
            </a:r>
            <a:endParaRPr lang="fi-FI" altLang="zh-CN" dirty="0" smtClean="0">
              <a:latin typeface="NimbusRomNo9L-Regu"/>
            </a:endParaRPr>
          </a:p>
          <a:p>
            <a:r>
              <a:rPr lang="fi-FI" altLang="zh-CN" dirty="0" smtClean="0">
                <a:latin typeface="NimbusRomNo9L-Regu"/>
              </a:rPr>
              <a:t>Jian </a:t>
            </a:r>
            <a:r>
              <a:rPr lang="fi-FI" altLang="zh-CN" dirty="0">
                <a:latin typeface="NimbusRomNo9L-Regu"/>
              </a:rPr>
              <a:t>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5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216" y="190047"/>
            <a:ext cx="8123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CVPR2016 : Instance-aware Semantic Segmentation via Multi-task Network Cascades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62" y="3071159"/>
            <a:ext cx="5104762" cy="21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426" y="832757"/>
            <a:ext cx="5417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论文的工作</a:t>
            </a:r>
          </a:p>
          <a:p>
            <a:r>
              <a:rPr lang="zh-CN" altLang="en-US" sz="1600" dirty="0"/>
              <a:t>  </a:t>
            </a:r>
            <a:r>
              <a:rPr lang="zh-CN" altLang="en-US" sz="1600" dirty="0" smtClean="0"/>
              <a:t>       </a:t>
            </a:r>
            <a:r>
              <a:rPr lang="en-US" altLang="zh-CN" sz="1600" dirty="0" smtClean="0"/>
              <a:t>1</a:t>
            </a:r>
            <a:r>
              <a:rPr lang="zh-CN" altLang="en-US" sz="1600" dirty="0"/>
              <a:t>） 显著性</a:t>
            </a:r>
            <a:r>
              <a:rPr lang="zh-CN" altLang="en-US" sz="1600" dirty="0" smtClean="0"/>
              <a:t>分割</a:t>
            </a:r>
            <a:r>
              <a:rPr lang="en-US" altLang="zh-CN" sz="1600" dirty="0" smtClean="0"/>
              <a:t>N     2</a:t>
            </a:r>
            <a:r>
              <a:rPr lang="zh-CN" altLang="en-US" sz="1600" dirty="0"/>
              <a:t>） 实例</a:t>
            </a:r>
            <a:r>
              <a:rPr lang="zh-CN" altLang="en-US" sz="1600" dirty="0" smtClean="0"/>
              <a:t>感知</a:t>
            </a:r>
            <a:endParaRPr lang="zh-CN" altLang="en-US" sz="1600" dirty="0"/>
          </a:p>
          <a:p>
            <a:r>
              <a:rPr lang="zh-CN" altLang="en-US" sz="1600" dirty="0" smtClean="0"/>
              <a:t>         对</a:t>
            </a:r>
            <a:r>
              <a:rPr lang="zh-CN" altLang="en-US" sz="1600" dirty="0"/>
              <a:t>一张图片进行显著性分割，一般的显著性只进行到分割，并不能识别分割出来的物体是什么类别的，这篇文章，除了进行显著性分割，还能对分割出来的物体进行识别，判别出是何种类别。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8" y="3221987"/>
            <a:ext cx="5171429" cy="13523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17443" y="83275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整体思路</a:t>
            </a:r>
            <a:endParaRPr lang="en-US" altLang="zh-CN" sz="1600" dirty="0" smtClean="0"/>
          </a:p>
          <a:p>
            <a:r>
              <a:rPr lang="zh-CN" altLang="en-US" sz="1600" dirty="0" smtClean="0"/>
              <a:t>        对于</a:t>
            </a:r>
            <a:r>
              <a:rPr lang="zh-CN" altLang="en-US" sz="1600" dirty="0"/>
              <a:t>传统的多任务方法，在共享特征的基础上，每个任务同时进行，在后续的实验中，各个任务之间互不干扰，互相独立。</a:t>
            </a:r>
          </a:p>
          <a:p>
            <a:r>
              <a:rPr lang="zh-CN" altLang="en-US" sz="1600" dirty="0"/>
              <a:t>      </a:t>
            </a:r>
            <a:r>
              <a:rPr lang="zh-CN" altLang="en-US" sz="1600" dirty="0" smtClean="0"/>
              <a:t>  本文提出</a:t>
            </a:r>
            <a:r>
              <a:rPr lang="zh-CN" altLang="en-US" sz="1600" dirty="0"/>
              <a:t>的多任务方法，在共享特征的基础上，下一个任务依赖于上一个任务以及共享特征，如此形成层级的多任务结构。</a:t>
            </a:r>
          </a:p>
        </p:txBody>
      </p:sp>
    </p:spTree>
    <p:extLst>
      <p:ext uri="{BB962C8B-B14F-4D97-AF65-F5344CB8AC3E}">
        <p14:creationId xmlns:p14="http://schemas.microsoft.com/office/powerpoint/2010/main" val="31294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25624</TotalTime>
  <Words>4155</Words>
  <Application>Microsoft Office PowerPoint</Application>
  <PresentationFormat>宽屏</PresentationFormat>
  <Paragraphs>362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CMMI10</vt:lpstr>
      <vt:lpstr>CMR10</vt:lpstr>
      <vt:lpstr>Lucida Grande</vt:lpstr>
      <vt:lpstr>MathJax_Main</vt:lpstr>
      <vt:lpstr>MathJax_Math</vt:lpstr>
      <vt:lpstr>NimbusRomNo9L-Medi</vt:lpstr>
      <vt:lpstr>NimbusRomNo9L-Regu</vt:lpstr>
      <vt:lpstr>NimbusSanL-Bold</vt:lpstr>
      <vt:lpstr>URWPalladioL-Roma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1048361019@qq.com</dc:creator>
  <cp:lastModifiedBy>1048361019@qq.com</cp:lastModifiedBy>
  <cp:revision>161</cp:revision>
  <dcterms:created xsi:type="dcterms:W3CDTF">2017-07-22T13:14:32Z</dcterms:created>
  <dcterms:modified xsi:type="dcterms:W3CDTF">2017-09-21T13:00:25Z</dcterms:modified>
</cp:coreProperties>
</file>