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69" r:id="rId4"/>
    <p:sldId id="270" r:id="rId5"/>
    <p:sldId id="271" r:id="rId6"/>
    <p:sldId id="264" r:id="rId7"/>
    <p:sldId id="272" r:id="rId8"/>
    <p:sldId id="265" r:id="rId9"/>
    <p:sldId id="266" r:id="rId10"/>
    <p:sldId id="267" r:id="rId11"/>
    <p:sldId id="257" r:id="rId12"/>
    <p:sldId id="258" r:id="rId13"/>
    <p:sldId id="259" r:id="rId14"/>
    <p:sldId id="260" r:id="rId15"/>
    <p:sldId id="261" r:id="rId16"/>
    <p:sldId id="26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24C6-CC70-484E-B527-4701DADF2245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E736-40FC-441D-BAEE-5642C3241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24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24C6-CC70-484E-B527-4701DADF2245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E736-40FC-441D-BAEE-5642C3241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45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24C6-CC70-484E-B527-4701DADF2245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E736-40FC-441D-BAEE-5642C3241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67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24C6-CC70-484E-B527-4701DADF2245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E736-40FC-441D-BAEE-5642C3241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65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24C6-CC70-484E-B527-4701DADF2245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E736-40FC-441D-BAEE-5642C3241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6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24C6-CC70-484E-B527-4701DADF2245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E736-40FC-441D-BAEE-5642C3241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68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24C6-CC70-484E-B527-4701DADF2245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E736-40FC-441D-BAEE-5642C3241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453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24C6-CC70-484E-B527-4701DADF2245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E736-40FC-441D-BAEE-5642C3241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66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24C6-CC70-484E-B527-4701DADF2245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E736-40FC-441D-BAEE-5642C3241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32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24C6-CC70-484E-B527-4701DADF2245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E736-40FC-441D-BAEE-5642C3241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64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24C6-CC70-484E-B527-4701DADF2245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E736-40FC-441D-BAEE-5642C3241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88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024C6-CC70-484E-B527-4701DADF2245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5E736-40FC-441D-BAEE-5642C3241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295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98226" y="2673966"/>
            <a:ext cx="634019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latin typeface="NimbusRomNo9L-Medi"/>
              </a:rPr>
              <a:t>                       CVPR2017</a:t>
            </a:r>
          </a:p>
          <a:p>
            <a:endParaRPr lang="en-US" altLang="zh-CN" dirty="0" smtClean="0">
              <a:solidFill>
                <a:srgbClr val="FFFF00"/>
              </a:solidFill>
              <a:latin typeface="NimbusRomNo9L-Medi"/>
            </a:endParaRPr>
          </a:p>
          <a:p>
            <a:r>
              <a:rPr lang="en-US" altLang="zh-CN" sz="2400" dirty="0" smtClean="0">
                <a:solidFill>
                  <a:srgbClr val="FFFF00"/>
                </a:solidFill>
                <a:latin typeface="NimbusRomNo9L-Medi"/>
              </a:rPr>
              <a:t>Densely </a:t>
            </a:r>
            <a:r>
              <a:rPr lang="en-US" altLang="zh-CN" sz="2400" dirty="0">
                <a:solidFill>
                  <a:srgbClr val="FFFF00"/>
                </a:solidFill>
                <a:latin typeface="NimbusRomNo9L-Medi"/>
              </a:rPr>
              <a:t>Connected Convolutional Networks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8065" y="193316"/>
            <a:ext cx="896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Paper1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633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040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925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4375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539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6958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4928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558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6317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59" y="674113"/>
            <a:ext cx="4742735" cy="326695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6259" y="15710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latin typeface="NimbusRomNo9L-Medi"/>
              </a:rPr>
              <a:t>一</a:t>
            </a:r>
            <a:r>
              <a:rPr lang="en-US" altLang="zh-CN" dirty="0" smtClean="0">
                <a:solidFill>
                  <a:srgbClr val="FFFF00"/>
                </a:solidFill>
                <a:latin typeface="NimbusRomNo9L-Medi"/>
              </a:rPr>
              <a:t>. </a:t>
            </a:r>
            <a:r>
              <a:rPr lang="zh-CN" altLang="en-US" dirty="0" smtClean="0">
                <a:solidFill>
                  <a:srgbClr val="FFFF00"/>
                </a:solidFill>
                <a:latin typeface="NimbusRomNo9L-Medi"/>
              </a:rPr>
              <a:t>简介</a:t>
            </a:r>
            <a:endParaRPr lang="en-US" altLang="zh-CN" dirty="0">
              <a:solidFill>
                <a:srgbClr val="FFFF00"/>
              </a:solidFill>
              <a:latin typeface="NimbusRomNo9L-Medi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01078" y="267712"/>
            <a:ext cx="6096000" cy="18774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）强大之处：</a:t>
            </a:r>
            <a:endParaRPr lang="en-US" altLang="zh-CN" b="1" dirty="0" smtClean="0"/>
          </a:p>
          <a:p>
            <a:endParaRPr lang="en-US" altLang="zh-CN" b="1" dirty="0" smtClean="0"/>
          </a:p>
          <a:p>
            <a:pPr lvl="1"/>
            <a:r>
              <a:rPr lang="en-US" altLang="zh-CN" sz="1600" b="1" dirty="0" smtClean="0"/>
              <a:t>1</a:t>
            </a:r>
            <a:r>
              <a:rPr lang="zh-CN" altLang="en-US" sz="1600" b="1" dirty="0" smtClean="0"/>
              <a:t>、</a:t>
            </a:r>
            <a:r>
              <a:rPr lang="en-US" altLang="zh-CN" sz="1600" dirty="0"/>
              <a:t> alleviate </a:t>
            </a:r>
            <a:r>
              <a:rPr lang="en-US" altLang="zh-CN" sz="1600" b="1" dirty="0" smtClean="0"/>
              <a:t>vanishing-gradient </a:t>
            </a:r>
            <a:r>
              <a:rPr lang="zh-CN" altLang="en-US" sz="1600" b="1" dirty="0" smtClean="0"/>
              <a:t>：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en-US" altLang="zh-CN" sz="1600" b="1" dirty="0" smtClean="0"/>
              <a:t>2</a:t>
            </a:r>
            <a:r>
              <a:rPr lang="zh-CN" altLang="en-US" sz="1600" b="1" dirty="0" smtClean="0"/>
              <a:t>、</a:t>
            </a:r>
            <a:r>
              <a:rPr lang="en-US" altLang="zh-CN" sz="1600" dirty="0"/>
              <a:t> strengthen feature propagation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en-US" altLang="zh-CN" sz="1600" b="1" dirty="0"/>
              <a:t>3</a:t>
            </a:r>
            <a:r>
              <a:rPr lang="zh-CN" altLang="en-US" sz="1600" b="1" dirty="0" smtClean="0"/>
              <a:t>、</a:t>
            </a:r>
            <a:r>
              <a:rPr lang="en-US" altLang="zh-CN" sz="1600" dirty="0"/>
              <a:t> encourage </a:t>
            </a:r>
            <a:r>
              <a:rPr lang="en-US" altLang="zh-CN" sz="1600" dirty="0" smtClean="0"/>
              <a:t>feature reuse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b="1" dirty="0"/>
              <a:t>4</a:t>
            </a:r>
            <a:r>
              <a:rPr lang="zh-CN" altLang="en-US" sz="1600" b="1" dirty="0" smtClean="0"/>
              <a:t>、</a:t>
            </a:r>
            <a:r>
              <a:rPr lang="en-US" altLang="zh-CN" sz="1600" dirty="0"/>
              <a:t> substantially reduce the number of </a:t>
            </a:r>
            <a:r>
              <a:rPr lang="en-US" altLang="zh-CN" sz="1600" dirty="0" smtClean="0"/>
              <a:t>parameters</a:t>
            </a:r>
          </a:p>
          <a:p>
            <a:pPr lvl="1"/>
            <a:r>
              <a:rPr lang="en-US" altLang="zh-CN" sz="1600" dirty="0" smtClean="0"/>
              <a:t>5</a:t>
            </a:r>
            <a:r>
              <a:rPr lang="zh-CN" altLang="en-US" sz="1600" dirty="0" smtClean="0"/>
              <a:t>、 </a:t>
            </a:r>
            <a:r>
              <a:rPr lang="en-US" altLang="zh-CN" sz="1600" dirty="0" smtClean="0"/>
              <a:t>state-of-the-art improvement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5201078" y="2163211"/>
            <a:ext cx="6013313" cy="1415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）对</a:t>
            </a:r>
            <a:r>
              <a:rPr lang="en-US" altLang="zh-CN" b="1" dirty="0" err="1" smtClean="0"/>
              <a:t>ResNet</a:t>
            </a:r>
            <a:r>
              <a:rPr lang="zh-CN" altLang="en-US" b="1" dirty="0" smtClean="0"/>
              <a:t>的拓展：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       </a:t>
            </a:r>
            <a:r>
              <a:rPr lang="zh-CN" altLang="en-US" sz="1600" dirty="0"/>
              <a:t>比起</a:t>
            </a:r>
            <a:r>
              <a:rPr lang="en-US" altLang="zh-CN" sz="1600" dirty="0" err="1"/>
              <a:t>ResNet</a:t>
            </a:r>
            <a:r>
              <a:rPr lang="en-US" altLang="zh-CN" sz="1600" dirty="0"/>
              <a:t> , </a:t>
            </a:r>
            <a:r>
              <a:rPr lang="zh-CN" altLang="en-US" sz="1600" dirty="0"/>
              <a:t>特征图传入下一层之前，绝不逐像素相加，而是</a:t>
            </a:r>
            <a:endParaRPr lang="en-US" altLang="zh-CN" sz="1600" dirty="0"/>
          </a:p>
          <a:p>
            <a:r>
              <a:rPr lang="en-US" altLang="zh-CN" sz="1600" dirty="0"/>
              <a:t>       </a:t>
            </a:r>
            <a:r>
              <a:rPr lang="en-US" altLang="zh-CN" sz="1600" dirty="0" err="1"/>
              <a:t>concat</a:t>
            </a:r>
            <a:r>
              <a:rPr lang="zh-CN" altLang="en-US" sz="1600" dirty="0"/>
              <a:t>起来；因此，第</a:t>
            </a:r>
            <a:r>
              <a:rPr lang="en-US" altLang="zh-CN" sz="1600" dirty="0"/>
              <a:t>l</a:t>
            </a:r>
            <a:r>
              <a:rPr lang="zh-CN" altLang="en-US" sz="1600" dirty="0"/>
              <a:t>层有</a:t>
            </a:r>
            <a:r>
              <a:rPr lang="en-US" altLang="zh-CN" sz="1600" dirty="0"/>
              <a:t>l</a:t>
            </a:r>
            <a:r>
              <a:rPr lang="zh-CN" altLang="en-US" sz="1600" dirty="0"/>
              <a:t>个输入，包含前面所有卷积</a:t>
            </a:r>
            <a:r>
              <a:rPr lang="en-US" altLang="zh-CN" sz="1600" dirty="0"/>
              <a:t>block</a:t>
            </a:r>
          </a:p>
          <a:p>
            <a:r>
              <a:rPr lang="en-US" altLang="zh-CN" sz="1600" dirty="0"/>
              <a:t>       </a:t>
            </a:r>
            <a:r>
              <a:rPr lang="zh-CN" altLang="en-US" sz="1600" dirty="0"/>
              <a:t>的特征图，而</a:t>
            </a:r>
            <a:r>
              <a:rPr lang="en-US" altLang="zh-CN" sz="1600" dirty="0"/>
              <a:t>l</a:t>
            </a:r>
            <a:r>
              <a:rPr lang="zh-CN" altLang="en-US" sz="1600" dirty="0"/>
              <a:t>层的输出特征图，将传递给所有的后继层</a:t>
            </a:r>
            <a:r>
              <a:rPr lang="en-US" altLang="zh-CN" sz="1600" dirty="0"/>
              <a:t>.</a:t>
            </a:r>
          </a:p>
        </p:txBody>
      </p:sp>
      <p:sp>
        <p:nvSpPr>
          <p:cNvPr id="8" name="矩形 7"/>
          <p:cNvSpPr/>
          <p:nvPr/>
        </p:nvSpPr>
        <p:spPr>
          <a:xfrm>
            <a:off x="5201078" y="3816727"/>
            <a:ext cx="6612231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）反直觉：</a:t>
            </a:r>
            <a:r>
              <a:rPr lang="en-US" altLang="zh-CN" dirty="0"/>
              <a:t>fewer </a:t>
            </a:r>
            <a:r>
              <a:rPr lang="en-US" altLang="zh-CN" dirty="0" smtClean="0"/>
              <a:t>parameters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</a:t>
            </a:r>
            <a:r>
              <a:rPr lang="en-US" altLang="zh-CN" sz="1600" dirty="0"/>
              <a:t>as there is no need to relearn redundant feature-maps. </a:t>
            </a:r>
            <a:r>
              <a:rPr lang="en-US" altLang="zh-CN" sz="1600" dirty="0" err="1"/>
              <a:t>ResNet</a:t>
            </a:r>
            <a:r>
              <a:rPr lang="zh-CN" altLang="en-US" sz="1600" dirty="0"/>
              <a:t>用恒等映射保持信息，很多层贡献很少，可以随机</a:t>
            </a:r>
            <a:r>
              <a:rPr lang="en-US" altLang="zh-CN" sz="1600" dirty="0"/>
              <a:t>dropout, </a:t>
            </a:r>
            <a:r>
              <a:rPr lang="zh-CN" altLang="en-US" sz="1600" dirty="0"/>
              <a:t>使得</a:t>
            </a:r>
            <a:endParaRPr lang="en-US" altLang="zh-CN" sz="1600" dirty="0"/>
          </a:p>
          <a:p>
            <a:r>
              <a:rPr lang="en-US" altLang="zh-CN" sz="1600" dirty="0" err="1"/>
              <a:t>Resnet</a:t>
            </a:r>
            <a:r>
              <a:rPr lang="zh-CN" altLang="en-US" sz="1600" dirty="0"/>
              <a:t>很像</a:t>
            </a:r>
            <a:r>
              <a:rPr lang="en-US" altLang="zh-CN" sz="1600" dirty="0"/>
              <a:t>RNN</a:t>
            </a:r>
            <a:r>
              <a:rPr lang="zh-CN" altLang="en-US" sz="1600" dirty="0"/>
              <a:t>，但</a:t>
            </a:r>
            <a:r>
              <a:rPr lang="en-US" altLang="zh-CN" sz="1600" dirty="0" err="1"/>
              <a:t>Resnet</a:t>
            </a:r>
            <a:r>
              <a:rPr lang="zh-CN" altLang="en-US" sz="1600" dirty="0"/>
              <a:t>每层都有权重，参数更多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r>
              <a:rPr lang="en-US" altLang="zh-CN" sz="1600" dirty="0" smtClean="0"/>
              <a:t>          </a:t>
            </a:r>
            <a:r>
              <a:rPr lang="en-US" altLang="zh-CN" sz="1600" dirty="0" err="1"/>
              <a:t>DenseNet</a:t>
            </a:r>
            <a:r>
              <a:rPr lang="en-US" altLang="zh-CN" sz="1600" dirty="0"/>
              <a:t> layers are very narrow (e.g., 12 filters per layer),</a:t>
            </a:r>
          </a:p>
          <a:p>
            <a:r>
              <a:rPr lang="en-US" altLang="zh-CN" sz="1600" dirty="0"/>
              <a:t>adding only a small set of feature-maps to the “collective</a:t>
            </a:r>
          </a:p>
          <a:p>
            <a:r>
              <a:rPr lang="en-US" altLang="zh-CN" sz="1600" dirty="0"/>
              <a:t>knowledge” of the network and keep the remaining </a:t>
            </a:r>
            <a:r>
              <a:rPr lang="en-US" altLang="zh-CN" sz="1600" dirty="0" smtClean="0"/>
              <a:t>feature maps</a:t>
            </a:r>
            <a:endParaRPr lang="en-US" altLang="zh-CN" sz="1600" dirty="0"/>
          </a:p>
          <a:p>
            <a:r>
              <a:rPr lang="en-US" altLang="zh-CN" sz="1600" dirty="0"/>
              <a:t>unchanged—and the final classifier makes a </a:t>
            </a:r>
            <a:r>
              <a:rPr lang="en-US" altLang="zh-CN" sz="1600" dirty="0" smtClean="0"/>
              <a:t>decision based </a:t>
            </a:r>
            <a:r>
              <a:rPr lang="en-US" altLang="zh-CN" sz="1600" dirty="0"/>
              <a:t>on all feature-maps in the network</a:t>
            </a:r>
            <a:r>
              <a:rPr lang="en-US" altLang="zh-CN" sz="1600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 smtClean="0"/>
              <a:t>         </a:t>
            </a:r>
            <a:r>
              <a:rPr lang="zh-CN" altLang="en-US" dirty="0" smtClean="0">
                <a:solidFill>
                  <a:srgbClr val="FFFF00"/>
                </a:solidFill>
              </a:rPr>
              <a:t>思路：比较</a:t>
            </a:r>
            <a:r>
              <a:rPr lang="en-US" altLang="zh-CN" dirty="0" err="1" smtClean="0">
                <a:solidFill>
                  <a:srgbClr val="FFFF00"/>
                </a:solidFill>
              </a:rPr>
              <a:t>DenseNet</a:t>
            </a:r>
            <a:r>
              <a:rPr lang="zh-CN" altLang="en-US" dirty="0" smtClean="0">
                <a:solidFill>
                  <a:srgbClr val="FFFF00"/>
                </a:solidFill>
              </a:rPr>
              <a:t>与</a:t>
            </a:r>
            <a:r>
              <a:rPr lang="en-US" altLang="zh-CN" dirty="0" err="1" smtClean="0">
                <a:solidFill>
                  <a:srgbClr val="FFFF00"/>
                </a:solidFill>
              </a:rPr>
              <a:t>ResNet</a:t>
            </a:r>
            <a:r>
              <a:rPr lang="zh-CN" altLang="en-US" dirty="0" smtClean="0">
                <a:solidFill>
                  <a:srgbClr val="FFFF00"/>
                </a:solidFill>
              </a:rPr>
              <a:t>，通道数设置多少才最合适？</a:t>
            </a:r>
            <a:endParaRPr lang="en-US" altLang="zh-CN" dirty="0">
              <a:solidFill>
                <a:srgbClr val="FFFF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176" y="4207616"/>
            <a:ext cx="413794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）梯度流通更有效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sz="1600" dirty="0" smtClean="0"/>
              <a:t>         每</a:t>
            </a:r>
            <a:r>
              <a:rPr lang="zh-CN" altLang="en-US" sz="1600" dirty="0"/>
              <a:t>一</a:t>
            </a:r>
            <a:r>
              <a:rPr lang="zh-CN" altLang="en-US" sz="1600" dirty="0" smtClean="0"/>
              <a:t>层能直接获取损失函数</a:t>
            </a:r>
            <a:r>
              <a:rPr lang="en-US" altLang="zh-CN" sz="1600" dirty="0" err="1" smtClean="0"/>
              <a:t>ude</a:t>
            </a:r>
            <a:r>
              <a:rPr lang="zh-CN" altLang="en-US" sz="1600" dirty="0" smtClean="0"/>
              <a:t>梯度，以及最初的输入信号，有利于训练更深的网络；同时，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dense connections</a:t>
            </a:r>
            <a:r>
              <a:rPr lang="zh-CN" altLang="en-US" sz="1600" dirty="0" smtClean="0"/>
              <a:t>具有正则化效果，可以防止过拟合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68103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0915" y="22720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latin typeface="NimbusRomNo9L-Medi"/>
              </a:rPr>
              <a:t>一</a:t>
            </a:r>
            <a:r>
              <a:rPr lang="en-US" altLang="zh-CN" dirty="0" smtClean="0">
                <a:solidFill>
                  <a:srgbClr val="FFFF00"/>
                </a:solidFill>
                <a:latin typeface="NimbusRomNo9L-Medi"/>
              </a:rPr>
              <a:t>. </a:t>
            </a:r>
            <a:r>
              <a:rPr lang="zh-CN" altLang="en-US" dirty="0" smtClean="0">
                <a:solidFill>
                  <a:srgbClr val="FFFF00"/>
                </a:solidFill>
                <a:latin typeface="NimbusRomNo9L-Medi"/>
              </a:rPr>
              <a:t>细节</a:t>
            </a:r>
            <a:endParaRPr lang="en-US" altLang="zh-CN" dirty="0">
              <a:solidFill>
                <a:srgbClr val="FFFF00"/>
              </a:solidFill>
              <a:latin typeface="NimbusRomNo9L-Medi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329" y="2428464"/>
            <a:ext cx="1761905" cy="25714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0915" y="1493094"/>
            <a:ext cx="443726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  <a:latin typeface="NimbusRomNo9L-Medi"/>
              </a:rPr>
              <a:t>1. </a:t>
            </a:r>
            <a:r>
              <a:rPr lang="en-US" altLang="zh-CN" dirty="0" err="1" smtClean="0">
                <a:solidFill>
                  <a:srgbClr val="00B0F0"/>
                </a:solidFill>
                <a:latin typeface="NimbusRomNo9L-Medi"/>
              </a:rPr>
              <a:t>ResNets</a:t>
            </a:r>
            <a:r>
              <a:rPr lang="en-US" altLang="zh-CN" dirty="0" smtClean="0">
                <a:solidFill>
                  <a:srgbClr val="00B0F0"/>
                </a:solidFill>
                <a:latin typeface="NimbusRomNo9L-Medi"/>
              </a:rPr>
              <a:t> </a:t>
            </a:r>
            <a:r>
              <a:rPr lang="zh-CN" altLang="en-US" dirty="0" smtClean="0">
                <a:latin typeface="NimbusRomNo9L-Medi"/>
              </a:rPr>
              <a:t>： </a:t>
            </a:r>
            <a:r>
              <a:rPr lang="en-US" altLang="zh-CN" sz="1600" dirty="0" smtClean="0"/>
              <a:t>add a skip-connection </a:t>
            </a:r>
            <a:r>
              <a:rPr lang="en-US" altLang="zh-CN" sz="1600" dirty="0"/>
              <a:t>that bypasses the non-linear </a:t>
            </a:r>
            <a:r>
              <a:rPr lang="en-US" altLang="zh-CN" sz="1600" dirty="0" smtClean="0"/>
              <a:t>transformations with </a:t>
            </a:r>
            <a:r>
              <a:rPr lang="en-US" altLang="zh-CN" sz="1600" dirty="0"/>
              <a:t>an identity </a:t>
            </a:r>
            <a:r>
              <a:rPr lang="en-US" altLang="zh-CN" sz="1600" dirty="0" smtClean="0"/>
              <a:t>function</a:t>
            </a:r>
            <a:r>
              <a:rPr lang="zh-CN" altLang="en-US" sz="1600" dirty="0" smtClean="0"/>
              <a:t>：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90229" y="2864711"/>
            <a:ext cx="40962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CMMI10"/>
              </a:rPr>
              <a:t>H</a:t>
            </a:r>
            <a:r>
              <a:rPr lang="en-US" altLang="zh-CN" sz="1600" dirty="0" smtClean="0">
                <a:latin typeface="CMR10"/>
              </a:rPr>
              <a:t>() </a:t>
            </a:r>
            <a:r>
              <a:rPr lang="zh-CN" altLang="en-US" sz="1600" dirty="0" smtClean="0">
                <a:latin typeface="NimbusRomNo9L-Regu"/>
              </a:rPr>
              <a:t>：</a:t>
            </a:r>
            <a:r>
              <a:rPr lang="en-US" altLang="zh-CN" sz="1600" dirty="0"/>
              <a:t>a non-linear transformation</a:t>
            </a:r>
            <a:endParaRPr lang="en-US" altLang="zh-CN" sz="1600" dirty="0" smtClean="0">
              <a:latin typeface="NimbusRomNo9L-Regu"/>
            </a:endParaRPr>
          </a:p>
          <a:p>
            <a:r>
              <a:rPr lang="en-US" altLang="zh-CN" sz="1600" dirty="0" smtClean="0">
                <a:latin typeface="NimbusRomNo9L-Regu"/>
              </a:rPr>
              <a:t>   BN + </a:t>
            </a:r>
            <a:r>
              <a:rPr lang="en-US" altLang="zh-CN" sz="1600" dirty="0" err="1" smtClean="0">
                <a:latin typeface="NimbusRomNo9L-Regu"/>
              </a:rPr>
              <a:t>ReLU</a:t>
            </a:r>
            <a:r>
              <a:rPr lang="en-US" altLang="zh-CN" sz="1600" dirty="0" smtClean="0">
                <a:latin typeface="NimbusRomNo9L-Regu"/>
              </a:rPr>
              <a:t>  + </a:t>
            </a:r>
            <a:r>
              <a:rPr lang="en-US" altLang="zh-CN" sz="1600" dirty="0">
                <a:latin typeface="NimbusRomNo9L-Regu"/>
              </a:rPr>
              <a:t>Pooling </a:t>
            </a:r>
            <a:r>
              <a:rPr lang="en-US" altLang="zh-CN" sz="1600" dirty="0" smtClean="0">
                <a:latin typeface="NimbusRomNo9L-Regu"/>
              </a:rPr>
              <a:t>or </a:t>
            </a:r>
            <a:r>
              <a:rPr lang="en-US" altLang="zh-CN" sz="1600" dirty="0">
                <a:latin typeface="NimbusRomNo9L-Regu"/>
              </a:rPr>
              <a:t>Convolution</a:t>
            </a:r>
          </a:p>
          <a:p>
            <a:r>
              <a:rPr lang="en-US" altLang="zh-CN" sz="1600" dirty="0" smtClean="0">
                <a:latin typeface="CMBX10"/>
              </a:rPr>
              <a:t>X</a:t>
            </a:r>
            <a:r>
              <a:rPr lang="en-US" altLang="zh-CN" sz="1600" dirty="0" smtClean="0">
                <a:latin typeface="CMMI7"/>
              </a:rPr>
              <a:t> </a:t>
            </a:r>
            <a:r>
              <a:rPr lang="zh-CN" altLang="en-US" sz="1600" dirty="0" smtClean="0">
                <a:latin typeface="CMMI7"/>
              </a:rPr>
              <a:t>： </a:t>
            </a:r>
            <a:r>
              <a:rPr lang="en-US" altLang="zh-CN" sz="1600" dirty="0" smtClean="0">
                <a:latin typeface="CMMI7"/>
              </a:rPr>
              <a:t>output or input</a:t>
            </a:r>
          </a:p>
          <a:p>
            <a:endParaRPr lang="en-US" altLang="zh-CN" sz="1600" dirty="0" smtClean="0">
              <a:latin typeface="CMMI7"/>
            </a:endParaRPr>
          </a:p>
          <a:p>
            <a:r>
              <a:rPr lang="zh-CN" altLang="en-US" sz="1600" dirty="0" smtClean="0">
                <a:latin typeface="CMMI7"/>
              </a:rPr>
              <a:t>优点：梯度有恒等映射直接流向前一层</a:t>
            </a:r>
            <a:endParaRPr lang="en-US" altLang="zh-CN" sz="1600" dirty="0" smtClean="0">
              <a:latin typeface="CMMI7"/>
            </a:endParaRPr>
          </a:p>
          <a:p>
            <a:r>
              <a:rPr lang="zh-CN" altLang="en-US" sz="1600" dirty="0" smtClean="0">
                <a:latin typeface="CMMI7"/>
              </a:rPr>
              <a:t>缺点：逐像素相加丢失特征，抑制梯度流通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290229" y="4574882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  <a:latin typeface="NimbusRomNo9L-Medi"/>
              </a:rPr>
              <a:t>2. Dense </a:t>
            </a:r>
            <a:r>
              <a:rPr lang="en-US" altLang="zh-CN" dirty="0">
                <a:solidFill>
                  <a:srgbClr val="00B0F0"/>
                </a:solidFill>
                <a:latin typeface="NimbusRomNo9L-Medi"/>
              </a:rPr>
              <a:t>connectivity</a:t>
            </a:r>
            <a:r>
              <a:rPr lang="en-US" altLang="zh-CN" dirty="0">
                <a:latin typeface="NimbusRomNo9L-Medi"/>
              </a:rPr>
              <a:t>.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329" y="5178951"/>
            <a:ext cx="2209524" cy="28571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79260" y="5870691"/>
            <a:ext cx="40831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CMMI7"/>
              </a:rPr>
              <a:t>[x1,x2,…,xl]</a:t>
            </a:r>
            <a:r>
              <a:rPr lang="zh-CN" altLang="en-US" sz="1600" dirty="0" smtClean="0">
                <a:latin typeface="CMMI7"/>
              </a:rPr>
              <a:t>先</a:t>
            </a:r>
            <a:r>
              <a:rPr lang="en-US" altLang="zh-CN" sz="1600" dirty="0" err="1" smtClean="0">
                <a:latin typeface="CMMI7"/>
              </a:rPr>
              <a:t>concat</a:t>
            </a:r>
            <a:r>
              <a:rPr lang="zh-CN" altLang="en-US" sz="1600" dirty="0" smtClean="0">
                <a:latin typeface="CMMI7"/>
              </a:rPr>
              <a:t>再进行非线性映射</a:t>
            </a:r>
            <a:endParaRPr lang="en-US" altLang="zh-CN" sz="1600" dirty="0" smtClean="0">
              <a:latin typeface="CMMI7"/>
            </a:endParaRPr>
          </a:p>
          <a:p>
            <a:endParaRPr lang="en-US" altLang="zh-CN" sz="1600" dirty="0">
              <a:latin typeface="CMMI7"/>
            </a:endParaRPr>
          </a:p>
          <a:p>
            <a:r>
              <a:rPr lang="en-US" altLang="zh-CN" sz="1600" dirty="0">
                <a:latin typeface="CMMI10"/>
              </a:rPr>
              <a:t>H</a:t>
            </a:r>
            <a:r>
              <a:rPr lang="en-US" altLang="zh-CN" sz="1600" dirty="0">
                <a:latin typeface="CMR10"/>
              </a:rPr>
              <a:t>() </a:t>
            </a:r>
            <a:r>
              <a:rPr lang="zh-CN" altLang="en-US" sz="1600" dirty="0" smtClean="0">
                <a:latin typeface="NimbusRomNo9L-Regu"/>
              </a:rPr>
              <a:t>： </a:t>
            </a:r>
            <a:r>
              <a:rPr lang="en-US" altLang="zh-CN" sz="1600" dirty="0" smtClean="0">
                <a:latin typeface="NimbusRomNo9L-Regu"/>
              </a:rPr>
              <a:t>BN + </a:t>
            </a:r>
            <a:r>
              <a:rPr lang="en-US" altLang="zh-CN" sz="1600" dirty="0" err="1" smtClean="0">
                <a:latin typeface="NimbusRomNo9L-Regu"/>
              </a:rPr>
              <a:t>ReLU</a:t>
            </a:r>
            <a:r>
              <a:rPr lang="en-US" altLang="zh-CN" sz="1600" dirty="0" smtClean="0">
                <a:latin typeface="NimbusRomNo9L-Regu"/>
              </a:rPr>
              <a:t> + </a:t>
            </a:r>
            <a:r>
              <a:rPr lang="en-US" altLang="zh-CN" sz="1600" dirty="0">
                <a:latin typeface="NimbusRomNo9L-Regu"/>
              </a:rPr>
              <a:t>a 3 * 3 convolution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281" y="257261"/>
            <a:ext cx="8904762" cy="12000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250617" y="1516056"/>
            <a:ext cx="5271058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  <a:latin typeface="NimbusRomNo9L-Medi"/>
              </a:rPr>
              <a:t>3. Pooling layers:</a:t>
            </a:r>
          </a:p>
          <a:p>
            <a:endParaRPr lang="en-US" altLang="zh-CN" dirty="0" smtClean="0">
              <a:solidFill>
                <a:srgbClr val="00B0F0"/>
              </a:solidFill>
              <a:latin typeface="NimbusRomNo9L-Medi"/>
            </a:endParaRPr>
          </a:p>
          <a:p>
            <a:r>
              <a:rPr lang="en-US" altLang="zh-CN" dirty="0">
                <a:solidFill>
                  <a:srgbClr val="00B0F0"/>
                </a:solidFill>
                <a:latin typeface="NimbusRomNo9L-Medi"/>
              </a:rPr>
              <a:t> </a:t>
            </a:r>
            <a:r>
              <a:rPr lang="en-US" altLang="zh-CN" dirty="0" smtClean="0">
                <a:solidFill>
                  <a:srgbClr val="00B0F0"/>
                </a:solidFill>
                <a:latin typeface="NimbusRomNo9L-Medi"/>
              </a:rPr>
              <a:t>   </a:t>
            </a:r>
            <a:r>
              <a:rPr lang="zh-CN" altLang="en-US" sz="1600" dirty="0" smtClean="0">
                <a:latin typeface="NimbusRomNo9L-Medi"/>
              </a:rPr>
              <a:t>将网络划分为多个 </a:t>
            </a:r>
            <a:r>
              <a:rPr lang="en-US" altLang="zh-CN" sz="1600" dirty="0" smtClean="0"/>
              <a:t>dense blocks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blocks</a:t>
            </a:r>
            <a:r>
              <a:rPr lang="zh-CN" altLang="en-US" sz="1600" dirty="0" smtClean="0"/>
              <a:t>之间添加 </a:t>
            </a:r>
            <a:endParaRPr lang="en-US" altLang="zh-CN" sz="1600" dirty="0" smtClean="0"/>
          </a:p>
          <a:p>
            <a:r>
              <a:rPr lang="en-US" altLang="zh-CN" sz="1600" dirty="0" smtClean="0"/>
              <a:t>transition layers </a:t>
            </a:r>
            <a:r>
              <a:rPr lang="zh-CN" altLang="en-US" sz="1600" dirty="0" smtClean="0"/>
              <a:t>（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BN + 1*1_Conv + 2*2_average_pooling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5250617" y="2765329"/>
            <a:ext cx="6096541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  <a:latin typeface="NimbusRomNo9L-Medi"/>
              </a:rPr>
              <a:t>4. Growth rate</a:t>
            </a:r>
          </a:p>
          <a:p>
            <a:endParaRPr lang="en-US" altLang="zh-CN" dirty="0" smtClean="0">
              <a:solidFill>
                <a:srgbClr val="00B0F0"/>
              </a:solidFill>
              <a:latin typeface="NimbusRomNo9L-Medi"/>
            </a:endParaRPr>
          </a:p>
          <a:p>
            <a:r>
              <a:rPr lang="en-US" altLang="zh-CN" dirty="0">
                <a:solidFill>
                  <a:srgbClr val="00B0F0"/>
                </a:solidFill>
                <a:latin typeface="NimbusRomNo9L-Medi"/>
              </a:rPr>
              <a:t> </a:t>
            </a:r>
            <a:r>
              <a:rPr lang="en-US" altLang="zh-CN" dirty="0" smtClean="0">
                <a:solidFill>
                  <a:srgbClr val="00B0F0"/>
                </a:solidFill>
                <a:latin typeface="NimbusRomNo9L-Medi"/>
              </a:rPr>
              <a:t>   </a:t>
            </a:r>
            <a:r>
              <a:rPr lang="zh-CN" altLang="en-US" sz="1600" dirty="0" smtClean="0">
                <a:latin typeface="NimbusRomNo9L-Medi"/>
              </a:rPr>
              <a:t>若每个函数产生</a:t>
            </a:r>
            <a:r>
              <a:rPr lang="en-US" altLang="zh-CN" sz="1600" dirty="0" smtClean="0">
                <a:latin typeface="NimbusRomNo9L-Medi"/>
              </a:rPr>
              <a:t>k</a:t>
            </a:r>
            <a:r>
              <a:rPr lang="zh-CN" altLang="en-US" sz="1600" dirty="0" smtClean="0">
                <a:latin typeface="NimbusRomNo9L-Medi"/>
              </a:rPr>
              <a:t>个特征图，第</a:t>
            </a:r>
            <a:r>
              <a:rPr lang="en-US" altLang="zh-CN" sz="1600" dirty="0" smtClean="0">
                <a:latin typeface="NimbusRomNo9L-Medi"/>
              </a:rPr>
              <a:t>l</a:t>
            </a:r>
            <a:r>
              <a:rPr lang="zh-CN" altLang="en-US" sz="1600" dirty="0" smtClean="0">
                <a:latin typeface="NimbusRomNo9L-Medi"/>
              </a:rPr>
              <a:t>层 </a:t>
            </a:r>
            <a:r>
              <a:rPr lang="en-US" altLang="zh-CN" sz="1600" dirty="0" smtClean="0">
                <a:latin typeface="NimbusRomNo9L-Medi"/>
              </a:rPr>
              <a:t>channel = k0+k(l-1)</a:t>
            </a:r>
            <a:r>
              <a:rPr lang="zh-CN" altLang="en-US" sz="1600" dirty="0" smtClean="0">
                <a:latin typeface="NimbusRomNo9L-Medi"/>
              </a:rPr>
              <a:t>；</a:t>
            </a:r>
            <a:endParaRPr lang="en-US" altLang="zh-CN" sz="1600" dirty="0" smtClean="0">
              <a:latin typeface="NimbusRomNo9L-Medi"/>
            </a:endParaRPr>
          </a:p>
          <a:p>
            <a:r>
              <a:rPr lang="en-US" altLang="zh-CN" sz="1600" dirty="0" smtClean="0">
                <a:latin typeface="NimbusRomNo9L-Medi"/>
              </a:rPr>
              <a:t>K</a:t>
            </a:r>
            <a:r>
              <a:rPr lang="zh-CN" altLang="en-US" sz="1600" dirty="0" smtClean="0">
                <a:latin typeface="NimbusRomNo9L-Medi"/>
              </a:rPr>
              <a:t>一般设置较小</a:t>
            </a:r>
            <a:r>
              <a:rPr lang="en-US" altLang="zh-CN" sz="1600" dirty="0" smtClean="0">
                <a:latin typeface="NimbusRomNo9L-Medi"/>
              </a:rPr>
              <a:t>, e.g. k=12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5769990" y="6264454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latin typeface="NimbusRomNo9L-Medi"/>
              </a:rPr>
              <a:t>思路：每层作为</a:t>
            </a:r>
            <a:r>
              <a:rPr lang="en-US" altLang="zh-CN" dirty="0" err="1" smtClean="0">
                <a:solidFill>
                  <a:srgbClr val="FFFF00"/>
                </a:solidFill>
                <a:latin typeface="NimbusRomNo9L-Medi"/>
              </a:rPr>
              <a:t>concat</a:t>
            </a:r>
            <a:r>
              <a:rPr lang="zh-CN" altLang="en-US" dirty="0" smtClean="0">
                <a:solidFill>
                  <a:srgbClr val="FFFF00"/>
                </a:solidFill>
                <a:latin typeface="NimbusRomNo9L-Medi"/>
              </a:rPr>
              <a:t>的特征图，是否应该有权重？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50617" y="4065039"/>
            <a:ext cx="6142835" cy="24314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  <a:latin typeface="NimbusRomNo9L-Medi"/>
              </a:rPr>
              <a:t>5. Bottleneck layers</a:t>
            </a:r>
          </a:p>
          <a:p>
            <a:endParaRPr lang="en-US" altLang="zh-CN" dirty="0">
              <a:solidFill>
                <a:srgbClr val="00B0F0"/>
              </a:solidFill>
              <a:latin typeface="NimbusRomNo9L-Medi"/>
            </a:endParaRPr>
          </a:p>
          <a:p>
            <a:r>
              <a:rPr lang="en-US" altLang="zh-CN" sz="1600" dirty="0" smtClean="0">
                <a:latin typeface="NimbusRomNo9L-Medi"/>
              </a:rPr>
              <a:t>    </a:t>
            </a:r>
            <a:r>
              <a:rPr lang="zh-CN" altLang="en-US" sz="1600" dirty="0" smtClean="0">
                <a:latin typeface="NimbusRomNo9L-Medi"/>
              </a:rPr>
              <a:t>当</a:t>
            </a:r>
            <a:r>
              <a:rPr lang="en-US" altLang="zh-CN" sz="1600" dirty="0" smtClean="0">
                <a:latin typeface="NimbusRomNo9L-Medi"/>
              </a:rPr>
              <a:t>k0+k(l-1)</a:t>
            </a:r>
            <a:r>
              <a:rPr lang="zh-CN" altLang="en-US" sz="1600" dirty="0" smtClean="0">
                <a:latin typeface="NimbusRomNo9L-Medi"/>
              </a:rPr>
              <a:t>较大时，卷积计算量较大</a:t>
            </a:r>
            <a:r>
              <a:rPr lang="en-US" altLang="zh-CN" sz="1600" dirty="0" smtClean="0">
                <a:latin typeface="NimbusRomNo9L-Medi"/>
              </a:rPr>
              <a:t>;</a:t>
            </a:r>
            <a:r>
              <a:rPr lang="zh-CN" altLang="en-US" sz="1600" dirty="0" smtClean="0">
                <a:latin typeface="NimbusRomNo9L-Medi"/>
              </a:rPr>
              <a:t>因此，在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3_Conv</a:t>
            </a:r>
            <a:r>
              <a:rPr lang="zh-CN" altLang="en-US" sz="1600" dirty="0" smtClean="0"/>
              <a:t>前，</a:t>
            </a:r>
            <a:endParaRPr lang="en-US" altLang="zh-CN" sz="1600" dirty="0" smtClean="0"/>
          </a:p>
          <a:p>
            <a:r>
              <a:rPr lang="zh-CN" altLang="en-US" sz="1600" dirty="0" smtClean="0">
                <a:latin typeface="NimbusRomNo9L-Medi"/>
              </a:rPr>
              <a:t>进行</a:t>
            </a:r>
            <a:r>
              <a:rPr lang="en-US" altLang="zh-CN" sz="1600" dirty="0" smtClean="0">
                <a:latin typeface="NimbusRomNo9L-Medi"/>
              </a:rPr>
              <a:t>1</a:t>
            </a:r>
            <a:r>
              <a:rPr lang="zh-CN" altLang="en-US" sz="1600" dirty="0" smtClean="0">
                <a:latin typeface="NimbusRomNo9L-Medi"/>
              </a:rPr>
              <a:t>*</a:t>
            </a:r>
            <a:r>
              <a:rPr lang="en-US" altLang="zh-CN" sz="1600" dirty="0" smtClean="0">
                <a:latin typeface="NimbusRomNo9L-Medi"/>
              </a:rPr>
              <a:t>1_Conv</a:t>
            </a:r>
            <a:r>
              <a:rPr lang="zh-CN" altLang="en-US" sz="1600" dirty="0" smtClean="0">
                <a:latin typeface="NimbusRomNo9L-Medi"/>
              </a:rPr>
              <a:t>以降低特征图的数目。</a:t>
            </a:r>
            <a:endParaRPr lang="en-US" altLang="zh-CN" sz="1600" dirty="0" smtClean="0">
              <a:latin typeface="NimbusRomNo9L-Medi"/>
            </a:endParaRPr>
          </a:p>
          <a:p>
            <a:r>
              <a:rPr lang="en-US" altLang="zh-CN" sz="1600" dirty="0">
                <a:latin typeface="NimbusRomNo9L-Medi"/>
              </a:rPr>
              <a:t> </a:t>
            </a:r>
            <a:r>
              <a:rPr lang="en-US" altLang="zh-CN" sz="1600" dirty="0" smtClean="0">
                <a:latin typeface="NimbusRomNo9L-Medi"/>
              </a:rPr>
              <a:t>    </a:t>
            </a:r>
            <a:r>
              <a:rPr lang="zh-CN" altLang="en-US" sz="1600" dirty="0" smtClean="0">
                <a:latin typeface="NimbusRomNo9L-Medi"/>
              </a:rPr>
              <a:t>实验发现，最有效的设置</a:t>
            </a:r>
            <a:r>
              <a:rPr lang="en-US" altLang="zh-CN" sz="1600" dirty="0">
                <a:latin typeface="NimbusRomNo9L-Medi"/>
              </a:rPr>
              <a:t>:</a:t>
            </a:r>
            <a:endParaRPr lang="en-US" altLang="zh-CN" sz="1600" dirty="0" smtClean="0">
              <a:latin typeface="NimbusRomNo9L-Medi"/>
            </a:endParaRPr>
          </a:p>
          <a:p>
            <a:pPr lvl="1"/>
            <a:r>
              <a:rPr lang="en-US" altLang="zh-CN" sz="1600" dirty="0" smtClean="0"/>
              <a:t>H() : BN-</a:t>
            </a:r>
            <a:r>
              <a:rPr lang="en-US" altLang="zh-CN" sz="1600" dirty="0" err="1" smtClean="0"/>
              <a:t>ReLU</a:t>
            </a:r>
            <a:r>
              <a:rPr lang="en-US" altLang="zh-CN" sz="1600" dirty="0" smtClean="0"/>
              <a:t>-</a:t>
            </a:r>
            <a:r>
              <a:rPr lang="en-US" altLang="zh-CN" sz="1600" dirty="0" err="1" smtClean="0"/>
              <a:t>Conv</a:t>
            </a:r>
            <a:r>
              <a:rPr lang="en-US" altLang="zh-CN" sz="1600" dirty="0" smtClean="0"/>
              <a:t>(1*1</a:t>
            </a:r>
            <a:r>
              <a:rPr lang="en-US" altLang="zh-CN" sz="1600" dirty="0"/>
              <a:t>)-</a:t>
            </a:r>
            <a:r>
              <a:rPr lang="en-US" altLang="zh-CN" sz="1600" dirty="0" smtClean="0"/>
              <a:t>BN-</a:t>
            </a:r>
            <a:r>
              <a:rPr lang="en-US" altLang="zh-CN" sz="1600" dirty="0" err="1" smtClean="0"/>
              <a:t>ReLU</a:t>
            </a:r>
            <a:r>
              <a:rPr lang="en-US" altLang="zh-CN" sz="1600" dirty="0" smtClean="0"/>
              <a:t>-</a:t>
            </a:r>
            <a:r>
              <a:rPr lang="en-US" altLang="zh-CN" sz="1600" dirty="0" err="1" smtClean="0"/>
              <a:t>Conv</a:t>
            </a:r>
            <a:r>
              <a:rPr lang="en-US" altLang="zh-CN" sz="1600" dirty="0" smtClean="0"/>
              <a:t>(3*3</a:t>
            </a:r>
            <a:r>
              <a:rPr lang="en-US" altLang="zh-CN" sz="1600" dirty="0"/>
              <a:t>) </a:t>
            </a:r>
            <a:r>
              <a:rPr lang="en-US" altLang="zh-CN" sz="1600" dirty="0" smtClean="0"/>
              <a:t> </a:t>
            </a:r>
          </a:p>
          <a:p>
            <a:pPr lvl="1"/>
            <a:r>
              <a:rPr lang="en-US" altLang="zh-CN" sz="1600" dirty="0" err="1" smtClean="0"/>
              <a:t>DenseNet</a:t>
            </a:r>
            <a:r>
              <a:rPr lang="en-US" altLang="zh-CN" sz="1600" dirty="0" smtClean="0"/>
              <a:t>-B : 1*1 </a:t>
            </a:r>
            <a:r>
              <a:rPr lang="en-US" altLang="zh-CN" sz="1600" dirty="0"/>
              <a:t>convolution produce </a:t>
            </a:r>
            <a:r>
              <a:rPr lang="en-US" altLang="zh-CN" sz="1600" dirty="0" smtClean="0"/>
              <a:t>4k feature-maps</a:t>
            </a:r>
            <a:endParaRPr lang="en-US" altLang="zh-CN" sz="1600" dirty="0" smtClean="0">
              <a:latin typeface="NimbusRomNo9L-Medi"/>
            </a:endParaRPr>
          </a:p>
          <a:p>
            <a:endParaRPr lang="en-US" altLang="zh-CN" dirty="0">
              <a:solidFill>
                <a:srgbClr val="00B0F0"/>
              </a:solidFill>
              <a:latin typeface="NimbusRomNo9L-Medi"/>
            </a:endParaRPr>
          </a:p>
          <a:p>
            <a:r>
              <a:rPr lang="en-US" altLang="zh-CN" dirty="0" smtClean="0">
                <a:solidFill>
                  <a:srgbClr val="00B0F0"/>
                </a:solidFill>
                <a:latin typeface="NimbusRomNo9L-Medi"/>
              </a:rPr>
              <a:t>    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207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34238" y="98594"/>
            <a:ext cx="526028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  <a:latin typeface="NimbusRomNo9L-Medi"/>
              </a:rPr>
              <a:t>6. Compression: </a:t>
            </a:r>
          </a:p>
          <a:p>
            <a:endParaRPr lang="en-US" altLang="zh-CN" dirty="0">
              <a:solidFill>
                <a:srgbClr val="00B0F0"/>
              </a:solidFill>
              <a:latin typeface="NimbusRomNo9L-Medi"/>
            </a:endParaRPr>
          </a:p>
          <a:p>
            <a:r>
              <a:rPr lang="en-US" altLang="zh-CN" dirty="0" smtClean="0">
                <a:solidFill>
                  <a:srgbClr val="00B0F0"/>
                </a:solidFill>
                <a:latin typeface="NimbusRomNo9L-Medi"/>
              </a:rPr>
              <a:t>    </a:t>
            </a:r>
            <a:r>
              <a:rPr lang="en-US" altLang="zh-CN" dirty="0" smtClean="0"/>
              <a:t>reduce </a:t>
            </a:r>
            <a:r>
              <a:rPr lang="en-US" altLang="zh-CN" dirty="0"/>
              <a:t>the number of feature-maps </a:t>
            </a:r>
            <a:r>
              <a:rPr lang="en-US" altLang="zh-CN" dirty="0" smtClean="0"/>
              <a:t>at transition </a:t>
            </a:r>
          </a:p>
          <a:p>
            <a:r>
              <a:rPr lang="en-US" altLang="zh-CN" dirty="0" smtClean="0"/>
              <a:t>layers as for  0&lt;a&lt;1 scale size (a =0.5)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" y="393420"/>
            <a:ext cx="1828571" cy="614431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534238" y="1298923"/>
            <a:ext cx="2663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7.  Implementation Details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17064" y="1668255"/>
            <a:ext cx="954328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0B0F0"/>
                </a:solidFill>
                <a:latin typeface="NimbusRomNo9L-Regu"/>
              </a:rPr>
              <a:t>1</a:t>
            </a:r>
            <a:r>
              <a:rPr lang="zh-CN" altLang="en-US" sz="1600" dirty="0" smtClean="0">
                <a:solidFill>
                  <a:srgbClr val="00B0F0"/>
                </a:solidFill>
                <a:latin typeface="NimbusRomNo9L-Regu"/>
              </a:rPr>
              <a:t>）</a:t>
            </a:r>
            <a:r>
              <a:rPr lang="en-US" altLang="zh-CN" sz="1600" dirty="0" smtClean="0">
                <a:latin typeface="NimbusRomNo9L-Regu"/>
              </a:rPr>
              <a:t>Except ImageNet, </a:t>
            </a:r>
            <a:r>
              <a:rPr lang="en-US" altLang="zh-CN" sz="1600" dirty="0" err="1" smtClean="0">
                <a:latin typeface="NimbusRomNo9L-Regu"/>
              </a:rPr>
              <a:t>DenseNet</a:t>
            </a:r>
            <a:r>
              <a:rPr lang="en-US" altLang="zh-CN" sz="1600" dirty="0" smtClean="0">
                <a:latin typeface="NimbusRomNo9L-Regu"/>
              </a:rPr>
              <a:t> has three dense </a:t>
            </a:r>
            <a:r>
              <a:rPr lang="en-US" altLang="zh-CN" sz="1600" dirty="0">
                <a:latin typeface="NimbusRomNo9L-Regu"/>
              </a:rPr>
              <a:t>blocks that each has an equal number of layers</a:t>
            </a:r>
            <a:r>
              <a:rPr lang="en-US" altLang="zh-CN" sz="1600" dirty="0" smtClean="0">
                <a:latin typeface="NimbusRomNo9L-Regu"/>
              </a:rPr>
              <a:t>.</a:t>
            </a:r>
          </a:p>
          <a:p>
            <a:r>
              <a:rPr lang="en-US" altLang="zh-CN" sz="1600" dirty="0" smtClean="0">
                <a:latin typeface="NimbusRomNo9L-Regu"/>
              </a:rPr>
              <a:t> </a:t>
            </a:r>
          </a:p>
          <a:p>
            <a:r>
              <a:rPr lang="en-US" altLang="zh-CN" sz="1600" dirty="0" smtClean="0">
                <a:solidFill>
                  <a:srgbClr val="00B0F0"/>
                </a:solidFill>
                <a:latin typeface="NimbusRomNo9L-Regu"/>
              </a:rPr>
              <a:t>2</a:t>
            </a:r>
            <a:r>
              <a:rPr lang="zh-CN" altLang="en-US" sz="1600" dirty="0" smtClean="0">
                <a:solidFill>
                  <a:srgbClr val="00B0F0"/>
                </a:solidFill>
                <a:latin typeface="NimbusRomNo9L-Regu"/>
              </a:rPr>
              <a:t>）</a:t>
            </a:r>
            <a:r>
              <a:rPr lang="en-US" altLang="zh-CN" sz="1600" dirty="0" smtClean="0">
                <a:solidFill>
                  <a:srgbClr val="00B0F0"/>
                </a:solidFill>
                <a:latin typeface="NimbusRomNo9L-Regu"/>
              </a:rPr>
              <a:t>Input :  </a:t>
            </a:r>
            <a:r>
              <a:rPr lang="en-US" altLang="zh-CN" sz="1600" dirty="0">
                <a:latin typeface="NimbusRomNo9L-Regu"/>
              </a:rPr>
              <a:t>a convolution with 16 (</a:t>
            </a:r>
            <a:r>
              <a:rPr lang="en-US" altLang="zh-CN" sz="1600" dirty="0" smtClean="0">
                <a:latin typeface="NimbusRomNo9L-Regu"/>
              </a:rPr>
              <a:t>or twice </a:t>
            </a:r>
            <a:r>
              <a:rPr lang="en-US" altLang="zh-CN" sz="1600" dirty="0">
                <a:latin typeface="NimbusRomNo9L-Regu"/>
              </a:rPr>
              <a:t>the growth rate for </a:t>
            </a:r>
            <a:r>
              <a:rPr lang="en-US" altLang="zh-CN" sz="1600" dirty="0" err="1">
                <a:latin typeface="NimbusRomNo9L-Regu"/>
              </a:rPr>
              <a:t>DenseNet</a:t>
            </a:r>
            <a:r>
              <a:rPr lang="en-US" altLang="zh-CN" sz="1600" dirty="0">
                <a:latin typeface="NimbusRomNo9L-Regu"/>
              </a:rPr>
              <a:t>-BC) output channels </a:t>
            </a:r>
            <a:r>
              <a:rPr lang="en-US" altLang="zh-CN" sz="1600" dirty="0" smtClean="0">
                <a:latin typeface="NimbusRomNo9L-Regu"/>
              </a:rPr>
              <a:t>is performed </a:t>
            </a:r>
            <a:r>
              <a:rPr lang="en-US" altLang="zh-CN" sz="1600" dirty="0">
                <a:latin typeface="NimbusRomNo9L-Regu"/>
              </a:rPr>
              <a:t>on the input images. </a:t>
            </a:r>
            <a:endParaRPr lang="en-US" altLang="zh-CN" sz="1600" dirty="0" smtClean="0">
              <a:latin typeface="NimbusRomNo9L-Regu"/>
            </a:endParaRPr>
          </a:p>
          <a:p>
            <a:endParaRPr lang="en-US" altLang="zh-CN" sz="1600" dirty="0" smtClean="0">
              <a:latin typeface="NimbusRomNo9L-Regu"/>
            </a:endParaRPr>
          </a:p>
          <a:p>
            <a:r>
              <a:rPr lang="en-US" altLang="zh-CN" sz="1600" dirty="0" smtClean="0">
                <a:solidFill>
                  <a:srgbClr val="00B0F0"/>
                </a:solidFill>
                <a:latin typeface="NimbusRomNo9L-Regu"/>
              </a:rPr>
              <a:t>3</a:t>
            </a:r>
            <a:r>
              <a:rPr lang="zh-CN" altLang="en-US" sz="1600" dirty="0" smtClean="0">
                <a:solidFill>
                  <a:srgbClr val="00B0F0"/>
                </a:solidFill>
                <a:latin typeface="NimbusRomNo9L-Regu"/>
              </a:rPr>
              <a:t>） </a:t>
            </a:r>
            <a:r>
              <a:rPr lang="en-US" altLang="zh-CN" sz="1600" dirty="0" err="1" smtClean="0">
                <a:solidFill>
                  <a:srgbClr val="00B0F0"/>
                </a:solidFill>
                <a:latin typeface="NimbusRomNo9L-Regu"/>
              </a:rPr>
              <a:t>conv</a:t>
            </a:r>
            <a:r>
              <a:rPr lang="en-US" altLang="zh-CN" sz="1600" dirty="0" smtClean="0">
                <a:solidFill>
                  <a:srgbClr val="00B0F0"/>
                </a:solidFill>
                <a:latin typeface="NimbusRomNo9L-Regu"/>
              </a:rPr>
              <a:t> layer </a:t>
            </a:r>
            <a:r>
              <a:rPr lang="en-US" altLang="zh-CN" sz="1600" dirty="0" smtClean="0">
                <a:latin typeface="NimbusRomNo9L-Regu"/>
              </a:rPr>
              <a:t>: 3</a:t>
            </a:r>
            <a:r>
              <a:rPr lang="zh-CN" altLang="en-US" sz="1600" dirty="0">
                <a:latin typeface="NimbusRomNo9L-Regu"/>
              </a:rPr>
              <a:t>*</a:t>
            </a:r>
            <a:r>
              <a:rPr lang="en-US" altLang="zh-CN" sz="1600" dirty="0" smtClean="0">
                <a:latin typeface="NimbusRomNo9L-Regu"/>
              </a:rPr>
              <a:t>3_conv-input is zero-padded to </a:t>
            </a:r>
            <a:r>
              <a:rPr lang="en-US" altLang="zh-CN" sz="1600" dirty="0">
                <a:latin typeface="NimbusRomNo9L-Regu"/>
              </a:rPr>
              <a:t>keep the feature-map size fixed. </a:t>
            </a:r>
            <a:endParaRPr lang="en-US" altLang="zh-CN" sz="1600" dirty="0" smtClean="0">
              <a:latin typeface="NimbusRomNo9L-Regu"/>
            </a:endParaRPr>
          </a:p>
          <a:p>
            <a:endParaRPr lang="en-US" altLang="zh-CN" sz="1600" dirty="0" smtClean="0">
              <a:latin typeface="NimbusRomNo9L-Regu"/>
            </a:endParaRPr>
          </a:p>
          <a:p>
            <a:r>
              <a:rPr lang="en-US" altLang="zh-CN" sz="1600" dirty="0" smtClean="0">
                <a:solidFill>
                  <a:srgbClr val="00B0F0"/>
                </a:solidFill>
                <a:latin typeface="NimbusRomNo9L-Regu"/>
              </a:rPr>
              <a:t>4</a:t>
            </a:r>
            <a:r>
              <a:rPr lang="zh-CN" altLang="en-US" sz="1600" dirty="0" smtClean="0">
                <a:solidFill>
                  <a:srgbClr val="00B0F0"/>
                </a:solidFill>
                <a:latin typeface="NimbusRomNo9L-Regu"/>
              </a:rPr>
              <a:t>）</a:t>
            </a:r>
            <a:r>
              <a:rPr lang="en-US" altLang="zh-CN" sz="1600" dirty="0">
                <a:solidFill>
                  <a:srgbClr val="00B0F0"/>
                </a:solidFill>
                <a:latin typeface="NimbusRomNo9L-Regu"/>
              </a:rPr>
              <a:t> transition layers </a:t>
            </a:r>
            <a:r>
              <a:rPr lang="en-US" altLang="zh-CN" sz="1600" dirty="0" smtClean="0">
                <a:solidFill>
                  <a:srgbClr val="00B0F0"/>
                </a:solidFill>
                <a:latin typeface="NimbusRomNo9L-Regu"/>
              </a:rPr>
              <a:t>: </a:t>
            </a:r>
            <a:r>
              <a:rPr lang="en-US" altLang="zh-CN" sz="1600" dirty="0" smtClean="0">
                <a:latin typeface="NimbusRomNo9L-Regu"/>
              </a:rPr>
              <a:t>11 convolution </a:t>
            </a:r>
            <a:r>
              <a:rPr lang="en-US" altLang="zh-CN" sz="1600" dirty="0">
                <a:latin typeface="NimbusRomNo9L-Regu"/>
              </a:rPr>
              <a:t>followed by 22 average </a:t>
            </a:r>
            <a:r>
              <a:rPr lang="en-US" altLang="zh-CN" sz="1600" dirty="0" smtClean="0">
                <a:latin typeface="NimbusRomNo9L-Regu"/>
              </a:rPr>
              <a:t>pooling</a:t>
            </a:r>
          </a:p>
          <a:p>
            <a:endParaRPr lang="en-US" altLang="zh-CN" sz="1600" dirty="0" smtClean="0">
              <a:latin typeface="NimbusRomNo9L-Regu"/>
            </a:endParaRPr>
          </a:p>
          <a:p>
            <a:r>
              <a:rPr lang="en-US" altLang="zh-CN" sz="1600" dirty="0" smtClean="0">
                <a:solidFill>
                  <a:srgbClr val="00B0F0"/>
                </a:solidFill>
                <a:latin typeface="NimbusRomNo9L-Regu"/>
              </a:rPr>
              <a:t>5</a:t>
            </a:r>
            <a:r>
              <a:rPr lang="zh-CN" altLang="en-US" sz="1600" dirty="0" smtClean="0">
                <a:solidFill>
                  <a:srgbClr val="00B0F0"/>
                </a:solidFill>
                <a:latin typeface="NimbusRomNo9L-Regu"/>
              </a:rPr>
              <a:t>）</a:t>
            </a:r>
            <a:r>
              <a:rPr lang="en-US" altLang="zh-CN" sz="1600" dirty="0" smtClean="0">
                <a:solidFill>
                  <a:srgbClr val="00B0F0"/>
                </a:solidFill>
                <a:latin typeface="NimbusRomNo9L-Regu"/>
              </a:rPr>
              <a:t>the </a:t>
            </a:r>
            <a:r>
              <a:rPr lang="en-US" altLang="zh-CN" sz="1600" dirty="0">
                <a:solidFill>
                  <a:srgbClr val="00B0F0"/>
                </a:solidFill>
                <a:latin typeface="NimbusRomNo9L-Regu"/>
              </a:rPr>
              <a:t>last dense </a:t>
            </a:r>
            <a:r>
              <a:rPr lang="en-US" altLang="zh-CN" sz="1600" dirty="0" smtClean="0">
                <a:solidFill>
                  <a:srgbClr val="00B0F0"/>
                </a:solidFill>
                <a:latin typeface="NimbusRomNo9L-Regu"/>
              </a:rPr>
              <a:t>block: </a:t>
            </a:r>
            <a:r>
              <a:rPr lang="en-US" altLang="zh-CN" sz="1600" dirty="0">
                <a:latin typeface="NimbusRomNo9L-Regu"/>
              </a:rPr>
              <a:t>a global average pooling is </a:t>
            </a:r>
            <a:r>
              <a:rPr lang="en-US" altLang="zh-CN" sz="1600" dirty="0" smtClean="0">
                <a:latin typeface="NimbusRomNo9L-Regu"/>
              </a:rPr>
              <a:t>performed and </a:t>
            </a:r>
            <a:r>
              <a:rPr lang="en-US" altLang="zh-CN" sz="1600" dirty="0">
                <a:latin typeface="NimbusRomNo9L-Regu"/>
              </a:rPr>
              <a:t>then a </a:t>
            </a:r>
            <a:r>
              <a:rPr lang="en-US" altLang="zh-CN" sz="1600" dirty="0" err="1">
                <a:latin typeface="NimbusRomNo9L-Regu"/>
              </a:rPr>
              <a:t>softmax</a:t>
            </a:r>
            <a:r>
              <a:rPr lang="en-US" altLang="zh-CN" sz="1600" dirty="0">
                <a:latin typeface="NimbusRomNo9L-Regu"/>
              </a:rPr>
              <a:t> classifier is attached. The </a:t>
            </a:r>
            <a:r>
              <a:rPr lang="en-US" altLang="zh-CN" sz="1600" dirty="0" smtClean="0">
                <a:latin typeface="NimbusRomNo9L-Regu"/>
              </a:rPr>
              <a:t>feature-map sizes </a:t>
            </a:r>
            <a:r>
              <a:rPr lang="en-US" altLang="zh-CN" sz="1600" dirty="0">
                <a:latin typeface="NimbusRomNo9L-Regu"/>
              </a:rPr>
              <a:t>in the three dense blocks are </a:t>
            </a:r>
            <a:r>
              <a:rPr lang="en-US" altLang="zh-CN" sz="1600" dirty="0" smtClean="0">
                <a:latin typeface="NimbusRomNo9L-Regu"/>
              </a:rPr>
              <a:t>32</a:t>
            </a:r>
            <a:r>
              <a:rPr lang="zh-CN" altLang="en-US" sz="1600" dirty="0" smtClean="0">
                <a:latin typeface="CMSY10"/>
              </a:rPr>
              <a:t>*</a:t>
            </a:r>
            <a:r>
              <a:rPr lang="en-US" altLang="zh-CN" sz="1600" dirty="0" smtClean="0">
                <a:latin typeface="NimbusRomNo9L-Regu"/>
              </a:rPr>
              <a:t>32</a:t>
            </a:r>
            <a:r>
              <a:rPr lang="en-US" altLang="zh-CN" sz="1600" dirty="0">
                <a:latin typeface="NimbusRomNo9L-Regu"/>
              </a:rPr>
              <a:t>, </a:t>
            </a:r>
            <a:r>
              <a:rPr lang="en-US" altLang="zh-CN" sz="1600" dirty="0" smtClean="0">
                <a:latin typeface="NimbusRomNo9L-Regu"/>
              </a:rPr>
              <a:t>16</a:t>
            </a:r>
            <a:r>
              <a:rPr lang="zh-CN" altLang="en-US" sz="1600" dirty="0" smtClean="0">
                <a:latin typeface="NimbusRomNo9L-Regu"/>
              </a:rPr>
              <a:t>*</a:t>
            </a:r>
            <a:r>
              <a:rPr lang="en-US" altLang="zh-CN" sz="1600" dirty="0" smtClean="0">
                <a:latin typeface="NimbusRomNo9L-Regu"/>
              </a:rPr>
              <a:t>16</a:t>
            </a:r>
            <a:r>
              <a:rPr lang="en-US" altLang="zh-CN" sz="1600" dirty="0">
                <a:latin typeface="NimbusRomNo9L-Regu"/>
              </a:rPr>
              <a:t>, </a:t>
            </a:r>
            <a:r>
              <a:rPr lang="en-US" altLang="zh-CN" sz="1600" dirty="0" smtClean="0">
                <a:latin typeface="NimbusRomNo9L-Regu"/>
              </a:rPr>
              <a:t>and 8</a:t>
            </a:r>
            <a:r>
              <a:rPr lang="zh-CN" altLang="en-US" sz="1600" dirty="0" smtClean="0">
                <a:latin typeface="NimbusRomNo9L-Regu"/>
              </a:rPr>
              <a:t>*</a:t>
            </a:r>
            <a:r>
              <a:rPr lang="en-US" altLang="zh-CN" sz="1600" dirty="0" smtClean="0">
                <a:latin typeface="NimbusRomNo9L-Regu"/>
              </a:rPr>
              <a:t>8</a:t>
            </a:r>
            <a:r>
              <a:rPr lang="en-US" altLang="zh-CN" sz="1600" dirty="0">
                <a:latin typeface="NimbusRomNo9L-Regu"/>
              </a:rPr>
              <a:t>, respectively. </a:t>
            </a:r>
            <a:endParaRPr lang="en-US" altLang="zh-CN" sz="1600" dirty="0" smtClean="0">
              <a:latin typeface="NimbusRomNo9L-Regu"/>
            </a:endParaRPr>
          </a:p>
          <a:p>
            <a:endParaRPr lang="en-US" altLang="zh-CN" sz="1600" dirty="0" smtClean="0">
              <a:latin typeface="NimbusRomNo9L-Regu"/>
            </a:endParaRPr>
          </a:p>
          <a:p>
            <a:r>
              <a:rPr lang="en-US" altLang="zh-CN" sz="1600" dirty="0" smtClean="0">
                <a:solidFill>
                  <a:srgbClr val="00B0F0"/>
                </a:solidFill>
                <a:latin typeface="NimbusRomNo9L-Regu"/>
              </a:rPr>
              <a:t>6</a:t>
            </a:r>
            <a:r>
              <a:rPr lang="zh-CN" altLang="en-US" sz="1600" dirty="0" smtClean="0">
                <a:solidFill>
                  <a:srgbClr val="00B0F0"/>
                </a:solidFill>
                <a:latin typeface="NimbusRomNo9L-Regu"/>
              </a:rPr>
              <a:t>）</a:t>
            </a:r>
            <a:r>
              <a:rPr lang="en-US" altLang="zh-CN" sz="1600" dirty="0" smtClean="0">
                <a:solidFill>
                  <a:srgbClr val="00B0F0"/>
                </a:solidFill>
                <a:latin typeface="NimbusRomNo9L-Regu"/>
              </a:rPr>
              <a:t>Basic </a:t>
            </a:r>
            <a:r>
              <a:rPr lang="en-US" altLang="zh-CN" sz="1600" dirty="0" err="1" smtClean="0">
                <a:solidFill>
                  <a:srgbClr val="00B0F0"/>
                </a:solidFill>
                <a:latin typeface="NimbusRomNo9L-Regu"/>
              </a:rPr>
              <a:t>DenseNet</a:t>
            </a:r>
            <a:r>
              <a:rPr lang="en-US" altLang="zh-CN" sz="1600" dirty="0" smtClean="0">
                <a:solidFill>
                  <a:srgbClr val="00B0F0"/>
                </a:solidFill>
                <a:latin typeface="NimbusRomNo9L-Regu"/>
              </a:rPr>
              <a:t> : </a:t>
            </a:r>
            <a:r>
              <a:rPr lang="en-US" altLang="zh-CN" sz="1600" dirty="0" smtClean="0">
                <a:latin typeface="CMSY10"/>
              </a:rPr>
              <a:t>{ </a:t>
            </a:r>
            <a:r>
              <a:rPr lang="en-US" altLang="zh-CN" sz="1600" dirty="0" smtClean="0">
                <a:latin typeface="CMMI10"/>
              </a:rPr>
              <a:t>L </a:t>
            </a:r>
            <a:r>
              <a:rPr lang="en-US" altLang="zh-CN" sz="1600" dirty="0">
                <a:latin typeface="CMR10"/>
              </a:rPr>
              <a:t>= 40</a:t>
            </a:r>
            <a:r>
              <a:rPr lang="en-US" altLang="zh-CN" sz="1600" dirty="0">
                <a:latin typeface="CMMI10"/>
              </a:rPr>
              <a:t>; k </a:t>
            </a:r>
            <a:r>
              <a:rPr lang="en-US" altLang="zh-CN" sz="1600" dirty="0">
                <a:latin typeface="CMR10"/>
              </a:rPr>
              <a:t>= </a:t>
            </a:r>
            <a:r>
              <a:rPr lang="en-US" altLang="zh-CN" sz="1600" dirty="0" smtClean="0">
                <a:latin typeface="CMR10"/>
              </a:rPr>
              <a:t>12</a:t>
            </a:r>
            <a:r>
              <a:rPr lang="en-US" altLang="zh-CN" sz="1600" dirty="0" smtClean="0">
                <a:latin typeface="CMSY10"/>
              </a:rPr>
              <a:t> }</a:t>
            </a:r>
            <a:r>
              <a:rPr lang="en-US" altLang="zh-CN" sz="1600" dirty="0" smtClean="0">
                <a:latin typeface="NimbusRomNo9L-Regu"/>
              </a:rPr>
              <a:t>, </a:t>
            </a:r>
            <a:r>
              <a:rPr lang="en-US" altLang="zh-CN" sz="1600" dirty="0" smtClean="0">
                <a:latin typeface="CMSY10"/>
              </a:rPr>
              <a:t>{ </a:t>
            </a:r>
            <a:r>
              <a:rPr lang="en-US" altLang="zh-CN" sz="1600" dirty="0" smtClean="0">
                <a:latin typeface="CMMI10"/>
              </a:rPr>
              <a:t>L </a:t>
            </a:r>
            <a:r>
              <a:rPr lang="en-US" altLang="zh-CN" sz="1600" dirty="0" smtClean="0">
                <a:latin typeface="CMR10"/>
              </a:rPr>
              <a:t>= 100</a:t>
            </a:r>
            <a:r>
              <a:rPr lang="en-US" altLang="zh-CN" sz="1600" dirty="0">
                <a:latin typeface="CMMI10"/>
              </a:rPr>
              <a:t>; k </a:t>
            </a:r>
            <a:r>
              <a:rPr lang="en-US" altLang="zh-CN" sz="1600" dirty="0">
                <a:latin typeface="CMR10"/>
              </a:rPr>
              <a:t>= </a:t>
            </a:r>
            <a:r>
              <a:rPr lang="en-US" altLang="zh-CN" sz="1600" dirty="0" smtClean="0">
                <a:latin typeface="CMR10"/>
              </a:rPr>
              <a:t>12</a:t>
            </a:r>
            <a:r>
              <a:rPr lang="en-US" altLang="zh-CN" sz="1600" dirty="0" smtClean="0">
                <a:latin typeface="CMSY10"/>
              </a:rPr>
              <a:t> } </a:t>
            </a:r>
            <a:r>
              <a:rPr lang="en-US" altLang="zh-CN" sz="1600" dirty="0">
                <a:latin typeface="NimbusRomNo9L-Regu"/>
              </a:rPr>
              <a:t>and </a:t>
            </a:r>
            <a:r>
              <a:rPr lang="en-US" altLang="zh-CN" sz="1600" dirty="0" smtClean="0">
                <a:latin typeface="CMSY10"/>
              </a:rPr>
              <a:t>{ </a:t>
            </a:r>
            <a:r>
              <a:rPr lang="en-US" altLang="zh-CN" sz="1600" dirty="0" smtClean="0">
                <a:latin typeface="CMMI10"/>
              </a:rPr>
              <a:t>L </a:t>
            </a:r>
            <a:r>
              <a:rPr lang="en-US" altLang="zh-CN" sz="1600" dirty="0">
                <a:latin typeface="CMR10"/>
              </a:rPr>
              <a:t>= 100</a:t>
            </a:r>
            <a:r>
              <a:rPr lang="en-US" altLang="zh-CN" sz="1600" dirty="0">
                <a:latin typeface="CMMI10"/>
              </a:rPr>
              <a:t>; k </a:t>
            </a:r>
            <a:r>
              <a:rPr lang="en-US" altLang="zh-CN" sz="1600" dirty="0">
                <a:latin typeface="CMR10"/>
              </a:rPr>
              <a:t>= </a:t>
            </a:r>
            <a:r>
              <a:rPr lang="en-US" altLang="zh-CN" sz="1600" dirty="0" smtClean="0">
                <a:latin typeface="CMR10"/>
              </a:rPr>
              <a:t>24</a:t>
            </a:r>
            <a:r>
              <a:rPr lang="en-US" altLang="zh-CN" sz="1600" dirty="0" smtClean="0">
                <a:latin typeface="CMSY10"/>
              </a:rPr>
              <a:t> }</a:t>
            </a:r>
            <a:r>
              <a:rPr lang="en-US" altLang="zh-CN" sz="1600" dirty="0" smtClean="0">
                <a:latin typeface="NimbusRomNo9L-Regu"/>
              </a:rPr>
              <a:t>. </a:t>
            </a:r>
          </a:p>
          <a:p>
            <a:endParaRPr lang="en-US" altLang="zh-CN" sz="1600" dirty="0" smtClean="0">
              <a:latin typeface="NimbusRomNo9L-Regu"/>
            </a:endParaRPr>
          </a:p>
          <a:p>
            <a:r>
              <a:rPr lang="en-US" altLang="zh-CN" sz="1600" dirty="0" smtClean="0">
                <a:solidFill>
                  <a:srgbClr val="00B0F0"/>
                </a:solidFill>
                <a:latin typeface="NimbusRomNo9L-Regu"/>
              </a:rPr>
              <a:t>7</a:t>
            </a:r>
            <a:r>
              <a:rPr lang="zh-CN" altLang="en-US" sz="1600" dirty="0" smtClean="0">
                <a:solidFill>
                  <a:srgbClr val="00B0F0"/>
                </a:solidFill>
                <a:latin typeface="NimbusRomNo9L-Regu"/>
              </a:rPr>
              <a:t>）</a:t>
            </a:r>
            <a:r>
              <a:rPr lang="en-US" altLang="zh-CN" sz="1600" dirty="0" err="1" smtClean="0">
                <a:solidFill>
                  <a:srgbClr val="00B0F0"/>
                </a:solidFill>
                <a:latin typeface="NimbusRomNo9L-Regu"/>
              </a:rPr>
              <a:t>DenseNet</a:t>
            </a:r>
            <a:r>
              <a:rPr lang="en-US" altLang="zh-CN" sz="1600" dirty="0" smtClean="0">
                <a:solidFill>
                  <a:srgbClr val="00B0F0"/>
                </a:solidFill>
                <a:latin typeface="NimbusRomNo9L-Regu"/>
              </a:rPr>
              <a:t>-BC : </a:t>
            </a:r>
            <a:r>
              <a:rPr lang="en-US" altLang="zh-CN" sz="1600" dirty="0" smtClean="0">
                <a:latin typeface="CMSY10"/>
              </a:rPr>
              <a:t>{ </a:t>
            </a:r>
            <a:r>
              <a:rPr lang="en-US" altLang="zh-CN" sz="1600" dirty="0" smtClean="0">
                <a:latin typeface="CMMI10"/>
              </a:rPr>
              <a:t>L </a:t>
            </a:r>
            <a:r>
              <a:rPr lang="en-US" altLang="zh-CN" sz="1600" dirty="0">
                <a:latin typeface="CMR10"/>
              </a:rPr>
              <a:t>= 100</a:t>
            </a:r>
            <a:r>
              <a:rPr lang="en-US" altLang="zh-CN" sz="1600" dirty="0">
                <a:latin typeface="CMMI10"/>
              </a:rPr>
              <a:t>; k </a:t>
            </a:r>
            <a:r>
              <a:rPr lang="en-US" altLang="zh-CN" sz="1600" dirty="0">
                <a:latin typeface="CMR10"/>
              </a:rPr>
              <a:t>= </a:t>
            </a:r>
            <a:r>
              <a:rPr lang="en-US" altLang="zh-CN" sz="1600" dirty="0" smtClean="0">
                <a:latin typeface="CMR10"/>
              </a:rPr>
              <a:t>12</a:t>
            </a:r>
            <a:r>
              <a:rPr lang="en-US" altLang="zh-CN" sz="1600" dirty="0" smtClean="0">
                <a:latin typeface="CMSY10"/>
              </a:rPr>
              <a:t> }</a:t>
            </a:r>
            <a:r>
              <a:rPr lang="en-US" altLang="zh-CN" sz="1600" dirty="0" smtClean="0">
                <a:latin typeface="NimbusRomNo9L-Regu"/>
              </a:rPr>
              <a:t>,{ </a:t>
            </a:r>
            <a:r>
              <a:rPr lang="en-US" altLang="zh-CN" sz="1600" dirty="0" smtClean="0">
                <a:latin typeface="CMMI10"/>
              </a:rPr>
              <a:t>L</a:t>
            </a:r>
            <a:r>
              <a:rPr lang="en-US" altLang="zh-CN" sz="1600" dirty="0" smtClean="0">
                <a:latin typeface="CMR10"/>
              </a:rPr>
              <a:t>=250</a:t>
            </a:r>
            <a:r>
              <a:rPr lang="en-US" altLang="zh-CN" sz="1600" dirty="0">
                <a:latin typeface="CMMI10"/>
              </a:rPr>
              <a:t>; </a:t>
            </a:r>
            <a:r>
              <a:rPr lang="en-US" altLang="zh-CN" sz="1600" dirty="0" smtClean="0">
                <a:latin typeface="CMMI10"/>
              </a:rPr>
              <a:t>k</a:t>
            </a:r>
            <a:r>
              <a:rPr lang="en-US" altLang="zh-CN" sz="1600" dirty="0" smtClean="0">
                <a:latin typeface="CMR10"/>
              </a:rPr>
              <a:t>=24</a:t>
            </a:r>
            <a:r>
              <a:rPr lang="en-US" altLang="zh-CN" sz="1600" dirty="0" smtClean="0">
                <a:latin typeface="CMSY10"/>
              </a:rPr>
              <a:t> }</a:t>
            </a:r>
            <a:r>
              <a:rPr lang="zh-CN" altLang="en-US" sz="1600" dirty="0" smtClean="0">
                <a:latin typeface="CMSY10"/>
              </a:rPr>
              <a:t>，</a:t>
            </a:r>
            <a:r>
              <a:rPr lang="en-US" altLang="zh-CN" sz="1600" dirty="0" smtClean="0">
                <a:latin typeface="CMSY10"/>
              </a:rPr>
              <a:t> </a:t>
            </a:r>
            <a:r>
              <a:rPr lang="en-US" altLang="zh-CN" sz="1600" dirty="0">
                <a:latin typeface="NimbusRomNo9L-Regu"/>
              </a:rPr>
              <a:t>and </a:t>
            </a:r>
            <a:r>
              <a:rPr lang="en-US" altLang="zh-CN" sz="1600" dirty="0" smtClean="0">
                <a:latin typeface="CMSY10"/>
              </a:rPr>
              <a:t>{ </a:t>
            </a:r>
            <a:r>
              <a:rPr lang="en-US" altLang="zh-CN" sz="1600" dirty="0" smtClean="0">
                <a:latin typeface="CMMI10"/>
              </a:rPr>
              <a:t>L</a:t>
            </a:r>
            <a:r>
              <a:rPr lang="en-US" altLang="zh-CN" sz="1600" dirty="0" smtClean="0">
                <a:latin typeface="CMR10"/>
              </a:rPr>
              <a:t>=190</a:t>
            </a:r>
            <a:r>
              <a:rPr lang="en-US" altLang="zh-CN" sz="1600" dirty="0">
                <a:latin typeface="CMMI10"/>
              </a:rPr>
              <a:t>; </a:t>
            </a:r>
            <a:r>
              <a:rPr lang="en-US" altLang="zh-CN" sz="1600" dirty="0" smtClean="0">
                <a:latin typeface="CMMI10"/>
              </a:rPr>
              <a:t>k</a:t>
            </a:r>
            <a:r>
              <a:rPr lang="en-US" altLang="zh-CN" sz="1600" dirty="0" smtClean="0">
                <a:latin typeface="CMR10"/>
              </a:rPr>
              <a:t>=40 </a:t>
            </a:r>
            <a:r>
              <a:rPr lang="en-US" altLang="zh-CN" sz="1600" dirty="0" smtClean="0">
                <a:latin typeface="CMSY10"/>
              </a:rPr>
              <a:t>} </a:t>
            </a:r>
          </a:p>
          <a:p>
            <a:endParaRPr lang="en-US" altLang="zh-CN" sz="1600" dirty="0" smtClean="0">
              <a:latin typeface="CMSY10"/>
            </a:endParaRPr>
          </a:p>
          <a:p>
            <a:r>
              <a:rPr lang="en-US" altLang="zh-CN" sz="1600" dirty="0" smtClean="0">
                <a:solidFill>
                  <a:srgbClr val="00B0F0"/>
                </a:solidFill>
                <a:latin typeface="NimbusRomNo9L-Regu"/>
              </a:rPr>
              <a:t>8</a:t>
            </a:r>
            <a:r>
              <a:rPr lang="zh-CN" altLang="en-US" sz="1600" dirty="0" smtClean="0">
                <a:solidFill>
                  <a:srgbClr val="00B0F0"/>
                </a:solidFill>
                <a:latin typeface="NimbusRomNo9L-Regu"/>
              </a:rPr>
              <a:t>）</a:t>
            </a:r>
            <a:r>
              <a:rPr lang="en-US" altLang="zh-CN" sz="1600" dirty="0" smtClean="0">
                <a:solidFill>
                  <a:srgbClr val="00B0F0"/>
                </a:solidFill>
                <a:latin typeface="NimbusRomNo9L-Regu"/>
              </a:rPr>
              <a:t>ImageNet </a:t>
            </a:r>
            <a:r>
              <a:rPr lang="en-US" altLang="zh-CN" sz="1600" dirty="0" err="1" smtClean="0">
                <a:solidFill>
                  <a:srgbClr val="00B0F0"/>
                </a:solidFill>
                <a:latin typeface="NimbusRomNo9L-Regu"/>
              </a:rPr>
              <a:t>DenseNet</a:t>
            </a:r>
            <a:r>
              <a:rPr lang="en-US" altLang="zh-CN" sz="1600" dirty="0" smtClean="0">
                <a:solidFill>
                  <a:srgbClr val="00B0F0"/>
                </a:solidFill>
                <a:latin typeface="NimbusRomNo9L-Regu"/>
              </a:rPr>
              <a:t>-BC : </a:t>
            </a:r>
            <a:r>
              <a:rPr lang="en-US" altLang="zh-CN" sz="1600" dirty="0" smtClean="0">
                <a:latin typeface="NimbusRomNo9L-Regu"/>
              </a:rPr>
              <a:t>4 </a:t>
            </a:r>
            <a:r>
              <a:rPr lang="en-US" altLang="zh-CN" sz="1600" dirty="0">
                <a:latin typeface="NimbusRomNo9L-Regu"/>
              </a:rPr>
              <a:t>dense blocks on </a:t>
            </a:r>
            <a:r>
              <a:rPr lang="en-US" altLang="zh-CN" sz="1600" dirty="0" smtClean="0">
                <a:latin typeface="NimbusRomNo9L-Regu"/>
              </a:rPr>
              <a:t>224</a:t>
            </a:r>
            <a:r>
              <a:rPr lang="zh-CN" altLang="en-US" sz="1600" dirty="0" smtClean="0">
                <a:latin typeface="NimbusRomNo9L-Regu"/>
              </a:rPr>
              <a:t>*</a:t>
            </a:r>
            <a:r>
              <a:rPr lang="en-US" altLang="zh-CN" sz="1600" dirty="0" smtClean="0">
                <a:latin typeface="NimbusRomNo9L-Regu"/>
              </a:rPr>
              <a:t>224 </a:t>
            </a:r>
            <a:r>
              <a:rPr lang="en-US" altLang="zh-CN" sz="1600" dirty="0">
                <a:latin typeface="NimbusRomNo9L-Regu"/>
              </a:rPr>
              <a:t>input </a:t>
            </a:r>
            <a:r>
              <a:rPr lang="en-US" altLang="zh-CN" sz="1600" dirty="0" smtClean="0">
                <a:latin typeface="NimbusRomNo9L-Regu"/>
              </a:rPr>
              <a:t>images. The </a:t>
            </a:r>
            <a:r>
              <a:rPr lang="en-US" altLang="zh-CN" sz="1600" dirty="0">
                <a:latin typeface="NimbusRomNo9L-Regu"/>
              </a:rPr>
              <a:t>initial convolution layer comprises </a:t>
            </a:r>
            <a:r>
              <a:rPr lang="en-US" altLang="zh-CN" sz="1600" dirty="0">
                <a:latin typeface="CMR10"/>
              </a:rPr>
              <a:t>2</a:t>
            </a:r>
            <a:r>
              <a:rPr lang="en-US" altLang="zh-CN" sz="1600" dirty="0">
                <a:latin typeface="CMMI10"/>
              </a:rPr>
              <a:t>k </a:t>
            </a:r>
            <a:r>
              <a:rPr lang="en-US" altLang="zh-CN" sz="1600" dirty="0">
                <a:latin typeface="NimbusRomNo9L-Regu"/>
              </a:rPr>
              <a:t>convolutions </a:t>
            </a:r>
            <a:r>
              <a:rPr lang="en-US" altLang="zh-CN" sz="1600" dirty="0" smtClean="0">
                <a:latin typeface="NimbusRomNo9L-Regu"/>
              </a:rPr>
              <a:t>of size 7</a:t>
            </a:r>
            <a:r>
              <a:rPr lang="zh-CN" altLang="en-US" sz="1600" dirty="0" smtClean="0">
                <a:latin typeface="NimbusRomNo9L-Regu"/>
              </a:rPr>
              <a:t>*</a:t>
            </a:r>
            <a:r>
              <a:rPr lang="en-US" altLang="zh-CN" sz="1600" dirty="0" smtClean="0">
                <a:latin typeface="NimbusRomNo9L-Regu"/>
              </a:rPr>
              <a:t>7 </a:t>
            </a:r>
            <a:r>
              <a:rPr lang="en-US" altLang="zh-CN" sz="1600" dirty="0">
                <a:latin typeface="NimbusRomNo9L-Regu"/>
              </a:rPr>
              <a:t>with stride 2; the number of feature-maps in </a:t>
            </a:r>
            <a:r>
              <a:rPr lang="en-US" altLang="zh-CN" sz="1600" dirty="0" smtClean="0">
                <a:latin typeface="NimbusRomNo9L-Regu"/>
              </a:rPr>
              <a:t>all other </a:t>
            </a:r>
            <a:r>
              <a:rPr lang="en-US" altLang="zh-CN" sz="1600" dirty="0">
                <a:latin typeface="NimbusRomNo9L-Regu"/>
              </a:rPr>
              <a:t>layers also follow from setting </a:t>
            </a:r>
            <a:r>
              <a:rPr lang="en-US" altLang="zh-CN" sz="1600" dirty="0">
                <a:latin typeface="CMMI10"/>
              </a:rPr>
              <a:t>k</a:t>
            </a:r>
            <a:r>
              <a:rPr lang="en-US" altLang="zh-CN" sz="1600" dirty="0">
                <a:latin typeface="NimbusRomNo9L-Regu"/>
              </a:rPr>
              <a:t>.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0256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8065" y="193316"/>
            <a:ext cx="896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Paper2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78992" y="2391263"/>
            <a:ext cx="91257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NimbusRomNo9L-Medi"/>
              </a:rPr>
              <a:t> </a:t>
            </a:r>
            <a:r>
              <a:rPr lang="en-US" altLang="zh-CN" sz="2400" dirty="0" smtClean="0">
                <a:latin typeface="NimbusRomNo9L-Medi"/>
              </a:rPr>
              <a:t>          </a:t>
            </a:r>
            <a:r>
              <a:rPr lang="en-US" altLang="zh-CN" sz="2400" dirty="0" smtClean="0">
                <a:solidFill>
                  <a:srgbClr val="FFFF00"/>
                </a:solidFill>
                <a:latin typeface="NimbusRomNo9L-Medi"/>
              </a:rPr>
              <a:t>The </a:t>
            </a:r>
            <a:r>
              <a:rPr lang="en-US" altLang="zh-CN" sz="2400" dirty="0">
                <a:solidFill>
                  <a:srgbClr val="FFFF00"/>
                </a:solidFill>
                <a:latin typeface="NimbusRomNo9L-Medi"/>
              </a:rPr>
              <a:t>One Hundred Layers Tiramisu</a:t>
            </a:r>
            <a:r>
              <a:rPr lang="en-US" altLang="zh-CN" sz="2400" dirty="0" smtClean="0">
                <a:solidFill>
                  <a:srgbClr val="FFFF00"/>
                </a:solidFill>
                <a:latin typeface="NimbusRomNo9L-Medi"/>
              </a:rPr>
              <a:t>:</a:t>
            </a:r>
          </a:p>
          <a:p>
            <a:endParaRPr lang="en-US" altLang="zh-CN" sz="2400" dirty="0">
              <a:solidFill>
                <a:srgbClr val="FFFF00"/>
              </a:solidFill>
              <a:latin typeface="NimbusRomNo9L-Medi"/>
            </a:endParaRPr>
          </a:p>
          <a:p>
            <a:r>
              <a:rPr lang="en-US" altLang="zh-CN" sz="2400" dirty="0">
                <a:solidFill>
                  <a:srgbClr val="FFFF00"/>
                </a:solidFill>
                <a:latin typeface="NimbusRomNo9L-Medi"/>
              </a:rPr>
              <a:t>Fully Convolutional </a:t>
            </a:r>
            <a:r>
              <a:rPr lang="en-US" altLang="zh-CN" sz="2400" dirty="0" err="1">
                <a:solidFill>
                  <a:srgbClr val="FFFF00"/>
                </a:solidFill>
                <a:latin typeface="NimbusRomNo9L-Medi"/>
              </a:rPr>
              <a:t>DenseNets</a:t>
            </a:r>
            <a:r>
              <a:rPr lang="en-US" altLang="zh-CN" sz="2400" dirty="0">
                <a:solidFill>
                  <a:srgbClr val="FFFF00"/>
                </a:solidFill>
                <a:latin typeface="NimbusRomNo9L-Medi"/>
              </a:rPr>
              <a:t> for Semantic Segmentation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915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78" y="708675"/>
            <a:ext cx="2304762" cy="31047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268" y="708675"/>
            <a:ext cx="6603648" cy="170476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31" y="708675"/>
            <a:ext cx="2647619" cy="481904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43268" y="2672895"/>
            <a:ext cx="65156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）引入类似</a:t>
            </a:r>
            <a:r>
              <a:rPr lang="en-US" altLang="zh-CN" sz="1400" dirty="0" smtClean="0"/>
              <a:t>FCN</a:t>
            </a:r>
            <a:r>
              <a:rPr lang="zh-CN" altLang="en-US" sz="1400" dirty="0" smtClean="0"/>
              <a:t>的反卷积和上采样，替换其反卷积操作为 </a:t>
            </a:r>
            <a:r>
              <a:rPr lang="en-US" altLang="zh-CN" sz="1400" dirty="0" smtClean="0"/>
              <a:t>DB + TU</a:t>
            </a:r>
          </a:p>
          <a:p>
            <a:endParaRPr lang="en-US" altLang="zh-CN" sz="1400" dirty="0"/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）</a:t>
            </a:r>
            <a:r>
              <a:rPr lang="en-US" altLang="zh-CN" sz="1400" dirty="0" smtClean="0"/>
              <a:t>DB</a:t>
            </a:r>
            <a:r>
              <a:rPr lang="zh-CN" altLang="en-US" sz="1400" dirty="0" smtClean="0"/>
              <a:t>的输出没有</a:t>
            </a:r>
            <a:r>
              <a:rPr lang="en-US" altLang="zh-CN" sz="1400" dirty="0" err="1" smtClean="0"/>
              <a:t>concat</a:t>
            </a:r>
            <a:r>
              <a:rPr lang="zh-CN" altLang="en-US" sz="1400" dirty="0" smtClean="0"/>
              <a:t>输入</a:t>
            </a:r>
            <a:r>
              <a:rPr lang="en-US" altLang="zh-CN" sz="1400" dirty="0" smtClean="0"/>
              <a:t>, </a:t>
            </a:r>
            <a:r>
              <a:rPr lang="zh-CN" altLang="en-US" sz="1400" dirty="0" smtClean="0"/>
              <a:t>以降低 反卷积过程通道数，降低内存且加深网络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）仅仅</a:t>
            </a:r>
            <a:r>
              <a:rPr lang="zh-CN" altLang="en-US" sz="1400" dirty="0"/>
              <a:t>在</a:t>
            </a:r>
            <a:r>
              <a:rPr lang="en-US" altLang="zh-CN" sz="1400" dirty="0"/>
              <a:t>dense</a:t>
            </a:r>
            <a:r>
              <a:rPr lang="zh-CN" altLang="en-US" sz="1400" dirty="0"/>
              <a:t>模块后增加升采样通道</a:t>
            </a:r>
            <a:r>
              <a:rPr lang="zh-CN" altLang="en-US" sz="1400" dirty="0" smtClean="0"/>
              <a:t>，使每</a:t>
            </a:r>
            <a:r>
              <a:rPr lang="zh-CN" altLang="en-US" sz="1400" dirty="0"/>
              <a:t>种分辨率的</a:t>
            </a:r>
            <a:r>
              <a:rPr lang="en-US" altLang="zh-CN" sz="1400" dirty="0"/>
              <a:t>dense</a:t>
            </a:r>
            <a:r>
              <a:rPr lang="zh-CN" altLang="en-US" sz="1400" dirty="0" smtClean="0"/>
              <a:t>模块提取的特征不受池化层的影响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48031" y="114634"/>
            <a:ext cx="1813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</a:rPr>
              <a:t>FC-</a:t>
            </a:r>
            <a:r>
              <a:rPr lang="en-US" altLang="zh-CN" sz="2400" dirty="0" err="1">
                <a:solidFill>
                  <a:srgbClr val="00B0F0"/>
                </a:solidFill>
              </a:rPr>
              <a:t>DenseNet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51267" y="1792606"/>
            <a:ext cx="1172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00B0F0"/>
                </a:solidFill>
                <a:latin typeface="CMMI10"/>
              </a:rPr>
              <a:t>DB : k </a:t>
            </a:r>
            <a:r>
              <a:rPr lang="en-US" altLang="zh-CN" sz="1400" dirty="0">
                <a:solidFill>
                  <a:srgbClr val="00B0F0"/>
                </a:solidFill>
                <a:latin typeface="CMR10"/>
              </a:rPr>
              <a:t>= 16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19225" y="3898993"/>
            <a:ext cx="26004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 smtClean="0">
                <a:solidFill>
                  <a:srgbClr val="00B0F0"/>
                </a:solidFill>
                <a:latin typeface="CMMI10"/>
              </a:rPr>
              <a:t>FC-DB103: 103 </a:t>
            </a:r>
            <a:r>
              <a:rPr lang="en-US" altLang="zh-CN" sz="1400" dirty="0" err="1" smtClean="0">
                <a:solidFill>
                  <a:srgbClr val="00B0F0"/>
                </a:solidFill>
                <a:latin typeface="CMMI10"/>
              </a:rPr>
              <a:t>Conv</a:t>
            </a:r>
            <a:endParaRPr lang="en-US" altLang="zh-CN" sz="1400" dirty="0" smtClean="0">
              <a:solidFill>
                <a:srgbClr val="00B0F0"/>
              </a:solidFill>
              <a:latin typeface="CMMI1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 smtClean="0">
                <a:solidFill>
                  <a:srgbClr val="00B0F0"/>
                </a:solidFill>
              </a:rPr>
              <a:t>U-Net  </a:t>
            </a:r>
            <a:r>
              <a:rPr lang="en-US" altLang="zh-CN" sz="1400" dirty="0">
                <a:solidFill>
                  <a:srgbClr val="00B0F0"/>
                </a:solidFill>
              </a:rPr>
              <a:t>or FCN-like </a:t>
            </a:r>
            <a:r>
              <a:rPr lang="en-US" altLang="zh-CN" sz="1400" dirty="0" smtClean="0">
                <a:solidFill>
                  <a:srgbClr val="00B0F0"/>
                </a:solidFill>
              </a:rPr>
              <a:t>fashion</a:t>
            </a:r>
            <a:endParaRPr lang="en-US" altLang="zh-CN" sz="1400" dirty="0" smtClean="0">
              <a:solidFill>
                <a:srgbClr val="00B0F0"/>
              </a:solidFill>
              <a:latin typeface="CMMI1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 smtClean="0">
                <a:solidFill>
                  <a:srgbClr val="00B0F0"/>
                </a:solidFill>
              </a:rPr>
              <a:t>Pixel-wise cross-entropy loss</a:t>
            </a:r>
          </a:p>
        </p:txBody>
      </p:sp>
    </p:spTree>
    <p:extLst>
      <p:ext uri="{BB962C8B-B14F-4D97-AF65-F5344CB8AC3E}">
        <p14:creationId xmlns:p14="http://schemas.microsoft.com/office/powerpoint/2010/main" val="1732037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8065" y="193316"/>
            <a:ext cx="896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Paper3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44752" y="2557195"/>
            <a:ext cx="8961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FF00"/>
                </a:solidFill>
                <a:latin typeface="NimbusRomNo9L-Medi"/>
              </a:rPr>
              <a:t>                       ICCV DSOD </a:t>
            </a:r>
          </a:p>
          <a:p>
            <a:endParaRPr lang="en-US" altLang="zh-CN" sz="2400" dirty="0" smtClean="0">
              <a:solidFill>
                <a:srgbClr val="FFFF00"/>
              </a:solidFill>
              <a:latin typeface="NimbusRomNo9L-Medi"/>
            </a:endParaRPr>
          </a:p>
          <a:p>
            <a:r>
              <a:rPr lang="en-US" altLang="zh-CN" sz="2400" dirty="0" smtClean="0">
                <a:solidFill>
                  <a:srgbClr val="FFFF00"/>
                </a:solidFill>
                <a:latin typeface="NimbusRomNo9L-Medi"/>
              </a:rPr>
              <a:t>Learning </a:t>
            </a:r>
            <a:r>
              <a:rPr lang="en-US" altLang="zh-CN" sz="2400" dirty="0">
                <a:solidFill>
                  <a:srgbClr val="FFFF00"/>
                </a:solidFill>
                <a:latin typeface="NimbusRomNo9L-Medi"/>
              </a:rPr>
              <a:t>Deeply Supervised Object Detectors from Scratch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556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756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820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4302</TotalTime>
  <Words>832</Words>
  <Application>Microsoft Office PowerPoint</Application>
  <PresentationFormat>宽屏</PresentationFormat>
  <Paragraphs>94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CMBX10</vt:lpstr>
      <vt:lpstr>CMMI10</vt:lpstr>
      <vt:lpstr>CMMI7</vt:lpstr>
      <vt:lpstr>CMR10</vt:lpstr>
      <vt:lpstr>CMSY10</vt:lpstr>
      <vt:lpstr>NimbusRomNo9L-Medi</vt:lpstr>
      <vt:lpstr>NimbusRomNo9L-Regu</vt:lpstr>
      <vt:lpstr>等线</vt:lpstr>
      <vt:lpstr>等线 Light</vt:lpstr>
      <vt:lpstr>Arial</vt:lpstr>
      <vt:lpstr>Calibri</vt:lpstr>
      <vt:lpstr>Calibri Light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1048361019@qq.com</dc:creator>
  <cp:lastModifiedBy>1048361019@qq.com</cp:lastModifiedBy>
  <cp:revision>26</cp:revision>
  <dcterms:created xsi:type="dcterms:W3CDTF">2017-09-13T01:29:17Z</dcterms:created>
  <dcterms:modified xsi:type="dcterms:W3CDTF">2017-09-19T07:09:52Z</dcterms:modified>
</cp:coreProperties>
</file>