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544800" cy="12801600"/>
  <p:notesSz cx="6858000" cy="9144000"/>
  <p:defaultTextStyle>
    <a:defPPr>
      <a:defRPr lang="en-US"/>
    </a:defPPr>
    <a:lvl1pPr marL="0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5" d="100"/>
          <a:sy n="65" d="100"/>
        </p:scale>
        <p:origin x="-1200" y="-104"/>
      </p:cViewPr>
      <p:guideLst>
        <p:guide orient="horz" pos="1384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976794"/>
            <a:ext cx="13213080" cy="27440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7254240"/>
            <a:ext cx="1088136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9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2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04970" y="1025314"/>
            <a:ext cx="5246370" cy="218456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5860" y="1025314"/>
            <a:ext cx="15480030" cy="21845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4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3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3" y="8226214"/>
            <a:ext cx="13213080" cy="254254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3" y="5425865"/>
            <a:ext cx="13213080" cy="280034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5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5860" y="5974081"/>
            <a:ext cx="10363200" cy="16896927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88140" y="5974081"/>
            <a:ext cx="10363200" cy="16896927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7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12658"/>
            <a:ext cx="1399032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865544"/>
            <a:ext cx="6868320" cy="1194222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4059766"/>
            <a:ext cx="6868320" cy="73757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4" y="2865544"/>
            <a:ext cx="6871018" cy="1194222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4" y="4059766"/>
            <a:ext cx="6871018" cy="737573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0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509693"/>
            <a:ext cx="5114133" cy="216916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6" y="509694"/>
            <a:ext cx="8689975" cy="10925811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678854"/>
            <a:ext cx="5114133" cy="8756651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2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8961120"/>
            <a:ext cx="9326880" cy="105791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1143847"/>
            <a:ext cx="9326880" cy="768096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10019031"/>
            <a:ext cx="9326880" cy="1502409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6228-C9E6-FC46-B78E-2561DF65F390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4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512658"/>
            <a:ext cx="13990320" cy="21336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987041"/>
            <a:ext cx="13990320" cy="8448464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11865187"/>
            <a:ext cx="3627120" cy="681567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06228-C9E6-FC46-B78E-2561DF65F390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11865187"/>
            <a:ext cx="4922520" cy="681567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11865187"/>
            <a:ext cx="3627120" cy="681567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FE6B2-995D-E347-B05E-C317C06F6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78373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783732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783732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783732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783732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254885" y="881338"/>
            <a:ext cx="14682676" cy="10375354"/>
            <a:chOff x="21637053" y="6301792"/>
            <a:chExt cx="14682676" cy="10375354"/>
          </a:xfrm>
        </p:grpSpPr>
        <p:sp>
          <p:nvSpPr>
            <p:cNvPr id="73" name="Rectangle 72"/>
            <p:cNvSpPr/>
            <p:nvPr/>
          </p:nvSpPr>
          <p:spPr>
            <a:xfrm>
              <a:off x="21637053" y="7100881"/>
              <a:ext cx="14637853" cy="8411691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dirty="0" smtClean="0">
                  <a:solidFill>
                    <a:schemeClr val="accent4">
                      <a:lumMod val="50000"/>
                    </a:schemeClr>
                  </a:solidFill>
                  <a:cs typeface="Calibri"/>
                </a:rPr>
                <a:t>User API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cs typeface="Calibri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810324" y="10223469"/>
              <a:ext cx="14306043" cy="51149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rgbClr val="052B48"/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dirty="0" smtClean="0">
                  <a:solidFill>
                    <a:srgbClr val="052B48"/>
                  </a:solidFill>
                  <a:cs typeface="Calibri"/>
                </a:rPr>
                <a:t>HDMF– Hierarchical Data Modeling Framework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52B48"/>
                </a:solidFill>
                <a:effectLst/>
                <a:uLnTx/>
                <a:uFillTx/>
                <a:cs typeface="Calibri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810325" y="7649940"/>
              <a:ext cx="6637588" cy="2152692"/>
            </a:xfrm>
            <a:prstGeom prst="rect">
              <a:avLst/>
            </a:prstGeom>
            <a:solidFill>
              <a:srgbClr val="B9CDE5"/>
            </a:solidFill>
            <a:ln w="9525" cap="flat" cmpd="sng" algn="ctr">
              <a:solidFill>
                <a:srgbClr val="052B48"/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dirty="0" smtClean="0">
                  <a:solidFill>
                    <a:srgbClr val="052B48"/>
                  </a:solidFill>
                  <a:cs typeface="Calibri"/>
                </a:rPr>
                <a:t>Community API</a:t>
              </a:r>
              <a:endParaRPr lang="en-US" sz="2400" b="1" kern="0" dirty="0" smtClean="0">
                <a:solidFill>
                  <a:srgbClr val="052B48"/>
                </a:solidFill>
                <a:cs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b="1" kern="0" dirty="0" smtClean="0">
                <a:solidFill>
                  <a:srgbClr val="052B48"/>
                </a:solidFill>
                <a:cs typeface="Calibri"/>
              </a:endParaRPr>
            </a:p>
            <a:p>
              <a:pPr marL="560388" indent="-277813" defTabSz="914400">
                <a:buFont typeface="Arial"/>
                <a:buChar char="•"/>
                <a:defRPr/>
              </a:pPr>
              <a:r>
                <a:rPr lang="en-US" sz="2400" kern="0" dirty="0" smtClean="0">
                  <a:solidFill>
                    <a:srgbClr val="052B48"/>
                  </a:solidFill>
                  <a:cs typeface="Calibri"/>
                </a:rPr>
                <a:t>Provide easy-to-use, stable, and maintainable data API for applications </a:t>
              </a:r>
            </a:p>
            <a:p>
              <a:pPr marL="560388" indent="-277813" defTabSz="914400">
                <a:buFont typeface="Arial"/>
                <a:buChar char="•"/>
                <a:defRPr/>
              </a:pPr>
              <a:r>
                <a:rPr lang="en-US" sz="2400" kern="0" dirty="0" smtClean="0">
                  <a:solidFill>
                    <a:srgbClr val="052B48"/>
                  </a:solidFill>
                  <a:cs typeface="Calibri"/>
                </a:rPr>
                <a:t>Customize mapping between data API classes and the format specification</a:t>
              </a:r>
              <a:endParaRPr lang="en-US" sz="2400" kern="0" dirty="0">
                <a:solidFill>
                  <a:srgbClr val="052B48"/>
                </a:solidFill>
                <a:cs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52B48"/>
                </a:solidFill>
                <a:effectLst/>
                <a:uLnTx/>
                <a:uFillTx/>
                <a:cs typeface="Calibri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9416203" y="10933904"/>
              <a:ext cx="6478267" cy="18875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accent6">
                  <a:lumMod val="50000"/>
                </a:schemeClr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spec –Specification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endParaRPr>
            </a:p>
            <a:p>
              <a:pPr marL="344488" marR="0" lvl="0" indent="-2809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2400" kern="0" dirty="0" smtClean="0">
                  <a:solidFill>
                    <a:srgbClr val="FFFFFF"/>
                  </a:solidFill>
                  <a:cs typeface="Calibri"/>
                </a:rPr>
                <a:t>Read, write</a:t>
              </a:r>
              <a:r>
                <a:rPr lang="en-US" sz="2400" kern="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2400" kern="0" dirty="0" smtClean="0">
                  <a:solidFill>
                    <a:srgbClr val="FFFFFF"/>
                  </a:solidFill>
                  <a:cs typeface="Calibri"/>
                </a:rPr>
                <a:t>and use </a:t>
              </a:r>
              <a:r>
                <a:rPr lang="en-US" sz="2400" kern="0" noProof="0" dirty="0" smtClean="0">
                  <a:solidFill>
                    <a:srgbClr val="FFFFFF"/>
                  </a:solidFill>
                  <a:cs typeface="Calibri"/>
                </a:rPr>
                <a:t>specification language documents</a:t>
              </a:r>
            </a:p>
            <a:p>
              <a:pPr marL="344488" marR="0" lvl="0" indent="-2809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2400" kern="0" noProof="0" dirty="0" smtClean="0">
                  <a:solidFill>
                    <a:srgbClr val="FFFFFF"/>
                  </a:solidFill>
                  <a:cs typeface="Calibri"/>
                </a:rPr>
                <a:t>Create new format extensions</a:t>
              </a:r>
              <a:endPara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2010930" y="13879022"/>
              <a:ext cx="6436982" cy="11900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backends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 - I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/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O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endParaRPr>
            </a:p>
            <a:p>
              <a:pPr marL="407988" marR="0" lvl="0" indent="-2349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2400" kern="0" dirty="0" smtClean="0">
                  <a:solidFill>
                    <a:srgbClr val="FFFFFF"/>
                  </a:solidFill>
                  <a:cs typeface="Calibri"/>
                </a:rPr>
                <a:t>Read/write data to storage, e.g., HDF5 file</a:t>
              </a:r>
              <a:r>
                <a:rPr kumimoji="0" 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 </a:t>
              </a:r>
              <a:endPara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2010932" y="10939214"/>
              <a:ext cx="6436982" cy="293980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dirty="0">
                  <a:solidFill>
                    <a:srgbClr val="FFFFFF"/>
                  </a:solidFill>
                  <a:cs typeface="Calibri"/>
                </a:rPr>
                <a:t>b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uild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 -</a:t>
              </a:r>
              <a:r>
                <a:rPr kumimoji="0" lang="en-US" sz="2400" b="1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 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Data Translation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endParaRPr>
            </a:p>
            <a:p>
              <a:pPr marL="454025" marR="0" lvl="0" indent="-2809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2400" kern="0" dirty="0" smtClean="0">
                  <a:solidFill>
                    <a:srgbClr val="FFFFFF"/>
                  </a:solidFill>
                  <a:cs typeface="Calibri"/>
                </a:rPr>
                <a:t>Map between data API and in-storage object representations </a:t>
              </a:r>
              <a:endParaRPr lang="en-US" sz="2400" kern="0" dirty="0">
                <a:solidFill>
                  <a:srgbClr val="FFFFFF"/>
                </a:solidFill>
                <a:cs typeface="Calibri"/>
              </a:endParaRPr>
            </a:p>
            <a:p>
              <a:pPr marL="454025" marR="0" lvl="0" indent="-2809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2400" kern="0" dirty="0" smtClean="0">
                  <a:solidFill>
                    <a:srgbClr val="FFFFFF"/>
                  </a:solidFill>
                  <a:cs typeface="Calibri"/>
                </a:rPr>
                <a:t>Integrate specification with data objects</a:t>
              </a:r>
            </a:p>
            <a:p>
              <a:pPr marL="454025" marR="0" lvl="0" indent="-2809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2400" kern="0" noProof="0" dirty="0" smtClean="0">
                  <a:solidFill>
                    <a:srgbClr val="FFFFFF"/>
                  </a:solidFill>
                  <a:cs typeface="Calibri"/>
                </a:rPr>
                <a:t>Insulate the data API from the I/O backend and vice versa</a:t>
              </a:r>
              <a:endPara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endParaRPr>
            </a:p>
          </p:txBody>
        </p:sp>
        <p:cxnSp>
          <p:nvCxnSpPr>
            <p:cNvPr id="79" name="Straight Arrow Connector 78"/>
            <p:cNvCxnSpPr>
              <a:stCxn id="76" idx="1"/>
            </p:cNvCxnSpPr>
            <p:nvPr/>
          </p:nvCxnSpPr>
          <p:spPr>
            <a:xfrm flipH="1">
              <a:off x="28447912" y="11877660"/>
              <a:ext cx="96829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3025" algn="tl" rotWithShape="0">
                <a:schemeClr val="bg1"/>
              </a:outerShdw>
            </a:effectLst>
          </p:spPr>
        </p:cxnSp>
        <p:cxnSp>
          <p:nvCxnSpPr>
            <p:cNvPr id="80" name="Straight Arrow Connector 79"/>
            <p:cNvCxnSpPr>
              <a:stCxn id="77" idx="2"/>
              <a:endCxn id="81" idx="1"/>
            </p:cNvCxnSpPr>
            <p:nvPr/>
          </p:nvCxnSpPr>
          <p:spPr>
            <a:xfrm>
              <a:off x="25229421" y="15069037"/>
              <a:ext cx="7235" cy="611867"/>
            </a:xfrm>
            <a:prstGeom prst="straightConnector1">
              <a:avLst/>
            </a:prstGeom>
            <a:noFill/>
            <a:ln w="38100" cap="flat" cmpd="sng" algn="ctr">
              <a:solidFill>
                <a:srgbClr val="052B48"/>
              </a:solidFill>
              <a:prstDash val="solid"/>
              <a:headEnd type="arrow"/>
              <a:tailEnd type="arrow"/>
            </a:ln>
            <a:effectLst>
              <a:outerShdw blurRad="73025" algn="tl" rotWithShape="0">
                <a:schemeClr val="bg1"/>
              </a:outerShdw>
            </a:effectLst>
          </p:spPr>
        </p:cxnSp>
        <p:sp>
          <p:nvSpPr>
            <p:cNvPr id="81" name="Can 80"/>
            <p:cNvSpPr/>
            <p:nvPr/>
          </p:nvSpPr>
          <p:spPr>
            <a:xfrm>
              <a:off x="23766314" y="15680904"/>
              <a:ext cx="2940683" cy="979554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/>
                </a:rPr>
                <a:t>File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  <p:cxnSp>
          <p:nvCxnSpPr>
            <p:cNvPr id="82" name="Straight Arrow Connector 40"/>
            <p:cNvCxnSpPr>
              <a:stCxn id="76" idx="1"/>
              <a:endCxn id="77" idx="3"/>
            </p:cNvCxnSpPr>
            <p:nvPr/>
          </p:nvCxnSpPr>
          <p:spPr>
            <a:xfrm rot="10800000" flipV="1">
              <a:off x="28447913" y="11877660"/>
              <a:ext cx="968291" cy="2596370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052B48"/>
              </a:solidFill>
              <a:prstDash val="solid"/>
              <a:tailEnd type="arrow"/>
            </a:ln>
            <a:effectLst>
              <a:outerShdw blurRad="73025" algn="tl" rotWithShape="0">
                <a:schemeClr val="bg1"/>
              </a:outerShdw>
            </a:effectLst>
          </p:spPr>
        </p:cxnSp>
        <p:sp>
          <p:nvSpPr>
            <p:cNvPr id="83" name="Rectangle 82"/>
            <p:cNvSpPr/>
            <p:nvPr/>
          </p:nvSpPr>
          <p:spPr>
            <a:xfrm>
              <a:off x="29227246" y="7680381"/>
              <a:ext cx="6874671" cy="2092367"/>
            </a:xfrm>
            <a:prstGeom prst="rect">
              <a:avLst/>
            </a:prstGeom>
            <a:solidFill>
              <a:srgbClr val="B9CDE5"/>
            </a:solidFill>
            <a:ln w="9525" cap="flat" cmpd="sng" algn="ctr">
              <a:solidFill>
                <a:srgbClr val="052B48"/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52B48"/>
                  </a:solidFill>
                  <a:effectLst/>
                  <a:uLnTx/>
                  <a:uFillTx/>
                  <a:ea typeface="+mn-ea"/>
                  <a:cs typeface="Calibri"/>
                </a:rPr>
                <a:t>Community Format 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52B48"/>
                  </a:solidFill>
                  <a:effectLst/>
                  <a:uLnTx/>
                  <a:uFillTx/>
                  <a:ea typeface="+mn-ea"/>
                  <a:cs typeface="Calibri"/>
                </a:rPr>
                <a:t>Specification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52B48"/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2637826" y="8498138"/>
              <a:ext cx="3218159" cy="9176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/>
                </a:rPr>
                <a:t>Format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/>
                </a:rPr>
                <a:t>Specification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/>
                </a:rPr>
                <a:t>(YAML)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  <p:cxnSp>
          <p:nvCxnSpPr>
            <p:cNvPr id="85" name="Straight Arrow Connector 15"/>
            <p:cNvCxnSpPr>
              <a:stCxn id="84" idx="2"/>
            </p:cNvCxnSpPr>
            <p:nvPr/>
          </p:nvCxnSpPr>
          <p:spPr>
            <a:xfrm>
              <a:off x="34246906" y="9415788"/>
              <a:ext cx="0" cy="1518116"/>
            </a:xfrm>
            <a:prstGeom prst="straightConnector1">
              <a:avLst/>
            </a:prstGeom>
            <a:noFill/>
            <a:ln w="38100" cap="flat" cmpd="sng" algn="ctr">
              <a:solidFill>
                <a:srgbClr val="052B48"/>
              </a:solidFill>
              <a:prstDash val="solid"/>
              <a:tailEnd type="arrow"/>
            </a:ln>
            <a:effectLst>
              <a:outerShdw blurRad="73025" algn="tl" rotWithShape="0">
                <a:schemeClr val="bg1"/>
              </a:outerShdw>
            </a:effectLst>
          </p:spPr>
        </p:cxnSp>
        <p:sp>
          <p:nvSpPr>
            <p:cNvPr id="86" name="Rectangle 85"/>
            <p:cNvSpPr/>
            <p:nvPr/>
          </p:nvSpPr>
          <p:spPr>
            <a:xfrm>
              <a:off x="21802591" y="6301792"/>
              <a:ext cx="6660262" cy="533695"/>
            </a:xfrm>
            <a:prstGeom prst="rect">
              <a:avLst/>
            </a:prstGeom>
            <a:pattFill prst="ltUpDiag">
              <a:fgClr>
                <a:srgbClr val="4F81BD">
                  <a:lumMod val="60000"/>
                  <a:lumOff val="40000"/>
                </a:srgbClr>
              </a:fgClr>
              <a:bgClr>
                <a:prstClr val="white"/>
              </a:bgClr>
            </a:patt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ea typeface="+mn-ea"/>
                  <a:cs typeface="Calibri"/>
                </a:rPr>
                <a:t>Application and Analysis Codes</a:t>
              </a:r>
            </a:p>
          </p:txBody>
        </p:sp>
        <p:cxnSp>
          <p:nvCxnSpPr>
            <p:cNvPr id="87" name="Straight Arrow Connector 86"/>
            <p:cNvCxnSpPr>
              <a:stCxn id="75" idx="0"/>
              <a:endCxn id="86" idx="2"/>
            </p:cNvCxnSpPr>
            <p:nvPr/>
          </p:nvCxnSpPr>
          <p:spPr>
            <a:xfrm flipV="1">
              <a:off x="25129119" y="6835487"/>
              <a:ext cx="3603" cy="814453"/>
            </a:xfrm>
            <a:prstGeom prst="straightConnector1">
              <a:avLst/>
            </a:prstGeom>
            <a:noFill/>
            <a:ln w="38100" cap="flat" cmpd="sng" algn="ctr">
              <a:solidFill>
                <a:srgbClr val="052B48"/>
              </a:solidFill>
              <a:prstDash val="solid"/>
              <a:headEnd type="arrow"/>
              <a:tailEnd type="arrow"/>
            </a:ln>
            <a:effectLst>
              <a:outerShdw blurRad="73025" algn="tl" rotWithShape="0">
                <a:schemeClr val="bg1"/>
              </a:outerShdw>
            </a:effectLst>
          </p:spPr>
        </p:cxnSp>
        <p:sp>
          <p:nvSpPr>
            <p:cNvPr id="88" name="Folded Corner 87"/>
            <p:cNvSpPr/>
            <p:nvPr/>
          </p:nvSpPr>
          <p:spPr>
            <a:xfrm>
              <a:off x="29279256" y="15812885"/>
              <a:ext cx="6912024" cy="864261"/>
            </a:xfrm>
            <a:prstGeom prst="foldedCorner">
              <a:avLst>
                <a:gd name="adj" fmla="val 21572"/>
              </a:avLst>
            </a:prstGeom>
            <a:solidFill>
              <a:sysClr val="window" lastClr="FFFFFF"/>
            </a:solidFill>
            <a:ln w="9525" cap="flat" cmpd="sng" algn="ctr">
              <a:solidFill>
                <a:srgbClr val="1F497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360625" y="16358555"/>
              <a:ext cx="576650" cy="231133"/>
            </a:xfrm>
            <a:prstGeom prst="rect">
              <a:avLst/>
            </a:prstGeom>
            <a:solidFill>
              <a:srgbClr val="B9CDE5"/>
            </a:solidFill>
            <a:ln w="9525" cap="flat" cmpd="sng" algn="ctr">
              <a:solidFill>
                <a:srgbClr val="052B48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9949303" y="16180547"/>
              <a:ext cx="32619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Calibri"/>
                </a:rPr>
                <a:t>Software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Calibri"/>
                </a:rPr>
                <a:t>module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Calibri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165036" y="15945988"/>
              <a:ext cx="288325" cy="2014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3453361" y="15948780"/>
              <a:ext cx="288325" cy="20144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rgbClr val="4F6228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3453361" y="16150221"/>
              <a:ext cx="288325" cy="2083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rgbClr val="984807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3741686" y="15792826"/>
              <a:ext cx="25780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Calibri"/>
                </a:rPr>
                <a:t>Main software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Calibri"/>
                </a:rPr>
                <a:t>component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Calibri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377718" y="8492046"/>
              <a:ext cx="2742081" cy="9237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rgbClr val="10253F"/>
              </a:solidFill>
              <a:prstDash val="solid"/>
            </a:ln>
            <a:effectLst/>
          </p:spPr>
          <p:txBody>
            <a:bodyPr lIns="91420" tIns="45710" rIns="91420" bIns="4571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/>
                </a:rPr>
                <a:t>Specification Language</a:t>
              </a:r>
            </a:p>
          </p:txBody>
        </p:sp>
        <p:cxnSp>
          <p:nvCxnSpPr>
            <p:cNvPr id="96" name="Straight Arrow Connector 15"/>
            <p:cNvCxnSpPr>
              <a:stCxn id="95" idx="3"/>
              <a:endCxn id="84" idx="1"/>
            </p:cNvCxnSpPr>
            <p:nvPr/>
          </p:nvCxnSpPr>
          <p:spPr>
            <a:xfrm>
              <a:off x="32119799" y="8953918"/>
              <a:ext cx="518027" cy="3045"/>
            </a:xfrm>
            <a:prstGeom prst="straightConnector1">
              <a:avLst/>
            </a:prstGeom>
            <a:noFill/>
            <a:ln w="38100" cap="flat" cmpd="sng" algn="ctr">
              <a:solidFill>
                <a:srgbClr val="052B48"/>
              </a:solidFill>
              <a:prstDash val="solid"/>
              <a:tailEnd type="arrow"/>
            </a:ln>
            <a:effectLst>
              <a:outerShdw blurRad="73025" algn="tl" rotWithShape="0">
                <a:schemeClr val="bg1"/>
              </a:outerShdw>
            </a:effectLst>
          </p:spPr>
        </p:cxnSp>
        <p:sp>
          <p:nvSpPr>
            <p:cNvPr id="97" name="Rectangle 96"/>
            <p:cNvSpPr/>
            <p:nvPr/>
          </p:nvSpPr>
          <p:spPr>
            <a:xfrm>
              <a:off x="29226483" y="6316733"/>
              <a:ext cx="6874671" cy="533695"/>
            </a:xfrm>
            <a:prstGeom prst="rect">
              <a:avLst/>
            </a:prstGeom>
            <a:pattFill prst="ltUpDiag">
              <a:fgClr>
                <a:srgbClr val="4F81BD">
                  <a:lumMod val="60000"/>
                  <a:lumOff val="40000"/>
                </a:srgbClr>
              </a:fgClr>
              <a:bgClr>
                <a:prstClr val="white"/>
              </a:bgClr>
            </a:patt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dirty="0" smtClean="0">
                  <a:solidFill>
                    <a:srgbClr val="1F497D">
                      <a:lumMod val="75000"/>
                    </a:srgbClr>
                  </a:solidFill>
                  <a:cs typeface="Calibri"/>
                </a:rPr>
                <a:t>Format Extensions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cs typeface="Calibri"/>
              </a:endParaRPr>
            </a:p>
          </p:txBody>
        </p:sp>
        <p:cxnSp>
          <p:nvCxnSpPr>
            <p:cNvPr id="98" name="Straight Arrow Connector 15"/>
            <p:cNvCxnSpPr>
              <a:stCxn id="97" idx="3"/>
              <a:endCxn id="76" idx="3"/>
            </p:cNvCxnSpPr>
            <p:nvPr/>
          </p:nvCxnSpPr>
          <p:spPr>
            <a:xfrm flipH="1">
              <a:off x="35894470" y="6583581"/>
              <a:ext cx="206684" cy="5294079"/>
            </a:xfrm>
            <a:prstGeom prst="bentConnector3">
              <a:avLst>
                <a:gd name="adj1" fmla="val -197353"/>
              </a:avLst>
            </a:prstGeom>
            <a:noFill/>
            <a:ln w="38100" cap="flat" cmpd="sng" algn="ctr">
              <a:solidFill>
                <a:srgbClr val="052B48"/>
              </a:solidFill>
              <a:prstDash val="solid"/>
              <a:headEnd type="arrow"/>
              <a:tailEnd type="arrow"/>
            </a:ln>
            <a:effectLst>
              <a:outerShdw blurRad="73025" algn="tl" rotWithShape="0">
                <a:schemeClr val="bg1"/>
              </a:outerShdw>
            </a:effectLst>
          </p:spPr>
        </p:cxnSp>
        <p:sp>
          <p:nvSpPr>
            <p:cNvPr id="99" name="Rectangle 98"/>
            <p:cNvSpPr/>
            <p:nvPr/>
          </p:nvSpPr>
          <p:spPr>
            <a:xfrm>
              <a:off x="29357640" y="15931673"/>
              <a:ext cx="576650" cy="231133"/>
            </a:xfrm>
            <a:prstGeom prst="rect">
              <a:avLst/>
            </a:prstGeom>
            <a:pattFill prst="ltUpDiag">
              <a:fgClr>
                <a:srgbClr val="4F81BD">
                  <a:lumMod val="60000"/>
                  <a:lumOff val="40000"/>
                </a:srgbClr>
              </a:fgClr>
              <a:bgClr>
                <a:prstClr val="white"/>
              </a:bgClr>
            </a:patt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9959653" y="15755237"/>
              <a:ext cx="3261946" cy="866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Calibri"/>
                </a:rPr>
                <a:t>User code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Calibri"/>
              </a:endParaRPr>
            </a:p>
          </p:txBody>
        </p:sp>
        <p:cxnSp>
          <p:nvCxnSpPr>
            <p:cNvPr id="101" name="Straight Arrow Connector 100"/>
            <p:cNvCxnSpPr>
              <a:stCxn id="97" idx="2"/>
              <a:endCxn id="83" idx="0"/>
            </p:cNvCxnSpPr>
            <p:nvPr/>
          </p:nvCxnSpPr>
          <p:spPr>
            <a:xfrm>
              <a:off x="32663819" y="6850428"/>
              <a:ext cx="763" cy="829953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3025" algn="tl" rotWithShape="0">
                <a:schemeClr val="bg1"/>
              </a:outerShdw>
            </a:effectLst>
          </p:spPr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25173940" y="9795877"/>
              <a:ext cx="2" cy="472265"/>
            </a:xfrm>
            <a:prstGeom prst="straightConnector1">
              <a:avLst/>
            </a:prstGeom>
            <a:noFill/>
            <a:ln w="38100" cap="flat" cmpd="sng" algn="ctr">
              <a:solidFill>
                <a:srgbClr val="052B48"/>
              </a:solidFill>
              <a:prstDash val="solid"/>
              <a:headEnd type="arrow"/>
              <a:tailEnd type="arrow"/>
            </a:ln>
            <a:effectLst>
              <a:outerShdw blurRad="73025" algn="tl" rotWithShape="0">
                <a:schemeClr val="bg1"/>
              </a:outerShdw>
            </a:effectLst>
          </p:spPr>
        </p:cxnSp>
        <p:sp>
          <p:nvSpPr>
            <p:cNvPr id="103" name="Rectangle 102"/>
            <p:cNvSpPr/>
            <p:nvPr/>
          </p:nvSpPr>
          <p:spPr>
            <a:xfrm>
              <a:off x="33165036" y="16152806"/>
              <a:ext cx="288325" cy="2057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alibri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9416204" y="13552589"/>
              <a:ext cx="6478266" cy="1516448"/>
            </a:xfrm>
            <a:prstGeom prst="rect">
              <a:avLst/>
            </a:prstGeom>
            <a:solidFill>
              <a:srgbClr val="464C7B"/>
            </a:solidFill>
            <a:ln w="9525" cap="flat" cmpd="sng" algn="ctr">
              <a:solidFill>
                <a:srgbClr val="10253F"/>
              </a:solidFill>
              <a:prstDash val="solid"/>
            </a:ln>
            <a:effectLst/>
          </p:spPr>
          <p:txBody>
            <a:bodyPr lIns="91420" tIns="45710" rIns="91420" bIns="45710"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dirty="0" smtClean="0">
                  <a:solidFill>
                    <a:srgbClr val="FFFFFF"/>
                  </a:solidFill>
                  <a:cs typeface="Calibri"/>
                </a:rPr>
                <a:t>validate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Calibri"/>
                </a:rPr>
                <a:t> –</a:t>
              </a:r>
              <a:r>
                <a:rPr lang="en-US" sz="2400" b="1" kern="0" dirty="0">
                  <a:solidFill>
                    <a:srgbClr val="FFFFFF"/>
                  </a:solidFill>
                  <a:cs typeface="Calibri"/>
                </a:rPr>
                <a:t> </a:t>
              </a:r>
              <a:r>
                <a:rPr lang="en-US" sz="2400" b="1" kern="0" dirty="0" smtClean="0">
                  <a:solidFill>
                    <a:srgbClr val="FFFFFF"/>
                  </a:solidFill>
                  <a:cs typeface="Calibri"/>
                </a:rPr>
                <a:t>Data Validation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endParaRPr>
            </a:p>
            <a:p>
              <a:pPr marL="344488" marR="0" lvl="0" indent="-2809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en-US" sz="2400" kern="0" dirty="0" smtClean="0">
                  <a:solidFill>
                    <a:srgbClr val="FFFFFF"/>
                  </a:solidFill>
                  <a:cs typeface="Calibri"/>
                </a:rPr>
                <a:t>Validate compliance of data </a:t>
              </a:r>
              <a:r>
                <a:rPr lang="en-US" sz="2400" kern="0" dirty="0" smtClean="0">
                  <a:solidFill>
                    <a:srgbClr val="FFFFFF"/>
                  </a:solidFill>
                  <a:cs typeface="Calibri"/>
                </a:rPr>
                <a:t>with the </a:t>
              </a:r>
              <a:r>
                <a:rPr lang="en-US" sz="2400" kern="0" smtClean="0">
                  <a:solidFill>
                    <a:srgbClr val="FFFFFF"/>
                  </a:solidFill>
                  <a:cs typeface="Calibri"/>
                </a:rPr>
                <a:t>format specification</a:t>
              </a:r>
              <a:endPara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endParaRPr>
            </a:p>
          </p:txBody>
        </p:sp>
        <p:cxnSp>
          <p:nvCxnSpPr>
            <p:cNvPr id="105" name="Straight Arrow Connector 104"/>
            <p:cNvCxnSpPr>
              <a:stCxn id="76" idx="2"/>
              <a:endCxn id="104" idx="0"/>
            </p:cNvCxnSpPr>
            <p:nvPr/>
          </p:nvCxnSpPr>
          <p:spPr>
            <a:xfrm>
              <a:off x="32655337" y="12821415"/>
              <a:ext cx="0" cy="731174"/>
            </a:xfrm>
            <a:prstGeom prst="straightConnector1">
              <a:avLst/>
            </a:prstGeom>
            <a:noFill/>
            <a:ln w="38100" cap="flat" cmpd="sng" algn="ctr">
              <a:solidFill>
                <a:srgbClr val="052B48"/>
              </a:solidFill>
              <a:prstDash val="solid"/>
              <a:tailEnd type="arrow"/>
            </a:ln>
            <a:effectLst>
              <a:outerShdw blurRad="73025" algn="tl" rotWithShape="0">
                <a:schemeClr val="bg1"/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70022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135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Andrew Tritt</cp:lastModifiedBy>
  <cp:revision>4</cp:revision>
  <dcterms:created xsi:type="dcterms:W3CDTF">2017-11-06T20:55:17Z</dcterms:created>
  <dcterms:modified xsi:type="dcterms:W3CDTF">2019-03-07T23:04:14Z</dcterms:modified>
</cp:coreProperties>
</file>