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5" r:id="rId7"/>
    <p:sldId id="266" r:id="rId8"/>
    <p:sldId id="261" r:id="rId9"/>
    <p:sldId id="262" r:id="rId10"/>
    <p:sldId id="260" r:id="rId11"/>
    <p:sldId id="263" r:id="rId12"/>
    <p:sldId id="275" r:id="rId13"/>
    <p:sldId id="274" r:id="rId14"/>
    <p:sldId id="273" r:id="rId15"/>
    <p:sldId id="272" r:id="rId16"/>
    <p:sldId id="271" r:id="rId17"/>
    <p:sldId id="277" r:id="rId18"/>
    <p:sldId id="278" r:id="rId19"/>
    <p:sldId id="279" r:id="rId20"/>
    <p:sldId id="284" r:id="rId21"/>
    <p:sldId id="280" r:id="rId22"/>
    <p:sldId id="283" r:id="rId23"/>
    <p:sldId id="281" r:id="rId24"/>
    <p:sldId id="282"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BE4372-7AA7-4A46-9541-47F8C8B9FF6F}" v="71" dt="2021-08-29T08:53:42.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78"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Fernando Lopez" userId="c13f67e60826eb37" providerId="LiveId" clId="{6D33E113-6AAD-4B1C-AAB4-AE64DCC76A2A}"/>
    <pc:docChg chg="undo custSel addSld delSld modSld sldOrd">
      <pc:chgData name="GabrieFernando Lopez" userId="c13f67e60826eb37" providerId="LiveId" clId="{6D33E113-6AAD-4B1C-AAB4-AE64DCC76A2A}" dt="2021-08-27T18:59:31.756" v="534" actId="680"/>
      <pc:docMkLst>
        <pc:docMk/>
      </pc:docMkLst>
      <pc:sldChg chg="addSp modSp mod">
        <pc:chgData name="GabrieFernando Lopez" userId="c13f67e60826eb37" providerId="LiveId" clId="{6D33E113-6AAD-4B1C-AAB4-AE64DCC76A2A}" dt="2021-08-24T16:22:48.070" v="419" actId="20577"/>
        <pc:sldMkLst>
          <pc:docMk/>
          <pc:sldMk cId="3853970092" sldId="256"/>
        </pc:sldMkLst>
        <pc:spChg chg="mod">
          <ac:chgData name="GabrieFernando Lopez" userId="c13f67e60826eb37" providerId="LiveId" clId="{6D33E113-6AAD-4B1C-AAB4-AE64DCC76A2A}" dt="2021-08-24T16:22:48.070" v="419" actId="20577"/>
          <ac:spMkLst>
            <pc:docMk/>
            <pc:sldMk cId="3853970092" sldId="256"/>
            <ac:spMk id="4" creationId="{8F1FB25D-348F-4814-B208-9F6311FDD632}"/>
          </ac:spMkLst>
        </pc:spChg>
        <pc:picChg chg="add mod">
          <ac:chgData name="GabrieFernando Lopez" userId="c13f67e60826eb37" providerId="LiveId" clId="{6D33E113-6AAD-4B1C-AAB4-AE64DCC76A2A}" dt="2021-08-24T16:22:41.092" v="417" actId="1076"/>
          <ac:picMkLst>
            <pc:docMk/>
            <pc:sldMk cId="3853970092" sldId="256"/>
            <ac:picMk id="7" creationId="{31307E27-B1B8-482E-A573-A8D8BA4BAC3D}"/>
          </ac:picMkLst>
        </pc:picChg>
        <pc:picChg chg="add mod">
          <ac:chgData name="GabrieFernando Lopez" userId="c13f67e60826eb37" providerId="LiveId" clId="{6D33E113-6AAD-4B1C-AAB4-AE64DCC76A2A}" dt="2021-08-24T16:22:38.748" v="416" actId="1076"/>
          <ac:picMkLst>
            <pc:docMk/>
            <pc:sldMk cId="3853970092" sldId="256"/>
            <ac:picMk id="8" creationId="{CE67A414-3866-4274-B468-526A3E2F6C5C}"/>
          </ac:picMkLst>
        </pc:picChg>
        <pc:picChg chg="add mod">
          <ac:chgData name="GabrieFernando Lopez" userId="c13f67e60826eb37" providerId="LiveId" clId="{6D33E113-6AAD-4B1C-AAB4-AE64DCC76A2A}" dt="2021-08-24T16:22:43.811" v="418" actId="1076"/>
          <ac:picMkLst>
            <pc:docMk/>
            <pc:sldMk cId="3853970092" sldId="256"/>
            <ac:picMk id="9" creationId="{56058404-2D04-4548-B9F5-6C8C7AD89B74}"/>
          </ac:picMkLst>
        </pc:picChg>
      </pc:sldChg>
      <pc:sldChg chg="modSp mod">
        <pc:chgData name="GabrieFernando Lopez" userId="c13f67e60826eb37" providerId="LiveId" clId="{6D33E113-6AAD-4B1C-AAB4-AE64DCC76A2A}" dt="2021-08-24T15:56:26.111" v="3" actId="123"/>
        <pc:sldMkLst>
          <pc:docMk/>
          <pc:sldMk cId="2305249684" sldId="259"/>
        </pc:sldMkLst>
        <pc:spChg chg="mod">
          <ac:chgData name="GabrieFernando Lopez" userId="c13f67e60826eb37" providerId="LiveId" clId="{6D33E113-6AAD-4B1C-AAB4-AE64DCC76A2A}" dt="2021-08-24T15:56:26.111" v="3" actId="123"/>
          <ac:spMkLst>
            <pc:docMk/>
            <pc:sldMk cId="2305249684" sldId="259"/>
            <ac:spMk id="3" creationId="{D814C2E1-70F6-4F9E-9C6A-F5320E12ED99}"/>
          </ac:spMkLst>
        </pc:spChg>
        <pc:spChg chg="mod">
          <ac:chgData name="GabrieFernando Lopez" userId="c13f67e60826eb37" providerId="LiveId" clId="{6D33E113-6AAD-4B1C-AAB4-AE64DCC76A2A}" dt="2021-08-24T15:50:49.215" v="0" actId="6549"/>
          <ac:spMkLst>
            <pc:docMk/>
            <pc:sldMk cId="2305249684" sldId="259"/>
            <ac:spMk id="5" creationId="{0EE55AB6-E3FF-4301-92DB-BEAD297A4182}"/>
          </ac:spMkLst>
        </pc:spChg>
      </pc:sldChg>
      <pc:sldChg chg="addSp delSp modSp mod ord">
        <pc:chgData name="GabrieFernando Lopez" userId="c13f67e60826eb37" providerId="LiveId" clId="{6D33E113-6AAD-4B1C-AAB4-AE64DCC76A2A}" dt="2021-08-24T16:24:28.641" v="421"/>
        <pc:sldMkLst>
          <pc:docMk/>
          <pc:sldMk cId="1538028394" sldId="260"/>
        </pc:sldMkLst>
        <pc:spChg chg="add del">
          <ac:chgData name="GabrieFernando Lopez" userId="c13f67e60826eb37" providerId="LiveId" clId="{6D33E113-6AAD-4B1C-AAB4-AE64DCC76A2A}" dt="2021-08-24T16:02:07.359" v="14" actId="478"/>
          <ac:spMkLst>
            <pc:docMk/>
            <pc:sldMk cId="1538028394" sldId="260"/>
            <ac:spMk id="2" creationId="{830D096E-04A1-4CD0-A67F-57F9B85813D5}"/>
          </ac:spMkLst>
        </pc:spChg>
        <pc:spChg chg="mod">
          <ac:chgData name="GabrieFernando Lopez" userId="c13f67e60826eb37" providerId="LiveId" clId="{6D33E113-6AAD-4B1C-AAB4-AE64DCC76A2A}" dt="2021-08-24T16:03:20.252" v="60" actId="1076"/>
          <ac:spMkLst>
            <pc:docMk/>
            <pc:sldMk cId="1538028394" sldId="260"/>
            <ac:spMk id="3" creationId="{5CD7CFD1-62F7-4106-8425-20569FF934C5}"/>
          </ac:spMkLst>
        </pc:spChg>
        <pc:spChg chg="add mod">
          <ac:chgData name="GabrieFernando Lopez" userId="c13f67e60826eb37" providerId="LiveId" clId="{6D33E113-6AAD-4B1C-AAB4-AE64DCC76A2A}" dt="2021-08-24T16:01:42.188" v="4"/>
          <ac:spMkLst>
            <pc:docMk/>
            <pc:sldMk cId="1538028394" sldId="260"/>
            <ac:spMk id="5" creationId="{9B14980F-50F0-4EE9-8C66-1644163B2D59}"/>
          </ac:spMkLst>
        </pc:spChg>
        <pc:spChg chg="add del mod">
          <ac:chgData name="GabrieFernando Lopez" userId="c13f67e60826eb37" providerId="LiveId" clId="{6D33E113-6AAD-4B1C-AAB4-AE64DCC76A2A}" dt="2021-08-24T16:01:59.968" v="11" actId="22"/>
          <ac:spMkLst>
            <pc:docMk/>
            <pc:sldMk cId="1538028394" sldId="260"/>
            <ac:spMk id="7" creationId="{952CF1A4-DC1B-482D-A9B0-3316772558B0}"/>
          </ac:spMkLst>
        </pc:spChg>
        <pc:spChg chg="add mod">
          <ac:chgData name="GabrieFernando Lopez" userId="c13f67e60826eb37" providerId="LiveId" clId="{6D33E113-6AAD-4B1C-AAB4-AE64DCC76A2A}" dt="2021-08-24T16:02:05.251" v="13"/>
          <ac:spMkLst>
            <pc:docMk/>
            <pc:sldMk cId="1538028394" sldId="260"/>
            <ac:spMk id="8" creationId="{154B38F6-455D-420F-A10A-EE74C7CC92BD}"/>
          </ac:spMkLst>
        </pc:spChg>
      </pc:sldChg>
      <pc:sldChg chg="addSp delSp modSp mod">
        <pc:chgData name="GabrieFernando Lopez" userId="c13f67e60826eb37" providerId="LiveId" clId="{6D33E113-6AAD-4B1C-AAB4-AE64DCC76A2A}" dt="2021-08-24T16:25:02.813" v="430"/>
        <pc:sldMkLst>
          <pc:docMk/>
          <pc:sldMk cId="3148599664" sldId="261"/>
        </pc:sldMkLst>
        <pc:spChg chg="del">
          <ac:chgData name="GabrieFernando Lopez" userId="c13f67e60826eb37" providerId="LiveId" clId="{6D33E113-6AAD-4B1C-AAB4-AE64DCC76A2A}" dt="2021-08-24T16:19:39.804" v="380" actId="478"/>
          <ac:spMkLst>
            <pc:docMk/>
            <pc:sldMk cId="3148599664" sldId="261"/>
            <ac:spMk id="2" creationId="{9CA79261-897B-49BD-A604-2DBAA58FF33B}"/>
          </ac:spMkLst>
        </pc:spChg>
        <pc:spChg chg="mod">
          <ac:chgData name="GabrieFernando Lopez" userId="c13f67e60826eb37" providerId="LiveId" clId="{6D33E113-6AAD-4B1C-AAB4-AE64DCC76A2A}" dt="2021-08-24T16:21:22.925" v="410" actId="20577"/>
          <ac:spMkLst>
            <pc:docMk/>
            <pc:sldMk cId="3148599664" sldId="261"/>
            <ac:spMk id="3" creationId="{CE4E97DA-C4A3-499A-B380-FB65F240E64C}"/>
          </ac:spMkLst>
        </pc:spChg>
        <pc:spChg chg="add mod">
          <ac:chgData name="GabrieFernando Lopez" userId="c13f67e60826eb37" providerId="LiveId" clId="{6D33E113-6AAD-4B1C-AAB4-AE64DCC76A2A}" dt="2021-08-24T16:19:31.297" v="378"/>
          <ac:spMkLst>
            <pc:docMk/>
            <pc:sldMk cId="3148599664" sldId="261"/>
            <ac:spMk id="4" creationId="{F039DF25-6115-438E-8FF3-73FAC09CEED9}"/>
          </ac:spMkLst>
        </pc:spChg>
        <pc:spChg chg="add mod">
          <ac:chgData name="GabrieFernando Lopez" userId="c13f67e60826eb37" providerId="LiveId" clId="{6D33E113-6AAD-4B1C-AAB4-AE64DCC76A2A}" dt="2021-08-24T16:20:30.921" v="389" actId="1076"/>
          <ac:spMkLst>
            <pc:docMk/>
            <pc:sldMk cId="3148599664" sldId="261"/>
            <ac:spMk id="5" creationId="{88B63FC3-51F1-4CEB-B426-6075640FC032}"/>
          </ac:spMkLst>
        </pc:spChg>
        <pc:spChg chg="add del mod">
          <ac:chgData name="GabrieFernando Lopez" userId="c13f67e60826eb37" providerId="LiveId" clId="{6D33E113-6AAD-4B1C-AAB4-AE64DCC76A2A}" dt="2021-08-24T16:20:55.395" v="401"/>
          <ac:spMkLst>
            <pc:docMk/>
            <pc:sldMk cId="3148599664" sldId="261"/>
            <ac:spMk id="6" creationId="{BDD2EEB1-8BD8-4158-887D-13C8BE1EF2CE}"/>
          </ac:spMkLst>
        </pc:spChg>
        <pc:spChg chg="add mod">
          <ac:chgData name="GabrieFernando Lopez" userId="c13f67e60826eb37" providerId="LiveId" clId="{6D33E113-6AAD-4B1C-AAB4-AE64DCC76A2A}" dt="2021-08-24T16:25:02.813" v="430"/>
          <ac:spMkLst>
            <pc:docMk/>
            <pc:sldMk cId="3148599664" sldId="261"/>
            <ac:spMk id="7" creationId="{57E59110-989C-4F21-A89A-366182B446FA}"/>
          </ac:spMkLst>
        </pc:spChg>
      </pc:sldChg>
      <pc:sldChg chg="addSp delSp modSp mod">
        <pc:chgData name="GabrieFernando Lopez" userId="c13f67e60826eb37" providerId="LiveId" clId="{6D33E113-6AAD-4B1C-AAB4-AE64DCC76A2A}" dt="2021-08-24T16:25:01.309" v="429"/>
        <pc:sldMkLst>
          <pc:docMk/>
          <pc:sldMk cId="1028720298" sldId="262"/>
        </pc:sldMkLst>
        <pc:spChg chg="del">
          <ac:chgData name="GabrieFernando Lopez" userId="c13f67e60826eb37" providerId="LiveId" clId="{6D33E113-6AAD-4B1C-AAB4-AE64DCC76A2A}" dt="2021-08-24T16:20:59.476" v="403" actId="478"/>
          <ac:spMkLst>
            <pc:docMk/>
            <pc:sldMk cId="1028720298" sldId="262"/>
            <ac:spMk id="2" creationId="{771A743A-4809-4FFE-805D-0428AECB7D31}"/>
          </ac:spMkLst>
        </pc:spChg>
        <pc:spChg chg="mod">
          <ac:chgData name="GabrieFernando Lopez" userId="c13f67e60826eb37" providerId="LiveId" clId="{6D33E113-6AAD-4B1C-AAB4-AE64DCC76A2A}" dt="2021-08-24T16:21:45.612" v="414" actId="20577"/>
          <ac:spMkLst>
            <pc:docMk/>
            <pc:sldMk cId="1028720298" sldId="262"/>
            <ac:spMk id="3" creationId="{5C55644F-32D1-40D7-AB67-5D6B6C225DE3}"/>
          </ac:spMkLst>
        </pc:spChg>
        <pc:spChg chg="add mod">
          <ac:chgData name="GabrieFernando Lopez" userId="c13f67e60826eb37" providerId="LiveId" clId="{6D33E113-6AAD-4B1C-AAB4-AE64DCC76A2A}" dt="2021-08-24T16:20:51.872" v="399"/>
          <ac:spMkLst>
            <pc:docMk/>
            <pc:sldMk cId="1028720298" sldId="262"/>
            <ac:spMk id="4" creationId="{EBA215AC-A23C-4B7D-8015-2C7F0B4C4377}"/>
          </ac:spMkLst>
        </pc:spChg>
        <pc:spChg chg="add mod">
          <ac:chgData name="GabrieFernando Lopez" userId="c13f67e60826eb37" providerId="LiveId" clId="{6D33E113-6AAD-4B1C-AAB4-AE64DCC76A2A}" dt="2021-08-24T16:20:57.500" v="402"/>
          <ac:spMkLst>
            <pc:docMk/>
            <pc:sldMk cId="1028720298" sldId="262"/>
            <ac:spMk id="5" creationId="{0F059590-6BB2-4751-BB79-F8CB662CC009}"/>
          </ac:spMkLst>
        </pc:spChg>
        <pc:spChg chg="add mod">
          <ac:chgData name="GabrieFernando Lopez" userId="c13f67e60826eb37" providerId="LiveId" clId="{6D33E113-6AAD-4B1C-AAB4-AE64DCC76A2A}" dt="2021-08-24T16:25:01.309" v="429"/>
          <ac:spMkLst>
            <pc:docMk/>
            <pc:sldMk cId="1028720298" sldId="262"/>
            <ac:spMk id="6" creationId="{25C71E8E-49A8-40BB-A66B-AAE3E793CEA7}"/>
          </ac:spMkLst>
        </pc:spChg>
      </pc:sldChg>
      <pc:sldChg chg="addSp delSp modSp mod">
        <pc:chgData name="GabrieFernando Lopez" userId="c13f67e60826eb37" providerId="LiveId" clId="{6D33E113-6AAD-4B1C-AAB4-AE64DCC76A2A}" dt="2021-08-24T16:33:53.921" v="461" actId="403"/>
        <pc:sldMkLst>
          <pc:docMk/>
          <pc:sldMk cId="1357040036" sldId="263"/>
        </pc:sldMkLst>
        <pc:spChg chg="del">
          <ac:chgData name="GabrieFernando Lopez" userId="c13f67e60826eb37" providerId="LiveId" clId="{6D33E113-6AAD-4B1C-AAB4-AE64DCC76A2A}" dt="2021-08-24T16:24:50.240" v="428" actId="478"/>
          <ac:spMkLst>
            <pc:docMk/>
            <pc:sldMk cId="1357040036" sldId="263"/>
            <ac:spMk id="2" creationId="{3F994192-595A-42F8-93ED-CA3FE89C6AD7}"/>
          </ac:spMkLst>
        </pc:spChg>
        <pc:spChg chg="mod">
          <ac:chgData name="GabrieFernando Lopez" userId="c13f67e60826eb37" providerId="LiveId" clId="{6D33E113-6AAD-4B1C-AAB4-AE64DCC76A2A}" dt="2021-08-24T16:33:53.921" v="461" actId="403"/>
          <ac:spMkLst>
            <pc:docMk/>
            <pc:sldMk cId="1357040036" sldId="263"/>
            <ac:spMk id="3" creationId="{7AC23891-EB81-4E43-8FBE-8B5C12B2B960}"/>
          </ac:spMkLst>
        </pc:spChg>
        <pc:spChg chg="add mod">
          <ac:chgData name="GabrieFernando Lopez" userId="c13f67e60826eb37" providerId="LiveId" clId="{6D33E113-6AAD-4B1C-AAB4-AE64DCC76A2A}" dt="2021-08-24T16:24:44.501" v="426"/>
          <ac:spMkLst>
            <pc:docMk/>
            <pc:sldMk cId="1357040036" sldId="263"/>
            <ac:spMk id="4" creationId="{57249CEE-BE7F-48FD-B78C-847FD003A698}"/>
          </ac:spMkLst>
        </pc:spChg>
        <pc:spChg chg="add mod">
          <ac:chgData name="GabrieFernando Lopez" userId="c13f67e60826eb37" providerId="LiveId" clId="{6D33E113-6AAD-4B1C-AAB4-AE64DCC76A2A}" dt="2021-08-24T16:24:48.508" v="427"/>
          <ac:spMkLst>
            <pc:docMk/>
            <pc:sldMk cId="1357040036" sldId="263"/>
            <ac:spMk id="5" creationId="{E67567AE-640B-4A17-AA2A-40DCA2BA3AED}"/>
          </ac:spMkLst>
        </pc:spChg>
        <pc:spChg chg="add mod">
          <ac:chgData name="GabrieFernando Lopez" userId="c13f67e60826eb37" providerId="LiveId" clId="{6D33E113-6AAD-4B1C-AAB4-AE64DCC76A2A}" dt="2021-08-24T16:30:22.952" v="434"/>
          <ac:spMkLst>
            <pc:docMk/>
            <pc:sldMk cId="1357040036" sldId="263"/>
            <ac:spMk id="6" creationId="{8573F290-AD07-4252-BAF4-A48A3DF2A275}"/>
          </ac:spMkLst>
        </pc:spChg>
      </pc:sldChg>
      <pc:sldChg chg="addSp delSp modSp new mod">
        <pc:chgData name="GabrieFernando Lopez" userId="c13f67e60826eb37" providerId="LiveId" clId="{6D33E113-6AAD-4B1C-AAB4-AE64DCC76A2A}" dt="2021-08-24T16:25:09.332" v="433"/>
        <pc:sldMkLst>
          <pc:docMk/>
          <pc:sldMk cId="836462124" sldId="264"/>
        </pc:sldMkLst>
        <pc:spChg chg="del mod">
          <ac:chgData name="GabrieFernando Lopez" userId="c13f67e60826eb37" providerId="LiveId" clId="{6D33E113-6AAD-4B1C-AAB4-AE64DCC76A2A}" dt="2021-08-24T16:13:22.318" v="256" actId="478"/>
          <ac:spMkLst>
            <pc:docMk/>
            <pc:sldMk cId="836462124" sldId="264"/>
            <ac:spMk id="2" creationId="{47CCA329-1BF7-4FC3-84E6-2F8DD192C876}"/>
          </ac:spMkLst>
        </pc:spChg>
        <pc:spChg chg="mod">
          <ac:chgData name="GabrieFernando Lopez" userId="c13f67e60826eb37" providerId="LiveId" clId="{6D33E113-6AAD-4B1C-AAB4-AE64DCC76A2A}" dt="2021-08-24T16:18:40.389" v="377" actId="20577"/>
          <ac:spMkLst>
            <pc:docMk/>
            <pc:sldMk cId="836462124" sldId="264"/>
            <ac:spMk id="3" creationId="{729CE84D-3A8D-469F-A6F5-8CD57F290BD6}"/>
          </ac:spMkLst>
        </pc:spChg>
        <pc:spChg chg="add mod">
          <ac:chgData name="GabrieFernando Lopez" userId="c13f67e60826eb37" providerId="LiveId" clId="{6D33E113-6AAD-4B1C-AAB4-AE64DCC76A2A}" dt="2021-08-24T16:13:17.336" v="254"/>
          <ac:spMkLst>
            <pc:docMk/>
            <pc:sldMk cId="836462124" sldId="264"/>
            <ac:spMk id="4" creationId="{FDD32D26-AF2C-4050-B07C-DBA64CCAE3B4}"/>
          </ac:spMkLst>
        </pc:spChg>
        <pc:spChg chg="add mod">
          <ac:chgData name="GabrieFernando Lopez" userId="c13f67e60826eb37" providerId="LiveId" clId="{6D33E113-6AAD-4B1C-AAB4-AE64DCC76A2A}" dt="2021-08-24T16:13:20.711" v="255"/>
          <ac:spMkLst>
            <pc:docMk/>
            <pc:sldMk cId="836462124" sldId="264"/>
            <ac:spMk id="5" creationId="{028091F4-DCA3-4D73-A234-88ABC41C2C32}"/>
          </ac:spMkLst>
        </pc:spChg>
        <pc:spChg chg="add mod">
          <ac:chgData name="GabrieFernando Lopez" userId="c13f67e60826eb37" providerId="LiveId" clId="{6D33E113-6AAD-4B1C-AAB4-AE64DCC76A2A}" dt="2021-08-24T16:25:09.332" v="433"/>
          <ac:spMkLst>
            <pc:docMk/>
            <pc:sldMk cId="836462124" sldId="264"/>
            <ac:spMk id="6" creationId="{916917CB-4F2E-44F4-9361-E6178D3CA1F0}"/>
          </ac:spMkLst>
        </pc:spChg>
      </pc:sldChg>
      <pc:sldChg chg="addSp delSp modSp new mod">
        <pc:chgData name="GabrieFernando Lopez" userId="c13f67e60826eb37" providerId="LiveId" clId="{6D33E113-6AAD-4B1C-AAB4-AE64DCC76A2A}" dt="2021-08-24T16:25:07.080" v="432"/>
        <pc:sldMkLst>
          <pc:docMk/>
          <pc:sldMk cId="1949540536" sldId="265"/>
        </pc:sldMkLst>
        <pc:spChg chg="del">
          <ac:chgData name="GabrieFernando Lopez" userId="c13f67e60826eb37" providerId="LiveId" clId="{6D33E113-6AAD-4B1C-AAB4-AE64DCC76A2A}" dt="2021-08-24T16:15:24.832" v="315" actId="478"/>
          <ac:spMkLst>
            <pc:docMk/>
            <pc:sldMk cId="1949540536" sldId="265"/>
            <ac:spMk id="2" creationId="{7D339253-3502-4156-94C6-A63B1CECAE6B}"/>
          </ac:spMkLst>
        </pc:spChg>
        <pc:spChg chg="mod">
          <ac:chgData name="GabrieFernando Lopez" userId="c13f67e60826eb37" providerId="LiveId" clId="{6D33E113-6AAD-4B1C-AAB4-AE64DCC76A2A}" dt="2021-08-24T16:16:23.599" v="333" actId="20577"/>
          <ac:spMkLst>
            <pc:docMk/>
            <pc:sldMk cId="1949540536" sldId="265"/>
            <ac:spMk id="3" creationId="{E5A61845-B01C-4AAC-A2B0-F175AF49BCDA}"/>
          </ac:spMkLst>
        </pc:spChg>
        <pc:spChg chg="add mod">
          <ac:chgData name="GabrieFernando Lopez" userId="c13f67e60826eb37" providerId="LiveId" clId="{6D33E113-6AAD-4B1C-AAB4-AE64DCC76A2A}" dt="2021-08-24T16:15:18.831" v="313"/>
          <ac:spMkLst>
            <pc:docMk/>
            <pc:sldMk cId="1949540536" sldId="265"/>
            <ac:spMk id="4" creationId="{039E3912-C07C-41E8-930A-4C8E8710225A}"/>
          </ac:spMkLst>
        </pc:spChg>
        <pc:spChg chg="add mod">
          <ac:chgData name="GabrieFernando Lopez" userId="c13f67e60826eb37" providerId="LiveId" clId="{6D33E113-6AAD-4B1C-AAB4-AE64DCC76A2A}" dt="2021-08-24T16:15:22.832" v="314"/>
          <ac:spMkLst>
            <pc:docMk/>
            <pc:sldMk cId="1949540536" sldId="265"/>
            <ac:spMk id="5" creationId="{E0C588FD-3457-43D5-934A-0550C080117D}"/>
          </ac:spMkLst>
        </pc:spChg>
        <pc:spChg chg="add mod">
          <ac:chgData name="GabrieFernando Lopez" userId="c13f67e60826eb37" providerId="LiveId" clId="{6D33E113-6AAD-4B1C-AAB4-AE64DCC76A2A}" dt="2021-08-24T16:25:07.080" v="432"/>
          <ac:spMkLst>
            <pc:docMk/>
            <pc:sldMk cId="1949540536" sldId="265"/>
            <ac:spMk id="6" creationId="{2D08E393-AAD7-491E-A41A-454A5C3037EE}"/>
          </ac:spMkLst>
        </pc:spChg>
      </pc:sldChg>
      <pc:sldChg chg="addSp delSp modSp new mod">
        <pc:chgData name="GabrieFernando Lopez" userId="c13f67e60826eb37" providerId="LiveId" clId="{6D33E113-6AAD-4B1C-AAB4-AE64DCC76A2A}" dt="2021-08-24T16:25:04.878" v="431"/>
        <pc:sldMkLst>
          <pc:docMk/>
          <pc:sldMk cId="3150779027" sldId="266"/>
        </pc:sldMkLst>
        <pc:spChg chg="del">
          <ac:chgData name="GabrieFernando Lopez" userId="c13f67e60826eb37" providerId="LiveId" clId="{6D33E113-6AAD-4B1C-AAB4-AE64DCC76A2A}" dt="2021-08-24T16:16:50.900" v="337" actId="478"/>
          <ac:spMkLst>
            <pc:docMk/>
            <pc:sldMk cId="3150779027" sldId="266"/>
            <ac:spMk id="2" creationId="{54357BB3-553A-46F8-BCAA-0009FA4BB601}"/>
          </ac:spMkLst>
        </pc:spChg>
        <pc:spChg chg="mod">
          <ac:chgData name="GabrieFernando Lopez" userId="c13f67e60826eb37" providerId="LiveId" clId="{6D33E113-6AAD-4B1C-AAB4-AE64DCC76A2A}" dt="2021-08-24T16:17:34.532" v="350" actId="20577"/>
          <ac:spMkLst>
            <pc:docMk/>
            <pc:sldMk cId="3150779027" sldId="266"/>
            <ac:spMk id="3" creationId="{463FFFD9-0770-4A0B-86A1-221AAF23097B}"/>
          </ac:spMkLst>
        </pc:spChg>
        <pc:spChg chg="add mod">
          <ac:chgData name="GabrieFernando Lopez" userId="c13f67e60826eb37" providerId="LiveId" clId="{6D33E113-6AAD-4B1C-AAB4-AE64DCC76A2A}" dt="2021-08-24T16:16:45.256" v="335"/>
          <ac:spMkLst>
            <pc:docMk/>
            <pc:sldMk cId="3150779027" sldId="266"/>
            <ac:spMk id="4" creationId="{DF54B84D-BD4A-43F1-A4D1-B9109C039412}"/>
          </ac:spMkLst>
        </pc:spChg>
        <pc:spChg chg="add mod">
          <ac:chgData name="GabrieFernando Lopez" userId="c13f67e60826eb37" providerId="LiveId" clId="{6D33E113-6AAD-4B1C-AAB4-AE64DCC76A2A}" dt="2021-08-24T16:16:49.222" v="336"/>
          <ac:spMkLst>
            <pc:docMk/>
            <pc:sldMk cId="3150779027" sldId="266"/>
            <ac:spMk id="5" creationId="{D2A4D4DC-E02B-47AE-8763-5F7449BB5B57}"/>
          </ac:spMkLst>
        </pc:spChg>
        <pc:spChg chg="add mod">
          <ac:chgData name="GabrieFernando Lopez" userId="c13f67e60826eb37" providerId="LiveId" clId="{6D33E113-6AAD-4B1C-AAB4-AE64DCC76A2A}" dt="2021-08-24T16:25:04.878" v="431"/>
          <ac:spMkLst>
            <pc:docMk/>
            <pc:sldMk cId="3150779027" sldId="266"/>
            <ac:spMk id="6" creationId="{D31DFBFF-80BA-4A83-9656-832BFB4895C6}"/>
          </ac:spMkLst>
        </pc:spChg>
      </pc:sldChg>
      <pc:sldChg chg="new del">
        <pc:chgData name="GabrieFernando Lopez" userId="c13f67e60826eb37" providerId="LiveId" clId="{6D33E113-6AAD-4B1C-AAB4-AE64DCC76A2A}" dt="2021-08-24T16:30:31.822" v="440" actId="47"/>
        <pc:sldMkLst>
          <pc:docMk/>
          <pc:sldMk cId="1916333798" sldId="267"/>
        </pc:sldMkLst>
      </pc:sldChg>
      <pc:sldChg chg="new del">
        <pc:chgData name="GabrieFernando Lopez" userId="c13f67e60826eb37" providerId="LiveId" clId="{6D33E113-6AAD-4B1C-AAB4-AE64DCC76A2A}" dt="2021-08-24T16:30:34.993" v="441" actId="47"/>
        <pc:sldMkLst>
          <pc:docMk/>
          <pc:sldMk cId="345047051" sldId="268"/>
        </pc:sldMkLst>
      </pc:sldChg>
      <pc:sldChg chg="new del">
        <pc:chgData name="GabrieFernando Lopez" userId="c13f67e60826eb37" providerId="LiveId" clId="{6D33E113-6AAD-4B1C-AAB4-AE64DCC76A2A}" dt="2021-08-24T16:30:36.400" v="442" actId="47"/>
        <pc:sldMkLst>
          <pc:docMk/>
          <pc:sldMk cId="4155295792" sldId="269"/>
        </pc:sldMkLst>
      </pc:sldChg>
      <pc:sldChg chg="new del">
        <pc:chgData name="GabrieFernando Lopez" userId="c13f67e60826eb37" providerId="LiveId" clId="{6D33E113-6AAD-4B1C-AAB4-AE64DCC76A2A}" dt="2021-08-24T16:30:37.489" v="443" actId="47"/>
        <pc:sldMkLst>
          <pc:docMk/>
          <pc:sldMk cId="1577495547" sldId="270"/>
        </pc:sldMkLst>
      </pc:sldChg>
      <pc:sldChg chg="add">
        <pc:chgData name="GabrieFernando Lopez" userId="c13f67e60826eb37" providerId="LiveId" clId="{6D33E113-6AAD-4B1C-AAB4-AE64DCC76A2A}" dt="2021-08-24T16:30:24.977" v="435"/>
        <pc:sldMkLst>
          <pc:docMk/>
          <pc:sldMk cId="2536426131" sldId="271"/>
        </pc:sldMkLst>
      </pc:sldChg>
      <pc:sldChg chg="add">
        <pc:chgData name="GabrieFernando Lopez" userId="c13f67e60826eb37" providerId="LiveId" clId="{6D33E113-6AAD-4B1C-AAB4-AE64DCC76A2A}" dt="2021-08-24T16:30:26.167" v="436"/>
        <pc:sldMkLst>
          <pc:docMk/>
          <pc:sldMk cId="344939965" sldId="272"/>
        </pc:sldMkLst>
      </pc:sldChg>
      <pc:sldChg chg="modSp add mod">
        <pc:chgData name="GabrieFernando Lopez" userId="c13f67e60826eb37" providerId="LiveId" clId="{6D33E113-6AAD-4B1C-AAB4-AE64DCC76A2A}" dt="2021-08-24T16:41:53.597" v="533"/>
        <pc:sldMkLst>
          <pc:docMk/>
          <pc:sldMk cId="955911624" sldId="273"/>
        </pc:sldMkLst>
        <pc:spChg chg="mod">
          <ac:chgData name="GabrieFernando Lopez" userId="c13f67e60826eb37" providerId="LiveId" clId="{6D33E113-6AAD-4B1C-AAB4-AE64DCC76A2A}" dt="2021-08-24T16:41:53.597" v="533"/>
          <ac:spMkLst>
            <pc:docMk/>
            <pc:sldMk cId="955911624" sldId="273"/>
            <ac:spMk id="3" creationId="{7AC23891-EB81-4E43-8FBE-8B5C12B2B960}"/>
          </ac:spMkLst>
        </pc:spChg>
        <pc:spChg chg="mod">
          <ac:chgData name="GabrieFernando Lopez" userId="c13f67e60826eb37" providerId="LiveId" clId="{6D33E113-6AAD-4B1C-AAB4-AE64DCC76A2A}" dt="2021-08-24T16:41:08.292" v="498" actId="20577"/>
          <ac:spMkLst>
            <pc:docMk/>
            <pc:sldMk cId="955911624" sldId="273"/>
            <ac:spMk id="5" creationId="{E67567AE-640B-4A17-AA2A-40DCA2BA3AED}"/>
          </ac:spMkLst>
        </pc:spChg>
      </pc:sldChg>
      <pc:sldChg chg="modSp add mod">
        <pc:chgData name="GabrieFernando Lopez" userId="c13f67e60826eb37" providerId="LiveId" clId="{6D33E113-6AAD-4B1C-AAB4-AE64DCC76A2A}" dt="2021-08-24T16:40:29.060" v="487"/>
        <pc:sldMkLst>
          <pc:docMk/>
          <pc:sldMk cId="3634804088" sldId="274"/>
        </pc:sldMkLst>
        <pc:spChg chg="mod">
          <ac:chgData name="GabrieFernando Lopez" userId="c13f67e60826eb37" providerId="LiveId" clId="{6D33E113-6AAD-4B1C-AAB4-AE64DCC76A2A}" dt="2021-08-24T16:40:29.060" v="487"/>
          <ac:spMkLst>
            <pc:docMk/>
            <pc:sldMk cId="3634804088" sldId="274"/>
            <ac:spMk id="3" creationId="{7AC23891-EB81-4E43-8FBE-8B5C12B2B960}"/>
          </ac:spMkLst>
        </pc:spChg>
        <pc:spChg chg="mod">
          <ac:chgData name="GabrieFernando Lopez" userId="c13f67e60826eb37" providerId="LiveId" clId="{6D33E113-6AAD-4B1C-AAB4-AE64DCC76A2A}" dt="2021-08-24T16:35:08.584" v="476" actId="20577"/>
          <ac:spMkLst>
            <pc:docMk/>
            <pc:sldMk cId="3634804088" sldId="274"/>
            <ac:spMk id="5" creationId="{E67567AE-640B-4A17-AA2A-40DCA2BA3AED}"/>
          </ac:spMkLst>
        </pc:spChg>
      </pc:sldChg>
      <pc:sldChg chg="modSp add mod">
        <pc:chgData name="GabrieFernando Lopez" userId="c13f67e60826eb37" providerId="LiveId" clId="{6D33E113-6AAD-4B1C-AAB4-AE64DCC76A2A}" dt="2021-08-24T16:34:32.424" v="464" actId="14100"/>
        <pc:sldMkLst>
          <pc:docMk/>
          <pc:sldMk cId="3154865816" sldId="275"/>
        </pc:sldMkLst>
        <pc:spChg chg="mod">
          <ac:chgData name="GabrieFernando Lopez" userId="c13f67e60826eb37" providerId="LiveId" clId="{6D33E113-6AAD-4B1C-AAB4-AE64DCC76A2A}" dt="2021-08-24T16:34:32.424" v="464" actId="14100"/>
          <ac:spMkLst>
            <pc:docMk/>
            <pc:sldMk cId="3154865816" sldId="275"/>
            <ac:spMk id="3" creationId="{7AC23891-EB81-4E43-8FBE-8B5C12B2B960}"/>
          </ac:spMkLst>
        </pc:spChg>
      </pc:sldChg>
      <pc:sldChg chg="new">
        <pc:chgData name="GabrieFernando Lopez" userId="c13f67e60826eb37" providerId="LiveId" clId="{6D33E113-6AAD-4B1C-AAB4-AE64DCC76A2A}" dt="2021-08-27T18:59:31.756" v="534" actId="680"/>
        <pc:sldMkLst>
          <pc:docMk/>
          <pc:sldMk cId="1629912973"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05B96AA-7466-4ECB-8677-DAC3F3B0C457}" type="datetimeFigureOut">
              <a:rPr lang="es-MX" smtClean="0"/>
              <a:t>29/08/2021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A0DB8DB-64A6-4A67-B73F-1449D934B4C8}"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421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05B96AA-7466-4ECB-8677-DAC3F3B0C457}" type="datetimeFigureOut">
              <a:rPr lang="es-MX" smtClean="0"/>
              <a:t>29/08/2021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A0DB8DB-64A6-4A67-B73F-1449D934B4C8}" type="slidenum">
              <a:rPr lang="es-MX" smtClean="0"/>
              <a:t>‹Nº›</a:t>
            </a:fld>
            <a:endParaRPr lang="es-MX"/>
          </a:p>
        </p:txBody>
      </p:sp>
    </p:spTree>
    <p:extLst>
      <p:ext uri="{BB962C8B-B14F-4D97-AF65-F5344CB8AC3E}">
        <p14:creationId xmlns:p14="http://schemas.microsoft.com/office/powerpoint/2010/main" val="319140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05B96AA-7466-4ECB-8677-DAC3F3B0C457}" type="datetimeFigureOut">
              <a:rPr lang="es-MX" smtClean="0"/>
              <a:t>29/08/2021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A0DB8DB-64A6-4A67-B73F-1449D934B4C8}" type="slidenum">
              <a:rPr lang="es-MX" smtClean="0"/>
              <a:t>‹Nº›</a:t>
            </a:fld>
            <a:endParaRPr lang="es-MX"/>
          </a:p>
        </p:txBody>
      </p:sp>
    </p:spTree>
    <p:extLst>
      <p:ext uri="{BB962C8B-B14F-4D97-AF65-F5344CB8AC3E}">
        <p14:creationId xmlns:p14="http://schemas.microsoft.com/office/powerpoint/2010/main" val="814094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05B96AA-7466-4ECB-8677-DAC3F3B0C457}" type="datetimeFigureOut">
              <a:rPr lang="es-MX" smtClean="0"/>
              <a:t>29/08/2021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A0DB8DB-64A6-4A67-B73F-1449D934B4C8}" type="slidenum">
              <a:rPr lang="es-MX" smtClean="0"/>
              <a:t>‹Nº›</a:t>
            </a:fld>
            <a:endParaRPr lang="es-MX"/>
          </a:p>
        </p:txBody>
      </p:sp>
    </p:spTree>
    <p:extLst>
      <p:ext uri="{BB962C8B-B14F-4D97-AF65-F5344CB8AC3E}">
        <p14:creationId xmlns:p14="http://schemas.microsoft.com/office/powerpoint/2010/main" val="231676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05B96AA-7466-4ECB-8677-DAC3F3B0C457}" type="datetimeFigureOut">
              <a:rPr lang="es-MX" smtClean="0"/>
              <a:t>29/08/2021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A0DB8DB-64A6-4A67-B73F-1449D934B4C8}"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09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05B96AA-7466-4ECB-8677-DAC3F3B0C457}" type="datetimeFigureOut">
              <a:rPr lang="es-MX" smtClean="0"/>
              <a:t>29/08/2021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A0DB8DB-64A6-4A67-B73F-1449D934B4C8}" type="slidenum">
              <a:rPr lang="es-MX" smtClean="0"/>
              <a:t>‹Nº›</a:t>
            </a:fld>
            <a:endParaRPr lang="es-MX"/>
          </a:p>
        </p:txBody>
      </p:sp>
    </p:spTree>
    <p:extLst>
      <p:ext uri="{BB962C8B-B14F-4D97-AF65-F5344CB8AC3E}">
        <p14:creationId xmlns:p14="http://schemas.microsoft.com/office/powerpoint/2010/main" val="397690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05B96AA-7466-4ECB-8677-DAC3F3B0C457}" type="datetimeFigureOut">
              <a:rPr lang="es-MX" smtClean="0"/>
              <a:t>29/08/2021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A0DB8DB-64A6-4A67-B73F-1449D934B4C8}" type="slidenum">
              <a:rPr lang="es-MX" smtClean="0"/>
              <a:t>‹Nº›</a:t>
            </a:fld>
            <a:endParaRPr lang="es-MX"/>
          </a:p>
        </p:txBody>
      </p:sp>
    </p:spTree>
    <p:extLst>
      <p:ext uri="{BB962C8B-B14F-4D97-AF65-F5344CB8AC3E}">
        <p14:creationId xmlns:p14="http://schemas.microsoft.com/office/powerpoint/2010/main" val="240505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05B96AA-7466-4ECB-8677-DAC3F3B0C457}" type="datetimeFigureOut">
              <a:rPr lang="es-MX" smtClean="0"/>
              <a:t>29/08/2021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A0DB8DB-64A6-4A67-B73F-1449D934B4C8}" type="slidenum">
              <a:rPr lang="es-MX" smtClean="0"/>
              <a:t>‹Nº›</a:t>
            </a:fld>
            <a:endParaRPr lang="es-MX"/>
          </a:p>
        </p:txBody>
      </p:sp>
    </p:spTree>
    <p:extLst>
      <p:ext uri="{BB962C8B-B14F-4D97-AF65-F5344CB8AC3E}">
        <p14:creationId xmlns:p14="http://schemas.microsoft.com/office/powerpoint/2010/main" val="387964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5B96AA-7466-4ECB-8677-DAC3F3B0C457}" type="datetimeFigureOut">
              <a:rPr lang="es-MX" smtClean="0"/>
              <a:t>29/08/2021</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7A0DB8DB-64A6-4A67-B73F-1449D934B4C8}" type="slidenum">
              <a:rPr lang="es-MX" smtClean="0"/>
              <a:t>‹Nº›</a:t>
            </a:fld>
            <a:endParaRPr lang="es-MX"/>
          </a:p>
        </p:txBody>
      </p:sp>
    </p:spTree>
    <p:extLst>
      <p:ext uri="{BB962C8B-B14F-4D97-AF65-F5344CB8AC3E}">
        <p14:creationId xmlns:p14="http://schemas.microsoft.com/office/powerpoint/2010/main" val="272417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5B96AA-7466-4ECB-8677-DAC3F3B0C457}" type="datetimeFigureOut">
              <a:rPr lang="es-MX" smtClean="0"/>
              <a:t>29/08/2021</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0DB8DB-64A6-4A67-B73F-1449D934B4C8}" type="slidenum">
              <a:rPr lang="es-MX" smtClean="0"/>
              <a:t>‹Nº›</a:t>
            </a:fld>
            <a:endParaRPr lang="es-MX"/>
          </a:p>
        </p:txBody>
      </p:sp>
    </p:spTree>
    <p:extLst>
      <p:ext uri="{BB962C8B-B14F-4D97-AF65-F5344CB8AC3E}">
        <p14:creationId xmlns:p14="http://schemas.microsoft.com/office/powerpoint/2010/main" val="238354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5B96AA-7466-4ECB-8677-DAC3F3B0C457}" type="datetimeFigureOut">
              <a:rPr lang="es-MX" smtClean="0"/>
              <a:t>29/08/2021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A0DB8DB-64A6-4A67-B73F-1449D934B4C8}" type="slidenum">
              <a:rPr lang="es-MX" smtClean="0"/>
              <a:t>‹Nº›</a:t>
            </a:fld>
            <a:endParaRPr lang="es-MX"/>
          </a:p>
        </p:txBody>
      </p:sp>
    </p:spTree>
    <p:extLst>
      <p:ext uri="{BB962C8B-B14F-4D97-AF65-F5344CB8AC3E}">
        <p14:creationId xmlns:p14="http://schemas.microsoft.com/office/powerpoint/2010/main" val="310111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5B96AA-7466-4ECB-8677-DAC3F3B0C457}" type="datetimeFigureOut">
              <a:rPr lang="es-MX" smtClean="0"/>
              <a:t>29/08/2021</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0DB8DB-64A6-4A67-B73F-1449D934B4C8}"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585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f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C60791-AC99-4AD7-AF66-14E781B8DD50}"/>
              </a:ext>
            </a:extLst>
          </p:cNvPr>
          <p:cNvSpPr>
            <a:spLocks noGrp="1"/>
          </p:cNvSpPr>
          <p:nvPr>
            <p:ph type="ctrTitle"/>
          </p:nvPr>
        </p:nvSpPr>
        <p:spPr>
          <a:xfrm>
            <a:off x="143155" y="214604"/>
            <a:ext cx="2469418" cy="741741"/>
          </a:xfrm>
        </p:spPr>
        <p:txBody>
          <a:bodyPr>
            <a:noAutofit/>
          </a:bodyPr>
          <a:lstStyle/>
          <a:p>
            <a:pPr algn="l"/>
            <a:r>
              <a:rPr lang="es-MX" sz="6600" dirty="0"/>
              <a:t>U</a:t>
            </a:r>
            <a:br>
              <a:rPr lang="es-MX" sz="6600" dirty="0"/>
            </a:br>
            <a:br>
              <a:rPr lang="es-MX" sz="6600" dirty="0"/>
            </a:br>
            <a:br>
              <a:rPr lang="es-MX" sz="6600" dirty="0"/>
            </a:br>
            <a:r>
              <a:rPr lang="es-MX" sz="4400" dirty="0"/>
              <a:t>UNIDAD 1</a:t>
            </a:r>
            <a:endParaRPr lang="es-MX" sz="6600" dirty="0"/>
          </a:p>
        </p:txBody>
      </p:sp>
      <p:sp>
        <p:nvSpPr>
          <p:cNvPr id="3" name="Subtítulo 2">
            <a:extLst>
              <a:ext uri="{FF2B5EF4-FFF2-40B4-BE49-F238E27FC236}">
                <a16:creationId xmlns:a16="http://schemas.microsoft.com/office/drawing/2014/main" id="{C5E982DD-BCB6-4BAC-968B-4C15CEFAC133}"/>
              </a:ext>
            </a:extLst>
          </p:cNvPr>
          <p:cNvSpPr>
            <a:spLocks noGrp="1"/>
          </p:cNvSpPr>
          <p:nvPr>
            <p:ph type="subTitle" idx="1"/>
          </p:nvPr>
        </p:nvSpPr>
        <p:spPr>
          <a:xfrm>
            <a:off x="68509" y="1096262"/>
            <a:ext cx="12123491" cy="461907"/>
          </a:xfrm>
        </p:spPr>
        <p:txBody>
          <a:bodyPr>
            <a:normAutofit fontScale="92500" lnSpcReduction="20000"/>
          </a:bodyPr>
          <a:lstStyle/>
          <a:p>
            <a:pPr algn="ctr"/>
            <a:r>
              <a:rPr lang="es-MX" sz="3200" dirty="0"/>
              <a:t>Impacto de las telecomunicaciones</a:t>
            </a:r>
          </a:p>
        </p:txBody>
      </p:sp>
      <p:sp>
        <p:nvSpPr>
          <p:cNvPr id="4" name="CuadroTexto 3">
            <a:extLst>
              <a:ext uri="{FF2B5EF4-FFF2-40B4-BE49-F238E27FC236}">
                <a16:creationId xmlns:a16="http://schemas.microsoft.com/office/drawing/2014/main" id="{8F1FB25D-348F-4814-B208-9F6311FDD632}"/>
              </a:ext>
            </a:extLst>
          </p:cNvPr>
          <p:cNvSpPr txBox="1"/>
          <p:nvPr/>
        </p:nvSpPr>
        <p:spPr>
          <a:xfrm>
            <a:off x="928381" y="1698086"/>
            <a:ext cx="10335237" cy="3970318"/>
          </a:xfrm>
          <a:prstGeom prst="rect">
            <a:avLst/>
          </a:prstGeom>
          <a:noFill/>
        </p:spPr>
        <p:txBody>
          <a:bodyPr wrap="square" rtlCol="0">
            <a:spAutoFit/>
          </a:bodyPr>
          <a:lstStyle/>
          <a:p>
            <a:pPr algn="just"/>
            <a:r>
              <a:rPr lang="es-MX" dirty="0"/>
              <a:t>Cuando nos comunicamos, estamos compartiendo información. Esta compartición puede ser local o remota. Entre los individuos, las comunicaciones locales se producen habitualmente cara a cara, mientras que las comunicaciones remotas tienen lugar a través de la distancia, que incluye:</a:t>
            </a:r>
          </a:p>
          <a:p>
            <a:pPr algn="just"/>
            <a:endParaRPr lang="es-MX" dirty="0"/>
          </a:p>
          <a:p>
            <a:pPr algn="just"/>
            <a:r>
              <a:rPr lang="es-MX" dirty="0"/>
              <a:t>-Telefonía (</a:t>
            </a:r>
            <a:r>
              <a:rPr lang="es-MX" sz="1800" dirty="0">
                <a:latin typeface="Calibri" panose="020F0502020204030204" pitchFamily="34" charset="0"/>
                <a:cs typeface="Times New Roman" panose="02020603050405020304" pitchFamily="18" charset="0"/>
              </a:rPr>
              <a:t>Llamadas, SMS Texto)</a:t>
            </a:r>
            <a:endParaRPr lang="es-MX" dirty="0"/>
          </a:p>
          <a:p>
            <a:pPr algn="just"/>
            <a:r>
              <a:rPr lang="es-MX" dirty="0"/>
              <a:t>-Telegrafía (Impulsos eléctricos)</a:t>
            </a:r>
          </a:p>
          <a:p>
            <a:pPr algn="just"/>
            <a:r>
              <a:rPr lang="es-MX" dirty="0"/>
              <a:t>-Televisión (Canales de aprendizaje, Noticieros)</a:t>
            </a:r>
          </a:p>
          <a:p>
            <a:pPr algn="just"/>
            <a:r>
              <a:rPr lang="es-MX" dirty="0"/>
              <a:t>-Internet (</a:t>
            </a:r>
            <a:r>
              <a:rPr lang="es-MX" sz="1800" dirty="0">
                <a:latin typeface="Calibri" panose="020F0502020204030204" pitchFamily="34" charset="0"/>
                <a:cs typeface="Times New Roman" panose="02020603050405020304" pitchFamily="18" charset="0"/>
              </a:rPr>
              <a:t>Redes sociales, aplicaciones de mensajería instantánea)</a:t>
            </a:r>
            <a:endParaRPr lang="es-MX" dirty="0"/>
          </a:p>
          <a:p>
            <a:pPr algn="just"/>
            <a:r>
              <a:rPr lang="es-MX" dirty="0"/>
              <a:t>El termino Telecomunicaciones significa comunicación a distancia (tele significa lejos en griego). </a:t>
            </a:r>
          </a:p>
          <a:p>
            <a:pPr algn="just"/>
            <a:endParaRPr lang="es-MX" dirty="0"/>
          </a:p>
          <a:p>
            <a:pPr algn="just"/>
            <a:r>
              <a:rPr lang="es-MX" dirty="0"/>
              <a:t>La Unión Internacional de Telecomunicaciones, declaró el 17 de mayo como el Día Mundial de las Telecomunicaciones debido a la importancia que las telecomunicaciones tienen hoy día en nuestra sociedad </a:t>
            </a:r>
          </a:p>
          <a:p>
            <a:pPr algn="just"/>
            <a:r>
              <a:rPr lang="es-MX" dirty="0"/>
              <a:t>no sólo por el avance vertiginoso que esta disciplina ha tenido, sino también por la importancia que reviste en el contexto económico y social. </a:t>
            </a:r>
          </a:p>
        </p:txBody>
      </p:sp>
      <p:pic>
        <p:nvPicPr>
          <p:cNvPr id="7" name="Imagen 6" descr="Mano sosteniendo un celular en la mano&#10;&#10;Descripción generada automáticamente">
            <a:extLst>
              <a:ext uri="{FF2B5EF4-FFF2-40B4-BE49-F238E27FC236}">
                <a16:creationId xmlns:a16="http://schemas.microsoft.com/office/drawing/2014/main" id="{31307E27-B1B8-482E-A573-A8D8BA4BA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722" y="2736279"/>
            <a:ext cx="1031426" cy="434468"/>
          </a:xfrm>
          <a:prstGeom prst="rect">
            <a:avLst/>
          </a:prstGeom>
        </p:spPr>
      </p:pic>
      <p:pic>
        <p:nvPicPr>
          <p:cNvPr id="8" name="Imagen 7" descr="Imagen que contiene electrónica, televisión&#10;&#10;Descripción generada automáticamente">
            <a:extLst>
              <a:ext uri="{FF2B5EF4-FFF2-40B4-BE49-F238E27FC236}">
                <a16:creationId xmlns:a16="http://schemas.microsoft.com/office/drawing/2014/main" id="{CE67A414-3866-4274-B468-526A3E2F6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0296" y="3093430"/>
            <a:ext cx="1031426" cy="591419"/>
          </a:xfrm>
          <a:prstGeom prst="rect">
            <a:avLst/>
          </a:prstGeom>
        </p:spPr>
      </p:pic>
      <p:pic>
        <p:nvPicPr>
          <p:cNvPr id="9" name="Imagen 8">
            <a:extLst>
              <a:ext uri="{FF2B5EF4-FFF2-40B4-BE49-F238E27FC236}">
                <a16:creationId xmlns:a16="http://schemas.microsoft.com/office/drawing/2014/main" id="{56058404-2D04-4548-B9F5-6C8C7AD89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8434" y="3207086"/>
            <a:ext cx="1294236" cy="591420"/>
          </a:xfrm>
          <a:prstGeom prst="rect">
            <a:avLst/>
          </a:prstGeom>
        </p:spPr>
      </p:pic>
      <p:sp>
        <p:nvSpPr>
          <p:cNvPr id="10" name="CuadroTexto 9">
            <a:extLst>
              <a:ext uri="{FF2B5EF4-FFF2-40B4-BE49-F238E27FC236}">
                <a16:creationId xmlns:a16="http://schemas.microsoft.com/office/drawing/2014/main" id="{EC0CDD5A-E57A-4D51-9119-4933E92EE632}"/>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3853970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CD7CFD1-62F7-4106-8425-20569FF934C5}"/>
              </a:ext>
            </a:extLst>
          </p:cNvPr>
          <p:cNvSpPr>
            <a:spLocks noGrp="1"/>
          </p:cNvSpPr>
          <p:nvPr>
            <p:ph idx="1"/>
          </p:nvPr>
        </p:nvSpPr>
        <p:spPr>
          <a:xfrm>
            <a:off x="1101054" y="1738378"/>
            <a:ext cx="10058400" cy="4023360"/>
          </a:xfrm>
        </p:spPr>
        <p:txBody>
          <a:bodyPr>
            <a:normAutofit fontScale="92500" lnSpcReduction="10000"/>
          </a:bodyPr>
          <a:lstStyle/>
          <a:p>
            <a:pPr algn="ctr"/>
            <a:r>
              <a:rPr lang="es-MX" sz="2800" dirty="0"/>
              <a:t>ANALISIS</a:t>
            </a:r>
          </a:p>
          <a:p>
            <a:pPr algn="just"/>
            <a:r>
              <a:rPr lang="es-MX" dirty="0"/>
              <a:t>Este análisis se desprenden algunas conclusiones importantes para la economía.</a:t>
            </a:r>
          </a:p>
          <a:p>
            <a:pPr algn="just"/>
            <a:r>
              <a:rPr lang="es-MX" dirty="0"/>
              <a:t>Primero, aquellos países cuya mejoría en la infraestructura de telecomunicaciones sea relativamente baja, necesariamente padecerán tasas de crecimiento de sus sectores industriales y de servicios relativamente bajas.</a:t>
            </a:r>
          </a:p>
          <a:p>
            <a:pPr algn="just"/>
            <a:r>
              <a:rPr lang="es-MX" dirty="0"/>
              <a:t>Segundo, si se desea un crecimiento y un mayor dinamismo en los negocios, es fundamental la implementación de facilidades en las telecomunicaciones, ya que de esta forma, se pueden transmitir los datos que se necesitan a velocidades muchos mayores.</a:t>
            </a:r>
          </a:p>
          <a:p>
            <a:pPr algn="just"/>
            <a:r>
              <a:rPr lang="es-MX" dirty="0"/>
              <a:t>Tercero, el acceso a las telecomunicaciones mejora la estructura de las organizaciones y de las empresas, volviéndolas más dinámicas e incrementando su capacidad gerencial, tanto en los sistemas públicos como en los privados. Los agentes que hacen uso de una comunicación más efectiva responden con mayor facilidad y rapidez a los mercados, pudiendo extender el acceso a los bienes y servicios a nivel global.</a:t>
            </a:r>
            <a:endParaRPr lang="es-MX" sz="2400" dirty="0"/>
          </a:p>
        </p:txBody>
      </p:sp>
      <p:sp>
        <p:nvSpPr>
          <p:cNvPr id="5" name="Título 1">
            <a:extLst>
              <a:ext uri="{FF2B5EF4-FFF2-40B4-BE49-F238E27FC236}">
                <a16:creationId xmlns:a16="http://schemas.microsoft.com/office/drawing/2014/main" id="{9B14980F-50F0-4EE9-8C66-1644163B2D59}"/>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8" name="Subtítulo 2">
            <a:extLst>
              <a:ext uri="{FF2B5EF4-FFF2-40B4-BE49-F238E27FC236}">
                <a16:creationId xmlns:a16="http://schemas.microsoft.com/office/drawing/2014/main" id="{154B38F6-455D-420F-A10A-EE74C7CC92BD}"/>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Impacto de las telecomunicaciones</a:t>
            </a:r>
          </a:p>
        </p:txBody>
      </p:sp>
      <p:sp>
        <p:nvSpPr>
          <p:cNvPr id="6" name="CuadroTexto 5">
            <a:extLst>
              <a:ext uri="{FF2B5EF4-FFF2-40B4-BE49-F238E27FC236}">
                <a16:creationId xmlns:a16="http://schemas.microsoft.com/office/drawing/2014/main" id="{20E185B2-5851-4537-B737-AF00850878BB}"/>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1538028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C23891-EB81-4E43-8FBE-8B5C12B2B960}"/>
              </a:ext>
            </a:extLst>
          </p:cNvPr>
          <p:cNvSpPr>
            <a:spLocks noGrp="1"/>
          </p:cNvSpPr>
          <p:nvPr>
            <p:ph idx="1"/>
          </p:nvPr>
        </p:nvSpPr>
        <p:spPr/>
        <p:txBody>
          <a:bodyPr>
            <a:normAutofit/>
          </a:bodyPr>
          <a:lstStyle/>
          <a:p>
            <a:pPr algn="just"/>
            <a:r>
              <a:rPr lang="es-MX" sz="1800" dirty="0"/>
              <a:t>La condición actual del mundo, hay desigualdad porque aún falta mucho por hacer para que los beneficios de las telecomunicaciones lleguen a todos los rincones del mundo, nos lleva a recordar y tener consciente la importancia de las telecomunicaciones y de su papel trascendental en el desarrollo sustentable.</a:t>
            </a:r>
          </a:p>
          <a:p>
            <a:pPr algn="just"/>
            <a:r>
              <a:rPr lang="es-MX" sz="1800" dirty="0"/>
              <a:t>Recientemente, el desarrollo de la microelectrónica, la digitalización y las redes de transmisión a altas velocidades están produciendo una revolución tecnológica de grandes proporciones a nivel mundial. Los conmutadores electrónicos y los sistema inteligentes han reducido su precio y, por tanto, han proliferado por todas partes. Hoy el negocio de las telecomunicaciones se ha transformado en una red de redes, un sistema nervioso entrelazado de medios inalámbricos, satélites, cable de cobre coaxial y fibra óptica. Este dinamismo propio del sector se refleja en el crecimiento exponencial de Internet, lo que genera sustanciales innovaciones, muchas de las cuales eran inimaginables. En la actualidad, el crecimiento de los usuarios del servicio de Internet sobrepasa ampliamente el crecimiento de servicios tales como la telefonía celular y la telefonía básica. </a:t>
            </a:r>
            <a:endParaRPr lang="es-MX" dirty="0"/>
          </a:p>
        </p:txBody>
      </p:sp>
      <p:sp>
        <p:nvSpPr>
          <p:cNvPr id="4" name="Título 1">
            <a:extLst>
              <a:ext uri="{FF2B5EF4-FFF2-40B4-BE49-F238E27FC236}">
                <a16:creationId xmlns:a16="http://schemas.microsoft.com/office/drawing/2014/main" id="{57249CEE-BE7F-48FD-B78C-847FD003A698}"/>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E67567AE-640B-4A17-AA2A-40DCA2BA3AED}"/>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Impacto de las telecomunicaciones</a:t>
            </a:r>
          </a:p>
        </p:txBody>
      </p:sp>
      <p:sp>
        <p:nvSpPr>
          <p:cNvPr id="7" name="CuadroTexto 6">
            <a:extLst>
              <a:ext uri="{FF2B5EF4-FFF2-40B4-BE49-F238E27FC236}">
                <a16:creationId xmlns:a16="http://schemas.microsoft.com/office/drawing/2014/main" id="{11B4C0D9-BC64-4BE7-8560-6F3EA8E46CAA}"/>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135704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C23891-EB81-4E43-8FBE-8B5C12B2B960}"/>
              </a:ext>
            </a:extLst>
          </p:cNvPr>
          <p:cNvSpPr>
            <a:spLocks noGrp="1"/>
          </p:cNvSpPr>
          <p:nvPr>
            <p:ph idx="1"/>
          </p:nvPr>
        </p:nvSpPr>
        <p:spPr>
          <a:xfrm>
            <a:off x="1097280" y="1924050"/>
            <a:ext cx="10058400" cy="3945044"/>
          </a:xfrm>
        </p:spPr>
        <p:txBody>
          <a:bodyPr/>
          <a:lstStyle/>
          <a:p>
            <a:pPr algn="just"/>
            <a:r>
              <a:rPr lang="es-MX" dirty="0"/>
              <a:t>Las telecomunicaciones se han convertido en una de las actividades más dinámicas alrededor del mundo.</a:t>
            </a:r>
          </a:p>
          <a:p>
            <a:pPr algn="just"/>
            <a:r>
              <a:rPr lang="es-MX" dirty="0"/>
              <a:t>Esto se debe a que, en la última década, los medios que se utilizaban para llevar a cabo las comunicaciones han aumentado la capacidad para enviar información por más de un millón de veces. </a:t>
            </a:r>
          </a:p>
          <a:p>
            <a:pPr algn="just"/>
            <a:r>
              <a:rPr lang="es-MX" dirty="0"/>
              <a:t>La evolución tecnológica ha transformado la industria de las telecomunicaciones y, por tanto, será la regulación de este importante mercado en cada país es la que marcará la velocidad de esta transformación en cada uno de ellos</a:t>
            </a:r>
          </a:p>
        </p:txBody>
      </p:sp>
      <p:sp>
        <p:nvSpPr>
          <p:cNvPr id="4" name="Título 1">
            <a:extLst>
              <a:ext uri="{FF2B5EF4-FFF2-40B4-BE49-F238E27FC236}">
                <a16:creationId xmlns:a16="http://schemas.microsoft.com/office/drawing/2014/main" id="{57249CEE-BE7F-48FD-B78C-847FD003A698}"/>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E67567AE-640B-4A17-AA2A-40DCA2BA3AED}"/>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Impacto de las telecomunicaciones</a:t>
            </a:r>
          </a:p>
        </p:txBody>
      </p:sp>
      <p:sp>
        <p:nvSpPr>
          <p:cNvPr id="7" name="CuadroTexto 6">
            <a:extLst>
              <a:ext uri="{FF2B5EF4-FFF2-40B4-BE49-F238E27FC236}">
                <a16:creationId xmlns:a16="http://schemas.microsoft.com/office/drawing/2014/main" id="{C805598B-B5B2-4265-ADBC-E57DDC0C51CC}"/>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3154865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C23891-EB81-4E43-8FBE-8B5C12B2B960}"/>
              </a:ext>
            </a:extLst>
          </p:cNvPr>
          <p:cNvSpPr>
            <a:spLocks noGrp="1"/>
          </p:cNvSpPr>
          <p:nvPr>
            <p:ph idx="1"/>
          </p:nvPr>
        </p:nvSpPr>
        <p:spPr/>
        <p:txBody>
          <a:bodyPr>
            <a:normAutofit/>
          </a:bodyPr>
          <a:lstStyle/>
          <a:p>
            <a:pPr algn="just"/>
            <a:r>
              <a:rPr lang="es-MX" sz="1600" dirty="0"/>
              <a:t>En los sistemas de información basados en computadoras, los datos se representan con unidades de información binaria (o bits) producidos en forma de ceros y unos. Por lo tanto, en la transmisión de datos se intercambia información en forma de unos y ceros entre dos dispositivos a través de alguna forma de medio de transmisión (como un cable).</a:t>
            </a:r>
          </a:p>
          <a:p>
            <a:pPr algn="just"/>
            <a:r>
              <a:rPr lang="es-MX" sz="1600" dirty="0"/>
              <a:t>Los componentes que integran un sistema de telecomunicaciones son aquellos que toman un papel importante dentro del proceso de la transferencia de información, estos son:</a:t>
            </a:r>
          </a:p>
          <a:p>
            <a:pPr>
              <a:buFont typeface="Wingdings" panose="05000000000000000000" pitchFamily="2" charset="2"/>
              <a:buChar char="v"/>
            </a:pPr>
            <a:r>
              <a:rPr lang="es-MX" sz="1600" dirty="0"/>
              <a:t>EMISOR</a:t>
            </a:r>
          </a:p>
          <a:p>
            <a:pPr>
              <a:buFont typeface="Wingdings" panose="05000000000000000000" pitchFamily="2" charset="2"/>
              <a:buChar char="v"/>
            </a:pPr>
            <a:r>
              <a:rPr lang="es-MX" sz="1600" dirty="0"/>
              <a:t>RECEPTOR</a:t>
            </a:r>
          </a:p>
          <a:p>
            <a:pPr>
              <a:buFont typeface="Wingdings" panose="05000000000000000000" pitchFamily="2" charset="2"/>
              <a:buChar char="v"/>
            </a:pPr>
            <a:r>
              <a:rPr lang="es-MX" sz="1600" dirty="0"/>
              <a:t>MEDIO</a:t>
            </a:r>
          </a:p>
          <a:p>
            <a:pPr>
              <a:buFont typeface="Wingdings" panose="05000000000000000000" pitchFamily="2" charset="2"/>
              <a:buChar char="v"/>
            </a:pPr>
            <a:r>
              <a:rPr lang="es-MX" sz="1600" dirty="0"/>
              <a:t>CODIGO</a:t>
            </a:r>
          </a:p>
          <a:p>
            <a:pPr>
              <a:buFont typeface="Wingdings" panose="05000000000000000000" pitchFamily="2" charset="2"/>
              <a:buChar char="v"/>
            </a:pPr>
            <a:r>
              <a:rPr lang="es-MX" sz="1600" dirty="0"/>
              <a:t>PROTOCOLOS</a:t>
            </a:r>
          </a:p>
          <a:p>
            <a:pPr algn="just"/>
            <a:endParaRPr lang="es-MX" sz="1600" dirty="0"/>
          </a:p>
          <a:p>
            <a:pPr algn="just"/>
            <a:endParaRPr lang="es-MX" sz="1600" dirty="0"/>
          </a:p>
        </p:txBody>
      </p:sp>
      <p:sp>
        <p:nvSpPr>
          <p:cNvPr id="4" name="Título 1">
            <a:extLst>
              <a:ext uri="{FF2B5EF4-FFF2-40B4-BE49-F238E27FC236}">
                <a16:creationId xmlns:a16="http://schemas.microsoft.com/office/drawing/2014/main" id="{57249CEE-BE7F-48FD-B78C-847FD003A698}"/>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E67567AE-640B-4A17-AA2A-40DCA2BA3AED}"/>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500" dirty="0"/>
              <a:t>Componentes</a:t>
            </a:r>
            <a:endParaRPr lang="es-MX" sz="3200" dirty="0"/>
          </a:p>
        </p:txBody>
      </p:sp>
      <p:sp>
        <p:nvSpPr>
          <p:cNvPr id="7" name="CuadroTexto 6">
            <a:extLst>
              <a:ext uri="{FF2B5EF4-FFF2-40B4-BE49-F238E27FC236}">
                <a16:creationId xmlns:a16="http://schemas.microsoft.com/office/drawing/2014/main" id="{F661A681-9FE6-4D62-82EC-22F7FA7089CC}"/>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3634804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C23891-EB81-4E43-8FBE-8B5C12B2B960}"/>
              </a:ext>
            </a:extLst>
          </p:cNvPr>
          <p:cNvSpPr>
            <a:spLocks noGrp="1"/>
          </p:cNvSpPr>
          <p:nvPr>
            <p:ph idx="1"/>
          </p:nvPr>
        </p:nvSpPr>
        <p:spPr/>
        <p:txBody>
          <a:bodyPr>
            <a:normAutofit/>
          </a:bodyPr>
          <a:lstStyle/>
          <a:p>
            <a:pPr algn="ctr"/>
            <a:r>
              <a:rPr lang="es-MX" sz="2800" dirty="0"/>
              <a:t>Emisor</a:t>
            </a:r>
            <a:endParaRPr lang="es-MX" sz="1600" dirty="0"/>
          </a:p>
          <a:p>
            <a:pPr algn="just"/>
            <a:r>
              <a:rPr lang="es-MX" sz="1600" dirty="0"/>
              <a:t>El emisor es uno de los conceptos de la comunicación, de la teoría de la comunicación y del proceso de información. En sí técnicamente, el emisor es aquel objeto que codifica el mensaje y lo transmite por medio de un canal o medio hasta un receptor, perceptor y/u observador. </a:t>
            </a:r>
          </a:p>
          <a:p>
            <a:pPr marL="0" indent="0" algn="just">
              <a:buNone/>
            </a:pPr>
            <a:r>
              <a:rPr lang="es-MX" sz="1600" dirty="0"/>
              <a:t>Un emisor puede ser tanto un aparato - una antena por ejemplo - o un emisor humano - un locutor por ejemplo. La palabra "emisora" deriva de emisor, es decir, que emite por medio de las ondas hertzianas, es el dispositivo que envía los datos del mensaje. Puede ser una computadora, una estación de trabajo, un teléfono, una videocámara, etc.</a:t>
            </a:r>
          </a:p>
          <a:p>
            <a:pPr marL="0" indent="0">
              <a:buNone/>
            </a:pPr>
            <a:endParaRPr lang="es-MX" sz="1800" dirty="0"/>
          </a:p>
        </p:txBody>
      </p:sp>
      <p:sp>
        <p:nvSpPr>
          <p:cNvPr id="4" name="Título 1">
            <a:extLst>
              <a:ext uri="{FF2B5EF4-FFF2-40B4-BE49-F238E27FC236}">
                <a16:creationId xmlns:a16="http://schemas.microsoft.com/office/drawing/2014/main" id="{57249CEE-BE7F-48FD-B78C-847FD003A698}"/>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E67567AE-640B-4A17-AA2A-40DCA2BA3AED}"/>
              </a:ext>
            </a:extLst>
          </p:cNvPr>
          <p:cNvSpPr txBox="1">
            <a:spLocks/>
          </p:cNvSpPr>
          <p:nvPr/>
        </p:nvSpPr>
        <p:spPr>
          <a:xfrm>
            <a:off x="143155" y="116414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Componentes</a:t>
            </a:r>
          </a:p>
        </p:txBody>
      </p:sp>
      <p:pic>
        <p:nvPicPr>
          <p:cNvPr id="7" name="Imagen 6" descr="Una caricatura de una persona&#10;&#10;Descripción generada automáticamente con confianza media">
            <a:extLst>
              <a:ext uri="{FF2B5EF4-FFF2-40B4-BE49-F238E27FC236}">
                <a16:creationId xmlns:a16="http://schemas.microsoft.com/office/drawing/2014/main" id="{10465E97-A206-4051-AD6D-8B1FC4C66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4093" y="4278735"/>
            <a:ext cx="2170011" cy="1728814"/>
          </a:xfrm>
          <a:prstGeom prst="rect">
            <a:avLst/>
          </a:prstGeom>
        </p:spPr>
      </p:pic>
      <p:sp>
        <p:nvSpPr>
          <p:cNvPr id="8" name="CuadroTexto 7">
            <a:extLst>
              <a:ext uri="{FF2B5EF4-FFF2-40B4-BE49-F238E27FC236}">
                <a16:creationId xmlns:a16="http://schemas.microsoft.com/office/drawing/2014/main" id="{76360788-7455-41EF-8970-890D7793AB95}"/>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955911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C23891-EB81-4E43-8FBE-8B5C12B2B960}"/>
              </a:ext>
            </a:extLst>
          </p:cNvPr>
          <p:cNvSpPr>
            <a:spLocks noGrp="1"/>
          </p:cNvSpPr>
          <p:nvPr>
            <p:ph idx="1"/>
          </p:nvPr>
        </p:nvSpPr>
        <p:spPr/>
        <p:txBody>
          <a:bodyPr>
            <a:normAutofit/>
          </a:bodyPr>
          <a:lstStyle/>
          <a:p>
            <a:pPr algn="ctr"/>
            <a:r>
              <a:rPr lang="es-MX" sz="2800" dirty="0"/>
              <a:t>Receptor</a:t>
            </a:r>
            <a:endParaRPr lang="es-MX" sz="2400" dirty="0"/>
          </a:p>
          <a:p>
            <a:pPr algn="just"/>
            <a:r>
              <a:rPr lang="es-MX" sz="1800" dirty="0"/>
              <a:t>Es el dispositivo que recibe los datos el mensaje. Puede ser una computadora, una estación de trabajo, un teléfono, una videocámara, etc.</a:t>
            </a:r>
            <a:endParaRPr lang="es-MX" dirty="0"/>
          </a:p>
          <a:p>
            <a:pPr algn="just"/>
            <a:r>
              <a:rPr lang="es-MX" sz="1800" dirty="0"/>
              <a:t>El receptor, en un sistema de telecomunicación, es el agente (persona o equipo) que recibe el mensaje (señal o código) emitido por un emisor, transmisor o enunciante. Es el destinatario a quien va dirigida la comunicación. </a:t>
            </a:r>
          </a:p>
          <a:p>
            <a:endParaRPr lang="es-MX" sz="2400" dirty="0"/>
          </a:p>
        </p:txBody>
      </p:sp>
      <p:sp>
        <p:nvSpPr>
          <p:cNvPr id="4" name="Título 1">
            <a:extLst>
              <a:ext uri="{FF2B5EF4-FFF2-40B4-BE49-F238E27FC236}">
                <a16:creationId xmlns:a16="http://schemas.microsoft.com/office/drawing/2014/main" id="{57249CEE-BE7F-48FD-B78C-847FD003A698}"/>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E67567AE-640B-4A17-AA2A-40DCA2BA3AED}"/>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500" dirty="0"/>
              <a:t>Componentes</a:t>
            </a:r>
            <a:endParaRPr lang="es-MX" sz="3200" dirty="0"/>
          </a:p>
        </p:txBody>
      </p:sp>
      <p:pic>
        <p:nvPicPr>
          <p:cNvPr id="7" name="Imagen 6" descr="Icono&#10;&#10;Descripción generada automáticamente">
            <a:extLst>
              <a:ext uri="{FF2B5EF4-FFF2-40B4-BE49-F238E27FC236}">
                <a16:creationId xmlns:a16="http://schemas.microsoft.com/office/drawing/2014/main" id="{4D3D1B30-0BCA-4C1D-BA8A-AF26035EC2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6730" y="4072053"/>
            <a:ext cx="1524003" cy="1524003"/>
          </a:xfrm>
          <a:prstGeom prst="rect">
            <a:avLst/>
          </a:prstGeom>
        </p:spPr>
      </p:pic>
      <p:sp>
        <p:nvSpPr>
          <p:cNvPr id="8" name="CuadroTexto 7">
            <a:extLst>
              <a:ext uri="{FF2B5EF4-FFF2-40B4-BE49-F238E27FC236}">
                <a16:creationId xmlns:a16="http://schemas.microsoft.com/office/drawing/2014/main" id="{9BD8723A-E5D1-4013-9A48-A6276BD588B6}"/>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344939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C23891-EB81-4E43-8FBE-8B5C12B2B960}"/>
              </a:ext>
            </a:extLst>
          </p:cNvPr>
          <p:cNvSpPr>
            <a:spLocks noGrp="1"/>
          </p:cNvSpPr>
          <p:nvPr>
            <p:ph idx="1"/>
          </p:nvPr>
        </p:nvSpPr>
        <p:spPr/>
        <p:txBody>
          <a:bodyPr/>
          <a:lstStyle/>
          <a:p>
            <a:pPr algn="ctr"/>
            <a:r>
              <a:rPr lang="es-MX" dirty="0"/>
              <a:t>MEDIO</a:t>
            </a:r>
          </a:p>
          <a:p>
            <a:pPr algn="just"/>
            <a:r>
              <a:rPr lang="es-MX" dirty="0"/>
              <a:t>El medio de transmisión es el camino “Guiado” (físico) o “no guiado” (invisible) por el cual viaja el mensaje del emisor al receptor.</a:t>
            </a:r>
          </a:p>
          <a:p>
            <a:pPr algn="just"/>
            <a:r>
              <a:rPr lang="es-MX" dirty="0"/>
              <a:t> Este medio puede estar formado por una cable de cobre trenzado, un cable coaxial, un cable de fibra óptica, un láser u ondas de radio electromagnéticas (señales de microondas terrestres o satelitales).</a:t>
            </a:r>
          </a:p>
        </p:txBody>
      </p:sp>
      <p:sp>
        <p:nvSpPr>
          <p:cNvPr id="4" name="Título 1">
            <a:extLst>
              <a:ext uri="{FF2B5EF4-FFF2-40B4-BE49-F238E27FC236}">
                <a16:creationId xmlns:a16="http://schemas.microsoft.com/office/drawing/2014/main" id="{57249CEE-BE7F-48FD-B78C-847FD003A698}"/>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E67567AE-640B-4A17-AA2A-40DCA2BA3AED}"/>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Componentes</a:t>
            </a:r>
          </a:p>
        </p:txBody>
      </p:sp>
      <p:pic>
        <p:nvPicPr>
          <p:cNvPr id="7" name="Imagen 6" descr="Imagen que contiene Forma&#10;&#10;Descripción generada automáticamente">
            <a:extLst>
              <a:ext uri="{FF2B5EF4-FFF2-40B4-BE49-F238E27FC236}">
                <a16:creationId xmlns:a16="http://schemas.microsoft.com/office/drawing/2014/main" id="{7595581C-65FD-4A62-893F-5B69FCAAB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864" y="3894213"/>
            <a:ext cx="2380502" cy="1815133"/>
          </a:xfrm>
          <a:prstGeom prst="rect">
            <a:avLst/>
          </a:prstGeom>
        </p:spPr>
      </p:pic>
      <p:pic>
        <p:nvPicPr>
          <p:cNvPr id="9" name="Imagen 8">
            <a:extLst>
              <a:ext uri="{FF2B5EF4-FFF2-40B4-BE49-F238E27FC236}">
                <a16:creationId xmlns:a16="http://schemas.microsoft.com/office/drawing/2014/main" id="{09715030-D0C8-416F-A022-A6A2C69B0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9561" y="4079719"/>
            <a:ext cx="2515636" cy="1469711"/>
          </a:xfrm>
          <a:prstGeom prst="rect">
            <a:avLst/>
          </a:prstGeom>
        </p:spPr>
      </p:pic>
      <p:pic>
        <p:nvPicPr>
          <p:cNvPr id="13" name="Imagen 12" descr="Imagen que contiene objeto, frente, tabla, grande&#10;&#10;Descripción generada automáticamente">
            <a:extLst>
              <a:ext uri="{FF2B5EF4-FFF2-40B4-BE49-F238E27FC236}">
                <a16:creationId xmlns:a16="http://schemas.microsoft.com/office/drawing/2014/main" id="{0A9A28D4-10C3-4D76-AFCA-99C35D5803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3579" y="4079719"/>
            <a:ext cx="2124075" cy="1469711"/>
          </a:xfrm>
          <a:prstGeom prst="rect">
            <a:avLst/>
          </a:prstGeom>
        </p:spPr>
      </p:pic>
      <p:pic>
        <p:nvPicPr>
          <p:cNvPr id="15" name="Imagen 14" descr="Satélite en el espacio&#10;&#10;Descripción generada automáticamente con confianza media">
            <a:extLst>
              <a:ext uri="{FF2B5EF4-FFF2-40B4-BE49-F238E27FC236}">
                <a16:creationId xmlns:a16="http://schemas.microsoft.com/office/drawing/2014/main" id="{00142339-965B-4D02-9908-2FEE86F22F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2657" y="4066922"/>
            <a:ext cx="2338026" cy="1384962"/>
          </a:xfrm>
          <a:prstGeom prst="rect">
            <a:avLst/>
          </a:prstGeom>
        </p:spPr>
      </p:pic>
      <p:sp>
        <p:nvSpPr>
          <p:cNvPr id="16" name="CuadroTexto 15">
            <a:extLst>
              <a:ext uri="{FF2B5EF4-FFF2-40B4-BE49-F238E27FC236}">
                <a16:creationId xmlns:a16="http://schemas.microsoft.com/office/drawing/2014/main" id="{5E259826-A263-4580-9BE2-DD43D768302E}"/>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2536426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FBBA5A-7E73-453B-A7F0-881E9B9537DC}"/>
              </a:ext>
            </a:extLst>
          </p:cNvPr>
          <p:cNvSpPr>
            <a:spLocks noGrp="1"/>
          </p:cNvSpPr>
          <p:nvPr>
            <p:ph idx="1"/>
          </p:nvPr>
        </p:nvSpPr>
        <p:spPr/>
        <p:txBody>
          <a:bodyPr/>
          <a:lstStyle/>
          <a:p>
            <a:pPr marL="0" indent="0" algn="ctr">
              <a:buNone/>
            </a:pPr>
            <a:r>
              <a:rPr lang="es-MX" dirty="0"/>
              <a:t>MEDIO</a:t>
            </a:r>
          </a:p>
          <a:p>
            <a:r>
              <a:rPr lang="es-MX" dirty="0"/>
              <a:t>CLASIFICACION</a:t>
            </a:r>
          </a:p>
          <a:p>
            <a:endParaRPr lang="es-MX" dirty="0"/>
          </a:p>
          <a:p>
            <a:r>
              <a:rPr lang="es-MX" dirty="0"/>
              <a:t>*MEDIOS AUDIO VISUALES</a:t>
            </a:r>
          </a:p>
          <a:p>
            <a:r>
              <a:rPr lang="es-MX" dirty="0"/>
              <a:t>*MEDIOS RADIOFONICOS</a:t>
            </a:r>
          </a:p>
          <a:p>
            <a:r>
              <a:rPr lang="es-MX" dirty="0"/>
              <a:t>*MEDIO IMPRESOS</a:t>
            </a:r>
          </a:p>
          <a:p>
            <a:r>
              <a:rPr lang="es-MX" dirty="0"/>
              <a:t>*MEDIOS DIGITALES</a:t>
            </a:r>
          </a:p>
        </p:txBody>
      </p:sp>
      <p:sp>
        <p:nvSpPr>
          <p:cNvPr id="4" name="Título 1">
            <a:extLst>
              <a:ext uri="{FF2B5EF4-FFF2-40B4-BE49-F238E27FC236}">
                <a16:creationId xmlns:a16="http://schemas.microsoft.com/office/drawing/2014/main" id="{ADA9FCF6-AEF6-41D6-8C8A-9E5BD2F93C9D}"/>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0837DCE1-D799-4D9B-B109-58C67E583ED1}"/>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Componentes</a:t>
            </a:r>
          </a:p>
        </p:txBody>
      </p:sp>
      <p:sp>
        <p:nvSpPr>
          <p:cNvPr id="7" name="CuadroTexto 6">
            <a:extLst>
              <a:ext uri="{FF2B5EF4-FFF2-40B4-BE49-F238E27FC236}">
                <a16:creationId xmlns:a16="http://schemas.microsoft.com/office/drawing/2014/main" id="{AFE92232-7F59-4DA2-8314-F0F667C4FAF2}"/>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1231538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FBBA5A-7E73-453B-A7F0-881E9B9537DC}"/>
              </a:ext>
            </a:extLst>
          </p:cNvPr>
          <p:cNvSpPr>
            <a:spLocks noGrp="1"/>
          </p:cNvSpPr>
          <p:nvPr>
            <p:ph idx="1"/>
          </p:nvPr>
        </p:nvSpPr>
        <p:spPr>
          <a:xfrm>
            <a:off x="1097280" y="1845734"/>
            <a:ext cx="10058400" cy="4194458"/>
          </a:xfrm>
        </p:spPr>
        <p:txBody>
          <a:bodyPr>
            <a:normAutofit/>
          </a:bodyPr>
          <a:lstStyle/>
          <a:p>
            <a:pPr algn="ctr"/>
            <a:r>
              <a:rPr lang="es-MX" dirty="0"/>
              <a:t>MEDIO-CLASIFICACION</a:t>
            </a:r>
          </a:p>
          <a:p>
            <a:r>
              <a:rPr lang="es-MX" dirty="0"/>
              <a:t>MEDIOS AUDIO VISUALES</a:t>
            </a:r>
          </a:p>
          <a:p>
            <a:pPr algn="just"/>
            <a:r>
              <a:rPr lang="es-MX" sz="1800" dirty="0"/>
              <a:t>Los </a:t>
            </a:r>
            <a:r>
              <a:rPr lang="es-MX" sz="1800" b="1" dirty="0"/>
              <a:t>medios audiovisuales</a:t>
            </a:r>
            <a:r>
              <a:rPr lang="es-MX" sz="1800" dirty="0"/>
              <a:t>, son los que pueden ser simultáneamente escuchados y vistos. Se basan en dispositivos tecnológicos que emiten imágenes y sonidos con el fin de transmitir la información</a:t>
            </a:r>
          </a:p>
          <a:p>
            <a:pPr algn="just"/>
            <a:r>
              <a:rPr lang="es-MX" sz="1800" dirty="0"/>
              <a:t>Ejemplo- Televisión y Cine.</a:t>
            </a:r>
          </a:p>
          <a:p>
            <a:pPr marL="0" indent="0" algn="just">
              <a:buNone/>
            </a:pPr>
            <a:r>
              <a:rPr lang="es-MX" sz="1800" dirty="0"/>
              <a:t>MEDIOS RADIOFONICOS</a:t>
            </a:r>
          </a:p>
          <a:p>
            <a:pPr marL="0" indent="0" algn="just">
              <a:buNone/>
            </a:pPr>
            <a:r>
              <a:rPr lang="es-MX" sz="1800" dirty="0"/>
              <a:t>Los </a:t>
            </a:r>
            <a:r>
              <a:rPr lang="es-MX" sz="1800" b="1" dirty="0"/>
              <a:t>medios radiofónicos</a:t>
            </a:r>
            <a:r>
              <a:rPr lang="es-MX" sz="1800" dirty="0"/>
              <a:t>, son el único medio que se basa exclusivamente en información trasmitida bajo </a:t>
            </a:r>
            <a:r>
              <a:rPr lang="es-MX" sz="1800" i="1" dirty="0"/>
              <a:t>formato sonoro</a:t>
            </a:r>
            <a:r>
              <a:rPr lang="es-MX" sz="1800" dirty="0"/>
              <a:t>. Requiere un proceso de producción mucho más sencillo que la televisión. Su nivel de acceso, también es un aspecto en el cual aventaja al resto de los medios. Por otro lado desde el punto de vista de la emisión radiofónica también resulta verdaderamente muy sencillo, ya que para lograr la emisión se requiere de pocas máquinas de sonido, micrófonos y pocas personas. </a:t>
            </a:r>
          </a:p>
          <a:p>
            <a:pPr algn="ctr"/>
            <a:endParaRPr lang="es-MX" dirty="0"/>
          </a:p>
          <a:p>
            <a:pPr marL="0" indent="0" algn="ctr">
              <a:buNone/>
            </a:pPr>
            <a:endParaRPr lang="es-MX" dirty="0"/>
          </a:p>
        </p:txBody>
      </p:sp>
      <p:sp>
        <p:nvSpPr>
          <p:cNvPr id="4" name="Título 1">
            <a:extLst>
              <a:ext uri="{FF2B5EF4-FFF2-40B4-BE49-F238E27FC236}">
                <a16:creationId xmlns:a16="http://schemas.microsoft.com/office/drawing/2014/main" id="{ADA9FCF6-AEF6-41D6-8C8A-9E5BD2F93C9D}"/>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0837DCE1-D799-4D9B-B109-58C67E583ED1}"/>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Componentes</a:t>
            </a:r>
          </a:p>
        </p:txBody>
      </p:sp>
      <p:sp>
        <p:nvSpPr>
          <p:cNvPr id="7" name="CuadroTexto 6">
            <a:extLst>
              <a:ext uri="{FF2B5EF4-FFF2-40B4-BE49-F238E27FC236}">
                <a16:creationId xmlns:a16="http://schemas.microsoft.com/office/drawing/2014/main" id="{942848DE-7364-4D18-91C7-3EE9475E6C4C}"/>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4001614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FBBA5A-7E73-453B-A7F0-881E9B9537DC}"/>
              </a:ext>
            </a:extLst>
          </p:cNvPr>
          <p:cNvSpPr>
            <a:spLocks noGrp="1"/>
          </p:cNvSpPr>
          <p:nvPr>
            <p:ph idx="1"/>
          </p:nvPr>
        </p:nvSpPr>
        <p:spPr>
          <a:xfrm>
            <a:off x="734096" y="1845734"/>
            <a:ext cx="10740979" cy="4023360"/>
          </a:xfrm>
        </p:spPr>
        <p:txBody>
          <a:bodyPr>
            <a:normAutofit/>
          </a:bodyPr>
          <a:lstStyle/>
          <a:p>
            <a:pPr algn="ctr"/>
            <a:r>
              <a:rPr lang="es-MX" dirty="0"/>
              <a:t>MEDIO-CLASIFICACION</a:t>
            </a:r>
          </a:p>
          <a:p>
            <a:r>
              <a:rPr lang="es-MX" dirty="0"/>
              <a:t>MEDIOS IMPRESOS</a:t>
            </a:r>
          </a:p>
          <a:p>
            <a:pPr algn="just"/>
            <a:r>
              <a:rPr lang="es-MX" sz="1800" dirty="0"/>
              <a:t>Los </a:t>
            </a:r>
            <a:r>
              <a:rPr lang="es-MX" sz="1800" b="1" dirty="0"/>
              <a:t>medios impresos</a:t>
            </a:r>
            <a:r>
              <a:rPr lang="es-MX" sz="1800" dirty="0"/>
              <a:t>, comprenden a las revistas, periódicos, folletos, etc. todas las publicaciones que contengan una información a ser transmitida. En la actualidad estos medios, por el elevado costo de producción y la intromisión de internet, están en declinación en cuanto a que su público prefiere otros medios a la hora de informarse.</a:t>
            </a:r>
            <a:br>
              <a:rPr lang="es-MX" sz="1800" dirty="0"/>
            </a:br>
            <a:endParaRPr lang="es-MX" sz="1800" dirty="0"/>
          </a:p>
          <a:p>
            <a:r>
              <a:rPr lang="es-MX" dirty="0"/>
              <a:t>MEDIOS DIGITALES</a:t>
            </a:r>
          </a:p>
          <a:p>
            <a:pPr algn="just"/>
            <a:r>
              <a:rPr lang="es-MX" sz="1800" dirty="0"/>
              <a:t>Los </a:t>
            </a:r>
            <a:r>
              <a:rPr lang="es-MX" sz="1800" b="1" dirty="0"/>
              <a:t>medios digitales</a:t>
            </a:r>
            <a:r>
              <a:rPr lang="es-MX" sz="1800" dirty="0"/>
              <a:t>, surgidos en la década de 1980. Estas “nuevas tecnologías” han logrado expandirse con masividad. Se basan en las computadoras personales, como también en celulares, </a:t>
            </a:r>
            <a:r>
              <a:rPr lang="es-MX" sz="1800" dirty="0" err="1"/>
              <a:t>tablets</a:t>
            </a:r>
            <a:r>
              <a:rPr lang="es-MX" sz="1800" dirty="0"/>
              <a:t> y todo tipo de artefactos tecnológicos, cada vez con mayor rapidez transmiten la información llegando a miles de personas.</a:t>
            </a:r>
            <a:br>
              <a:rPr lang="es-MX" sz="1800" dirty="0"/>
            </a:br>
            <a:endParaRPr lang="es-MX" sz="1800" dirty="0"/>
          </a:p>
        </p:txBody>
      </p:sp>
      <p:sp>
        <p:nvSpPr>
          <p:cNvPr id="4" name="Título 1">
            <a:extLst>
              <a:ext uri="{FF2B5EF4-FFF2-40B4-BE49-F238E27FC236}">
                <a16:creationId xmlns:a16="http://schemas.microsoft.com/office/drawing/2014/main" id="{ADA9FCF6-AEF6-41D6-8C8A-9E5BD2F93C9D}"/>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0837DCE1-D799-4D9B-B109-58C67E583ED1}"/>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Componentes</a:t>
            </a:r>
          </a:p>
        </p:txBody>
      </p:sp>
      <p:sp>
        <p:nvSpPr>
          <p:cNvPr id="7" name="CuadroTexto 6">
            <a:extLst>
              <a:ext uri="{FF2B5EF4-FFF2-40B4-BE49-F238E27FC236}">
                <a16:creationId xmlns:a16="http://schemas.microsoft.com/office/drawing/2014/main" id="{D40A42E5-3530-45A2-BCC4-EF6C8F01B674}"/>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354183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990C0F1-86EE-4F4A-A66D-94EB5B0B9134}"/>
              </a:ext>
            </a:extLst>
          </p:cNvPr>
          <p:cNvSpPr>
            <a:spLocks noGrp="1"/>
          </p:cNvSpPr>
          <p:nvPr>
            <p:ph idx="1"/>
          </p:nvPr>
        </p:nvSpPr>
        <p:spPr>
          <a:xfrm>
            <a:off x="1097280" y="1791478"/>
            <a:ext cx="10058400" cy="4077616"/>
          </a:xfrm>
        </p:spPr>
        <p:txBody>
          <a:bodyPr/>
          <a:lstStyle/>
          <a:p>
            <a:r>
              <a:rPr lang="es-MX" dirty="0"/>
              <a:t>A pesar del avance y penetración de las telecomunicaciones, aún falta mucho por hacer para que los beneficios de las telecomunicaciones lleguen a todos los rincones del mundo. Según estimaciones de la Unión Internacional de Telecomunicaciones, sólo de 20 a 25% de la población mundial goza de los beneficios de las telecomunicaciones, dada la digitalización en todos los campos del saber y de la vida diaria.</a:t>
            </a:r>
          </a:p>
          <a:p>
            <a:r>
              <a:rPr lang="es-MX" dirty="0"/>
              <a:t>La incorporación de la digitalización y la Internet a las telecomunicaciones crearon la disciplina conocida como Telemática en donde el concepto de “Redes y Movilidad” juegan un papel preponderante y están afectando los mercados, aplicaciones tecnológicas y los aspectos reguladores y normativos actuales. </a:t>
            </a:r>
          </a:p>
        </p:txBody>
      </p:sp>
      <p:sp>
        <p:nvSpPr>
          <p:cNvPr id="5" name="Título 1">
            <a:extLst>
              <a:ext uri="{FF2B5EF4-FFF2-40B4-BE49-F238E27FC236}">
                <a16:creationId xmlns:a16="http://schemas.microsoft.com/office/drawing/2014/main" id="{48FE05A8-6EE1-472A-8788-4D7596946309}"/>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6600" dirty="0"/>
              <a:t>U</a:t>
            </a:r>
            <a:br>
              <a:rPr lang="es-MX" sz="6600" dirty="0"/>
            </a:br>
            <a:br>
              <a:rPr lang="es-MX" sz="6600" dirty="0"/>
            </a:br>
            <a:br>
              <a:rPr lang="es-MX" sz="6600" dirty="0"/>
            </a:br>
            <a:r>
              <a:rPr lang="es-MX" sz="4400" dirty="0"/>
              <a:t>UNIDAD 1</a:t>
            </a:r>
            <a:endParaRPr lang="es-MX" sz="6600" dirty="0"/>
          </a:p>
        </p:txBody>
      </p:sp>
      <p:sp>
        <p:nvSpPr>
          <p:cNvPr id="8" name="Subtítulo 2">
            <a:extLst>
              <a:ext uri="{FF2B5EF4-FFF2-40B4-BE49-F238E27FC236}">
                <a16:creationId xmlns:a16="http://schemas.microsoft.com/office/drawing/2014/main" id="{6A80DB5C-A91A-4F97-8E67-3A4B8DD257E3}"/>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Impacto de las telecomunicaciones</a:t>
            </a:r>
          </a:p>
        </p:txBody>
      </p:sp>
      <p:sp>
        <p:nvSpPr>
          <p:cNvPr id="6" name="CuadroTexto 5">
            <a:extLst>
              <a:ext uri="{FF2B5EF4-FFF2-40B4-BE49-F238E27FC236}">
                <a16:creationId xmlns:a16="http://schemas.microsoft.com/office/drawing/2014/main" id="{AA3CC1BF-0F15-4A06-9A2D-421149B8A7BE}"/>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272123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FBBA5A-7E73-453B-A7F0-881E9B9537DC}"/>
              </a:ext>
            </a:extLst>
          </p:cNvPr>
          <p:cNvSpPr>
            <a:spLocks noGrp="1"/>
          </p:cNvSpPr>
          <p:nvPr>
            <p:ph idx="1"/>
          </p:nvPr>
        </p:nvSpPr>
        <p:spPr/>
        <p:txBody>
          <a:bodyPr/>
          <a:lstStyle/>
          <a:p>
            <a:pPr algn="ctr"/>
            <a:r>
              <a:rPr lang="es-MX" dirty="0"/>
              <a:t>CODIGO</a:t>
            </a:r>
          </a:p>
          <a:p>
            <a:pPr algn="just"/>
            <a:r>
              <a:rPr lang="es-MX" dirty="0"/>
              <a:t>Es la información (datos) a comunicar. Puede estar formado por texto, números, gráficos, sonido, video o cualquier combinación de los anteriores. Esta información es una organización de símbolos (código) que representan una palabra o una acción</a:t>
            </a:r>
          </a:p>
          <a:p>
            <a:pPr algn="just"/>
            <a:r>
              <a:rPr lang="es-MX" sz="2000" dirty="0"/>
              <a:t>Idioma que utilizan el emisor y el receptor. Una comunicación utiliza un código, es decir, un conjunto de elementos que se combinan siguiendo ciertas reglas para dar a conocer algo.</a:t>
            </a:r>
          </a:p>
          <a:p>
            <a:pPr algn="just"/>
            <a:r>
              <a:rPr lang="es-MX" sz="2000" dirty="0"/>
              <a:t>En este contexto, las sociedades humanas se caracterizan principalmente porque, valiéndose de                 unidades sonoras significativas, logran comunicarse a través del código más complejo: las lenguas humanas o códigos lingüísticos. El emisor y el receptor deben utilizar el mismo código para que la comunicación sea posible.</a:t>
            </a:r>
          </a:p>
          <a:p>
            <a:pPr algn="just"/>
            <a:endParaRPr lang="es-MX" sz="2000" dirty="0"/>
          </a:p>
          <a:p>
            <a:pPr algn="just"/>
            <a:endParaRPr lang="es-MX" dirty="0"/>
          </a:p>
        </p:txBody>
      </p:sp>
      <p:sp>
        <p:nvSpPr>
          <p:cNvPr id="4" name="Título 1">
            <a:extLst>
              <a:ext uri="{FF2B5EF4-FFF2-40B4-BE49-F238E27FC236}">
                <a16:creationId xmlns:a16="http://schemas.microsoft.com/office/drawing/2014/main" id="{ADA9FCF6-AEF6-41D6-8C8A-9E5BD2F93C9D}"/>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0837DCE1-D799-4D9B-B109-58C67E583ED1}"/>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Componentes</a:t>
            </a:r>
          </a:p>
        </p:txBody>
      </p:sp>
      <p:sp>
        <p:nvSpPr>
          <p:cNvPr id="7" name="CuadroTexto 6">
            <a:extLst>
              <a:ext uri="{FF2B5EF4-FFF2-40B4-BE49-F238E27FC236}">
                <a16:creationId xmlns:a16="http://schemas.microsoft.com/office/drawing/2014/main" id="{41E29516-7445-4CDB-8486-3018D774761F}"/>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3075834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FBBA5A-7E73-453B-A7F0-881E9B9537DC}"/>
              </a:ext>
            </a:extLst>
          </p:cNvPr>
          <p:cNvSpPr>
            <a:spLocks noGrp="1"/>
          </p:cNvSpPr>
          <p:nvPr>
            <p:ph idx="1"/>
          </p:nvPr>
        </p:nvSpPr>
        <p:spPr/>
        <p:txBody>
          <a:bodyPr/>
          <a:lstStyle/>
          <a:p>
            <a:pPr algn="ctr"/>
            <a:r>
              <a:rPr lang="es-MX" dirty="0"/>
              <a:t>PROTOCOLOS</a:t>
            </a:r>
          </a:p>
          <a:p>
            <a:pPr algn="just"/>
            <a:r>
              <a:rPr lang="es-MX" dirty="0"/>
              <a:t>Es un conjunto de reglas que gobiernan la transmisión de datos. Representa un acuerdo entre los dispositivos que se comunican. Sin un protocolo, dos dispositivos pueden estar conectados pero no comunicarse, igual que una persona que hable francés no puede ser comprendida por una que sólo hable japonés. </a:t>
            </a:r>
          </a:p>
          <a:p>
            <a:pPr algn="just"/>
            <a:endParaRPr lang="es-MX" dirty="0"/>
          </a:p>
          <a:p>
            <a:pPr algn="just"/>
            <a:r>
              <a:rPr lang="es-MX" sz="2000" dirty="0"/>
              <a:t>Un protocolo de comunicaciones es el conjunto de reglas normalizadas para la representación, señalización, autenticación y detección de errores necesario para enviar información a través de un canal de comunicación, permiten el flujo de información dentro del proceso comunicativo.</a:t>
            </a:r>
            <a:endParaRPr lang="es-MX" dirty="0"/>
          </a:p>
        </p:txBody>
      </p:sp>
      <p:sp>
        <p:nvSpPr>
          <p:cNvPr id="4" name="Título 1">
            <a:extLst>
              <a:ext uri="{FF2B5EF4-FFF2-40B4-BE49-F238E27FC236}">
                <a16:creationId xmlns:a16="http://schemas.microsoft.com/office/drawing/2014/main" id="{ADA9FCF6-AEF6-41D6-8C8A-9E5BD2F93C9D}"/>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0837DCE1-D799-4D9B-B109-58C67E583ED1}"/>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Componentes</a:t>
            </a:r>
          </a:p>
        </p:txBody>
      </p:sp>
      <p:sp>
        <p:nvSpPr>
          <p:cNvPr id="7" name="CuadroTexto 6">
            <a:extLst>
              <a:ext uri="{FF2B5EF4-FFF2-40B4-BE49-F238E27FC236}">
                <a16:creationId xmlns:a16="http://schemas.microsoft.com/office/drawing/2014/main" id="{67806D59-4FE8-4F1F-B09A-21E1CB5998D9}"/>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1480091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FBBA5A-7E73-453B-A7F0-881E9B9537DC}"/>
              </a:ext>
            </a:extLst>
          </p:cNvPr>
          <p:cNvSpPr>
            <a:spLocks noGrp="1"/>
          </p:cNvSpPr>
          <p:nvPr>
            <p:ph idx="1"/>
          </p:nvPr>
        </p:nvSpPr>
        <p:spPr>
          <a:xfrm>
            <a:off x="850005" y="1845734"/>
            <a:ext cx="10522039" cy="4023360"/>
          </a:xfrm>
        </p:spPr>
        <p:txBody>
          <a:bodyPr/>
          <a:lstStyle/>
          <a:p>
            <a:pPr algn="just"/>
            <a:r>
              <a:rPr lang="es-MX" dirty="0"/>
              <a:t>Cuando dos o más personas se comunican emplean un conjunto de recursos para hacer que la transferencia de información sea exitosa. </a:t>
            </a:r>
          </a:p>
          <a:p>
            <a:pPr algn="just"/>
            <a:r>
              <a:rPr lang="es-MX" dirty="0"/>
              <a:t>Estas personas están de acuerdo en la forma en que van a hacer llegar la información de uno al otro. </a:t>
            </a:r>
          </a:p>
          <a:p>
            <a:pPr algn="just"/>
            <a:r>
              <a:rPr lang="es-MX" dirty="0"/>
              <a:t>Se puede usar el lenguaje hablado o escrito, puede ser mediante señas, mímica o alguna otra técnica que permita codificar el mensaje que queremos hacer llegar, por ejemplo puntos y rayas (como el morse), señales con banderas (como los scouts) o como los antepasados, mediante señales de humo, tambores o palomas mensajeras. </a:t>
            </a:r>
          </a:p>
          <a:p>
            <a:pPr algn="just"/>
            <a:r>
              <a:rPr lang="es-MX" dirty="0"/>
              <a:t>Hoy en día, estas formas de comunicación han quedado superadas por la comunicación eléctrica. Esto se debe a que se pueden transmitir las señales eléctricas a distancias mayores, con velocidades sumamente altas (300,000 kilómetros por segundo aproximadamente). La comunicación puede ser mediante señales </a:t>
            </a:r>
            <a:r>
              <a:rPr lang="es-MX" b="1" dirty="0"/>
              <a:t>ópticas</a:t>
            </a:r>
            <a:r>
              <a:rPr lang="es-MX" dirty="0"/>
              <a:t>, </a:t>
            </a:r>
            <a:r>
              <a:rPr lang="es-MX" b="1" dirty="0"/>
              <a:t>eléctricas</a:t>
            </a:r>
            <a:r>
              <a:rPr lang="es-MX" dirty="0"/>
              <a:t> o </a:t>
            </a:r>
            <a:r>
              <a:rPr lang="es-MX" b="1" dirty="0"/>
              <a:t>electromagnéticas</a:t>
            </a:r>
            <a:r>
              <a:rPr lang="es-MX" dirty="0"/>
              <a:t>.</a:t>
            </a:r>
          </a:p>
        </p:txBody>
      </p:sp>
      <p:sp>
        <p:nvSpPr>
          <p:cNvPr id="4" name="Título 1">
            <a:extLst>
              <a:ext uri="{FF2B5EF4-FFF2-40B4-BE49-F238E27FC236}">
                <a16:creationId xmlns:a16="http://schemas.microsoft.com/office/drawing/2014/main" id="{ADA9FCF6-AEF6-41D6-8C8A-9E5BD2F93C9D}"/>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0837DCE1-D799-4D9B-B109-58C67E583ED1}"/>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Componentes</a:t>
            </a:r>
          </a:p>
        </p:txBody>
      </p:sp>
      <p:sp>
        <p:nvSpPr>
          <p:cNvPr id="7" name="CuadroTexto 6">
            <a:extLst>
              <a:ext uri="{FF2B5EF4-FFF2-40B4-BE49-F238E27FC236}">
                <a16:creationId xmlns:a16="http://schemas.microsoft.com/office/drawing/2014/main" id="{5B287B2C-2682-494D-8523-E12C9CBA131C}"/>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3412787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FBBA5A-7E73-453B-A7F0-881E9B9537DC}"/>
              </a:ext>
            </a:extLst>
          </p:cNvPr>
          <p:cNvSpPr>
            <a:spLocks noGrp="1"/>
          </p:cNvSpPr>
          <p:nvPr>
            <p:ph idx="1"/>
          </p:nvPr>
        </p:nvSpPr>
        <p:spPr/>
        <p:txBody>
          <a:bodyPr>
            <a:normAutofit/>
          </a:bodyPr>
          <a:lstStyle/>
          <a:p>
            <a:pPr algn="just"/>
            <a:endParaRPr lang="es-MX" dirty="0"/>
          </a:p>
          <a:p>
            <a:pPr algn="just"/>
            <a:r>
              <a:rPr lang="es-MX" dirty="0"/>
              <a:t>De todos los métodos de comunicación mencionados, los tres métodos básicos son: en papel, en persona y electrónico. </a:t>
            </a:r>
          </a:p>
          <a:p>
            <a:pPr algn="just"/>
            <a:r>
              <a:rPr lang="es-MX" dirty="0"/>
              <a:t>Algunos tipos de comunicación son combinaciones de los tres métodos. Un ejemplo del pasado es el Fax. El Fax es un equipo capaz de transmitir imágenes de documentos en papel sobre la línea telefónica y reproducirlas en un lugar distante. </a:t>
            </a:r>
          </a:p>
          <a:p>
            <a:pPr algn="just"/>
            <a:r>
              <a:rPr lang="es-MX" dirty="0"/>
              <a:t>Actualmente, la mayor parte del proceso se puede hacer en forma electrónica al escribir directo a la computadora, transmitirlo y almacenarlo en otra computadora para ahí revisarlo directamente. </a:t>
            </a:r>
          </a:p>
          <a:p>
            <a:pPr algn="just"/>
            <a:r>
              <a:rPr lang="es-MX" dirty="0"/>
              <a:t>La impresión viene a ser un paso opcional. </a:t>
            </a:r>
          </a:p>
        </p:txBody>
      </p:sp>
      <p:sp>
        <p:nvSpPr>
          <p:cNvPr id="4" name="Título 1">
            <a:extLst>
              <a:ext uri="{FF2B5EF4-FFF2-40B4-BE49-F238E27FC236}">
                <a16:creationId xmlns:a16="http://schemas.microsoft.com/office/drawing/2014/main" id="{ADA9FCF6-AEF6-41D6-8C8A-9E5BD2F93C9D}"/>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0837DCE1-D799-4D9B-B109-58C67E583ED1}"/>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Componentes</a:t>
            </a:r>
          </a:p>
        </p:txBody>
      </p:sp>
      <p:sp>
        <p:nvSpPr>
          <p:cNvPr id="7" name="CuadroTexto 6">
            <a:extLst>
              <a:ext uri="{FF2B5EF4-FFF2-40B4-BE49-F238E27FC236}">
                <a16:creationId xmlns:a16="http://schemas.microsoft.com/office/drawing/2014/main" id="{2A0AB493-AAFD-4289-998F-E923FB8B4408}"/>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918058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FBBA5A-7E73-453B-A7F0-881E9B9537DC}"/>
              </a:ext>
            </a:extLst>
          </p:cNvPr>
          <p:cNvSpPr>
            <a:spLocks noGrp="1"/>
          </p:cNvSpPr>
          <p:nvPr>
            <p:ph idx="1"/>
          </p:nvPr>
        </p:nvSpPr>
        <p:spPr>
          <a:xfrm>
            <a:off x="772733" y="1845734"/>
            <a:ext cx="10573554" cy="4023360"/>
          </a:xfrm>
        </p:spPr>
        <p:txBody>
          <a:bodyPr>
            <a:normAutofit lnSpcReduction="10000"/>
          </a:bodyPr>
          <a:lstStyle/>
          <a:p>
            <a:pPr algn="just"/>
            <a:r>
              <a:rPr lang="es-MX" dirty="0"/>
              <a:t>La información se origina en una fuente y se hace llegar a su destinatario por medio de un mensaje a través de un canal de comunicación; el destinatario generalmente se encuentra en un punto geográfico distante, o por lo menos, separado de la fuente. La distancia entre fuente y destinatario puede variar desde pocos centímetros (al hablar frente a frente a un volumen normal) hasta cientos y aun miles de kilómetros (como es el caso de transmisiones telefónicas intercontinentales o de transmisiones desde y hacia naves espaciales). </a:t>
            </a:r>
          </a:p>
          <a:p>
            <a:pPr algn="just"/>
            <a:r>
              <a:rPr lang="es-MX" dirty="0"/>
              <a:t>Esto constituye precisamente el problema central de las telecomunicaciones, ya que al haber una fuente que genera información en un punto y un destinatario en otro punto geográfico distante del primero Cualquiera que sea la forma de comunicación, los elementos que la conforman son casi los mismos. </a:t>
            </a:r>
          </a:p>
          <a:p>
            <a:endParaRPr lang="es-MX" dirty="0"/>
          </a:p>
          <a:p>
            <a:pPr algn="just"/>
            <a:r>
              <a:rPr lang="es-MX" dirty="0"/>
              <a:t>En la figura se muestra un diagrama a bloques del modelo básico de un sistema de telecomunicaciones, donde se muestran los principales componentes que permiten la comunicación. </a:t>
            </a:r>
          </a:p>
          <a:p>
            <a:endParaRPr lang="es-MX" dirty="0"/>
          </a:p>
        </p:txBody>
      </p:sp>
      <p:sp>
        <p:nvSpPr>
          <p:cNvPr id="4" name="Título 1">
            <a:extLst>
              <a:ext uri="{FF2B5EF4-FFF2-40B4-BE49-F238E27FC236}">
                <a16:creationId xmlns:a16="http://schemas.microsoft.com/office/drawing/2014/main" id="{ADA9FCF6-AEF6-41D6-8C8A-9E5BD2F93C9D}"/>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0837DCE1-D799-4D9B-B109-58C67E583ED1}"/>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Componentes</a:t>
            </a:r>
          </a:p>
        </p:txBody>
      </p:sp>
      <p:sp>
        <p:nvSpPr>
          <p:cNvPr id="7" name="CuadroTexto 6">
            <a:extLst>
              <a:ext uri="{FF2B5EF4-FFF2-40B4-BE49-F238E27FC236}">
                <a16:creationId xmlns:a16="http://schemas.microsoft.com/office/drawing/2014/main" id="{1AD9B01B-60D2-4193-A0EA-ABA7922F420E}"/>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3020306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FBBA5A-7E73-453B-A7F0-881E9B9537DC}"/>
              </a:ext>
            </a:extLst>
          </p:cNvPr>
          <p:cNvSpPr>
            <a:spLocks noGrp="1"/>
          </p:cNvSpPr>
          <p:nvPr>
            <p:ph idx="1"/>
          </p:nvPr>
        </p:nvSpPr>
        <p:spPr>
          <a:xfrm>
            <a:off x="347730" y="1845734"/>
            <a:ext cx="10807950" cy="4023360"/>
          </a:xfrm>
        </p:spPr>
        <p:txBody>
          <a:bodyPr>
            <a:normAutofit/>
          </a:bodyPr>
          <a:lstStyle/>
          <a:p>
            <a:r>
              <a:rPr lang="es-MX" sz="1600" dirty="0"/>
              <a:t>Este diagrama contiene:</a:t>
            </a:r>
          </a:p>
          <a:p>
            <a:r>
              <a:rPr lang="es-MX" sz="1600" dirty="0"/>
              <a:t>1) Una fuente de información, </a:t>
            </a:r>
          </a:p>
          <a:p>
            <a:r>
              <a:rPr lang="es-MX" sz="1600" dirty="0"/>
              <a:t>2) Un transmisor de información cuya función consiste en depositar la información proveniente de la fuente en un canal de comunicaciones,</a:t>
            </a:r>
          </a:p>
          <a:p>
            <a:r>
              <a:rPr lang="es-MX" sz="1600" dirty="0"/>
              <a:t> 3) Un medio de comunicación, a través del cual se hace llegar la información de la fuente al destino, </a:t>
            </a:r>
          </a:p>
          <a:p>
            <a:r>
              <a:rPr lang="es-MX" sz="1600" dirty="0"/>
              <a:t>4) Un receptor que realiza las funciones inversas del transmisor, es decir, extrae la información del canal y la entrega al destinatario,</a:t>
            </a:r>
          </a:p>
          <a:p>
            <a:r>
              <a:rPr lang="es-MX" sz="1600" dirty="0"/>
              <a:t> 5) Un destinatario que recibe y procesa la información.</a:t>
            </a:r>
          </a:p>
        </p:txBody>
      </p:sp>
      <p:sp>
        <p:nvSpPr>
          <p:cNvPr id="4" name="Título 1">
            <a:extLst>
              <a:ext uri="{FF2B5EF4-FFF2-40B4-BE49-F238E27FC236}">
                <a16:creationId xmlns:a16="http://schemas.microsoft.com/office/drawing/2014/main" id="{ADA9FCF6-AEF6-41D6-8C8A-9E5BD2F93C9D}"/>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0837DCE1-D799-4D9B-B109-58C67E583ED1}"/>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Componentes</a:t>
            </a:r>
          </a:p>
        </p:txBody>
      </p:sp>
      <p:pic>
        <p:nvPicPr>
          <p:cNvPr id="7" name="Imagen 6">
            <a:extLst>
              <a:ext uri="{FF2B5EF4-FFF2-40B4-BE49-F238E27FC236}">
                <a16:creationId xmlns:a16="http://schemas.microsoft.com/office/drawing/2014/main" id="{873DAADC-8011-40F3-B004-6362B6BC12F5}"/>
              </a:ext>
            </a:extLst>
          </p:cNvPr>
          <p:cNvPicPr>
            <a:picLocks noChangeAspect="1"/>
          </p:cNvPicPr>
          <p:nvPr/>
        </p:nvPicPr>
        <p:blipFill>
          <a:blip r:embed="rId2"/>
          <a:stretch>
            <a:fillRect/>
          </a:stretch>
        </p:blipFill>
        <p:spPr>
          <a:xfrm>
            <a:off x="4670026" y="3857414"/>
            <a:ext cx="5648325" cy="2066353"/>
          </a:xfrm>
          <a:prstGeom prst="rect">
            <a:avLst/>
          </a:prstGeom>
        </p:spPr>
      </p:pic>
      <p:sp>
        <p:nvSpPr>
          <p:cNvPr id="8" name="CuadroTexto 7">
            <a:extLst>
              <a:ext uri="{FF2B5EF4-FFF2-40B4-BE49-F238E27FC236}">
                <a16:creationId xmlns:a16="http://schemas.microsoft.com/office/drawing/2014/main" id="{98D23751-36A6-4526-B611-2199E15B5AE6}"/>
              </a:ext>
            </a:extLst>
          </p:cNvPr>
          <p:cNvSpPr txBox="1"/>
          <p:nvPr/>
        </p:nvSpPr>
        <p:spPr>
          <a:xfrm>
            <a:off x="1326524" y="4919730"/>
            <a:ext cx="2640169" cy="646331"/>
          </a:xfrm>
          <a:prstGeom prst="rect">
            <a:avLst/>
          </a:prstGeom>
          <a:noFill/>
        </p:spPr>
        <p:txBody>
          <a:bodyPr wrap="square" rtlCol="0">
            <a:spAutoFit/>
          </a:bodyPr>
          <a:lstStyle/>
          <a:p>
            <a:r>
              <a:rPr lang="es-MX" dirty="0"/>
              <a:t>Ejemplo de sistema de telecomunicaciones</a:t>
            </a:r>
          </a:p>
        </p:txBody>
      </p:sp>
      <p:sp>
        <p:nvSpPr>
          <p:cNvPr id="9" name="CuadroTexto 8">
            <a:extLst>
              <a:ext uri="{FF2B5EF4-FFF2-40B4-BE49-F238E27FC236}">
                <a16:creationId xmlns:a16="http://schemas.microsoft.com/office/drawing/2014/main" id="{A2D543D4-D006-4C17-B5CB-7B851C61A2F1}"/>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1397168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descr="Diagrama&#10;&#10;Descripción generada automáticamente">
            <a:extLst>
              <a:ext uri="{FF2B5EF4-FFF2-40B4-BE49-F238E27FC236}">
                <a16:creationId xmlns:a16="http://schemas.microsoft.com/office/drawing/2014/main" id="{14F77A04-FC74-49B3-9A48-72FF0B715215}"/>
              </a:ext>
            </a:extLst>
          </p:cNvPr>
          <p:cNvPicPr>
            <a:picLocks noGrp="1" noChangeAspect="1"/>
          </p:cNvPicPr>
          <p:nvPr>
            <p:ph idx="1"/>
          </p:nvPr>
        </p:nvPicPr>
        <p:blipFill>
          <a:blip r:embed="rId2"/>
          <a:stretch>
            <a:fillRect/>
          </a:stretch>
        </p:blipFill>
        <p:spPr>
          <a:xfrm>
            <a:off x="2369714" y="1914581"/>
            <a:ext cx="6697014" cy="2090749"/>
          </a:xfrm>
        </p:spPr>
      </p:pic>
      <p:sp>
        <p:nvSpPr>
          <p:cNvPr id="4" name="Título 1">
            <a:extLst>
              <a:ext uri="{FF2B5EF4-FFF2-40B4-BE49-F238E27FC236}">
                <a16:creationId xmlns:a16="http://schemas.microsoft.com/office/drawing/2014/main" id="{ADA9FCF6-AEF6-41D6-8C8A-9E5BD2F93C9D}"/>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0837DCE1-D799-4D9B-B109-58C67E583ED1}"/>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Componentes</a:t>
            </a:r>
          </a:p>
        </p:txBody>
      </p:sp>
      <p:sp>
        <p:nvSpPr>
          <p:cNvPr id="9" name="CuadroTexto 8">
            <a:extLst>
              <a:ext uri="{FF2B5EF4-FFF2-40B4-BE49-F238E27FC236}">
                <a16:creationId xmlns:a16="http://schemas.microsoft.com/office/drawing/2014/main" id="{DB3E3687-1577-4A32-9E11-F5BB8E4B53C0}"/>
              </a:ext>
            </a:extLst>
          </p:cNvPr>
          <p:cNvSpPr txBox="1"/>
          <p:nvPr/>
        </p:nvSpPr>
        <p:spPr>
          <a:xfrm>
            <a:off x="1197977" y="4005330"/>
            <a:ext cx="6149662" cy="1754326"/>
          </a:xfrm>
          <a:prstGeom prst="rect">
            <a:avLst/>
          </a:prstGeom>
          <a:noFill/>
        </p:spPr>
        <p:txBody>
          <a:bodyPr wrap="square">
            <a:spAutoFit/>
          </a:bodyPr>
          <a:lstStyle/>
          <a:p>
            <a:pPr algn="just"/>
            <a:r>
              <a:rPr lang="es-MX" dirty="0"/>
              <a:t>En el diagrama a bloques se ilustra los elementos físicos de un sistema simple de telecomunicaciones de un solo sentido (Comunicación Simplex). Generalmente la comunicación se requiere en ambos sentidos o sea debe ser bidireccional (Comunicación Dúplex). En este caso, el sistema debe incluir un transmisor y un receptor en cada extremo de la conexión. </a:t>
            </a:r>
          </a:p>
        </p:txBody>
      </p:sp>
      <p:sp>
        <p:nvSpPr>
          <p:cNvPr id="10" name="CuadroTexto 9">
            <a:extLst>
              <a:ext uri="{FF2B5EF4-FFF2-40B4-BE49-F238E27FC236}">
                <a16:creationId xmlns:a16="http://schemas.microsoft.com/office/drawing/2014/main" id="{4EF9A6A1-14C7-4EDB-ADD7-B52A27DAC5A1}"/>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1711963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FBBA5A-7E73-453B-A7F0-881E9B9537DC}"/>
              </a:ext>
            </a:extLst>
          </p:cNvPr>
          <p:cNvSpPr>
            <a:spLocks noGrp="1"/>
          </p:cNvSpPr>
          <p:nvPr>
            <p:ph idx="1"/>
          </p:nvPr>
        </p:nvSpPr>
        <p:spPr/>
        <p:txBody>
          <a:bodyPr/>
          <a:lstStyle/>
          <a:p>
            <a:r>
              <a:rPr lang="es-MX" dirty="0"/>
              <a:t>Un mensaje se usa para hacer llegar la información de la fuente al destino, y no es lo mismo un mensaje que la información que éste contiene. </a:t>
            </a:r>
          </a:p>
          <a:p>
            <a:r>
              <a:rPr lang="es-MX" dirty="0"/>
              <a:t>Ejemplo: Una persona (A) desea enviar cierta cantidad de dinero por medio de un depósito bancario a otra persona (B). </a:t>
            </a:r>
          </a:p>
          <a:p>
            <a:r>
              <a:rPr lang="es-MX" dirty="0"/>
              <a:t>En este caso, A es la fuente, B el destinatario. </a:t>
            </a:r>
          </a:p>
          <a:p>
            <a:r>
              <a:rPr lang="es-MX" dirty="0"/>
              <a:t>La información es aquello necesario para conocer la cantidad de dinero para originar la entrega del mismo a B (monto del depósito y ficha bancaria), y el mensaje es el conjunto de palabras o símbolos (código) bancarios necesarios (número de cuenta e identificación), para que B conozca la intención de A, y para que B pueda disponer del dinero que A le envía.</a:t>
            </a:r>
          </a:p>
        </p:txBody>
      </p:sp>
      <p:sp>
        <p:nvSpPr>
          <p:cNvPr id="4" name="Título 1">
            <a:extLst>
              <a:ext uri="{FF2B5EF4-FFF2-40B4-BE49-F238E27FC236}">
                <a16:creationId xmlns:a16="http://schemas.microsoft.com/office/drawing/2014/main" id="{ADA9FCF6-AEF6-41D6-8C8A-9E5BD2F93C9D}"/>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0837DCE1-D799-4D9B-B109-58C67E583ED1}"/>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Componentes</a:t>
            </a:r>
          </a:p>
        </p:txBody>
      </p:sp>
      <p:sp>
        <p:nvSpPr>
          <p:cNvPr id="6" name="CuadroTexto 5">
            <a:extLst>
              <a:ext uri="{FF2B5EF4-FFF2-40B4-BE49-F238E27FC236}">
                <a16:creationId xmlns:a16="http://schemas.microsoft.com/office/drawing/2014/main" id="{385F6862-39D3-4EE5-A900-5F732656D144}"/>
              </a:ext>
            </a:extLst>
          </p:cNvPr>
          <p:cNvSpPr txBox="1"/>
          <p:nvPr/>
        </p:nvSpPr>
        <p:spPr>
          <a:xfrm>
            <a:off x="8279801" y="6374779"/>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2810588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FD08359-6F94-4FD3-BCB6-B5F310F1E4DC}"/>
              </a:ext>
            </a:extLst>
          </p:cNvPr>
          <p:cNvSpPr>
            <a:spLocks noGrp="1"/>
          </p:cNvSpPr>
          <p:nvPr>
            <p:ph idx="1"/>
          </p:nvPr>
        </p:nvSpPr>
        <p:spPr/>
        <p:txBody>
          <a:bodyPr>
            <a:normAutofit/>
          </a:bodyPr>
          <a:lstStyle/>
          <a:p>
            <a:pPr algn="just"/>
            <a:r>
              <a:rPr lang="es-MX" sz="1800" dirty="0"/>
              <a:t>Una señal son ondas electromagnéticas (rango de frecuencias) propagadas a través de un medio de transmisión. Uno de los aspectos fundamentales del nivel físico es transmitir información en forma de señales electromagnéticas a través de un medio de transmisión. </a:t>
            </a:r>
          </a:p>
          <a:p>
            <a:pPr algn="just"/>
            <a:r>
              <a:rPr lang="es-MX" sz="1800" dirty="0"/>
              <a:t>La información puede ser voz, imagen, datos numéricos, caracteres o código, cualquier mensaje que sea legible y tenga significado para el usuario destino, tanto si es humano como si es una máquina.</a:t>
            </a:r>
          </a:p>
          <a:p>
            <a:pPr algn="just"/>
            <a:r>
              <a:rPr lang="es-MX" sz="1800" dirty="0"/>
              <a:t>Generalmente, la información que utiliza una persona o una aplicación no está en un formato que se pueda transmitir por la red. Por ejemplo, no se puede sintetizar una fotografía, insertarla en un cable y transmitirla de una ciudad a otra. Sin embargo, se puede transmitir una descripción codificada de la fotografía. Esta codificación son unos y ceros que incluso no pueden ser enviados a través de los enlaces de una red. Antes deberán ser convertidos en un formato aceptable para el medio de transmisión. Por lo tanto, el flujo de datos de unos y ceros debe ser convertido a energía en forma de señales electromagnéticas.</a:t>
            </a:r>
          </a:p>
        </p:txBody>
      </p:sp>
      <p:sp>
        <p:nvSpPr>
          <p:cNvPr id="4" name="Título 1">
            <a:extLst>
              <a:ext uri="{FF2B5EF4-FFF2-40B4-BE49-F238E27FC236}">
                <a16:creationId xmlns:a16="http://schemas.microsoft.com/office/drawing/2014/main" id="{6E7DEE22-8EEE-488A-A08E-4474A2C97365}"/>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6" name="Subtítulo 2">
            <a:extLst>
              <a:ext uri="{FF2B5EF4-FFF2-40B4-BE49-F238E27FC236}">
                <a16:creationId xmlns:a16="http://schemas.microsoft.com/office/drawing/2014/main" id="{DED97F30-45D5-4A68-B1F4-8A69CEE67CF4}"/>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Señales y sus Caracterizaciones</a:t>
            </a:r>
          </a:p>
        </p:txBody>
      </p:sp>
      <p:sp>
        <p:nvSpPr>
          <p:cNvPr id="7" name="CuadroTexto 6">
            <a:extLst>
              <a:ext uri="{FF2B5EF4-FFF2-40B4-BE49-F238E27FC236}">
                <a16:creationId xmlns:a16="http://schemas.microsoft.com/office/drawing/2014/main" id="{E3E3A15A-2143-4770-B5FB-3FF130BEAB6C}"/>
              </a:ext>
            </a:extLst>
          </p:cNvPr>
          <p:cNvSpPr txBox="1"/>
          <p:nvPr/>
        </p:nvSpPr>
        <p:spPr>
          <a:xfrm>
            <a:off x="8450424" y="6387658"/>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3628947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49A947-84DA-4776-A845-B8DD4B9EFC0A}"/>
              </a:ext>
            </a:extLst>
          </p:cNvPr>
          <p:cNvSpPr>
            <a:spLocks noGrp="1"/>
          </p:cNvSpPr>
          <p:nvPr>
            <p:ph idx="1"/>
          </p:nvPr>
        </p:nvSpPr>
        <p:spPr/>
        <p:txBody>
          <a:bodyPr/>
          <a:lstStyle/>
          <a:p>
            <a:pPr algn="ctr"/>
            <a:endParaRPr lang="es-MX" dirty="0"/>
          </a:p>
          <a:p>
            <a:pPr algn="ctr"/>
            <a:r>
              <a:rPr lang="es-MX" dirty="0"/>
              <a:t>TIPOS DE SEÑALES</a:t>
            </a:r>
          </a:p>
          <a:p>
            <a:endParaRPr lang="es-MX" dirty="0"/>
          </a:p>
          <a:p>
            <a:r>
              <a:rPr lang="es-MX" dirty="0"/>
              <a:t>*ANALOGICAS</a:t>
            </a:r>
          </a:p>
          <a:p>
            <a:r>
              <a:rPr lang="es-MX" dirty="0"/>
              <a:t>*DIGITALES</a:t>
            </a:r>
          </a:p>
          <a:p>
            <a:r>
              <a:rPr lang="es-MX" dirty="0"/>
              <a:t>*ELECTRICAS</a:t>
            </a:r>
          </a:p>
          <a:p>
            <a:r>
              <a:rPr lang="es-MX" dirty="0"/>
              <a:t>*OPTICAS</a:t>
            </a:r>
          </a:p>
        </p:txBody>
      </p:sp>
      <p:sp>
        <p:nvSpPr>
          <p:cNvPr id="4" name="Título 1">
            <a:extLst>
              <a:ext uri="{FF2B5EF4-FFF2-40B4-BE49-F238E27FC236}">
                <a16:creationId xmlns:a16="http://schemas.microsoft.com/office/drawing/2014/main" id="{BF03F872-5702-489D-9BEE-F8DB38C760C0}"/>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FEF7BF65-0B60-4781-A2C8-90FAA028C711}"/>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Señales y sus caracterizaciones</a:t>
            </a:r>
          </a:p>
        </p:txBody>
      </p:sp>
      <p:sp>
        <p:nvSpPr>
          <p:cNvPr id="6" name="CuadroTexto 5">
            <a:extLst>
              <a:ext uri="{FF2B5EF4-FFF2-40B4-BE49-F238E27FC236}">
                <a16:creationId xmlns:a16="http://schemas.microsoft.com/office/drawing/2014/main" id="{B0EB7334-5AEF-4E3C-9392-5AFB0CE4298C}"/>
              </a:ext>
            </a:extLst>
          </p:cNvPr>
          <p:cNvSpPr txBox="1"/>
          <p:nvPr/>
        </p:nvSpPr>
        <p:spPr>
          <a:xfrm>
            <a:off x="8266922" y="6387658"/>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1886241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CB7A5B-F220-40C3-88BF-381DAE4F6651}"/>
              </a:ext>
            </a:extLst>
          </p:cNvPr>
          <p:cNvSpPr>
            <a:spLocks noGrp="1"/>
          </p:cNvSpPr>
          <p:nvPr>
            <p:ph idx="1"/>
          </p:nvPr>
        </p:nvSpPr>
        <p:spPr/>
        <p:txBody>
          <a:bodyPr/>
          <a:lstStyle/>
          <a:p>
            <a:pPr algn="just"/>
            <a:r>
              <a:rPr lang="es-MX" dirty="0"/>
              <a:t>La infraestructura, como herramienta de la actividad económica, genera importantes condiciones para que se incremente la productividad, reduciendo tiempo y esfuerzo en la realización de actividades y procesos.</a:t>
            </a:r>
          </a:p>
          <a:p>
            <a:pPr algn="just"/>
            <a:r>
              <a:rPr lang="es-MX" dirty="0"/>
              <a:t>Al mejorar la calidad de la infraestructura de las telecomunicaciones, las industrias de un país pueden reducir sus costos de transacción, realizar sus negocios y los procesos productivos con más rapidez y, en general, ahorrar tiempo y recursos que hubieran gastado con comunicaciones menos eficientes. Todo esto redunda en mejores y mayores salarios y más empleos en el sector. </a:t>
            </a:r>
          </a:p>
          <a:p>
            <a:pPr algn="just"/>
            <a:r>
              <a:rPr lang="es-MX" dirty="0"/>
              <a:t>La inversión en telecomunicaciones ha probado ser efectiva en la reducción de los costos de producción de varias industrias, siendo el efecto mayor y más sensible en aquellos países en donde tal infraestructura no era suficiente.</a:t>
            </a:r>
          </a:p>
        </p:txBody>
      </p:sp>
      <p:sp>
        <p:nvSpPr>
          <p:cNvPr id="6" name="Título 1">
            <a:extLst>
              <a:ext uri="{FF2B5EF4-FFF2-40B4-BE49-F238E27FC236}">
                <a16:creationId xmlns:a16="http://schemas.microsoft.com/office/drawing/2014/main" id="{88B97774-DED7-40DD-B697-AC87922D4FF7}"/>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6600" dirty="0"/>
              <a:t>U</a:t>
            </a:r>
            <a:br>
              <a:rPr lang="es-MX" sz="6600" dirty="0"/>
            </a:br>
            <a:br>
              <a:rPr lang="es-MX" sz="6600" dirty="0"/>
            </a:br>
            <a:br>
              <a:rPr lang="es-MX" sz="6600" dirty="0"/>
            </a:br>
            <a:r>
              <a:rPr lang="es-MX" sz="4400" dirty="0"/>
              <a:t>UNIDAD 1</a:t>
            </a:r>
            <a:endParaRPr lang="es-MX" sz="6600" dirty="0"/>
          </a:p>
        </p:txBody>
      </p:sp>
      <p:sp>
        <p:nvSpPr>
          <p:cNvPr id="7" name="Subtítulo 2">
            <a:extLst>
              <a:ext uri="{FF2B5EF4-FFF2-40B4-BE49-F238E27FC236}">
                <a16:creationId xmlns:a16="http://schemas.microsoft.com/office/drawing/2014/main" id="{856E8F8E-6B25-421C-9F40-5450831BF472}"/>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Impacto de las telecomunicaciones</a:t>
            </a:r>
          </a:p>
        </p:txBody>
      </p:sp>
      <p:sp>
        <p:nvSpPr>
          <p:cNvPr id="8" name="CuadroTexto 7">
            <a:extLst>
              <a:ext uri="{FF2B5EF4-FFF2-40B4-BE49-F238E27FC236}">
                <a16:creationId xmlns:a16="http://schemas.microsoft.com/office/drawing/2014/main" id="{71988CC0-FE5C-42E6-90E8-DA77111E08AD}"/>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1751304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49A947-84DA-4776-A845-B8DD4B9EFC0A}"/>
              </a:ext>
            </a:extLst>
          </p:cNvPr>
          <p:cNvSpPr>
            <a:spLocks noGrp="1"/>
          </p:cNvSpPr>
          <p:nvPr>
            <p:ph idx="1"/>
          </p:nvPr>
        </p:nvSpPr>
        <p:spPr/>
        <p:txBody>
          <a:bodyPr/>
          <a:lstStyle/>
          <a:p>
            <a:pPr algn="ctr"/>
            <a:r>
              <a:rPr lang="es-MX" dirty="0"/>
              <a:t>TIPÓS DE SEÑALES</a:t>
            </a:r>
          </a:p>
          <a:p>
            <a:r>
              <a:rPr lang="es-MX" dirty="0"/>
              <a:t>ANALOGICA</a:t>
            </a:r>
          </a:p>
          <a:p>
            <a:pPr algn="just"/>
            <a:r>
              <a:rPr lang="es-MX" sz="1800" dirty="0"/>
              <a:t>Una señal analógica es una señal que varía de forma continua a lo largo del tiempo. La mayoría de las señales que representan una magnitud física (temperatura, luminosidad, humedad, etc.) son señales analógicas. Las señales analógicas pueden tomar todos los valores posibles de un intervalo; y las digitales solo pueden tomar dos valores posibles.</a:t>
            </a:r>
          </a:p>
          <a:p>
            <a:pPr algn="just"/>
            <a:r>
              <a:rPr lang="es-MX" sz="1800" dirty="0"/>
              <a:t>Un ejemplo de una señal analógica es la voz humana. Cuando alguien habla, se crea una onda continua en el aire. Esta onda puede ser capturada por un micrófono y convertida en una señal analógica.</a:t>
            </a:r>
          </a:p>
          <a:p>
            <a:r>
              <a:rPr lang="es-MX" sz="1800" dirty="0"/>
              <a:t> Las señales analógicas se pueden clasificar en simples o compuestas. Una señal analógica simple, o una onda seno, no puede ser descompuesta en señales más simples. Una señal analógica compuesta está formada por múltiples ondas seno. </a:t>
            </a:r>
          </a:p>
        </p:txBody>
      </p:sp>
      <p:sp>
        <p:nvSpPr>
          <p:cNvPr id="4" name="Título 1">
            <a:extLst>
              <a:ext uri="{FF2B5EF4-FFF2-40B4-BE49-F238E27FC236}">
                <a16:creationId xmlns:a16="http://schemas.microsoft.com/office/drawing/2014/main" id="{BF03F872-5702-489D-9BEE-F8DB38C760C0}"/>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FEF7BF65-0B60-4781-A2C8-90FAA028C711}"/>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Señales y sus caracterizaciones</a:t>
            </a:r>
          </a:p>
        </p:txBody>
      </p:sp>
      <p:sp>
        <p:nvSpPr>
          <p:cNvPr id="6" name="CuadroTexto 5">
            <a:extLst>
              <a:ext uri="{FF2B5EF4-FFF2-40B4-BE49-F238E27FC236}">
                <a16:creationId xmlns:a16="http://schemas.microsoft.com/office/drawing/2014/main" id="{B0EB7334-5AEF-4E3C-9392-5AFB0CE4298C}"/>
              </a:ext>
            </a:extLst>
          </p:cNvPr>
          <p:cNvSpPr txBox="1"/>
          <p:nvPr/>
        </p:nvSpPr>
        <p:spPr>
          <a:xfrm>
            <a:off x="8331316" y="6387658"/>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63382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49A947-84DA-4776-A845-B8DD4B9EFC0A}"/>
              </a:ext>
            </a:extLst>
          </p:cNvPr>
          <p:cNvSpPr>
            <a:spLocks noGrp="1"/>
          </p:cNvSpPr>
          <p:nvPr>
            <p:ph idx="1"/>
          </p:nvPr>
        </p:nvSpPr>
        <p:spPr>
          <a:xfrm>
            <a:off x="1097280" y="1698086"/>
            <a:ext cx="10058400" cy="4171007"/>
          </a:xfrm>
        </p:spPr>
        <p:txBody>
          <a:bodyPr>
            <a:normAutofit/>
          </a:bodyPr>
          <a:lstStyle/>
          <a:p>
            <a:pPr algn="ctr"/>
            <a:r>
              <a:rPr lang="es-MX" dirty="0"/>
              <a:t>TIPOS DE SEÑALES - ANALOGICA</a:t>
            </a:r>
          </a:p>
          <a:p>
            <a:pPr algn="just"/>
            <a:r>
              <a:rPr lang="es-MX" sz="1800" dirty="0"/>
              <a:t>Las señales analógicas se pueden clasificar en simples o compuestas. Una señal analógica simple, o una onda seno, no puede ser descompuesta en señales más simples. Una señal analógica compuesta está formada por múltiples ondas seno. </a:t>
            </a:r>
          </a:p>
          <a:p>
            <a:pPr algn="just"/>
            <a:r>
              <a:rPr lang="es-MX" sz="1800" dirty="0"/>
              <a:t>La señal onda seno es la forma fundamental de una señal continua, analógica y periódica. Visualizada como una única curva oscilante, su cambio a lo largo del curso de un ciclo es suave y consistente, un flujo continuo.</a:t>
            </a:r>
          </a:p>
          <a:p>
            <a:pPr algn="just"/>
            <a:r>
              <a:rPr lang="es-MX" sz="1800" dirty="0"/>
              <a:t>La figura 1.5 muestra una onda seno. Cada ciclo está formado por un único arco sobre el eje del tiempo seguido por un único arco por debajo de él. Las ondas seno se pueden describir completamente mediante tres características: </a:t>
            </a:r>
            <a:r>
              <a:rPr lang="es-MX" sz="1800" b="1" dirty="0"/>
              <a:t>amplitud</a:t>
            </a:r>
            <a:r>
              <a:rPr lang="es-MX" sz="1800" dirty="0"/>
              <a:t>, </a:t>
            </a:r>
            <a:r>
              <a:rPr lang="es-MX" sz="1800" b="1" dirty="0"/>
              <a:t>periodo</a:t>
            </a:r>
            <a:r>
              <a:rPr lang="es-MX" sz="1800" dirty="0"/>
              <a:t> (o su inverso frecuencia) y </a:t>
            </a:r>
            <a:r>
              <a:rPr lang="es-MX" sz="1800" b="1" dirty="0"/>
              <a:t>fase</a:t>
            </a:r>
            <a:r>
              <a:rPr lang="es-MX" sz="1800" dirty="0"/>
              <a:t>.</a:t>
            </a:r>
          </a:p>
        </p:txBody>
      </p:sp>
      <p:sp>
        <p:nvSpPr>
          <p:cNvPr id="4" name="Título 1">
            <a:extLst>
              <a:ext uri="{FF2B5EF4-FFF2-40B4-BE49-F238E27FC236}">
                <a16:creationId xmlns:a16="http://schemas.microsoft.com/office/drawing/2014/main" id="{BF03F872-5702-489D-9BEE-F8DB38C760C0}"/>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FEF7BF65-0B60-4781-A2C8-90FAA028C711}"/>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Señales y sus caracterizaciones</a:t>
            </a:r>
          </a:p>
        </p:txBody>
      </p:sp>
      <p:sp>
        <p:nvSpPr>
          <p:cNvPr id="6" name="CuadroTexto 5">
            <a:extLst>
              <a:ext uri="{FF2B5EF4-FFF2-40B4-BE49-F238E27FC236}">
                <a16:creationId xmlns:a16="http://schemas.microsoft.com/office/drawing/2014/main" id="{B0EB7334-5AEF-4E3C-9392-5AFB0CE4298C}"/>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pic>
        <p:nvPicPr>
          <p:cNvPr id="7" name="Imagen 6" descr="Imagen en blanco y negro&#10;&#10;Descripción generada automáticamente con confianza media">
            <a:extLst>
              <a:ext uri="{FF2B5EF4-FFF2-40B4-BE49-F238E27FC236}">
                <a16:creationId xmlns:a16="http://schemas.microsoft.com/office/drawing/2014/main" id="{402F6A2F-421A-43E4-8A25-39133F41C288}"/>
              </a:ext>
            </a:extLst>
          </p:cNvPr>
          <p:cNvPicPr>
            <a:picLocks noChangeAspect="1"/>
          </p:cNvPicPr>
          <p:nvPr/>
        </p:nvPicPr>
        <p:blipFill>
          <a:blip r:embed="rId2"/>
          <a:stretch>
            <a:fillRect/>
          </a:stretch>
        </p:blipFill>
        <p:spPr>
          <a:xfrm>
            <a:off x="3441342" y="4816699"/>
            <a:ext cx="4994320" cy="1451267"/>
          </a:xfrm>
          <a:prstGeom prst="rect">
            <a:avLst/>
          </a:prstGeom>
        </p:spPr>
      </p:pic>
    </p:spTree>
    <p:extLst>
      <p:ext uri="{BB962C8B-B14F-4D97-AF65-F5344CB8AC3E}">
        <p14:creationId xmlns:p14="http://schemas.microsoft.com/office/powerpoint/2010/main" val="1693361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49A947-84DA-4776-A845-B8DD4B9EFC0A}"/>
              </a:ext>
            </a:extLst>
          </p:cNvPr>
          <p:cNvSpPr>
            <a:spLocks noGrp="1"/>
          </p:cNvSpPr>
          <p:nvPr>
            <p:ph idx="1"/>
          </p:nvPr>
        </p:nvSpPr>
        <p:spPr/>
        <p:txBody>
          <a:bodyPr/>
          <a:lstStyle/>
          <a:p>
            <a:pPr algn="ctr"/>
            <a:r>
              <a:rPr lang="es-MX" dirty="0"/>
              <a:t>ANALOGICA</a:t>
            </a:r>
          </a:p>
          <a:p>
            <a:pPr algn="just"/>
            <a:r>
              <a:rPr lang="es-MX" sz="1800" dirty="0"/>
              <a:t>La </a:t>
            </a:r>
            <a:r>
              <a:rPr lang="es-MX" sz="1800" b="1" dirty="0"/>
              <a:t>amplitud</a:t>
            </a:r>
            <a:r>
              <a:rPr lang="es-MX" sz="1800" dirty="0"/>
              <a:t> de una señal en un gráfico es el valor de la señal en cualquier punto de la onda. Es igual a la distancia vertical desde cualquier punto de la onda hasta el eje horizontal. La máxima amplitud de una onda seno es igual al valor más alto que puede alcanzar sobre el eje vertical.</a:t>
            </a:r>
          </a:p>
          <a:p>
            <a:pPr algn="just"/>
            <a:r>
              <a:rPr lang="es-MX" sz="1800" dirty="0"/>
              <a:t>El </a:t>
            </a:r>
            <a:r>
              <a:rPr lang="es-MX" sz="1800" b="1" dirty="0"/>
              <a:t>periodo</a:t>
            </a:r>
            <a:r>
              <a:rPr lang="es-MX" sz="1800" dirty="0"/>
              <a:t> se refiere a la cantidad de tiempo, en segundos, que necesita una señal para completar un ciclo. La frecuencia indica el número de periodos en un segundo. La frecuencia de una señal es su número de ciclos por segundo.</a:t>
            </a:r>
          </a:p>
          <a:p>
            <a:pPr algn="just"/>
            <a:r>
              <a:rPr lang="es-MX" sz="1800" dirty="0"/>
              <a:t>El término </a:t>
            </a:r>
            <a:r>
              <a:rPr lang="es-MX" sz="1800" b="1" dirty="0"/>
              <a:t>fase</a:t>
            </a:r>
            <a:r>
              <a:rPr lang="es-MX" sz="1800" dirty="0"/>
              <a:t> describe la posición de la onda relativa al instante de tiempo 0. Si se piensa en la onda como algo que se puede desplazar hacia delante o hacia atrás a lo largo del eje del tiempo, la fase describe la magnitud de ese desplazamiento. Indica el estado del primer ciclo. </a:t>
            </a:r>
          </a:p>
        </p:txBody>
      </p:sp>
      <p:sp>
        <p:nvSpPr>
          <p:cNvPr id="4" name="Título 1">
            <a:extLst>
              <a:ext uri="{FF2B5EF4-FFF2-40B4-BE49-F238E27FC236}">
                <a16:creationId xmlns:a16="http://schemas.microsoft.com/office/drawing/2014/main" id="{BF03F872-5702-489D-9BEE-F8DB38C760C0}"/>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FEF7BF65-0B60-4781-A2C8-90FAA028C711}"/>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Señales y sus caracterizaciones</a:t>
            </a:r>
          </a:p>
        </p:txBody>
      </p:sp>
      <p:sp>
        <p:nvSpPr>
          <p:cNvPr id="6" name="CuadroTexto 5">
            <a:extLst>
              <a:ext uri="{FF2B5EF4-FFF2-40B4-BE49-F238E27FC236}">
                <a16:creationId xmlns:a16="http://schemas.microsoft.com/office/drawing/2014/main" id="{B0EB7334-5AEF-4E3C-9392-5AFB0CE4298C}"/>
              </a:ext>
            </a:extLst>
          </p:cNvPr>
          <p:cNvSpPr txBox="1"/>
          <p:nvPr/>
        </p:nvSpPr>
        <p:spPr>
          <a:xfrm>
            <a:off x="8305559" y="6374779"/>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2283131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49A947-84DA-4776-A845-B8DD4B9EFC0A}"/>
              </a:ext>
            </a:extLst>
          </p:cNvPr>
          <p:cNvSpPr>
            <a:spLocks noGrp="1"/>
          </p:cNvSpPr>
          <p:nvPr>
            <p:ph idx="1"/>
          </p:nvPr>
        </p:nvSpPr>
        <p:spPr/>
        <p:txBody>
          <a:bodyPr/>
          <a:lstStyle/>
          <a:p>
            <a:pPr algn="ctr"/>
            <a:r>
              <a:rPr lang="es-MX" dirty="0"/>
              <a:t>TIPOS DE SEÑALES</a:t>
            </a:r>
          </a:p>
          <a:p>
            <a:r>
              <a:rPr lang="es-MX" sz="2400" dirty="0"/>
              <a:t>DIGITAL</a:t>
            </a:r>
          </a:p>
          <a:p>
            <a:pPr algn="just"/>
            <a:r>
              <a:rPr lang="es-MX" sz="2000" dirty="0"/>
              <a:t>Una señal digital es aquella que presenta una variación discontinua con el tiempo y que sólo puede tomar ciertos valores discretos. Su forma característica es ampliamente conocida: la señal básica es una onda cuadrada (pulsos) y las representaciones se realizan en el dominio del tiempo.</a:t>
            </a:r>
          </a:p>
          <a:p>
            <a:pPr marL="0" indent="0" algn="just">
              <a:buNone/>
            </a:pPr>
            <a:r>
              <a:rPr lang="es-MX" sz="2000" dirty="0"/>
              <a:t>Las señales digitales no se producen en el mundo físico como tales, sino que son creadas por el hombre y tiene una técnica particular de tratamiento, y como dijimos anteriormente, la señal básica es una onda cuadrada, cuya representación se realiza necesariamente en el dominio del tiempo.</a:t>
            </a:r>
            <a:endParaRPr lang="es-MX" sz="1800" dirty="0"/>
          </a:p>
          <a:p>
            <a:pPr algn="ctr"/>
            <a:endParaRPr lang="es-MX" dirty="0"/>
          </a:p>
        </p:txBody>
      </p:sp>
      <p:sp>
        <p:nvSpPr>
          <p:cNvPr id="4" name="Título 1">
            <a:extLst>
              <a:ext uri="{FF2B5EF4-FFF2-40B4-BE49-F238E27FC236}">
                <a16:creationId xmlns:a16="http://schemas.microsoft.com/office/drawing/2014/main" id="{BF03F872-5702-489D-9BEE-F8DB38C760C0}"/>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FEF7BF65-0B60-4781-A2C8-90FAA028C711}"/>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Señales y sus caracterizaciones</a:t>
            </a:r>
          </a:p>
        </p:txBody>
      </p:sp>
      <p:sp>
        <p:nvSpPr>
          <p:cNvPr id="6" name="CuadroTexto 5">
            <a:extLst>
              <a:ext uri="{FF2B5EF4-FFF2-40B4-BE49-F238E27FC236}">
                <a16:creationId xmlns:a16="http://schemas.microsoft.com/office/drawing/2014/main" id="{B0EB7334-5AEF-4E3C-9392-5AFB0CE4298C}"/>
              </a:ext>
            </a:extLst>
          </p:cNvPr>
          <p:cNvSpPr txBox="1"/>
          <p:nvPr/>
        </p:nvSpPr>
        <p:spPr>
          <a:xfrm>
            <a:off x="8450424" y="6349021"/>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2464650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49A947-84DA-4776-A845-B8DD4B9EFC0A}"/>
              </a:ext>
            </a:extLst>
          </p:cNvPr>
          <p:cNvSpPr>
            <a:spLocks noGrp="1"/>
          </p:cNvSpPr>
          <p:nvPr>
            <p:ph idx="1"/>
          </p:nvPr>
        </p:nvSpPr>
        <p:spPr>
          <a:xfrm>
            <a:off x="566670" y="1698086"/>
            <a:ext cx="10998558" cy="4171008"/>
          </a:xfrm>
        </p:spPr>
        <p:txBody>
          <a:bodyPr/>
          <a:lstStyle/>
          <a:p>
            <a:pPr algn="ctr"/>
            <a:r>
              <a:rPr lang="es-MX" dirty="0"/>
              <a:t>TIPOS DE SEÑALES – DIGITAL</a:t>
            </a:r>
          </a:p>
          <a:p>
            <a:r>
              <a:rPr lang="es-MX" sz="1800" dirty="0"/>
              <a:t>Los datos además de poderse presentar en forma analógica, también se pueden presentar en forma digital. Donde un 1 lógico representa un voltaje positivo de + 5 y un 0 lógico representa un voltaje cero (0) que equivale a tierra. La mayoría de las señales digitales son aperiódicas (no periódicas) y por lo tanto, la periodicidad o la frecuencia no se utilizan.</a:t>
            </a:r>
          </a:p>
          <a:p>
            <a:r>
              <a:rPr lang="es-MX" sz="1800" dirty="0"/>
              <a:t>En su lugar se usan dos términos para una señal digital: </a:t>
            </a:r>
            <a:r>
              <a:rPr lang="es-MX" sz="1800" b="1" dirty="0"/>
              <a:t>intervalo de bit </a:t>
            </a:r>
            <a:r>
              <a:rPr lang="es-MX" sz="1800" dirty="0"/>
              <a:t>(en lugar de período) y </a:t>
            </a:r>
            <a:r>
              <a:rPr lang="es-MX" sz="1800" b="1" dirty="0"/>
              <a:t>tasa de bit </a:t>
            </a:r>
            <a:r>
              <a:rPr lang="es-MX" sz="1800" dirty="0"/>
              <a:t>(en lugar de frecuencia). </a:t>
            </a:r>
          </a:p>
          <a:p>
            <a:r>
              <a:rPr lang="es-MX" sz="1800" b="1" dirty="0"/>
              <a:t>El intervalo de bit </a:t>
            </a:r>
            <a:r>
              <a:rPr lang="es-MX" sz="1800" dirty="0"/>
              <a:t>es el tiempo necesario para enviar un único bit, </a:t>
            </a:r>
            <a:r>
              <a:rPr lang="es-MX" sz="1800" b="1" dirty="0"/>
              <a:t>La tasa de bit </a:t>
            </a:r>
            <a:r>
              <a:rPr lang="es-MX" sz="1800" dirty="0"/>
              <a:t>es el número de intervalos de bits en un segundo. Esto significa que la tasa de bit es el número de bits enviados en un segundo, habitualmente expresado en bits por segundo (bps). Véase figura 1.14.</a:t>
            </a:r>
          </a:p>
        </p:txBody>
      </p:sp>
      <p:sp>
        <p:nvSpPr>
          <p:cNvPr id="4" name="Título 1">
            <a:extLst>
              <a:ext uri="{FF2B5EF4-FFF2-40B4-BE49-F238E27FC236}">
                <a16:creationId xmlns:a16="http://schemas.microsoft.com/office/drawing/2014/main" id="{BF03F872-5702-489D-9BEE-F8DB38C760C0}"/>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FEF7BF65-0B60-4781-A2C8-90FAA028C711}"/>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Señales y sus caracterizaciones</a:t>
            </a:r>
          </a:p>
        </p:txBody>
      </p:sp>
      <p:sp>
        <p:nvSpPr>
          <p:cNvPr id="6" name="CuadroTexto 5">
            <a:extLst>
              <a:ext uri="{FF2B5EF4-FFF2-40B4-BE49-F238E27FC236}">
                <a16:creationId xmlns:a16="http://schemas.microsoft.com/office/drawing/2014/main" id="{B0EB7334-5AEF-4E3C-9392-5AFB0CE4298C}"/>
              </a:ext>
            </a:extLst>
          </p:cNvPr>
          <p:cNvSpPr txBox="1"/>
          <p:nvPr/>
        </p:nvSpPr>
        <p:spPr>
          <a:xfrm>
            <a:off x="8266922" y="6349022"/>
            <a:ext cx="3741576" cy="369332"/>
          </a:xfrm>
          <a:prstGeom prst="rect">
            <a:avLst/>
          </a:prstGeom>
          <a:noFill/>
        </p:spPr>
        <p:txBody>
          <a:bodyPr wrap="square" rtlCol="0">
            <a:spAutoFit/>
          </a:bodyPr>
          <a:lstStyle/>
          <a:p>
            <a:r>
              <a:rPr lang="es-MX" dirty="0"/>
              <a:t>Fundamentos de Telecomunicaciones </a:t>
            </a:r>
          </a:p>
        </p:txBody>
      </p:sp>
      <p:pic>
        <p:nvPicPr>
          <p:cNvPr id="7" name="Imagen 6" descr="Diagrama&#10;&#10;Descripción generada automáticamente">
            <a:extLst>
              <a:ext uri="{FF2B5EF4-FFF2-40B4-BE49-F238E27FC236}">
                <a16:creationId xmlns:a16="http://schemas.microsoft.com/office/drawing/2014/main" id="{8528D7A6-8E72-4500-AFE5-A41F65B9EBBC}"/>
              </a:ext>
            </a:extLst>
          </p:cNvPr>
          <p:cNvPicPr>
            <a:picLocks noChangeAspect="1"/>
          </p:cNvPicPr>
          <p:nvPr/>
        </p:nvPicPr>
        <p:blipFill>
          <a:blip r:embed="rId2"/>
          <a:stretch>
            <a:fillRect/>
          </a:stretch>
        </p:blipFill>
        <p:spPr>
          <a:xfrm>
            <a:off x="4797350" y="4507606"/>
            <a:ext cx="5814842" cy="1841416"/>
          </a:xfrm>
          <a:prstGeom prst="rect">
            <a:avLst/>
          </a:prstGeom>
        </p:spPr>
      </p:pic>
    </p:spTree>
    <p:extLst>
      <p:ext uri="{BB962C8B-B14F-4D97-AF65-F5344CB8AC3E}">
        <p14:creationId xmlns:p14="http://schemas.microsoft.com/office/powerpoint/2010/main" val="2313074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49A947-84DA-4776-A845-B8DD4B9EFC0A}"/>
              </a:ext>
            </a:extLst>
          </p:cNvPr>
          <p:cNvSpPr>
            <a:spLocks noGrp="1"/>
          </p:cNvSpPr>
          <p:nvPr>
            <p:ph idx="1"/>
          </p:nvPr>
        </p:nvSpPr>
        <p:spPr/>
        <p:txBody>
          <a:bodyPr/>
          <a:lstStyle/>
          <a:p>
            <a:pPr algn="ctr"/>
            <a:r>
              <a:rPr lang="es-MX" dirty="0"/>
              <a:t>TIPOS DE SEÑALES</a:t>
            </a:r>
          </a:p>
          <a:p>
            <a:r>
              <a:rPr lang="es-MX" dirty="0"/>
              <a:t>ELECTRICAS</a:t>
            </a:r>
          </a:p>
          <a:p>
            <a:endParaRPr lang="es-MX" dirty="0"/>
          </a:p>
          <a:p>
            <a:r>
              <a:rPr lang="es-MX" dirty="0"/>
              <a:t>Una señal eléctrica es un tipo de señal generada por algún fenómeno electromagnético. Estas señales pueden ser analógicas, si varían de forma continua en el tiempo, o digitales si varían de forma discreta (con valores dados como 0 y 1).</a:t>
            </a:r>
          </a:p>
          <a:p>
            <a:endParaRPr lang="es-MX" dirty="0"/>
          </a:p>
          <a:p>
            <a:r>
              <a:rPr lang="es-MX" sz="2000" dirty="0"/>
              <a:t>La información que viaja a través de un canal de comunicación basado en cable de cobre es en realidad una señal eléctrica, y como tal es importante conocer qué la compone.</a:t>
            </a:r>
          </a:p>
          <a:p>
            <a:endParaRPr lang="es-MX" sz="2000" dirty="0"/>
          </a:p>
          <a:p>
            <a:endParaRPr lang="es-MX" dirty="0"/>
          </a:p>
        </p:txBody>
      </p:sp>
      <p:sp>
        <p:nvSpPr>
          <p:cNvPr id="4" name="Título 1">
            <a:extLst>
              <a:ext uri="{FF2B5EF4-FFF2-40B4-BE49-F238E27FC236}">
                <a16:creationId xmlns:a16="http://schemas.microsoft.com/office/drawing/2014/main" id="{BF03F872-5702-489D-9BEE-F8DB38C760C0}"/>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FEF7BF65-0B60-4781-A2C8-90FAA028C711}"/>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Señales y sus caracterizaciones</a:t>
            </a:r>
          </a:p>
        </p:txBody>
      </p:sp>
      <p:sp>
        <p:nvSpPr>
          <p:cNvPr id="6" name="CuadroTexto 5">
            <a:extLst>
              <a:ext uri="{FF2B5EF4-FFF2-40B4-BE49-F238E27FC236}">
                <a16:creationId xmlns:a16="http://schemas.microsoft.com/office/drawing/2014/main" id="{B0EB7334-5AEF-4E3C-9392-5AFB0CE4298C}"/>
              </a:ext>
            </a:extLst>
          </p:cNvPr>
          <p:cNvSpPr txBox="1"/>
          <p:nvPr/>
        </p:nvSpPr>
        <p:spPr>
          <a:xfrm>
            <a:off x="8266922" y="6488668"/>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296215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49A947-84DA-4776-A845-B8DD4B9EFC0A}"/>
              </a:ext>
            </a:extLst>
          </p:cNvPr>
          <p:cNvSpPr>
            <a:spLocks noGrp="1"/>
          </p:cNvSpPr>
          <p:nvPr>
            <p:ph idx="1"/>
          </p:nvPr>
        </p:nvSpPr>
        <p:spPr/>
        <p:txBody>
          <a:bodyPr>
            <a:normAutofit/>
          </a:bodyPr>
          <a:lstStyle/>
          <a:p>
            <a:pPr marL="0" indent="0" algn="ctr">
              <a:buNone/>
            </a:pPr>
            <a:r>
              <a:rPr lang="es-MX" sz="2000" dirty="0">
                <a:latin typeface="Calibri (Cuerpo)"/>
              </a:rPr>
              <a:t>TIPOS DE SEÑAL – ELECTRICA</a:t>
            </a:r>
          </a:p>
          <a:p>
            <a:pPr marL="0" indent="0">
              <a:buNone/>
            </a:pPr>
            <a:r>
              <a:rPr lang="es-MX" dirty="0">
                <a:latin typeface="Calibri cuerpo"/>
              </a:rPr>
              <a:t>Los elementos que conforman una señal son:</a:t>
            </a:r>
          </a:p>
          <a:p>
            <a:pPr marL="0" indent="0">
              <a:buNone/>
            </a:pPr>
            <a:r>
              <a:rPr lang="es-MX" sz="1800" b="1" dirty="0">
                <a:latin typeface="Calibri cuerpo"/>
              </a:rPr>
              <a:t>La amplitud.- </a:t>
            </a:r>
            <a:r>
              <a:rPr lang="es-MX" sz="1800" dirty="0">
                <a:latin typeface="Calibri cuerpo"/>
              </a:rPr>
              <a:t>Es el valor máximo, tanto positivo como negativo, que puede llegar a adquirir la onda, también es la distancia máxima que separa cada partícula de su punto de equilibrio.</a:t>
            </a:r>
          </a:p>
          <a:p>
            <a:pPr marL="0" indent="0">
              <a:buNone/>
            </a:pPr>
            <a:r>
              <a:rPr lang="es-MX" sz="1800" b="1" dirty="0">
                <a:latin typeface="Calibri cuerpo"/>
              </a:rPr>
              <a:t>Frecuencia.-</a:t>
            </a:r>
            <a:r>
              <a:rPr lang="es-MX" sz="1800" dirty="0">
                <a:latin typeface="Calibri cuerpo"/>
              </a:rPr>
              <a:t>Es el número de oscilaciones que una onda efectúa en un determinado intervalo de tiempo.</a:t>
            </a:r>
          </a:p>
          <a:p>
            <a:pPr marL="0" indent="0">
              <a:buNone/>
            </a:pPr>
            <a:r>
              <a:rPr lang="es-MX" sz="1800" b="1" dirty="0">
                <a:latin typeface="Calibri cuerpo"/>
              </a:rPr>
              <a:t>Fase.-</a:t>
            </a:r>
            <a:r>
              <a:rPr lang="es-MX" sz="1800" dirty="0">
                <a:latin typeface="Calibri cuerpo"/>
              </a:rPr>
              <a:t>Es el momento o punto en el que dos señales se encuentran en un instante determinado. Cada punto de una onda posee una fase definida que indica cuánto ha avanzado dicho punto a través del ciclo básico de la onda.</a:t>
            </a:r>
          </a:p>
          <a:p>
            <a:endParaRPr lang="es-MX" dirty="0"/>
          </a:p>
        </p:txBody>
      </p:sp>
      <p:sp>
        <p:nvSpPr>
          <p:cNvPr id="4" name="Título 1">
            <a:extLst>
              <a:ext uri="{FF2B5EF4-FFF2-40B4-BE49-F238E27FC236}">
                <a16:creationId xmlns:a16="http://schemas.microsoft.com/office/drawing/2014/main" id="{BF03F872-5702-489D-9BEE-F8DB38C760C0}"/>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FEF7BF65-0B60-4781-A2C8-90FAA028C711}"/>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Señales y sus caracterizaciones</a:t>
            </a:r>
          </a:p>
        </p:txBody>
      </p:sp>
      <p:sp>
        <p:nvSpPr>
          <p:cNvPr id="6" name="CuadroTexto 5">
            <a:extLst>
              <a:ext uri="{FF2B5EF4-FFF2-40B4-BE49-F238E27FC236}">
                <a16:creationId xmlns:a16="http://schemas.microsoft.com/office/drawing/2014/main" id="{B0EB7334-5AEF-4E3C-9392-5AFB0CE4298C}"/>
              </a:ext>
            </a:extLst>
          </p:cNvPr>
          <p:cNvSpPr txBox="1"/>
          <p:nvPr/>
        </p:nvSpPr>
        <p:spPr>
          <a:xfrm>
            <a:off x="8305559" y="6387658"/>
            <a:ext cx="3741576" cy="369332"/>
          </a:xfrm>
          <a:prstGeom prst="rect">
            <a:avLst/>
          </a:prstGeom>
          <a:noFill/>
        </p:spPr>
        <p:txBody>
          <a:bodyPr wrap="square" rtlCol="0">
            <a:spAutoFit/>
          </a:bodyPr>
          <a:lstStyle/>
          <a:p>
            <a:r>
              <a:rPr lang="es-MX" dirty="0"/>
              <a:t>Fundamentos de Telecomunicaciones </a:t>
            </a:r>
          </a:p>
        </p:txBody>
      </p:sp>
      <p:pic>
        <p:nvPicPr>
          <p:cNvPr id="7" name="Imagen 6">
            <a:extLst>
              <a:ext uri="{FF2B5EF4-FFF2-40B4-BE49-F238E27FC236}">
                <a16:creationId xmlns:a16="http://schemas.microsoft.com/office/drawing/2014/main" id="{FE7E61C4-6F81-465F-87D3-273AF3DB1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3933" y="4660595"/>
            <a:ext cx="4350171" cy="1383695"/>
          </a:xfrm>
          <a:prstGeom prst="rect">
            <a:avLst/>
          </a:prstGeom>
        </p:spPr>
      </p:pic>
    </p:spTree>
    <p:extLst>
      <p:ext uri="{BB962C8B-B14F-4D97-AF65-F5344CB8AC3E}">
        <p14:creationId xmlns:p14="http://schemas.microsoft.com/office/powerpoint/2010/main" val="1220425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DD2D492-76F9-4E2D-9C7A-5BA05F9689E2}"/>
              </a:ext>
            </a:extLst>
          </p:cNvPr>
          <p:cNvSpPr>
            <a:spLocks noGrp="1"/>
          </p:cNvSpPr>
          <p:nvPr>
            <p:ph idx="1"/>
          </p:nvPr>
        </p:nvSpPr>
        <p:spPr/>
        <p:txBody>
          <a:bodyPr/>
          <a:lstStyle/>
          <a:p>
            <a:pPr algn="ctr"/>
            <a:r>
              <a:rPr lang="es-MX" dirty="0"/>
              <a:t>TIPOS DE SEÑALES</a:t>
            </a:r>
          </a:p>
          <a:p>
            <a:r>
              <a:rPr lang="es-MX" dirty="0"/>
              <a:t>OPTICAS</a:t>
            </a:r>
          </a:p>
          <a:p>
            <a:pPr marL="0" indent="0">
              <a:buNone/>
            </a:pPr>
            <a:endParaRPr lang="es-MX" dirty="0"/>
          </a:p>
          <a:p>
            <a:r>
              <a:rPr lang="es-MX" sz="1800" dirty="0"/>
              <a:t>En todo sistema de comunicaciones se envía información por medio de una señal. La información en un sistema de comunicaciones ópticas se envía por medio de impulsos o de señales moduladas de luz.</a:t>
            </a:r>
          </a:p>
          <a:p>
            <a:pPr marL="0" indent="0">
              <a:buNone/>
            </a:pPr>
            <a:r>
              <a:rPr lang="es-MX" sz="1800" dirty="0"/>
              <a:t>Un enlace básico de comunicaciones ópticas consta de tres elementos fundamentales:</a:t>
            </a:r>
          </a:p>
          <a:p>
            <a:pPr marL="0" indent="0">
              <a:buNone/>
            </a:pPr>
            <a:r>
              <a:rPr lang="es-MX" sz="1800" b="1" dirty="0"/>
              <a:t>1.- Emisor.- </a:t>
            </a:r>
            <a:r>
              <a:rPr lang="es-MX" sz="1800" dirty="0"/>
              <a:t>Es la fuente productora de luz, generalmente un diodo láser (LD) o diodo emisor de luz (LED). El emisor contiene además una serie de circuitos electrónicos destinados a generar las señales a transmitir, y a suministrarlas al dispositivo optoelectrónico. Las longitudes de onda más apropiadas para comunicaciones ópticas están en la región del infrarrojo.</a:t>
            </a:r>
          </a:p>
          <a:p>
            <a:pPr marL="0" indent="0">
              <a:buNone/>
            </a:pPr>
            <a:endParaRPr lang="es-MX" sz="1800" dirty="0"/>
          </a:p>
          <a:p>
            <a:endParaRPr lang="es-MX" dirty="0"/>
          </a:p>
        </p:txBody>
      </p:sp>
      <p:sp>
        <p:nvSpPr>
          <p:cNvPr id="4" name="Título 1">
            <a:extLst>
              <a:ext uri="{FF2B5EF4-FFF2-40B4-BE49-F238E27FC236}">
                <a16:creationId xmlns:a16="http://schemas.microsoft.com/office/drawing/2014/main" id="{A9068E5A-C15F-4EEC-97DB-BBE2D5B42F6D}"/>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5033B2D3-2494-49A1-8728-E04C301C6187}"/>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Señales y sus caracterizaciones</a:t>
            </a:r>
          </a:p>
        </p:txBody>
      </p:sp>
      <p:sp>
        <p:nvSpPr>
          <p:cNvPr id="6" name="CuadroTexto 5">
            <a:extLst>
              <a:ext uri="{FF2B5EF4-FFF2-40B4-BE49-F238E27FC236}">
                <a16:creationId xmlns:a16="http://schemas.microsoft.com/office/drawing/2014/main" id="{F8111913-6531-4193-8B71-B3E7CF114F91}"/>
              </a:ext>
            </a:extLst>
          </p:cNvPr>
          <p:cNvSpPr txBox="1"/>
          <p:nvPr/>
        </p:nvSpPr>
        <p:spPr>
          <a:xfrm>
            <a:off x="8305559" y="6387658"/>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40655349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FFA3A54-E4EE-4846-AF82-4BACC6ED04FB}"/>
              </a:ext>
            </a:extLst>
          </p:cNvPr>
          <p:cNvSpPr>
            <a:spLocks noGrp="1"/>
          </p:cNvSpPr>
          <p:nvPr>
            <p:ph idx="1"/>
          </p:nvPr>
        </p:nvSpPr>
        <p:spPr/>
        <p:txBody>
          <a:bodyPr/>
          <a:lstStyle/>
          <a:p>
            <a:pPr algn="ctr"/>
            <a:r>
              <a:rPr lang="es-MX" dirty="0"/>
              <a:t>TIPOS DE SEÑALES – OPTICAS</a:t>
            </a:r>
          </a:p>
          <a:p>
            <a:pPr algn="ctr"/>
            <a:endParaRPr lang="es-MX" dirty="0"/>
          </a:p>
          <a:p>
            <a:pPr algn="just"/>
            <a:r>
              <a:rPr lang="es-MX" b="1" dirty="0"/>
              <a:t>2.- Medio.- </a:t>
            </a:r>
            <a:r>
              <a:rPr lang="es-MX" dirty="0"/>
              <a:t>Aunque existen Comunicaciones Ópticas atmosféricas, espaciales o submarinas no guiadas, la gran mayoría de realizan a través de un medio dieléctrico. El medio por excelencia es la fibra óptica (sus características se mencionarán en la siguiente unidad). El material empleado más común, por su extraordinaria transparencia, es la sílice (SiO2). Este material básico va dopado con otros componentes para modificar sus propiedades, en especial su índice de refracción. En comunicaciones ópticas a muy corta distancia (algunos metros) están tomando auge las fibras de plástico (POF).</a:t>
            </a:r>
          </a:p>
          <a:p>
            <a:endParaRPr lang="es-MX" dirty="0"/>
          </a:p>
          <a:p>
            <a:endParaRPr lang="es-MX" dirty="0"/>
          </a:p>
        </p:txBody>
      </p:sp>
      <p:sp>
        <p:nvSpPr>
          <p:cNvPr id="4" name="Título 1">
            <a:extLst>
              <a:ext uri="{FF2B5EF4-FFF2-40B4-BE49-F238E27FC236}">
                <a16:creationId xmlns:a16="http://schemas.microsoft.com/office/drawing/2014/main" id="{B4FC90A7-051F-42E6-B7CF-4EB0980DC4C0}"/>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04E098DF-BAD2-4B73-82A9-489173B9B1B8}"/>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Señales y sus caracterizaciones</a:t>
            </a:r>
          </a:p>
        </p:txBody>
      </p:sp>
      <p:sp>
        <p:nvSpPr>
          <p:cNvPr id="6" name="CuadroTexto 5">
            <a:extLst>
              <a:ext uri="{FF2B5EF4-FFF2-40B4-BE49-F238E27FC236}">
                <a16:creationId xmlns:a16="http://schemas.microsoft.com/office/drawing/2014/main" id="{DB040744-C12F-4177-8CAE-5C1987D3C7BD}"/>
              </a:ext>
            </a:extLst>
          </p:cNvPr>
          <p:cNvSpPr txBox="1"/>
          <p:nvPr/>
        </p:nvSpPr>
        <p:spPr>
          <a:xfrm>
            <a:off x="8305559" y="6387658"/>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2995456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FFA3A54-E4EE-4846-AF82-4BACC6ED04FB}"/>
              </a:ext>
            </a:extLst>
          </p:cNvPr>
          <p:cNvSpPr>
            <a:spLocks noGrp="1"/>
          </p:cNvSpPr>
          <p:nvPr>
            <p:ph idx="1"/>
          </p:nvPr>
        </p:nvSpPr>
        <p:spPr/>
        <p:txBody>
          <a:bodyPr/>
          <a:lstStyle/>
          <a:p>
            <a:pPr algn="ctr"/>
            <a:r>
              <a:rPr lang="es-MX" dirty="0"/>
              <a:t>TIPOS DE SEÑALES – OPTICAS</a:t>
            </a:r>
          </a:p>
          <a:p>
            <a:pPr algn="just"/>
            <a:r>
              <a:rPr lang="es-MX" sz="1800" b="1" dirty="0"/>
              <a:t>3.- Receptor.- </a:t>
            </a:r>
            <a:r>
              <a:rPr lang="es-MX" sz="1800" dirty="0"/>
              <a:t>El circuito de recepción es el elemento más complejo del sistema de comunicaciones ópticas. Consta de un detector, generalmente optoelectrónico, ya sea un fotodiodo (PIN) o un diodo de avalancha (APD) y de una serie de circuitos recuperadores de la señal: amplificador, filtro, comparador, etc. Los sistemas de comunicaciones ópticas, adicionalmente, contienen otros elementos, que varían según la aplicación. Algunos de los más importantes son los siguientes.</a:t>
            </a:r>
          </a:p>
        </p:txBody>
      </p:sp>
      <p:sp>
        <p:nvSpPr>
          <p:cNvPr id="4" name="Título 1">
            <a:extLst>
              <a:ext uri="{FF2B5EF4-FFF2-40B4-BE49-F238E27FC236}">
                <a16:creationId xmlns:a16="http://schemas.microsoft.com/office/drawing/2014/main" id="{B4FC90A7-051F-42E6-B7CF-4EB0980DC4C0}"/>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04E098DF-BAD2-4B73-82A9-489173B9B1B8}"/>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Señales y sus caracterizaciones</a:t>
            </a:r>
          </a:p>
        </p:txBody>
      </p:sp>
      <p:sp>
        <p:nvSpPr>
          <p:cNvPr id="6" name="CuadroTexto 5">
            <a:extLst>
              <a:ext uri="{FF2B5EF4-FFF2-40B4-BE49-F238E27FC236}">
                <a16:creationId xmlns:a16="http://schemas.microsoft.com/office/drawing/2014/main" id="{DB040744-C12F-4177-8CAE-5C1987D3C7BD}"/>
              </a:ext>
            </a:extLst>
          </p:cNvPr>
          <p:cNvSpPr txBox="1"/>
          <p:nvPr/>
        </p:nvSpPr>
        <p:spPr>
          <a:xfrm>
            <a:off x="8305559" y="6387658"/>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989889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814C2E1-70F6-4F9E-9C6A-F5320E12ED99}"/>
              </a:ext>
            </a:extLst>
          </p:cNvPr>
          <p:cNvSpPr>
            <a:spLocks noGrp="1"/>
          </p:cNvSpPr>
          <p:nvPr>
            <p:ph idx="1"/>
          </p:nvPr>
        </p:nvSpPr>
        <p:spPr/>
        <p:txBody>
          <a:bodyPr/>
          <a:lstStyle/>
          <a:p>
            <a:pPr algn="just"/>
            <a:r>
              <a:rPr lang="es-MX" dirty="0"/>
              <a:t>En el caso de los servicios es interesante la reducción de costos en los servicios financieros y en el comercio y hoteles. Este resultado muestra la trascendental importancia del desarrollo de las telecomunicaciones para el crecimiento económico de un país subdesarrollado. </a:t>
            </a:r>
          </a:p>
          <a:p>
            <a:pPr algn="just"/>
            <a:r>
              <a:rPr lang="es-MX" dirty="0"/>
              <a:t>Los países, tanto desarrollados como subdesarrollados, han empezado a darse cuenta del impacto que las telecomunicaciones tienen sobre el desempeño de sus sectores productivos. Así, se comprende hoy en día que un buen sector de telecomunicaciones genera efectos positivos a otros, tanto para las empresas como para los consumidores</a:t>
            </a:r>
          </a:p>
        </p:txBody>
      </p:sp>
      <p:sp>
        <p:nvSpPr>
          <p:cNvPr id="5" name="Título 1">
            <a:extLst>
              <a:ext uri="{FF2B5EF4-FFF2-40B4-BE49-F238E27FC236}">
                <a16:creationId xmlns:a16="http://schemas.microsoft.com/office/drawing/2014/main" id="{0EE55AB6-E3FF-4301-92DB-BEAD297A4182}"/>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6" name="Subtítulo 2">
            <a:extLst>
              <a:ext uri="{FF2B5EF4-FFF2-40B4-BE49-F238E27FC236}">
                <a16:creationId xmlns:a16="http://schemas.microsoft.com/office/drawing/2014/main" id="{04252305-AEA9-4D48-A682-18B77EE9C7E4}"/>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Impacto de las telecomunicaciones</a:t>
            </a:r>
          </a:p>
        </p:txBody>
      </p:sp>
      <p:sp>
        <p:nvSpPr>
          <p:cNvPr id="7" name="CuadroTexto 6">
            <a:extLst>
              <a:ext uri="{FF2B5EF4-FFF2-40B4-BE49-F238E27FC236}">
                <a16:creationId xmlns:a16="http://schemas.microsoft.com/office/drawing/2014/main" id="{6781EEFF-DA85-4092-837E-956CADFA65A1}"/>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2305249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FFA3A54-E4EE-4846-AF82-4BACC6ED04FB}"/>
              </a:ext>
            </a:extLst>
          </p:cNvPr>
          <p:cNvSpPr>
            <a:spLocks noGrp="1"/>
          </p:cNvSpPr>
          <p:nvPr>
            <p:ph idx="1"/>
          </p:nvPr>
        </p:nvSpPr>
        <p:spPr/>
        <p:txBody>
          <a:bodyPr/>
          <a:lstStyle/>
          <a:p>
            <a:pPr algn="ctr"/>
            <a:r>
              <a:rPr lang="es-MX" dirty="0"/>
              <a:t>TIPOS DE SEÑALES – OPTICAS</a:t>
            </a:r>
            <a:endParaRPr lang="es-MX" sz="2000" dirty="0"/>
          </a:p>
          <a:p>
            <a:pPr algn="just"/>
            <a:r>
              <a:rPr lang="es-MX" sz="1800" b="1" dirty="0"/>
              <a:t>a) Repetidores: </a:t>
            </a:r>
            <a:r>
              <a:rPr lang="es-MX" sz="1800" dirty="0"/>
              <a:t>Cuando la distancia a cubrir por un enlace supera un cierto límite (algunas decenas de km, usualmente), la señal se degrada y se atenúa excesivamente, por lo que se hace necesaria la instalación de repetidores. Los repetidores pueden ser simples amplificadores de la señal, o incluir además regeneradores de la misma. Hasta hace poco tiempo, todos los repetidores instalados eran electrónicos: la señal óptica se detectaba, se pasaba a señal eléctrica, se manipulaba (en su caso) como tal, y se reconvertía de nuevo a señal óptica. Actualmente, los regeneradores siguen realizando estas etapas electrónicamente, pero se están sustituyendo los amplificadores electrónicos por amplificadores ópticos de fibra.</a:t>
            </a:r>
          </a:p>
          <a:p>
            <a:pPr algn="just"/>
            <a:r>
              <a:rPr lang="es-MX" sz="1800" b="1" dirty="0"/>
              <a:t>b) Elementos pasivos: </a:t>
            </a:r>
            <a:r>
              <a:rPr lang="es-MX" sz="1800" dirty="0"/>
              <a:t>La manipulación de señales ópticas es más compleja que la de señales eléctricas, por el simple hecho de que, para que se transmita la señal, no basta con el contacto físico, al estilo de los cables eléctricos, sino que se necesita que las propiedades ópticas de la unión sean adecuadas para permitir el paso de la luz. Con el uso de las fibras ópticas como medio de transmisión, ha surgido toda una serie de dispositivos de apoyo, que se ocupan de la transmisión óptima de la señal óptica. Los dos tipos más importantes son los acopladores y los multiplexores en longitud de onda.</a:t>
            </a:r>
            <a:endParaRPr lang="es-MX" dirty="0"/>
          </a:p>
          <a:p>
            <a:endParaRPr lang="es-MX" dirty="0"/>
          </a:p>
        </p:txBody>
      </p:sp>
      <p:sp>
        <p:nvSpPr>
          <p:cNvPr id="4" name="Título 1">
            <a:extLst>
              <a:ext uri="{FF2B5EF4-FFF2-40B4-BE49-F238E27FC236}">
                <a16:creationId xmlns:a16="http://schemas.microsoft.com/office/drawing/2014/main" id="{B4FC90A7-051F-42E6-B7CF-4EB0980DC4C0}"/>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04E098DF-BAD2-4B73-82A9-489173B9B1B8}"/>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Señales y sus caracterizaciones</a:t>
            </a:r>
          </a:p>
        </p:txBody>
      </p:sp>
      <p:sp>
        <p:nvSpPr>
          <p:cNvPr id="6" name="CuadroTexto 5">
            <a:extLst>
              <a:ext uri="{FF2B5EF4-FFF2-40B4-BE49-F238E27FC236}">
                <a16:creationId xmlns:a16="http://schemas.microsoft.com/office/drawing/2014/main" id="{DB040744-C12F-4177-8CAE-5C1987D3C7BD}"/>
              </a:ext>
            </a:extLst>
          </p:cNvPr>
          <p:cNvSpPr txBox="1"/>
          <p:nvPr/>
        </p:nvSpPr>
        <p:spPr>
          <a:xfrm>
            <a:off x="8305559" y="6387658"/>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3577901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FDFBAE8-ADA0-4FCB-908D-E94733C8D28B}"/>
              </a:ext>
            </a:extLst>
          </p:cNvPr>
          <p:cNvSpPr>
            <a:spLocks noGrp="1"/>
          </p:cNvSpPr>
          <p:nvPr>
            <p:ph idx="1"/>
          </p:nvPr>
        </p:nvSpPr>
        <p:spPr/>
        <p:txBody>
          <a:bodyPr/>
          <a:lstStyle/>
          <a:p>
            <a:pPr algn="ctr"/>
            <a:endParaRPr lang="es-MX" dirty="0"/>
          </a:p>
          <a:p>
            <a:pPr algn="ctr"/>
            <a:r>
              <a:rPr lang="es-MX" dirty="0"/>
              <a:t>ANALISIS MATEMATICAS DE SEÑALES:</a:t>
            </a:r>
          </a:p>
          <a:p>
            <a:pPr algn="ctr"/>
            <a:endParaRPr lang="es-MX" dirty="0"/>
          </a:p>
          <a:p>
            <a:r>
              <a:rPr lang="es-MX" dirty="0"/>
              <a:t>*ANALISIS FOURIER (SIGNIFICADO, FUNCION, APLICACION)</a:t>
            </a:r>
          </a:p>
          <a:p>
            <a:endParaRPr lang="es-MX" dirty="0"/>
          </a:p>
        </p:txBody>
      </p:sp>
      <p:sp>
        <p:nvSpPr>
          <p:cNvPr id="4" name="Título 1">
            <a:extLst>
              <a:ext uri="{FF2B5EF4-FFF2-40B4-BE49-F238E27FC236}">
                <a16:creationId xmlns:a16="http://schemas.microsoft.com/office/drawing/2014/main" id="{1A182ABD-D37B-4C94-8BA7-6F3B37B54AC1}"/>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A5270C59-5F63-4075-A90F-BC3EF5661087}"/>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TAREA</a:t>
            </a:r>
          </a:p>
        </p:txBody>
      </p:sp>
    </p:spTree>
    <p:extLst>
      <p:ext uri="{BB962C8B-B14F-4D97-AF65-F5344CB8AC3E}">
        <p14:creationId xmlns:p14="http://schemas.microsoft.com/office/powerpoint/2010/main" val="120984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29CE84D-3A8D-469F-A6F5-8CD57F290BD6}"/>
              </a:ext>
            </a:extLst>
          </p:cNvPr>
          <p:cNvSpPr>
            <a:spLocks noGrp="1"/>
          </p:cNvSpPr>
          <p:nvPr>
            <p:ph idx="1"/>
          </p:nvPr>
        </p:nvSpPr>
        <p:spPr/>
        <p:txBody>
          <a:bodyPr/>
          <a:lstStyle/>
          <a:p>
            <a:pPr algn="ctr"/>
            <a:r>
              <a:rPr lang="es-MX" dirty="0"/>
              <a:t>SECTORES PRODUCTIVOS</a:t>
            </a:r>
          </a:p>
          <a:p>
            <a:r>
              <a:rPr lang="es-MX" dirty="0"/>
              <a:t>*Sector Económico</a:t>
            </a:r>
          </a:p>
          <a:p>
            <a:r>
              <a:rPr lang="es-MX" dirty="0"/>
              <a:t>*Sector Social</a:t>
            </a:r>
          </a:p>
          <a:p>
            <a:r>
              <a:rPr lang="es-MX" dirty="0"/>
              <a:t>*Sector Industrial</a:t>
            </a:r>
          </a:p>
          <a:p>
            <a:r>
              <a:rPr lang="es-MX" dirty="0"/>
              <a:t>*Sector Social.</a:t>
            </a:r>
          </a:p>
          <a:p>
            <a:r>
              <a:rPr lang="es-MX" dirty="0"/>
              <a:t>*Sector Educativo.</a:t>
            </a:r>
          </a:p>
          <a:p>
            <a:r>
              <a:rPr lang="es-MX" dirty="0"/>
              <a:t>*Sector agropecuario (Agricultura y Ganadería).</a:t>
            </a:r>
          </a:p>
          <a:p>
            <a:r>
              <a:rPr lang="es-MX" dirty="0"/>
              <a:t>*Sector Pesquero</a:t>
            </a:r>
          </a:p>
          <a:p>
            <a:endParaRPr lang="es-MX" dirty="0"/>
          </a:p>
        </p:txBody>
      </p:sp>
      <p:sp>
        <p:nvSpPr>
          <p:cNvPr id="4" name="Título 1">
            <a:extLst>
              <a:ext uri="{FF2B5EF4-FFF2-40B4-BE49-F238E27FC236}">
                <a16:creationId xmlns:a16="http://schemas.microsoft.com/office/drawing/2014/main" id="{FDD32D26-AF2C-4050-B07C-DBA64CCAE3B4}"/>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028091F4-DCA3-4D73-A234-88ABC41C2C32}"/>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Impacto de las telecomunicaciones</a:t>
            </a:r>
          </a:p>
        </p:txBody>
      </p:sp>
      <p:sp>
        <p:nvSpPr>
          <p:cNvPr id="7" name="CuadroTexto 6">
            <a:extLst>
              <a:ext uri="{FF2B5EF4-FFF2-40B4-BE49-F238E27FC236}">
                <a16:creationId xmlns:a16="http://schemas.microsoft.com/office/drawing/2014/main" id="{08EBEC1A-9303-4E17-90BD-2FE5BFE4FB7A}"/>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83646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5A61845-B01C-4AAC-A2B0-F175AF49BCDA}"/>
              </a:ext>
            </a:extLst>
          </p:cNvPr>
          <p:cNvSpPr>
            <a:spLocks noGrp="1"/>
          </p:cNvSpPr>
          <p:nvPr>
            <p:ph idx="1"/>
          </p:nvPr>
        </p:nvSpPr>
        <p:spPr/>
        <p:txBody>
          <a:bodyPr>
            <a:normAutofit/>
          </a:bodyPr>
          <a:lstStyle/>
          <a:p>
            <a:pPr algn="ctr"/>
            <a:r>
              <a:rPr lang="es-MX" sz="2400" dirty="0"/>
              <a:t>Sector Económico</a:t>
            </a:r>
          </a:p>
          <a:p>
            <a:r>
              <a:rPr lang="es-MX" sz="1800" dirty="0"/>
              <a:t>En este sector las telecomunicaciones han sufrido un gran cambio, debido a que la economía ha aumentado por medio de las nuevas tecnologías, si nos damos cuenta en el mercado la mayor parte de productos vendidos son:</a:t>
            </a:r>
          </a:p>
          <a:p>
            <a:pPr algn="just"/>
            <a:r>
              <a:rPr lang="es-MX" sz="1800" dirty="0"/>
              <a:t>*Teléfonos Celulares.</a:t>
            </a:r>
          </a:p>
          <a:p>
            <a:pPr algn="just"/>
            <a:r>
              <a:rPr lang="es-MX" sz="1800" dirty="0"/>
              <a:t>*Equipos de computo.</a:t>
            </a:r>
          </a:p>
          <a:p>
            <a:pPr algn="just"/>
            <a:r>
              <a:rPr lang="es-MX" sz="1800" dirty="0"/>
              <a:t>*Accesorios para internet. </a:t>
            </a:r>
          </a:p>
          <a:p>
            <a:pPr algn="just"/>
            <a:r>
              <a:rPr lang="es-MX" sz="1800" dirty="0"/>
              <a:t>Esto se debe a que los medios de comunicación han trascendido de manera impactante, antes era un lujo contar con estos servicios tanto de internet como el de telefonía móvil, pero en la actualidad esto a obligado a que sea una necesidad por el simple motivo que tenemos de estar comunicados con ciertas personas.</a:t>
            </a:r>
          </a:p>
          <a:p>
            <a:endParaRPr lang="es-MX" sz="2400" dirty="0"/>
          </a:p>
        </p:txBody>
      </p:sp>
      <p:sp>
        <p:nvSpPr>
          <p:cNvPr id="4" name="Título 1">
            <a:extLst>
              <a:ext uri="{FF2B5EF4-FFF2-40B4-BE49-F238E27FC236}">
                <a16:creationId xmlns:a16="http://schemas.microsoft.com/office/drawing/2014/main" id="{039E3912-C07C-41E8-930A-4C8E8710225A}"/>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E0C588FD-3457-43D5-934A-0550C080117D}"/>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Impacto de las telecomunicaciones</a:t>
            </a:r>
          </a:p>
        </p:txBody>
      </p:sp>
      <p:sp>
        <p:nvSpPr>
          <p:cNvPr id="7" name="CuadroTexto 6">
            <a:extLst>
              <a:ext uri="{FF2B5EF4-FFF2-40B4-BE49-F238E27FC236}">
                <a16:creationId xmlns:a16="http://schemas.microsoft.com/office/drawing/2014/main" id="{CBC3D4DE-1D4A-4920-8271-F818021D7F4B}"/>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194954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63FFFD9-0770-4A0B-86A1-221AAF23097B}"/>
              </a:ext>
            </a:extLst>
          </p:cNvPr>
          <p:cNvSpPr>
            <a:spLocks noGrp="1"/>
          </p:cNvSpPr>
          <p:nvPr>
            <p:ph idx="1"/>
          </p:nvPr>
        </p:nvSpPr>
        <p:spPr/>
        <p:txBody>
          <a:bodyPr>
            <a:normAutofit/>
          </a:bodyPr>
          <a:lstStyle/>
          <a:p>
            <a:pPr algn="ctr"/>
            <a:r>
              <a:rPr lang="es-MX" sz="2400" dirty="0"/>
              <a:t>Sector Educativo</a:t>
            </a:r>
          </a:p>
          <a:p>
            <a:pPr algn="ctr"/>
            <a:endParaRPr lang="es-MX" sz="2400" dirty="0"/>
          </a:p>
          <a:p>
            <a:r>
              <a:rPr lang="es-MX" dirty="0"/>
              <a:t>Al igual que en el sector económico también ha favorecido al sector educativo y todo gracias a que ahora es mucho mas fácil poder encontrar información en la red y ya no tener que comprar libros o ir a la biblioteca para hacer una tarea.</a:t>
            </a:r>
          </a:p>
          <a:p>
            <a:endParaRPr lang="es-MX" dirty="0"/>
          </a:p>
          <a:p>
            <a:r>
              <a:rPr lang="es-MX" dirty="0"/>
              <a:t>En las escuelas esto ha ayudado mucho, ya que se supone que la educación debe ser mejor, por el simple hecho que la mayor parte de las escuelas en la actualidad cuentan con educación multimedia.</a:t>
            </a:r>
          </a:p>
          <a:p>
            <a:pPr algn="ctr"/>
            <a:endParaRPr lang="es-MX" sz="2800" dirty="0"/>
          </a:p>
        </p:txBody>
      </p:sp>
      <p:sp>
        <p:nvSpPr>
          <p:cNvPr id="4" name="Título 1">
            <a:extLst>
              <a:ext uri="{FF2B5EF4-FFF2-40B4-BE49-F238E27FC236}">
                <a16:creationId xmlns:a16="http://schemas.microsoft.com/office/drawing/2014/main" id="{DF54B84D-BD4A-43F1-A4D1-B9109C039412}"/>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D2A4D4DC-E02B-47AE-8763-5F7449BB5B57}"/>
              </a:ext>
            </a:extLst>
          </p:cNvPr>
          <p:cNvSpPr txBox="1">
            <a:spLocks/>
          </p:cNvSpPr>
          <p:nvPr/>
        </p:nvSpPr>
        <p:spPr>
          <a:xfrm>
            <a:off x="68509" y="1096262"/>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Impacto de las telecomunicaciones</a:t>
            </a:r>
          </a:p>
        </p:txBody>
      </p:sp>
      <p:sp>
        <p:nvSpPr>
          <p:cNvPr id="7" name="CuadroTexto 6">
            <a:extLst>
              <a:ext uri="{FF2B5EF4-FFF2-40B4-BE49-F238E27FC236}">
                <a16:creationId xmlns:a16="http://schemas.microsoft.com/office/drawing/2014/main" id="{5EA06DC3-E430-4A3F-8EA4-D32C9A46C2E0}"/>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315077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E4E97DA-C4A3-499A-B380-FB65F240E64C}"/>
              </a:ext>
            </a:extLst>
          </p:cNvPr>
          <p:cNvSpPr>
            <a:spLocks noGrp="1"/>
          </p:cNvSpPr>
          <p:nvPr>
            <p:ph idx="1"/>
          </p:nvPr>
        </p:nvSpPr>
        <p:spPr/>
        <p:txBody>
          <a:bodyPr>
            <a:normAutofit/>
          </a:bodyPr>
          <a:lstStyle/>
          <a:p>
            <a:pPr algn="ctr"/>
            <a:r>
              <a:rPr lang="es-MX" dirty="0"/>
              <a:t>VENTAJAS</a:t>
            </a:r>
          </a:p>
          <a:p>
            <a:pPr marL="0" indent="0">
              <a:buNone/>
            </a:pPr>
            <a:r>
              <a:rPr lang="es-MX" dirty="0"/>
              <a:t>-Comunicación con personas de todo el mundo.</a:t>
            </a:r>
          </a:p>
          <a:p>
            <a:pPr marL="0" indent="0">
              <a:buNone/>
            </a:pPr>
            <a:r>
              <a:rPr lang="es-MX" dirty="0"/>
              <a:t>-Comunicación al momento.</a:t>
            </a:r>
          </a:p>
          <a:p>
            <a:pPr marL="0" indent="0">
              <a:buNone/>
            </a:pPr>
            <a:r>
              <a:rPr lang="es-MX" dirty="0"/>
              <a:t>-Información globalizada.</a:t>
            </a:r>
          </a:p>
          <a:p>
            <a:pPr marL="0" indent="0">
              <a:buNone/>
            </a:pPr>
            <a:r>
              <a:rPr lang="es-MX" dirty="0"/>
              <a:t>-Realizar cursos a distancia, video conferencias.</a:t>
            </a:r>
          </a:p>
          <a:p>
            <a:pPr marL="0" indent="0">
              <a:buNone/>
            </a:pPr>
            <a:r>
              <a:rPr lang="es-MX" dirty="0"/>
              <a:t>-Trabajar desde casa mediante internet.</a:t>
            </a:r>
          </a:p>
          <a:p>
            <a:pPr marL="0" indent="0">
              <a:buNone/>
            </a:pPr>
            <a:r>
              <a:rPr lang="es-MX" dirty="0"/>
              <a:t>-Encontrar amistades antiguas mediante redes sociales.</a:t>
            </a:r>
          </a:p>
          <a:p>
            <a:pPr marL="0" indent="0">
              <a:buNone/>
            </a:pPr>
            <a:r>
              <a:rPr lang="es-MX" dirty="0"/>
              <a:t>-Buena posibilidad para acceder a un ámbito laboral profesional </a:t>
            </a:r>
          </a:p>
        </p:txBody>
      </p:sp>
      <p:sp>
        <p:nvSpPr>
          <p:cNvPr id="4" name="Título 1">
            <a:extLst>
              <a:ext uri="{FF2B5EF4-FFF2-40B4-BE49-F238E27FC236}">
                <a16:creationId xmlns:a16="http://schemas.microsoft.com/office/drawing/2014/main" id="{F039DF25-6115-438E-8FF3-73FAC09CEED9}"/>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88B63FC3-51F1-4CEB-B426-6075640FC032}"/>
              </a:ext>
            </a:extLst>
          </p:cNvPr>
          <p:cNvSpPr txBox="1">
            <a:spLocks/>
          </p:cNvSpPr>
          <p:nvPr/>
        </p:nvSpPr>
        <p:spPr>
          <a:xfrm>
            <a:off x="34254" y="1170086"/>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Impacto de las telecomunicaciones</a:t>
            </a:r>
          </a:p>
        </p:txBody>
      </p:sp>
      <p:sp>
        <p:nvSpPr>
          <p:cNvPr id="6" name="CuadroTexto 5">
            <a:extLst>
              <a:ext uri="{FF2B5EF4-FFF2-40B4-BE49-F238E27FC236}">
                <a16:creationId xmlns:a16="http://schemas.microsoft.com/office/drawing/2014/main" id="{3D8B57A0-286C-483C-AFA3-9B05FF0F0F1F}"/>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3148599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C55644F-32D1-40D7-AB67-5D6B6C225DE3}"/>
              </a:ext>
            </a:extLst>
          </p:cNvPr>
          <p:cNvSpPr>
            <a:spLocks noGrp="1"/>
          </p:cNvSpPr>
          <p:nvPr>
            <p:ph idx="1"/>
          </p:nvPr>
        </p:nvSpPr>
        <p:spPr/>
        <p:txBody>
          <a:bodyPr/>
          <a:lstStyle/>
          <a:p>
            <a:pPr algn="ctr"/>
            <a:r>
              <a:rPr lang="es-MX" dirty="0"/>
              <a:t>DESVENTAJAS</a:t>
            </a:r>
          </a:p>
          <a:p>
            <a:pPr marL="0" indent="0" algn="just">
              <a:buNone/>
            </a:pPr>
            <a:r>
              <a:rPr lang="es-MX" dirty="0"/>
              <a:t>-Generan desconfianza, acarrean problemas de seguridad al utilizar datos personales en la red.</a:t>
            </a:r>
          </a:p>
          <a:p>
            <a:pPr marL="0" indent="0" algn="just">
              <a:buNone/>
            </a:pPr>
            <a:r>
              <a:rPr lang="es-MX" dirty="0"/>
              <a:t>-Empresas utilizan nuestra información.</a:t>
            </a:r>
          </a:p>
          <a:p>
            <a:pPr marL="0" indent="0" algn="just">
              <a:buNone/>
            </a:pPr>
            <a:r>
              <a:rPr lang="es-MX" dirty="0"/>
              <a:t>-Una vez que nuestros datos son ingresados en la inmensa red gigante de las telecomunicaciones es muy difícil poder eliminarla por completo.</a:t>
            </a:r>
          </a:p>
          <a:p>
            <a:pPr algn="ctr"/>
            <a:endParaRPr lang="es-MX" dirty="0"/>
          </a:p>
        </p:txBody>
      </p:sp>
      <p:sp>
        <p:nvSpPr>
          <p:cNvPr id="4" name="Título 1">
            <a:extLst>
              <a:ext uri="{FF2B5EF4-FFF2-40B4-BE49-F238E27FC236}">
                <a16:creationId xmlns:a16="http://schemas.microsoft.com/office/drawing/2014/main" id="{EBA215AC-A23C-4B7D-8015-2C7F0B4C4377}"/>
              </a:ext>
            </a:extLst>
          </p:cNvPr>
          <p:cNvSpPr txBox="1">
            <a:spLocks/>
          </p:cNvSpPr>
          <p:nvPr/>
        </p:nvSpPr>
        <p:spPr>
          <a:xfrm>
            <a:off x="143155" y="214604"/>
            <a:ext cx="2469418" cy="74174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s-MX" sz="6600" dirty="0"/>
            </a:br>
            <a:br>
              <a:rPr lang="es-MX" sz="6600" dirty="0"/>
            </a:br>
            <a:br>
              <a:rPr lang="es-MX" sz="6600" dirty="0"/>
            </a:br>
            <a:r>
              <a:rPr lang="es-MX" sz="4400" dirty="0"/>
              <a:t>UNIDAD 1</a:t>
            </a:r>
            <a:endParaRPr lang="es-MX" sz="6600" dirty="0"/>
          </a:p>
        </p:txBody>
      </p:sp>
      <p:sp>
        <p:nvSpPr>
          <p:cNvPr id="5" name="Subtítulo 2">
            <a:extLst>
              <a:ext uri="{FF2B5EF4-FFF2-40B4-BE49-F238E27FC236}">
                <a16:creationId xmlns:a16="http://schemas.microsoft.com/office/drawing/2014/main" id="{0F059590-6BB2-4751-BB79-F8CB662CC009}"/>
              </a:ext>
            </a:extLst>
          </p:cNvPr>
          <p:cNvSpPr txBox="1">
            <a:spLocks/>
          </p:cNvSpPr>
          <p:nvPr/>
        </p:nvSpPr>
        <p:spPr>
          <a:xfrm>
            <a:off x="34254" y="1170086"/>
            <a:ext cx="12123491" cy="46190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MX" sz="3200" dirty="0"/>
              <a:t>Impacto de las telecomunicaciones</a:t>
            </a:r>
          </a:p>
        </p:txBody>
      </p:sp>
      <p:sp>
        <p:nvSpPr>
          <p:cNvPr id="7" name="CuadroTexto 6">
            <a:extLst>
              <a:ext uri="{FF2B5EF4-FFF2-40B4-BE49-F238E27FC236}">
                <a16:creationId xmlns:a16="http://schemas.microsoft.com/office/drawing/2014/main" id="{002968D2-3898-4CDD-AD58-B5D8E5833257}"/>
              </a:ext>
            </a:extLst>
          </p:cNvPr>
          <p:cNvSpPr txBox="1"/>
          <p:nvPr/>
        </p:nvSpPr>
        <p:spPr>
          <a:xfrm>
            <a:off x="8266922" y="6387657"/>
            <a:ext cx="3741576" cy="369332"/>
          </a:xfrm>
          <a:prstGeom prst="rect">
            <a:avLst/>
          </a:prstGeom>
          <a:noFill/>
        </p:spPr>
        <p:txBody>
          <a:bodyPr wrap="square" rtlCol="0">
            <a:spAutoFit/>
          </a:bodyPr>
          <a:lstStyle/>
          <a:p>
            <a:r>
              <a:rPr lang="es-MX" dirty="0"/>
              <a:t>Fundamentos de Telecomunicaciones </a:t>
            </a:r>
          </a:p>
        </p:txBody>
      </p:sp>
    </p:spTree>
    <p:extLst>
      <p:ext uri="{BB962C8B-B14F-4D97-AF65-F5344CB8AC3E}">
        <p14:creationId xmlns:p14="http://schemas.microsoft.com/office/powerpoint/2010/main" val="1028720298"/>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A706FB4D2F73A429995268160CB508D" ma:contentTypeVersion="4" ma:contentTypeDescription="Crear nuevo documento." ma:contentTypeScope="" ma:versionID="9eed55dbb628a4bd8b724285af890817">
  <xsd:schema xmlns:xsd="http://www.w3.org/2001/XMLSchema" xmlns:xs="http://www.w3.org/2001/XMLSchema" xmlns:p="http://schemas.microsoft.com/office/2006/metadata/properties" xmlns:ns2="d7159ddd-2035-43a9-8564-99c08fbc685a" targetNamespace="http://schemas.microsoft.com/office/2006/metadata/properties" ma:root="true" ma:fieldsID="45f25b9c4141c5fb0c3ff25d00ccb5d7" ns2:_="">
    <xsd:import namespace="d7159ddd-2035-43a9-8564-99c08fbc685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159ddd-2035-43a9-8564-99c08fbc68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E6CDD3-4F9A-4E56-97D6-733875D0DC6C}"/>
</file>

<file path=customXml/itemProps2.xml><?xml version="1.0" encoding="utf-8"?>
<ds:datastoreItem xmlns:ds="http://schemas.openxmlformats.org/officeDocument/2006/customXml" ds:itemID="{6F452489-89FD-478D-BA51-C9A209227285}"/>
</file>

<file path=customXml/itemProps3.xml><?xml version="1.0" encoding="utf-8"?>
<ds:datastoreItem xmlns:ds="http://schemas.openxmlformats.org/officeDocument/2006/customXml" ds:itemID="{70F40364-77DB-424C-9419-FD5C255B0A73}"/>
</file>

<file path=docProps/app.xml><?xml version="1.0" encoding="utf-8"?>
<Properties xmlns="http://schemas.openxmlformats.org/officeDocument/2006/extended-properties" xmlns:vt="http://schemas.openxmlformats.org/officeDocument/2006/docPropsVTypes">
  <Template/>
  <TotalTime>4767</TotalTime>
  <Words>5034</Words>
  <Application>Microsoft Office PowerPoint</Application>
  <PresentationFormat>Panorámica</PresentationFormat>
  <Paragraphs>307</Paragraphs>
  <Slides>41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41</vt:i4>
      </vt:variant>
    </vt:vector>
  </HeadingPairs>
  <TitlesOfParts>
    <vt:vector size="47" baseType="lpstr">
      <vt:lpstr>Calibri</vt:lpstr>
      <vt:lpstr>Calibri (Cuerpo)</vt:lpstr>
      <vt:lpstr>Calibri cuerpo</vt:lpstr>
      <vt:lpstr>Calibri Light</vt:lpstr>
      <vt:lpstr>Wingdings</vt:lpstr>
      <vt:lpstr>Retrospección</vt:lpstr>
      <vt:lpstr>U   UNIDAD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   UNIDAD 1</dc:title>
  <dc:creator>Gabriel López</dc:creator>
  <cp:lastModifiedBy>GABRIEL FERNANDO LOPEZ ESCARREGA</cp:lastModifiedBy>
  <cp:revision>1</cp:revision>
  <dcterms:created xsi:type="dcterms:W3CDTF">2021-08-23T15:17:31Z</dcterms:created>
  <dcterms:modified xsi:type="dcterms:W3CDTF">2021-08-29T08:57:22Z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0x010100BA706FB4D2F73A429995268160CB508D</vt:lpwstr>
  </property>
</Properties>
</file>