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00"/>
    <a:srgbClr val="7F40BF"/>
    <a:srgbClr val="00AEDA"/>
    <a:srgbClr val="EC0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71429" autoAdjust="0"/>
  </p:normalViewPr>
  <p:slideViewPr>
    <p:cSldViewPr snapToGrid="0">
      <p:cViewPr varScale="1">
        <p:scale>
          <a:sx n="75" d="100"/>
          <a:sy n="75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E73E6-9D31-4CEF-815F-09342C57158F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0D8D6-260B-4773-81AB-40F4987AB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53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0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ISED to update once confirmed.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90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Insert updated roadmap</a:t>
            </a:r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432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34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09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AB/BC to 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5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AB/BC to 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52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IMSC to 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10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IMSC to 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98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IMSC to 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63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IMSC to 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63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BC to 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8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BC to 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0D8D6-260B-4773-81AB-40F4987AB1E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91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EC098C"/>
          </a:solidFill>
          <a:ln>
            <a:solidFill>
              <a:srgbClr val="EC098C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Policy and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474" y="404520"/>
            <a:ext cx="1067524" cy="105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AEDA"/>
          </a:solidFill>
          <a:ln>
            <a:solidFill>
              <a:srgbClr val="00AEDA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23" y="375115"/>
            <a:ext cx="1086563" cy="1114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Pan-Canadian Trust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8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7F40BF"/>
          </a:solidFill>
          <a:ln>
            <a:solidFill>
              <a:srgbClr val="7F40BF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Pilots and Public Launches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148" y="379668"/>
            <a:ext cx="1144138" cy="110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FFB000"/>
          </a:solidFill>
          <a:ln>
            <a:solidFill>
              <a:srgbClr val="FFB0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Communication and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923" y="395019"/>
            <a:ext cx="1112363" cy="10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2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63" r:id="rId13"/>
    <p:sldLayoutId id="2147483657" r:id="rId14"/>
    <p:sldLayoutId id="2147483666" r:id="rId15"/>
    <p:sldLayoutId id="2147483661" r:id="rId16"/>
    <p:sldLayoutId id="2147483658" r:id="rId17"/>
    <p:sldLayoutId id="214748365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sa=i&amp;rct=j&amp;q=&amp;esrc=s&amp;source=images&amp;cd=&amp;cad=rja&amp;uact=8&amp;ved=0ahUKEwiYtvy0nc7YAhUC9YMKHfwfAg4QjRwIBw&amp;url=http://enadcity.org/cg-leaders-profile/&amp;psig=AOvVaw0dONWKSD7GdihL6dAOnX3k&amp;ust=1515702350932275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https://www.google.ca/url?sa=i&amp;rct=j&amp;q=&amp;esrc=s&amp;source=images&amp;cd=&amp;cad=rja&amp;uact=8&amp;ved=0ahUKEwiWtoKTheLYAhVF54MKHSXhA04QjRwIBw&amp;url=https://www.flaticon.com/free-icon/check-mark-white-on-black-circular-background_27710&amp;psig=AOvVaw1mnXvQ9auETQ_35SVEbBQ-&amp;ust=1516382989897356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Digital Identity Priority Stream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91707"/>
          </a:xfrm>
        </p:spPr>
        <p:txBody>
          <a:bodyPr>
            <a:normAutofit/>
          </a:bodyPr>
          <a:lstStyle/>
          <a:p>
            <a:r>
              <a:rPr lang="en-CA" dirty="0" smtClean="0"/>
              <a:t>Sophia Howse, BC</a:t>
            </a:r>
          </a:p>
          <a:p>
            <a:r>
              <a:rPr lang="en-CA" dirty="0" smtClean="0"/>
              <a:t>Jackie Stankey, Ab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80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Pan-Canadian Trust 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422" y="2222287"/>
            <a:ext cx="6317864" cy="445426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Milestones: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7 presentations and 10 use cases, outlining how organizations are currently verified </a:t>
            </a:r>
          </a:p>
          <a:p>
            <a:pPr marL="571500" lvl="1" indent="-171450">
              <a:buFont typeface="Courier New" panose="02070309020205020404" pitchFamily="49" charset="0"/>
              <a:buChar char="o"/>
            </a:pPr>
            <a:endParaRPr lang="en-CA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Alpha tested trusted processes and conformance criteria across 9 jurisdictions and 11 programs / services</a:t>
            </a:r>
          </a:p>
          <a:p>
            <a:pPr marL="571500" lvl="1" indent="-171450">
              <a:buFont typeface="Courier New" panose="02070309020205020404" pitchFamily="49" charset="0"/>
              <a:buChar char="o"/>
            </a:pPr>
            <a:endParaRPr lang="en-CA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Alpha testing results communicated to members and incorporated into the latest version</a:t>
            </a:r>
          </a:p>
          <a:p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In Progress: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IMSC sub-working group conducting final review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(target date for endorsement September 2018)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Steps: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IMSC to review and provide comments for ratification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Explore real-world application of trusted process through a proof of concept</a:t>
            </a:r>
          </a:p>
          <a:p>
            <a:pPr lvl="1"/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1600" y="2472847"/>
            <a:ext cx="3193913" cy="4022247"/>
            <a:chOff x="283513" y="2451100"/>
            <a:chExt cx="3193913" cy="3568700"/>
          </a:xfrm>
        </p:grpSpPr>
        <p:sp>
          <p:nvSpPr>
            <p:cNvPr id="10" name="Rounded Rectangle 9"/>
            <p:cNvSpPr/>
            <p:nvPr/>
          </p:nvSpPr>
          <p:spPr>
            <a:xfrm>
              <a:off x="304800" y="2451100"/>
              <a:ext cx="3125665" cy="3568700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b="1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105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" name="Freeform 10"/>
            <p:cNvSpPr>
              <a:spLocks noChangeAspect="1" noEditPoints="1"/>
            </p:cNvSpPr>
            <p:nvPr/>
          </p:nvSpPr>
          <p:spPr bwMode="auto">
            <a:xfrm>
              <a:off x="1356309" y="3279400"/>
              <a:ext cx="1022646" cy="969942"/>
            </a:xfrm>
            <a:custGeom>
              <a:avLst/>
              <a:gdLst>
                <a:gd name="T0" fmla="*/ 52 w 1272"/>
                <a:gd name="T1" fmla="*/ 1198 h 1198"/>
                <a:gd name="T2" fmla="*/ 1219 w 1272"/>
                <a:gd name="T3" fmla="*/ 1198 h 1198"/>
                <a:gd name="T4" fmla="*/ 1259 w 1272"/>
                <a:gd name="T5" fmla="*/ 1180 h 1198"/>
                <a:gd name="T6" fmla="*/ 1270 w 1272"/>
                <a:gd name="T7" fmla="*/ 1146 h 1198"/>
                <a:gd name="T8" fmla="*/ 932 w 1272"/>
                <a:gd name="T9" fmla="*/ 660 h 1198"/>
                <a:gd name="T10" fmla="*/ 636 w 1272"/>
                <a:gd name="T11" fmla="*/ 783 h 1198"/>
                <a:gd name="T12" fmla="*/ 339 w 1272"/>
                <a:gd name="T13" fmla="*/ 660 h 1198"/>
                <a:gd name="T14" fmla="*/ 1 w 1272"/>
                <a:gd name="T15" fmla="*/ 1146 h 1198"/>
                <a:gd name="T16" fmla="*/ 12 w 1272"/>
                <a:gd name="T17" fmla="*/ 1180 h 1198"/>
                <a:gd name="T18" fmla="*/ 52 w 1272"/>
                <a:gd name="T19" fmla="*/ 1198 h 1198"/>
                <a:gd name="T20" fmla="*/ 52 w 1272"/>
                <a:gd name="T21" fmla="*/ 1198 h 1198"/>
                <a:gd name="T22" fmla="*/ 52 w 1272"/>
                <a:gd name="T23" fmla="*/ 1198 h 1198"/>
                <a:gd name="T24" fmla="*/ 373 w 1272"/>
                <a:gd name="T25" fmla="*/ 614 h 1198"/>
                <a:gd name="T26" fmla="*/ 394 w 1272"/>
                <a:gd name="T27" fmla="*/ 634 h 1198"/>
                <a:gd name="T28" fmla="*/ 636 w 1272"/>
                <a:gd name="T29" fmla="*/ 727 h 1198"/>
                <a:gd name="T30" fmla="*/ 878 w 1272"/>
                <a:gd name="T31" fmla="*/ 634 h 1198"/>
                <a:gd name="T32" fmla="*/ 899 w 1272"/>
                <a:gd name="T33" fmla="*/ 614 h 1198"/>
                <a:gd name="T34" fmla="*/ 918 w 1272"/>
                <a:gd name="T35" fmla="*/ 592 h 1198"/>
                <a:gd name="T36" fmla="*/ 999 w 1272"/>
                <a:gd name="T37" fmla="*/ 364 h 1198"/>
                <a:gd name="T38" fmla="*/ 636 w 1272"/>
                <a:gd name="T39" fmla="*/ 0 h 1198"/>
                <a:gd name="T40" fmla="*/ 272 w 1272"/>
                <a:gd name="T41" fmla="*/ 364 h 1198"/>
                <a:gd name="T42" fmla="*/ 353 w 1272"/>
                <a:gd name="T43" fmla="*/ 592 h 1198"/>
                <a:gd name="T44" fmla="*/ 373 w 1272"/>
                <a:gd name="T45" fmla="*/ 614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2" h="1198">
                  <a:moveTo>
                    <a:pt x="52" y="1198"/>
                  </a:moveTo>
                  <a:cubicBezTo>
                    <a:pt x="1219" y="1198"/>
                    <a:pt x="1219" y="1198"/>
                    <a:pt x="1219" y="1198"/>
                  </a:cubicBezTo>
                  <a:cubicBezTo>
                    <a:pt x="1235" y="1198"/>
                    <a:pt x="1250" y="1191"/>
                    <a:pt x="1259" y="1180"/>
                  </a:cubicBezTo>
                  <a:cubicBezTo>
                    <a:pt x="1268" y="1171"/>
                    <a:pt x="1272" y="1158"/>
                    <a:pt x="1270" y="1146"/>
                  </a:cubicBezTo>
                  <a:cubicBezTo>
                    <a:pt x="1243" y="933"/>
                    <a:pt x="1112" y="755"/>
                    <a:pt x="932" y="660"/>
                  </a:cubicBezTo>
                  <a:cubicBezTo>
                    <a:pt x="856" y="736"/>
                    <a:pt x="751" y="783"/>
                    <a:pt x="636" y="783"/>
                  </a:cubicBezTo>
                  <a:cubicBezTo>
                    <a:pt x="520" y="783"/>
                    <a:pt x="415" y="736"/>
                    <a:pt x="339" y="660"/>
                  </a:cubicBezTo>
                  <a:cubicBezTo>
                    <a:pt x="160" y="755"/>
                    <a:pt x="29" y="933"/>
                    <a:pt x="1" y="1146"/>
                  </a:cubicBezTo>
                  <a:cubicBezTo>
                    <a:pt x="0" y="1158"/>
                    <a:pt x="4" y="1171"/>
                    <a:pt x="12" y="1180"/>
                  </a:cubicBezTo>
                  <a:cubicBezTo>
                    <a:pt x="22" y="1191"/>
                    <a:pt x="36" y="1198"/>
                    <a:pt x="52" y="1198"/>
                  </a:cubicBezTo>
                  <a:close/>
                  <a:moveTo>
                    <a:pt x="52" y="1198"/>
                  </a:moveTo>
                  <a:cubicBezTo>
                    <a:pt x="52" y="1198"/>
                    <a:pt x="52" y="1198"/>
                    <a:pt x="52" y="1198"/>
                  </a:cubicBezTo>
                  <a:moveTo>
                    <a:pt x="373" y="614"/>
                  </a:moveTo>
                  <a:cubicBezTo>
                    <a:pt x="380" y="621"/>
                    <a:pt x="387" y="628"/>
                    <a:pt x="394" y="634"/>
                  </a:cubicBezTo>
                  <a:cubicBezTo>
                    <a:pt x="458" y="692"/>
                    <a:pt x="543" y="727"/>
                    <a:pt x="636" y="727"/>
                  </a:cubicBezTo>
                  <a:cubicBezTo>
                    <a:pt x="729" y="727"/>
                    <a:pt x="813" y="692"/>
                    <a:pt x="878" y="634"/>
                  </a:cubicBezTo>
                  <a:cubicBezTo>
                    <a:pt x="885" y="628"/>
                    <a:pt x="892" y="621"/>
                    <a:pt x="899" y="614"/>
                  </a:cubicBezTo>
                  <a:cubicBezTo>
                    <a:pt x="906" y="607"/>
                    <a:pt x="912" y="600"/>
                    <a:pt x="918" y="592"/>
                  </a:cubicBezTo>
                  <a:cubicBezTo>
                    <a:pt x="969" y="529"/>
                    <a:pt x="999" y="450"/>
                    <a:pt x="999" y="364"/>
                  </a:cubicBezTo>
                  <a:cubicBezTo>
                    <a:pt x="999" y="163"/>
                    <a:pt x="836" y="0"/>
                    <a:pt x="636" y="0"/>
                  </a:cubicBezTo>
                  <a:cubicBezTo>
                    <a:pt x="435" y="0"/>
                    <a:pt x="272" y="163"/>
                    <a:pt x="272" y="364"/>
                  </a:cubicBezTo>
                  <a:cubicBezTo>
                    <a:pt x="272" y="450"/>
                    <a:pt x="303" y="529"/>
                    <a:pt x="353" y="592"/>
                  </a:cubicBezTo>
                  <a:cubicBezTo>
                    <a:pt x="359" y="600"/>
                    <a:pt x="366" y="607"/>
                    <a:pt x="373" y="614"/>
                  </a:cubicBezTo>
                  <a:close/>
                </a:path>
              </a:pathLst>
            </a:custGeom>
            <a:solidFill>
              <a:srgbClr val="87C5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99" y="2767107"/>
              <a:ext cx="2632139" cy="3276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dirty="0" smtClean="0">
                  <a:latin typeface="Calibri" panose="020F0502020204030204" pitchFamily="34" charset="0"/>
                </a:rPr>
                <a:t>Verified Organization</a:t>
              </a:r>
              <a:endParaRPr lang="en-CA" dirty="0">
                <a:latin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3513" y="4509757"/>
              <a:ext cx="3193913" cy="13107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buClrTx/>
              </a:pPr>
              <a:r>
                <a:rPr lang="en-CA" dirty="0">
                  <a:latin typeface="Calibri" panose="020F0502020204030204" pitchFamily="34" charset="0"/>
                  <a:cs typeface="Calibri" panose="020F0502020204030204" pitchFamily="34" charset="0"/>
                </a:rPr>
                <a:t>The set of trusted processes that are used to verify that an organization is real, identifiable, and can truthfully claim that organization’s 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8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Policy and Governance</a:t>
            </a:r>
            <a:endParaRPr lang="en-CA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454006" y="5497902"/>
            <a:ext cx="2889587" cy="10661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in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t" anchorCtr="0" compatLnSpc="1">
            <a:prstTxWarp prst="textNoShape">
              <a:avLst/>
            </a:prstTxWarp>
          </a:bodyPr>
          <a:lstStyle/>
          <a:p>
            <a:pPr marL="8572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an Identity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454006" y="3111423"/>
            <a:ext cx="2889587" cy="23185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in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t" anchorCtr="0" compatLnSpc="1">
            <a:prstTxWarp prst="textNoShape">
              <a:avLst/>
            </a:prstTxWarp>
          </a:bodyPr>
          <a:lstStyle/>
          <a:p>
            <a:pPr marL="85725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an Identity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07956" y="2446471"/>
            <a:ext cx="8054099" cy="51003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Policy: Digital Identity Components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704964" y="4120479"/>
            <a:ext cx="2468946" cy="565763"/>
          </a:xfrm>
          <a:prstGeom prst="rect">
            <a:avLst/>
          </a:prstGeom>
          <a:solidFill>
            <a:srgbClr val="FF3399"/>
          </a:solidFill>
          <a:ln w="31750" algn="in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CA" altLang="en-US" sz="1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Credential Assurance</a:t>
            </a:r>
            <a:endParaRPr lang="en-US" altLang="en-US" sz="1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 rot="5400000">
            <a:off x="5981402" y="4554356"/>
            <a:ext cx="3452663" cy="566797"/>
          </a:xfrm>
          <a:prstGeom prst="rect">
            <a:avLst/>
          </a:prstGeom>
          <a:solidFill>
            <a:srgbClr val="604A7B"/>
          </a:solidFill>
          <a:ln w="31750" algn="in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CA" altLang="en-US" sz="1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Notice </a:t>
            </a:r>
            <a:r>
              <a:rPr lang="en-CA" altLang="en-US" sz="18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CA" altLang="en-US" sz="1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Consent</a:t>
            </a:r>
            <a:endParaRPr lang="en-US" altLang="en-US" sz="1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704964" y="4747823"/>
            <a:ext cx="2468946" cy="565763"/>
          </a:xfrm>
          <a:prstGeom prst="rect">
            <a:avLst/>
          </a:prstGeom>
          <a:solidFill>
            <a:srgbClr val="FF3399"/>
          </a:solidFill>
          <a:ln w="31750" algn="in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CA" altLang="en-US" sz="18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Enrolment</a:t>
            </a:r>
            <a:endParaRPr lang="en-US" altLang="en-US" sz="18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726648" y="5862006"/>
            <a:ext cx="2468946" cy="565763"/>
          </a:xfrm>
          <a:prstGeom prst="rect">
            <a:avLst/>
          </a:prstGeom>
          <a:solidFill>
            <a:srgbClr val="00B0F0"/>
          </a:solidFill>
          <a:ln w="31750" algn="in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CA" altLang="en-US" sz="1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 Access</a:t>
            </a:r>
            <a:endParaRPr lang="en-US" altLang="en-US" sz="1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692394" y="3504408"/>
            <a:ext cx="2468946" cy="565763"/>
          </a:xfrm>
          <a:prstGeom prst="rect">
            <a:avLst/>
          </a:prstGeom>
          <a:solidFill>
            <a:srgbClr val="FF3399"/>
          </a:solidFill>
          <a:ln w="31750" algn="in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CA" altLang="en-US" sz="1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Assurance</a:t>
            </a:r>
            <a:endParaRPr lang="en-US" altLang="en-US" sz="1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Policy and Governance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0" lvl="0" indent="0">
              <a:buClr>
                <a:schemeClr val="tx1"/>
              </a:buClr>
              <a:buSzPct val="95000"/>
              <a:buNone/>
            </a:pPr>
            <a:r>
              <a:rPr lang="en-CA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Policy: Guiding Principles</a:t>
            </a:r>
          </a:p>
          <a:p>
            <a:pPr marL="63500" lvl="0" indent="0">
              <a:buClr>
                <a:schemeClr val="tx1"/>
              </a:buClr>
              <a:buSzPct val="95000"/>
              <a:buNone/>
            </a:pPr>
            <a:endParaRPr lang="en-CA" sz="2400" b="1" dirty="0" smtClean="0">
              <a:solidFill>
                <a:schemeClr val="tx1"/>
              </a:solidFill>
              <a:latin typeface="Barlow" panose="020B0604020202020204" charset="0"/>
              <a:cs typeface="Calibri" panose="020F0502020204030204" pitchFamily="34" charset="0"/>
            </a:endParaRPr>
          </a:p>
          <a:p>
            <a:pPr lvl="0">
              <a:buSzPct val="95000"/>
              <a:buFont typeface="Courier New" panose="02070309020205020404" pitchFamily="49" charset="0"/>
              <a:buChar char="o"/>
            </a:pPr>
            <a:r>
              <a:rPr lang="en-CA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International human rights cannot be compromised</a:t>
            </a:r>
          </a:p>
          <a:p>
            <a:pPr lvl="0">
              <a:buSzPct val="95000"/>
              <a:buFont typeface="Courier New" panose="02070309020205020404" pitchFamily="49" charset="0"/>
              <a:buChar char="o"/>
            </a:pPr>
            <a:r>
              <a:rPr lang="en-CA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 and security must be safeguarded</a:t>
            </a:r>
          </a:p>
          <a:p>
            <a:pPr lvl="0">
              <a:buSzPct val="95000"/>
              <a:buFont typeface="Courier New" panose="02070309020205020404" pitchFamily="49" charset="0"/>
              <a:buChar char="o"/>
            </a:pPr>
            <a:r>
              <a:rPr lang="en-CA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Convenience and choice for citizens must be delivered</a:t>
            </a:r>
          </a:p>
          <a:p>
            <a:pPr lvl="0">
              <a:buClr>
                <a:schemeClr val="tx1"/>
              </a:buClr>
              <a:buSzPct val="95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Barlow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0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Pilots and Public Launches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Holding place for ISED Demo of Verified Org - TBC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626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0" y="358288"/>
            <a:ext cx="10571998" cy="970450"/>
          </a:xfrm>
        </p:spPr>
        <p:txBody>
          <a:bodyPr/>
          <a:lstStyle/>
          <a:p>
            <a:r>
              <a:rPr lang="en-CA" dirty="0" smtClean="0"/>
              <a:t>Digital ID Roadmap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114" t="34334" r="11295" b="11881"/>
          <a:stretch/>
        </p:blipFill>
        <p:spPr>
          <a:xfrm>
            <a:off x="0" y="1397000"/>
            <a:ext cx="12192000" cy="54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Communication and Collaboration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How to socialize Digital ID in jurisdictions</a:t>
            </a:r>
          </a:p>
          <a:p>
            <a:pPr lvl="1"/>
            <a:r>
              <a:rPr lang="en-CA" sz="2800" dirty="0" smtClean="0"/>
              <a:t>What is working well in your jurisdictions?</a:t>
            </a:r>
          </a:p>
          <a:p>
            <a:pPr lvl="1"/>
            <a:r>
              <a:rPr lang="en-CA" sz="2800" dirty="0" smtClean="0"/>
              <a:t>What barriers have you encountered?</a:t>
            </a:r>
          </a:p>
          <a:p>
            <a:pPr lvl="1"/>
            <a:r>
              <a:rPr lang="en-CA" sz="2800" dirty="0" smtClean="0"/>
              <a:t>How do we further awareness?</a:t>
            </a:r>
          </a:p>
        </p:txBody>
      </p:sp>
    </p:spTree>
    <p:extLst>
      <p:ext uri="{BB962C8B-B14F-4D97-AF65-F5344CB8AC3E}">
        <p14:creationId xmlns:p14="http://schemas.microsoft.com/office/powerpoint/2010/main" val="271114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Communication and Collaboration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Update to Clerks and Cabinet Secretaries</a:t>
            </a:r>
          </a:p>
          <a:p>
            <a:pPr lvl="1"/>
            <a:r>
              <a:rPr lang="en-CA" sz="2800" dirty="0" smtClean="0"/>
              <a:t>Key Messages?</a:t>
            </a:r>
          </a:p>
          <a:p>
            <a:pPr lvl="1"/>
            <a:r>
              <a:rPr lang="en-CA" sz="2800" dirty="0" smtClean="0"/>
              <a:t>Approach?</a:t>
            </a:r>
          </a:p>
          <a:p>
            <a:pPr lvl="1"/>
            <a:r>
              <a:rPr lang="en-CA" sz="2800" dirty="0" smtClean="0"/>
              <a:t>Any requests, etc.?</a:t>
            </a:r>
          </a:p>
        </p:txBody>
      </p:sp>
    </p:spTree>
    <p:extLst>
      <p:ext uri="{BB962C8B-B14F-4D97-AF65-F5344CB8AC3E}">
        <p14:creationId xmlns:p14="http://schemas.microsoft.com/office/powerpoint/2010/main" val="15353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does Digital Identity Matter?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51539"/>
            <a:ext cx="10554574" cy="3807260"/>
          </a:xfrm>
        </p:spPr>
        <p:txBody>
          <a:bodyPr anchor="t"/>
          <a:lstStyle/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Identity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Management is critical to success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It is the foundation of moving more services online. 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We need to be able to verify someone’s identity in a completely digital environment</a:t>
            </a:r>
            <a:endParaRPr lang="en-CA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7" y="5049210"/>
            <a:ext cx="2736304" cy="161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8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/>
          </p:cNvPicPr>
          <p:nvPr/>
        </p:nvPicPr>
        <p:blipFill rotWithShape="1">
          <a:blip r:embed="rId2"/>
          <a:srcRect t="1499" b="28554"/>
          <a:stretch/>
        </p:blipFill>
        <p:spPr>
          <a:xfrm>
            <a:off x="0" y="1688122"/>
            <a:ext cx="12192000" cy="51698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Joint Councils – Logic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43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Digital ID Roadmap</a:t>
            </a:r>
            <a:endParaRPr lang="en-CA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783559" y="2173905"/>
            <a:ext cx="4536691" cy="36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EC098C"/>
                </a:solidFill>
                <a:latin typeface="Arial" panose="020B0604020202020204" pitchFamily="34" charset="0"/>
              </a:rPr>
              <a:t>POLICY AND GOVERNANCE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783559" y="6052110"/>
            <a:ext cx="7566044" cy="49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79727"/>
                </a:solidFill>
                <a:latin typeface="Arial" panose="020B0604020202020204" pitchFamily="34" charset="0"/>
              </a:rPr>
              <a:t>COMMUNICATION AND COLLABORATION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783559" y="3122391"/>
            <a:ext cx="6286882" cy="42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AEDA"/>
                </a:solidFill>
                <a:latin typeface="Arial" panose="020B0604020202020204" pitchFamily="34" charset="0"/>
              </a:rPr>
              <a:t>PAN-CANADIAN</a:t>
            </a:r>
            <a:r>
              <a:rPr lang="en-US" altLang="en-US" sz="2800" dirty="0">
                <a:solidFill>
                  <a:srgbClr val="00AEDA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AEDA"/>
                </a:solidFill>
                <a:latin typeface="Arial" panose="020B0604020202020204" pitchFamily="34" charset="0"/>
              </a:rPr>
              <a:t>TRUST FRAMEWORK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783559" y="4183907"/>
            <a:ext cx="5818649" cy="67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8C489F"/>
                </a:solidFill>
                <a:latin typeface="Arial" panose="020B0604020202020204" pitchFamily="34" charset="0"/>
              </a:rPr>
              <a:t>PILOTS AND PUBLIC LAUNCHES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783559" y="5125506"/>
            <a:ext cx="4536691" cy="36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8CC63E"/>
                </a:solidFill>
                <a:latin typeface="Arial" panose="020B0604020202020204" pitchFamily="34" charset="0"/>
              </a:rPr>
              <a:t>TECHNOLOGY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87" y="5830452"/>
            <a:ext cx="950284" cy="934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47" y="2935268"/>
            <a:ext cx="950284" cy="934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09" y="3908556"/>
            <a:ext cx="965162" cy="9495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47" y="1973053"/>
            <a:ext cx="950284" cy="934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9" y="4883849"/>
            <a:ext cx="950284" cy="9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Policy and Governance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762" y="404520"/>
            <a:ext cx="1067524" cy="10557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23999" y="1892808"/>
            <a:ext cx="9143999" cy="5029200"/>
            <a:chOff x="1389889" y="1892808"/>
            <a:chExt cx="9143999" cy="5029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10642" t="65759" r="11943" b="11917"/>
            <a:stretch/>
          </p:blipFill>
          <p:spPr>
            <a:xfrm>
              <a:off x="5961888" y="6216234"/>
              <a:ext cx="4572000" cy="70577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5385" t="18649" r="6288" b="2629"/>
            <a:stretch/>
          </p:blipFill>
          <p:spPr>
            <a:xfrm>
              <a:off x="1392682" y="1892808"/>
              <a:ext cx="9138262" cy="43599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10105" t="42399" r="10391" b="35564"/>
            <a:stretch/>
          </p:blipFill>
          <p:spPr>
            <a:xfrm>
              <a:off x="1389889" y="6215774"/>
              <a:ext cx="4590288" cy="681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8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Policy and Governance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endParaRPr lang="en-CA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strive to build a society that reflects the digital identity roadmap’s five streams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Our emphatic support of digital identity forms the foundation of the service outcomes that Canadians expect and need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3374839" y="3387642"/>
            <a:ext cx="5442319" cy="960694"/>
            <a:chOff x="1916377" y="2460812"/>
            <a:chExt cx="5442319" cy="9606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6377" y="2460812"/>
              <a:ext cx="971468" cy="9386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159" y="2460812"/>
              <a:ext cx="971468" cy="938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941" y="2468160"/>
              <a:ext cx="986675" cy="9533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20" y="2460812"/>
              <a:ext cx="971468" cy="9386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228" y="2475508"/>
              <a:ext cx="971468" cy="938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8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Pan-Canadian Trust Framework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0560" y="2386879"/>
            <a:ext cx="4393368" cy="3636511"/>
          </a:xfrm>
        </p:spPr>
        <p:txBody>
          <a:bodyPr/>
          <a:lstStyle/>
          <a:p>
            <a:pPr marL="63500" indent="0" algn="ctr">
              <a:buFont typeface="Wingdings 3" charset="2"/>
              <a:buNone/>
            </a:pPr>
            <a:r>
              <a:rPr lang="en-US" b="1" dirty="0"/>
              <a:t>Trust framework:</a:t>
            </a:r>
            <a:r>
              <a:rPr lang="en-US" dirty="0"/>
              <a:t> a set of agreed on definitions, principles, conformance criteria, assessment approach, standards, and specifications.</a:t>
            </a:r>
          </a:p>
          <a:p>
            <a:pPr marL="63500" indent="0" algn="ctr">
              <a:buFont typeface="Wingdings 3" charset="2"/>
              <a:buNone/>
            </a:pPr>
            <a:r>
              <a:rPr lang="en-US" b="1" dirty="0"/>
              <a:t>TB Directive on Identity Management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21" y="2386879"/>
            <a:ext cx="3855901" cy="3881437"/>
          </a:xfrm>
          <a:prstGeom prst="rect">
            <a:avLst/>
          </a:prstGeom>
          <a:noFill/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Pan-Canadian Trust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5050" y="2106603"/>
            <a:ext cx="449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latin typeface="Calibri"/>
              </a:rPr>
              <a:t>Trusted Digital Identity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50712" y="1769209"/>
            <a:ext cx="9112921" cy="5088791"/>
            <a:chOff x="1355054" y="1416784"/>
            <a:chExt cx="7220084" cy="3664438"/>
          </a:xfrm>
        </p:grpSpPr>
        <p:sp>
          <p:nvSpPr>
            <p:cNvPr id="6" name="Rounded Rectangle 5"/>
            <p:cNvSpPr/>
            <p:nvPr/>
          </p:nvSpPr>
          <p:spPr>
            <a:xfrm>
              <a:off x="1613430" y="4728228"/>
              <a:ext cx="6725461" cy="352994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0250" rtlCol="0" anchor="t"/>
            <a:lstStyle/>
            <a:p>
              <a:pPr algn="ctr"/>
              <a:r>
                <a:rPr lang="en-CA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Pan-Canadian Trusted Infrastructure Component </a:t>
              </a:r>
              <a:r>
                <a:rPr lang="en-CA" sz="675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CA" sz="675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CA" sz="9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Security, Privacy, User Experience, Communications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205717" y="1416784"/>
              <a:ext cx="991109" cy="920022"/>
              <a:chOff x="-899207" y="128265"/>
              <a:chExt cx="2052469" cy="1905359"/>
            </a:xfrm>
          </p:grpSpPr>
          <p:pic>
            <p:nvPicPr>
              <p:cNvPr id="36" name="Picture 35" descr="Image result for profile">
                <a:hlinkClick r:id="rId3"/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99207" y="256031"/>
                <a:ext cx="1741019" cy="17775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irc_mi" descr="Image result for check mark clip art black and white">
                <a:hlinkClick r:id="rId5"/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66" y="128265"/>
                <a:ext cx="768096" cy="7680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8" name="Elbow Connector 7"/>
            <p:cNvCxnSpPr>
              <a:stCxn id="36" idx="1"/>
            </p:cNvCxnSpPr>
            <p:nvPr/>
          </p:nvCxnSpPr>
          <p:spPr>
            <a:xfrm rot="10800000" flipV="1">
              <a:off x="4084556" y="1867570"/>
              <a:ext cx="121162" cy="483169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85045" y="1901406"/>
              <a:ext cx="2275391" cy="332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… now broadening PCTF focus to use cases for organizations.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59153" y="1953217"/>
              <a:ext cx="2137310" cy="332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Initial PCTF focus has been on use cases for individuals…</a:t>
              </a:r>
            </a:p>
          </p:txBody>
        </p:sp>
        <p:cxnSp>
          <p:nvCxnSpPr>
            <p:cNvPr id="11" name="Elbow Connector 10"/>
            <p:cNvCxnSpPr>
              <a:stCxn id="36" idx="3"/>
            </p:cNvCxnSpPr>
            <p:nvPr/>
          </p:nvCxnSpPr>
          <p:spPr>
            <a:xfrm>
              <a:off x="5046431" y="1907642"/>
              <a:ext cx="2414006" cy="443097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1531089" y="2350739"/>
              <a:ext cx="5007135" cy="2362959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585795" y="2350739"/>
              <a:ext cx="1753098" cy="2362959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66743" y="2394195"/>
              <a:ext cx="2192038" cy="22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CA" sz="1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MADI PILOT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55054" y="2775738"/>
              <a:ext cx="2079871" cy="177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b="1" i="1" dirty="0">
                  <a:latin typeface="Calibri"/>
                </a:rPr>
                <a:t>Is it the same person?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98753" y="2775739"/>
              <a:ext cx="2497260" cy="177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b="1" i="1" dirty="0">
                  <a:latin typeface="Calibri"/>
                </a:rPr>
                <a:t>Is it a real existing person?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75265" y="2667776"/>
              <a:ext cx="1810530" cy="288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b="1" i="1" dirty="0">
                  <a:latin typeface="Calibri"/>
                </a:rPr>
                <a:t>Is it you providing your </a:t>
              </a:r>
              <a:r>
                <a:rPr lang="en-CA" sz="1000" b="1" i="1" dirty="0" smtClean="0">
                  <a:latin typeface="Calibri"/>
                </a:rPr>
                <a:t/>
              </a:r>
              <a:br>
                <a:rPr lang="en-CA" sz="1000" b="1" i="1" dirty="0" smtClean="0">
                  <a:latin typeface="Calibri"/>
                </a:rPr>
              </a:br>
              <a:r>
                <a:rPr lang="en-CA" sz="1000" b="1" i="1" dirty="0" smtClean="0">
                  <a:latin typeface="Calibri"/>
                </a:rPr>
                <a:t>personal </a:t>
              </a:r>
              <a:r>
                <a:rPr lang="en-CA" sz="1000" b="1" i="1" dirty="0">
                  <a:latin typeface="Calibri"/>
                </a:rPr>
                <a:t>identity information? </a:t>
              </a:r>
            </a:p>
          </p:txBody>
        </p:sp>
        <p:sp>
          <p:nvSpPr>
            <p:cNvPr id="18" name="Freeform 17"/>
            <p:cNvSpPr>
              <a:spLocks noChangeAspect="1" noEditPoints="1"/>
            </p:cNvSpPr>
            <p:nvPr/>
          </p:nvSpPr>
          <p:spPr bwMode="auto">
            <a:xfrm>
              <a:off x="2200258" y="3418092"/>
              <a:ext cx="389463" cy="329695"/>
            </a:xfrm>
            <a:custGeom>
              <a:avLst/>
              <a:gdLst>
                <a:gd name="T0" fmla="*/ 171 w 171"/>
                <a:gd name="T1" fmla="*/ 26 h 145"/>
                <a:gd name="T2" fmla="*/ 169 w 171"/>
                <a:gd name="T3" fmla="*/ 20 h 145"/>
                <a:gd name="T4" fmla="*/ 157 w 171"/>
                <a:gd name="T5" fmla="*/ 9 h 145"/>
                <a:gd name="T6" fmla="*/ 151 w 171"/>
                <a:gd name="T7" fmla="*/ 7 h 145"/>
                <a:gd name="T8" fmla="*/ 146 w 171"/>
                <a:gd name="T9" fmla="*/ 9 h 145"/>
                <a:gd name="T10" fmla="*/ 79 w 171"/>
                <a:gd name="T11" fmla="*/ 76 h 145"/>
                <a:gd name="T12" fmla="*/ 52 w 171"/>
                <a:gd name="T13" fmla="*/ 48 h 145"/>
                <a:gd name="T14" fmla="*/ 46 w 171"/>
                <a:gd name="T15" fmla="*/ 46 h 145"/>
                <a:gd name="T16" fmla="*/ 40 w 171"/>
                <a:gd name="T17" fmla="*/ 48 h 145"/>
                <a:gd name="T18" fmla="*/ 29 w 171"/>
                <a:gd name="T19" fmla="*/ 60 h 145"/>
                <a:gd name="T20" fmla="*/ 27 w 171"/>
                <a:gd name="T21" fmla="*/ 66 h 145"/>
                <a:gd name="T22" fmla="*/ 29 w 171"/>
                <a:gd name="T23" fmla="*/ 71 h 145"/>
                <a:gd name="T24" fmla="*/ 73 w 171"/>
                <a:gd name="T25" fmla="*/ 116 h 145"/>
                <a:gd name="T26" fmla="*/ 79 w 171"/>
                <a:gd name="T27" fmla="*/ 118 h 145"/>
                <a:gd name="T28" fmla="*/ 85 w 171"/>
                <a:gd name="T29" fmla="*/ 116 h 145"/>
                <a:gd name="T30" fmla="*/ 169 w 171"/>
                <a:gd name="T31" fmla="*/ 32 h 145"/>
                <a:gd name="T32" fmla="*/ 171 w 171"/>
                <a:gd name="T33" fmla="*/ 26 h 145"/>
                <a:gd name="T34" fmla="*/ 143 w 171"/>
                <a:gd name="T35" fmla="*/ 79 h 145"/>
                <a:gd name="T36" fmla="*/ 142 w 171"/>
                <a:gd name="T37" fmla="*/ 79 h 145"/>
                <a:gd name="T38" fmla="*/ 139 w 171"/>
                <a:gd name="T39" fmla="*/ 80 h 145"/>
                <a:gd name="T40" fmla="*/ 133 w 171"/>
                <a:gd name="T41" fmla="*/ 87 h 145"/>
                <a:gd name="T42" fmla="*/ 132 w 171"/>
                <a:gd name="T43" fmla="*/ 89 h 145"/>
                <a:gd name="T44" fmla="*/ 132 w 171"/>
                <a:gd name="T45" fmla="*/ 115 h 145"/>
                <a:gd name="T46" fmla="*/ 127 w 171"/>
                <a:gd name="T47" fmla="*/ 127 h 145"/>
                <a:gd name="T48" fmla="*/ 115 w 171"/>
                <a:gd name="T49" fmla="*/ 131 h 145"/>
                <a:gd name="T50" fmla="*/ 30 w 171"/>
                <a:gd name="T51" fmla="*/ 131 h 145"/>
                <a:gd name="T52" fmla="*/ 18 w 171"/>
                <a:gd name="T53" fmla="*/ 127 h 145"/>
                <a:gd name="T54" fmla="*/ 13 w 171"/>
                <a:gd name="T55" fmla="*/ 115 h 145"/>
                <a:gd name="T56" fmla="*/ 13 w 171"/>
                <a:gd name="T57" fmla="*/ 30 h 145"/>
                <a:gd name="T58" fmla="*/ 18 w 171"/>
                <a:gd name="T59" fmla="*/ 18 h 145"/>
                <a:gd name="T60" fmla="*/ 30 w 171"/>
                <a:gd name="T61" fmla="*/ 13 h 145"/>
                <a:gd name="T62" fmla="*/ 115 w 171"/>
                <a:gd name="T63" fmla="*/ 13 h 145"/>
                <a:gd name="T64" fmla="*/ 120 w 171"/>
                <a:gd name="T65" fmla="*/ 14 h 145"/>
                <a:gd name="T66" fmla="*/ 121 w 171"/>
                <a:gd name="T67" fmla="*/ 14 h 145"/>
                <a:gd name="T68" fmla="*/ 123 w 171"/>
                <a:gd name="T69" fmla="*/ 13 h 145"/>
                <a:gd name="T70" fmla="*/ 128 w 171"/>
                <a:gd name="T71" fmla="*/ 8 h 145"/>
                <a:gd name="T72" fmla="*/ 129 w 171"/>
                <a:gd name="T73" fmla="*/ 5 h 145"/>
                <a:gd name="T74" fmla="*/ 127 w 171"/>
                <a:gd name="T75" fmla="*/ 3 h 145"/>
                <a:gd name="T76" fmla="*/ 115 w 171"/>
                <a:gd name="T77" fmla="*/ 0 h 145"/>
                <a:gd name="T78" fmla="*/ 30 w 171"/>
                <a:gd name="T79" fmla="*/ 0 h 145"/>
                <a:gd name="T80" fmla="*/ 9 w 171"/>
                <a:gd name="T81" fmla="*/ 9 h 145"/>
                <a:gd name="T82" fmla="*/ 0 w 171"/>
                <a:gd name="T83" fmla="*/ 30 h 145"/>
                <a:gd name="T84" fmla="*/ 0 w 171"/>
                <a:gd name="T85" fmla="*/ 115 h 145"/>
                <a:gd name="T86" fmla="*/ 9 w 171"/>
                <a:gd name="T87" fmla="*/ 136 h 145"/>
                <a:gd name="T88" fmla="*/ 30 w 171"/>
                <a:gd name="T89" fmla="*/ 145 h 145"/>
                <a:gd name="T90" fmla="*/ 115 w 171"/>
                <a:gd name="T91" fmla="*/ 145 h 145"/>
                <a:gd name="T92" fmla="*/ 136 w 171"/>
                <a:gd name="T93" fmla="*/ 136 h 145"/>
                <a:gd name="T94" fmla="*/ 145 w 171"/>
                <a:gd name="T95" fmla="*/ 115 h 145"/>
                <a:gd name="T96" fmla="*/ 145 w 171"/>
                <a:gd name="T97" fmla="*/ 82 h 145"/>
                <a:gd name="T98" fmla="*/ 143 w 171"/>
                <a:gd name="T99" fmla="*/ 7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45">
                  <a:moveTo>
                    <a:pt x="171" y="26"/>
                  </a:moveTo>
                  <a:cubicBezTo>
                    <a:pt x="171" y="24"/>
                    <a:pt x="170" y="22"/>
                    <a:pt x="169" y="20"/>
                  </a:cubicBezTo>
                  <a:cubicBezTo>
                    <a:pt x="157" y="9"/>
                    <a:pt x="157" y="9"/>
                    <a:pt x="157" y="9"/>
                  </a:cubicBezTo>
                  <a:cubicBezTo>
                    <a:pt x="156" y="7"/>
                    <a:pt x="154" y="7"/>
                    <a:pt x="151" y="7"/>
                  </a:cubicBezTo>
                  <a:cubicBezTo>
                    <a:pt x="149" y="7"/>
                    <a:pt x="147" y="7"/>
                    <a:pt x="146" y="9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0" y="47"/>
                    <a:pt x="49" y="46"/>
                    <a:pt x="46" y="46"/>
                  </a:cubicBezTo>
                  <a:cubicBezTo>
                    <a:pt x="44" y="46"/>
                    <a:pt x="42" y="47"/>
                    <a:pt x="40" y="4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7" y="61"/>
                    <a:pt x="27" y="63"/>
                    <a:pt x="27" y="66"/>
                  </a:cubicBezTo>
                  <a:cubicBezTo>
                    <a:pt x="27" y="68"/>
                    <a:pt x="27" y="70"/>
                    <a:pt x="29" y="71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5" y="117"/>
                    <a:pt x="77" y="118"/>
                    <a:pt x="79" y="118"/>
                  </a:cubicBezTo>
                  <a:cubicBezTo>
                    <a:pt x="81" y="118"/>
                    <a:pt x="83" y="117"/>
                    <a:pt x="85" y="116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0" y="30"/>
                    <a:pt x="171" y="28"/>
                    <a:pt x="171" y="26"/>
                  </a:cubicBezTo>
                  <a:close/>
                  <a:moveTo>
                    <a:pt x="143" y="79"/>
                  </a:moveTo>
                  <a:cubicBezTo>
                    <a:pt x="142" y="79"/>
                    <a:pt x="142" y="79"/>
                    <a:pt x="142" y="79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2" y="89"/>
                    <a:pt x="132" y="89"/>
                    <a:pt x="132" y="89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9"/>
                    <a:pt x="130" y="123"/>
                    <a:pt x="127" y="127"/>
                  </a:cubicBezTo>
                  <a:cubicBezTo>
                    <a:pt x="124" y="130"/>
                    <a:pt x="120" y="131"/>
                    <a:pt x="115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5" y="131"/>
                    <a:pt x="21" y="130"/>
                    <a:pt x="18" y="127"/>
                  </a:cubicBezTo>
                  <a:cubicBezTo>
                    <a:pt x="15" y="123"/>
                    <a:pt x="13" y="119"/>
                    <a:pt x="13" y="115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5"/>
                    <a:pt x="15" y="21"/>
                    <a:pt x="18" y="18"/>
                  </a:cubicBezTo>
                  <a:cubicBezTo>
                    <a:pt x="21" y="15"/>
                    <a:pt x="25" y="13"/>
                    <a:pt x="30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7" y="13"/>
                    <a:pt x="118" y="13"/>
                    <a:pt x="120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4" y="1"/>
                    <a:pt x="120" y="0"/>
                    <a:pt x="1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4"/>
                    <a:pt x="0" y="21"/>
                    <a:pt x="0" y="3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3"/>
                    <a:pt x="3" y="130"/>
                    <a:pt x="9" y="136"/>
                  </a:cubicBezTo>
                  <a:cubicBezTo>
                    <a:pt x="15" y="142"/>
                    <a:pt x="22" y="145"/>
                    <a:pt x="30" y="145"/>
                  </a:cubicBezTo>
                  <a:cubicBezTo>
                    <a:pt x="115" y="145"/>
                    <a:pt x="115" y="145"/>
                    <a:pt x="115" y="145"/>
                  </a:cubicBezTo>
                  <a:cubicBezTo>
                    <a:pt x="123" y="145"/>
                    <a:pt x="130" y="142"/>
                    <a:pt x="136" y="136"/>
                  </a:cubicBezTo>
                  <a:cubicBezTo>
                    <a:pt x="142" y="130"/>
                    <a:pt x="145" y="123"/>
                    <a:pt x="145" y="115"/>
                  </a:cubicBezTo>
                  <a:cubicBezTo>
                    <a:pt x="145" y="82"/>
                    <a:pt x="145" y="82"/>
                    <a:pt x="145" y="82"/>
                  </a:cubicBezTo>
                  <a:lnTo>
                    <a:pt x="143" y="79"/>
                  </a:lnTo>
                  <a:close/>
                </a:path>
              </a:pathLst>
            </a:custGeom>
            <a:solidFill>
              <a:srgbClr val="BAD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77453" y="3092758"/>
              <a:ext cx="1168675" cy="18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CA" sz="1100" b="1" dirty="0">
                  <a:latin typeface="Calibri" panose="020F0502020204030204" pitchFamily="34" charset="0"/>
                </a:rPr>
                <a:t>Verified </a:t>
              </a:r>
              <a:r>
                <a:rPr lang="en-CA" sz="1100" b="1" dirty="0" smtClean="0">
                  <a:latin typeface="Calibri" panose="020F0502020204030204" pitchFamily="34" charset="0"/>
                </a:rPr>
                <a:t>Login</a:t>
              </a:r>
              <a:endParaRPr lang="en-CA" sz="1100" b="1" dirty="0">
                <a:latin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59416" y="3745476"/>
              <a:ext cx="1471145" cy="46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CA" sz="900" dirty="0">
                  <a:latin typeface="Calibri" panose="020F0502020204030204" pitchFamily="34" charset="0"/>
                </a:rPr>
                <a:t>The set of trusted processes that ensures that a user is securely signed-in and acting on his or her own behalf</a:t>
              </a:r>
            </a:p>
          </p:txBody>
        </p:sp>
        <p:sp>
          <p:nvSpPr>
            <p:cNvPr id="21" name="Freeform 20"/>
            <p:cNvSpPr>
              <a:spLocks noChangeAspect="1" noEditPoints="1"/>
            </p:cNvSpPr>
            <p:nvPr/>
          </p:nvSpPr>
          <p:spPr bwMode="auto">
            <a:xfrm>
              <a:off x="3830379" y="3279940"/>
              <a:ext cx="408553" cy="387497"/>
            </a:xfrm>
            <a:custGeom>
              <a:avLst/>
              <a:gdLst>
                <a:gd name="T0" fmla="*/ 52 w 1272"/>
                <a:gd name="T1" fmla="*/ 1198 h 1198"/>
                <a:gd name="T2" fmla="*/ 1219 w 1272"/>
                <a:gd name="T3" fmla="*/ 1198 h 1198"/>
                <a:gd name="T4" fmla="*/ 1259 w 1272"/>
                <a:gd name="T5" fmla="*/ 1180 h 1198"/>
                <a:gd name="T6" fmla="*/ 1270 w 1272"/>
                <a:gd name="T7" fmla="*/ 1146 h 1198"/>
                <a:gd name="T8" fmla="*/ 932 w 1272"/>
                <a:gd name="T9" fmla="*/ 660 h 1198"/>
                <a:gd name="T10" fmla="*/ 636 w 1272"/>
                <a:gd name="T11" fmla="*/ 783 h 1198"/>
                <a:gd name="T12" fmla="*/ 339 w 1272"/>
                <a:gd name="T13" fmla="*/ 660 h 1198"/>
                <a:gd name="T14" fmla="*/ 1 w 1272"/>
                <a:gd name="T15" fmla="*/ 1146 h 1198"/>
                <a:gd name="T16" fmla="*/ 12 w 1272"/>
                <a:gd name="T17" fmla="*/ 1180 h 1198"/>
                <a:gd name="T18" fmla="*/ 52 w 1272"/>
                <a:gd name="T19" fmla="*/ 1198 h 1198"/>
                <a:gd name="T20" fmla="*/ 52 w 1272"/>
                <a:gd name="T21" fmla="*/ 1198 h 1198"/>
                <a:gd name="T22" fmla="*/ 52 w 1272"/>
                <a:gd name="T23" fmla="*/ 1198 h 1198"/>
                <a:gd name="T24" fmla="*/ 373 w 1272"/>
                <a:gd name="T25" fmla="*/ 614 h 1198"/>
                <a:gd name="T26" fmla="*/ 394 w 1272"/>
                <a:gd name="T27" fmla="*/ 634 h 1198"/>
                <a:gd name="T28" fmla="*/ 636 w 1272"/>
                <a:gd name="T29" fmla="*/ 727 h 1198"/>
                <a:gd name="T30" fmla="*/ 878 w 1272"/>
                <a:gd name="T31" fmla="*/ 634 h 1198"/>
                <a:gd name="T32" fmla="*/ 899 w 1272"/>
                <a:gd name="T33" fmla="*/ 614 h 1198"/>
                <a:gd name="T34" fmla="*/ 918 w 1272"/>
                <a:gd name="T35" fmla="*/ 592 h 1198"/>
                <a:gd name="T36" fmla="*/ 999 w 1272"/>
                <a:gd name="T37" fmla="*/ 364 h 1198"/>
                <a:gd name="T38" fmla="*/ 636 w 1272"/>
                <a:gd name="T39" fmla="*/ 0 h 1198"/>
                <a:gd name="T40" fmla="*/ 272 w 1272"/>
                <a:gd name="T41" fmla="*/ 364 h 1198"/>
                <a:gd name="T42" fmla="*/ 353 w 1272"/>
                <a:gd name="T43" fmla="*/ 592 h 1198"/>
                <a:gd name="T44" fmla="*/ 373 w 1272"/>
                <a:gd name="T45" fmla="*/ 614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2" h="1198">
                  <a:moveTo>
                    <a:pt x="52" y="1198"/>
                  </a:moveTo>
                  <a:cubicBezTo>
                    <a:pt x="1219" y="1198"/>
                    <a:pt x="1219" y="1198"/>
                    <a:pt x="1219" y="1198"/>
                  </a:cubicBezTo>
                  <a:cubicBezTo>
                    <a:pt x="1235" y="1198"/>
                    <a:pt x="1250" y="1191"/>
                    <a:pt x="1259" y="1180"/>
                  </a:cubicBezTo>
                  <a:cubicBezTo>
                    <a:pt x="1268" y="1171"/>
                    <a:pt x="1272" y="1158"/>
                    <a:pt x="1270" y="1146"/>
                  </a:cubicBezTo>
                  <a:cubicBezTo>
                    <a:pt x="1243" y="933"/>
                    <a:pt x="1112" y="755"/>
                    <a:pt x="932" y="660"/>
                  </a:cubicBezTo>
                  <a:cubicBezTo>
                    <a:pt x="856" y="736"/>
                    <a:pt x="751" y="783"/>
                    <a:pt x="636" y="783"/>
                  </a:cubicBezTo>
                  <a:cubicBezTo>
                    <a:pt x="520" y="783"/>
                    <a:pt x="415" y="736"/>
                    <a:pt x="339" y="660"/>
                  </a:cubicBezTo>
                  <a:cubicBezTo>
                    <a:pt x="160" y="755"/>
                    <a:pt x="29" y="933"/>
                    <a:pt x="1" y="1146"/>
                  </a:cubicBezTo>
                  <a:cubicBezTo>
                    <a:pt x="0" y="1158"/>
                    <a:pt x="4" y="1171"/>
                    <a:pt x="12" y="1180"/>
                  </a:cubicBezTo>
                  <a:cubicBezTo>
                    <a:pt x="22" y="1191"/>
                    <a:pt x="36" y="1198"/>
                    <a:pt x="52" y="1198"/>
                  </a:cubicBezTo>
                  <a:close/>
                  <a:moveTo>
                    <a:pt x="52" y="1198"/>
                  </a:moveTo>
                  <a:cubicBezTo>
                    <a:pt x="52" y="1198"/>
                    <a:pt x="52" y="1198"/>
                    <a:pt x="52" y="1198"/>
                  </a:cubicBezTo>
                  <a:moveTo>
                    <a:pt x="373" y="614"/>
                  </a:moveTo>
                  <a:cubicBezTo>
                    <a:pt x="380" y="621"/>
                    <a:pt x="387" y="628"/>
                    <a:pt x="394" y="634"/>
                  </a:cubicBezTo>
                  <a:cubicBezTo>
                    <a:pt x="458" y="692"/>
                    <a:pt x="543" y="727"/>
                    <a:pt x="636" y="727"/>
                  </a:cubicBezTo>
                  <a:cubicBezTo>
                    <a:pt x="729" y="727"/>
                    <a:pt x="813" y="692"/>
                    <a:pt x="878" y="634"/>
                  </a:cubicBezTo>
                  <a:cubicBezTo>
                    <a:pt x="885" y="628"/>
                    <a:pt x="892" y="621"/>
                    <a:pt x="899" y="614"/>
                  </a:cubicBezTo>
                  <a:cubicBezTo>
                    <a:pt x="906" y="607"/>
                    <a:pt x="912" y="600"/>
                    <a:pt x="918" y="592"/>
                  </a:cubicBezTo>
                  <a:cubicBezTo>
                    <a:pt x="969" y="529"/>
                    <a:pt x="999" y="450"/>
                    <a:pt x="999" y="364"/>
                  </a:cubicBezTo>
                  <a:cubicBezTo>
                    <a:pt x="999" y="163"/>
                    <a:pt x="836" y="0"/>
                    <a:pt x="636" y="0"/>
                  </a:cubicBezTo>
                  <a:cubicBezTo>
                    <a:pt x="435" y="0"/>
                    <a:pt x="272" y="163"/>
                    <a:pt x="272" y="364"/>
                  </a:cubicBezTo>
                  <a:cubicBezTo>
                    <a:pt x="272" y="450"/>
                    <a:pt x="303" y="529"/>
                    <a:pt x="353" y="592"/>
                  </a:cubicBezTo>
                  <a:cubicBezTo>
                    <a:pt x="359" y="600"/>
                    <a:pt x="366" y="607"/>
                    <a:pt x="373" y="614"/>
                  </a:cubicBezTo>
                  <a:close/>
                </a:path>
              </a:pathLst>
            </a:custGeom>
            <a:solidFill>
              <a:srgbClr val="87C5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04235" y="3081880"/>
              <a:ext cx="1286297" cy="18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CA" sz="1100" b="1" dirty="0">
                  <a:latin typeface="Calibri" panose="020F0502020204030204" pitchFamily="34" charset="0"/>
                </a:rPr>
                <a:t>Verified Person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42853" y="3634267"/>
              <a:ext cx="1609059" cy="664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alibri" panose="020F0502020204030204" pitchFamily="34" charset="0"/>
                </a:rPr>
                <a:t>The set of trusted processes that uniquely identifies a real and existing person, ensure that identity information is accurate and up-to-date, and that claims and actions can be attributed to this person</a:t>
              </a:r>
              <a:endParaRPr lang="en-CA" sz="1100" dirty="0">
                <a:latin typeface="Calibri" panose="020F050202020403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65472" y="3032535"/>
              <a:ext cx="1507705" cy="1639127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b="1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706584" y="3032535"/>
              <a:ext cx="1507705" cy="1639127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b="1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265113" y="3032534"/>
              <a:ext cx="1507705" cy="1639127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b="1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641138" y="3006330"/>
              <a:ext cx="1507705" cy="1639127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b="1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 noChangeAspect="1" noEditPoints="1"/>
            </p:cNvSpPr>
            <p:nvPr/>
          </p:nvSpPr>
          <p:spPr bwMode="auto">
            <a:xfrm>
              <a:off x="5393767" y="3450802"/>
              <a:ext cx="398513" cy="385579"/>
            </a:xfrm>
            <a:custGeom>
              <a:avLst/>
              <a:gdLst>
                <a:gd name="T0" fmla="*/ 317 w 360"/>
                <a:gd name="T1" fmla="*/ 115 h 346"/>
                <a:gd name="T2" fmla="*/ 256 w 360"/>
                <a:gd name="T3" fmla="*/ 110 h 346"/>
                <a:gd name="T4" fmla="*/ 261 w 360"/>
                <a:gd name="T5" fmla="*/ 101 h 346"/>
                <a:gd name="T6" fmla="*/ 272 w 360"/>
                <a:gd name="T7" fmla="*/ 75 h 346"/>
                <a:gd name="T8" fmla="*/ 274 w 360"/>
                <a:gd name="T9" fmla="*/ 49 h 346"/>
                <a:gd name="T10" fmla="*/ 270 w 360"/>
                <a:gd name="T11" fmla="*/ 27 h 346"/>
                <a:gd name="T12" fmla="*/ 255 w 360"/>
                <a:gd name="T13" fmla="*/ 8 h 346"/>
                <a:gd name="T14" fmla="*/ 223 w 360"/>
                <a:gd name="T15" fmla="*/ 0 h 346"/>
                <a:gd name="T16" fmla="*/ 206 w 360"/>
                <a:gd name="T17" fmla="*/ 15 h 346"/>
                <a:gd name="T18" fmla="*/ 198 w 360"/>
                <a:gd name="T19" fmla="*/ 41 h 346"/>
                <a:gd name="T20" fmla="*/ 191 w 360"/>
                <a:gd name="T21" fmla="*/ 65 h 346"/>
                <a:gd name="T22" fmla="*/ 162 w 360"/>
                <a:gd name="T23" fmla="*/ 103 h 346"/>
                <a:gd name="T24" fmla="*/ 122 w 360"/>
                <a:gd name="T25" fmla="*/ 144 h 346"/>
                <a:gd name="T26" fmla="*/ 108 w 360"/>
                <a:gd name="T27" fmla="*/ 158 h 346"/>
                <a:gd name="T28" fmla="*/ 112 w 360"/>
                <a:gd name="T29" fmla="*/ 313 h 346"/>
                <a:gd name="T30" fmla="*/ 158 w 360"/>
                <a:gd name="T31" fmla="*/ 327 h 346"/>
                <a:gd name="T32" fmla="*/ 212 w 360"/>
                <a:gd name="T33" fmla="*/ 343 h 346"/>
                <a:gd name="T34" fmla="*/ 249 w 360"/>
                <a:gd name="T35" fmla="*/ 346 h 346"/>
                <a:gd name="T36" fmla="*/ 274 w 360"/>
                <a:gd name="T37" fmla="*/ 346 h 346"/>
                <a:gd name="T38" fmla="*/ 330 w 360"/>
                <a:gd name="T39" fmla="*/ 288 h 346"/>
                <a:gd name="T40" fmla="*/ 342 w 360"/>
                <a:gd name="T41" fmla="*/ 240 h 346"/>
                <a:gd name="T42" fmla="*/ 348 w 360"/>
                <a:gd name="T43" fmla="*/ 192 h 346"/>
                <a:gd name="T44" fmla="*/ 348 w 360"/>
                <a:gd name="T45" fmla="*/ 128 h 346"/>
                <a:gd name="T46" fmla="*/ 79 w 360"/>
                <a:gd name="T47" fmla="*/ 144 h 346"/>
                <a:gd name="T48" fmla="*/ 4 w 360"/>
                <a:gd name="T49" fmla="*/ 148 h 346"/>
                <a:gd name="T50" fmla="*/ 0 w 360"/>
                <a:gd name="T51" fmla="*/ 303 h 346"/>
                <a:gd name="T52" fmla="*/ 14 w 360"/>
                <a:gd name="T53" fmla="*/ 317 h 346"/>
                <a:gd name="T54" fmla="*/ 89 w 360"/>
                <a:gd name="T55" fmla="*/ 313 h 346"/>
                <a:gd name="T56" fmla="*/ 93 w 360"/>
                <a:gd name="T57" fmla="*/ 159 h 346"/>
                <a:gd name="T58" fmla="*/ 53 w 360"/>
                <a:gd name="T59" fmla="*/ 284 h 346"/>
                <a:gd name="T60" fmla="*/ 33 w 360"/>
                <a:gd name="T61" fmla="*/ 284 h 346"/>
                <a:gd name="T62" fmla="*/ 33 w 360"/>
                <a:gd name="T63" fmla="*/ 264 h 346"/>
                <a:gd name="T64" fmla="*/ 53 w 360"/>
                <a:gd name="T65" fmla="*/ 264 h 346"/>
                <a:gd name="T66" fmla="*/ 53 w 360"/>
                <a:gd name="T67" fmla="*/ 28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0" h="346">
                  <a:moveTo>
                    <a:pt x="348" y="128"/>
                  </a:moveTo>
                  <a:cubicBezTo>
                    <a:pt x="339" y="120"/>
                    <a:pt x="329" y="115"/>
                    <a:pt x="317" y="115"/>
                  </a:cubicBezTo>
                  <a:cubicBezTo>
                    <a:pt x="255" y="115"/>
                    <a:pt x="255" y="115"/>
                    <a:pt x="255" y="115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59" y="105"/>
                    <a:pt x="259" y="105"/>
                    <a:pt x="259" y="105"/>
                  </a:cubicBezTo>
                  <a:cubicBezTo>
                    <a:pt x="261" y="101"/>
                    <a:pt x="261" y="101"/>
                    <a:pt x="261" y="101"/>
                  </a:cubicBezTo>
                  <a:cubicBezTo>
                    <a:pt x="264" y="96"/>
                    <a:pt x="266" y="91"/>
                    <a:pt x="267" y="88"/>
                  </a:cubicBezTo>
                  <a:cubicBezTo>
                    <a:pt x="269" y="85"/>
                    <a:pt x="270" y="80"/>
                    <a:pt x="272" y="75"/>
                  </a:cubicBezTo>
                  <a:cubicBezTo>
                    <a:pt x="273" y="69"/>
                    <a:pt x="274" y="63"/>
                    <a:pt x="274" y="57"/>
                  </a:cubicBezTo>
                  <a:cubicBezTo>
                    <a:pt x="274" y="54"/>
                    <a:pt x="274" y="51"/>
                    <a:pt x="274" y="49"/>
                  </a:cubicBezTo>
                  <a:cubicBezTo>
                    <a:pt x="274" y="46"/>
                    <a:pt x="273" y="43"/>
                    <a:pt x="273" y="39"/>
                  </a:cubicBezTo>
                  <a:cubicBezTo>
                    <a:pt x="272" y="34"/>
                    <a:pt x="271" y="30"/>
                    <a:pt x="270" y="27"/>
                  </a:cubicBezTo>
                  <a:cubicBezTo>
                    <a:pt x="269" y="24"/>
                    <a:pt x="267" y="21"/>
                    <a:pt x="265" y="17"/>
                  </a:cubicBezTo>
                  <a:cubicBezTo>
                    <a:pt x="262" y="13"/>
                    <a:pt x="259" y="10"/>
                    <a:pt x="255" y="8"/>
                  </a:cubicBezTo>
                  <a:cubicBezTo>
                    <a:pt x="252" y="6"/>
                    <a:pt x="247" y="4"/>
                    <a:pt x="242" y="2"/>
                  </a:cubicBezTo>
                  <a:cubicBezTo>
                    <a:pt x="236" y="1"/>
                    <a:pt x="230" y="0"/>
                    <a:pt x="223" y="0"/>
                  </a:cubicBezTo>
                  <a:cubicBezTo>
                    <a:pt x="219" y="0"/>
                    <a:pt x="216" y="1"/>
                    <a:pt x="213" y="4"/>
                  </a:cubicBezTo>
                  <a:cubicBezTo>
                    <a:pt x="210" y="7"/>
                    <a:pt x="208" y="11"/>
                    <a:pt x="206" y="15"/>
                  </a:cubicBezTo>
                  <a:cubicBezTo>
                    <a:pt x="203" y="20"/>
                    <a:pt x="202" y="24"/>
                    <a:pt x="201" y="27"/>
                  </a:cubicBezTo>
                  <a:cubicBezTo>
                    <a:pt x="200" y="30"/>
                    <a:pt x="199" y="35"/>
                    <a:pt x="198" y="41"/>
                  </a:cubicBezTo>
                  <a:cubicBezTo>
                    <a:pt x="197" y="47"/>
                    <a:pt x="196" y="52"/>
                    <a:pt x="195" y="54"/>
                  </a:cubicBezTo>
                  <a:cubicBezTo>
                    <a:pt x="195" y="57"/>
                    <a:pt x="193" y="61"/>
                    <a:pt x="191" y="65"/>
                  </a:cubicBezTo>
                  <a:cubicBezTo>
                    <a:pt x="189" y="70"/>
                    <a:pt x="187" y="73"/>
                    <a:pt x="184" y="76"/>
                  </a:cubicBezTo>
                  <a:cubicBezTo>
                    <a:pt x="179" y="81"/>
                    <a:pt x="172" y="90"/>
                    <a:pt x="162" y="103"/>
                  </a:cubicBezTo>
                  <a:cubicBezTo>
                    <a:pt x="154" y="113"/>
                    <a:pt x="147" y="122"/>
                    <a:pt x="139" y="131"/>
                  </a:cubicBezTo>
                  <a:cubicBezTo>
                    <a:pt x="131" y="139"/>
                    <a:pt x="125" y="144"/>
                    <a:pt x="122" y="144"/>
                  </a:cubicBezTo>
                  <a:cubicBezTo>
                    <a:pt x="118" y="144"/>
                    <a:pt x="115" y="146"/>
                    <a:pt x="112" y="149"/>
                  </a:cubicBezTo>
                  <a:cubicBezTo>
                    <a:pt x="109" y="151"/>
                    <a:pt x="108" y="155"/>
                    <a:pt x="108" y="158"/>
                  </a:cubicBezTo>
                  <a:cubicBezTo>
                    <a:pt x="108" y="303"/>
                    <a:pt x="108" y="303"/>
                    <a:pt x="108" y="303"/>
                  </a:cubicBezTo>
                  <a:cubicBezTo>
                    <a:pt x="108" y="307"/>
                    <a:pt x="109" y="310"/>
                    <a:pt x="112" y="313"/>
                  </a:cubicBezTo>
                  <a:cubicBezTo>
                    <a:pt x="115" y="316"/>
                    <a:pt x="118" y="317"/>
                    <a:pt x="122" y="317"/>
                  </a:cubicBezTo>
                  <a:cubicBezTo>
                    <a:pt x="128" y="318"/>
                    <a:pt x="139" y="321"/>
                    <a:pt x="158" y="327"/>
                  </a:cubicBezTo>
                  <a:cubicBezTo>
                    <a:pt x="169" y="331"/>
                    <a:pt x="179" y="334"/>
                    <a:pt x="185" y="336"/>
                  </a:cubicBezTo>
                  <a:cubicBezTo>
                    <a:pt x="192" y="338"/>
                    <a:pt x="201" y="340"/>
                    <a:pt x="212" y="343"/>
                  </a:cubicBezTo>
                  <a:cubicBezTo>
                    <a:pt x="224" y="345"/>
                    <a:pt x="235" y="346"/>
                    <a:pt x="245" y="346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74" y="346"/>
                    <a:pt x="274" y="346"/>
                    <a:pt x="274" y="346"/>
                  </a:cubicBezTo>
                  <a:cubicBezTo>
                    <a:pt x="294" y="346"/>
                    <a:pt x="309" y="340"/>
                    <a:pt x="319" y="329"/>
                  </a:cubicBezTo>
                  <a:cubicBezTo>
                    <a:pt x="327" y="318"/>
                    <a:pt x="331" y="305"/>
                    <a:pt x="330" y="288"/>
                  </a:cubicBezTo>
                  <a:cubicBezTo>
                    <a:pt x="335" y="282"/>
                    <a:pt x="340" y="275"/>
                    <a:pt x="342" y="267"/>
                  </a:cubicBezTo>
                  <a:cubicBezTo>
                    <a:pt x="344" y="257"/>
                    <a:pt x="344" y="249"/>
                    <a:pt x="342" y="240"/>
                  </a:cubicBezTo>
                  <a:cubicBezTo>
                    <a:pt x="349" y="231"/>
                    <a:pt x="352" y="221"/>
                    <a:pt x="351" y="209"/>
                  </a:cubicBezTo>
                  <a:cubicBezTo>
                    <a:pt x="351" y="204"/>
                    <a:pt x="350" y="199"/>
                    <a:pt x="348" y="192"/>
                  </a:cubicBezTo>
                  <a:cubicBezTo>
                    <a:pt x="356" y="183"/>
                    <a:pt x="360" y="171"/>
                    <a:pt x="360" y="159"/>
                  </a:cubicBezTo>
                  <a:cubicBezTo>
                    <a:pt x="360" y="147"/>
                    <a:pt x="356" y="137"/>
                    <a:pt x="348" y="128"/>
                  </a:cubicBezTo>
                  <a:close/>
                  <a:moveTo>
                    <a:pt x="89" y="148"/>
                  </a:moveTo>
                  <a:cubicBezTo>
                    <a:pt x="86" y="146"/>
                    <a:pt x="83" y="144"/>
                    <a:pt x="79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0" y="144"/>
                    <a:pt x="7" y="146"/>
                    <a:pt x="4" y="148"/>
                  </a:cubicBezTo>
                  <a:cubicBezTo>
                    <a:pt x="1" y="151"/>
                    <a:pt x="0" y="155"/>
                    <a:pt x="0" y="159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7"/>
                    <a:pt x="1" y="310"/>
                    <a:pt x="4" y="313"/>
                  </a:cubicBezTo>
                  <a:cubicBezTo>
                    <a:pt x="7" y="316"/>
                    <a:pt x="10" y="317"/>
                    <a:pt x="14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83" y="317"/>
                    <a:pt x="86" y="316"/>
                    <a:pt x="89" y="313"/>
                  </a:cubicBezTo>
                  <a:cubicBezTo>
                    <a:pt x="92" y="310"/>
                    <a:pt x="93" y="307"/>
                    <a:pt x="93" y="303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5"/>
                    <a:pt x="92" y="151"/>
                    <a:pt x="89" y="148"/>
                  </a:cubicBezTo>
                  <a:close/>
                  <a:moveTo>
                    <a:pt x="53" y="284"/>
                  </a:moveTo>
                  <a:cubicBezTo>
                    <a:pt x="50" y="287"/>
                    <a:pt x="47" y="288"/>
                    <a:pt x="43" y="288"/>
                  </a:cubicBezTo>
                  <a:cubicBezTo>
                    <a:pt x="39" y="288"/>
                    <a:pt x="35" y="287"/>
                    <a:pt x="33" y="284"/>
                  </a:cubicBezTo>
                  <a:cubicBezTo>
                    <a:pt x="30" y="282"/>
                    <a:pt x="28" y="278"/>
                    <a:pt x="28" y="274"/>
                  </a:cubicBezTo>
                  <a:cubicBezTo>
                    <a:pt x="28" y="270"/>
                    <a:pt x="30" y="267"/>
                    <a:pt x="33" y="264"/>
                  </a:cubicBezTo>
                  <a:cubicBezTo>
                    <a:pt x="35" y="261"/>
                    <a:pt x="39" y="260"/>
                    <a:pt x="43" y="260"/>
                  </a:cubicBezTo>
                  <a:cubicBezTo>
                    <a:pt x="47" y="260"/>
                    <a:pt x="50" y="261"/>
                    <a:pt x="53" y="264"/>
                  </a:cubicBezTo>
                  <a:cubicBezTo>
                    <a:pt x="56" y="267"/>
                    <a:pt x="57" y="270"/>
                    <a:pt x="57" y="274"/>
                  </a:cubicBezTo>
                  <a:cubicBezTo>
                    <a:pt x="57" y="278"/>
                    <a:pt x="56" y="282"/>
                    <a:pt x="53" y="28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5686" y="3042802"/>
              <a:ext cx="1576629" cy="310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CA" sz="1100" b="1" dirty="0">
                  <a:latin typeface="Calibri" panose="020F0502020204030204" pitchFamily="34" charset="0"/>
                </a:rPr>
                <a:t>Confirmation, Binding, Notice and Consent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55686" y="3862128"/>
              <a:ext cx="1536747" cy="46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CA" sz="900" dirty="0">
                  <a:latin typeface="Calibri" panose="020F0502020204030204" pitchFamily="34" charset="0"/>
                </a:rPr>
                <a:t>The set of trusted processes that </a:t>
              </a:r>
              <a:r>
                <a:rPr lang="en-CA" sz="900" dirty="0" smtClean="0">
                  <a:latin typeface="Calibri" panose="020F0502020204030204" pitchFamily="34" charset="0"/>
                </a:rPr>
                <a:t>binds </a:t>
              </a:r>
              <a:r>
                <a:rPr lang="en-CA" sz="900" dirty="0">
                  <a:latin typeface="Calibri" panose="020F0502020204030204" pitchFamily="34" charset="0"/>
                </a:rPr>
                <a:t>a verified login to a verified person through confirmation, binding, notice and consent.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51252" y="2449622"/>
              <a:ext cx="2223886" cy="18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CA" sz="11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Focus of VO WG &amp; VON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64440" y="2737026"/>
              <a:ext cx="2079871" cy="18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50" b="1" i="1" dirty="0">
                  <a:latin typeface="Calibri"/>
                </a:rPr>
                <a:t>Is it </a:t>
              </a:r>
              <a:r>
                <a:rPr lang="en-CA" sz="1050" b="1" i="1" dirty="0" smtClean="0">
                  <a:latin typeface="Calibri"/>
                </a:rPr>
                <a:t>a real organization?</a:t>
              </a:r>
              <a:endParaRPr lang="en-CA" sz="1050" b="1" i="1" dirty="0">
                <a:latin typeface="Calibri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274" y="3370466"/>
              <a:ext cx="420324" cy="420324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548764" y="3092758"/>
              <a:ext cx="1827159" cy="18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CA" sz="1100" b="1" dirty="0">
                  <a:latin typeface="Calibri" panose="020F0502020204030204" pitchFamily="34" charset="0"/>
                </a:rPr>
                <a:t>Verified </a:t>
              </a:r>
              <a:r>
                <a:rPr lang="en-CA" sz="1100" b="1" dirty="0" smtClean="0">
                  <a:latin typeface="Calibri" panose="020F0502020204030204" pitchFamily="34" charset="0"/>
                </a:rPr>
                <a:t>Organization</a:t>
              </a:r>
              <a:endParaRPr lang="en-CA" sz="1100" b="1" dirty="0">
                <a:latin typeface="Calibri" panose="020F050202020403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43935" y="3779824"/>
              <a:ext cx="1638520" cy="46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900" dirty="0">
                  <a:latin typeface="Calibri" panose="020F0502020204030204" pitchFamily="34" charset="0"/>
                </a:rPr>
                <a:t>The set of processes that are used to verify that an organization is real, identifiable, and can truthfully claim that organization’s identity. </a:t>
              </a:r>
              <a:endParaRPr lang="en-CA" sz="9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9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Pan-Canadian Trust 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422" y="2222287"/>
            <a:ext cx="6317864" cy="4454260"/>
          </a:xfrm>
        </p:spPr>
        <p:txBody>
          <a:bodyPr>
            <a:normAutofit/>
          </a:bodyPr>
          <a:lstStyle/>
          <a:p>
            <a:r>
              <a:rPr lang="en-CA" dirty="0" smtClean="0"/>
              <a:t>In progress:</a:t>
            </a:r>
          </a:p>
          <a:p>
            <a:pPr lvl="1"/>
            <a:r>
              <a:rPr lang="en-CA" dirty="0">
                <a:latin typeface="Calibri" panose="020F0502020204030204" pitchFamily="34" charset="0"/>
              </a:rPr>
              <a:t>Incorporating lessons learned and feedback from pilots and Alpha Testing (AB and BC); Reviewing proposed changes from DIACC</a:t>
            </a:r>
          </a:p>
          <a:p>
            <a:r>
              <a:rPr lang="en-CA" dirty="0" smtClean="0"/>
              <a:t>Next Steps:</a:t>
            </a:r>
          </a:p>
          <a:p>
            <a:pPr lvl="1">
              <a:lnSpc>
                <a:spcPct val="150000"/>
              </a:lnSpc>
            </a:pPr>
            <a:r>
              <a:rPr lang="en-CA" dirty="0">
                <a:latin typeface="Calibri" panose="020F0502020204030204" pitchFamily="34" charset="0"/>
              </a:rPr>
              <a:t>Develop toolkit for PCTF assessment and acceptance for use by digital identity programs</a:t>
            </a:r>
          </a:p>
          <a:p>
            <a:pPr lvl="1">
              <a:lnSpc>
                <a:spcPct val="150000"/>
              </a:lnSpc>
            </a:pPr>
            <a:r>
              <a:rPr lang="en-CA" dirty="0">
                <a:latin typeface="Calibri" panose="020F0502020204030204" pitchFamily="34" charset="0"/>
              </a:rPr>
              <a:t>-Finalize verified person consultation draft</a:t>
            </a:r>
          </a:p>
          <a:p>
            <a:pPr lvl="1">
              <a:lnSpc>
                <a:spcPct val="150000"/>
              </a:lnSpc>
            </a:pPr>
            <a:r>
              <a:rPr lang="en-CA" dirty="0">
                <a:latin typeface="Calibri" panose="020F0502020204030204" pitchFamily="34" charset="0"/>
              </a:rPr>
              <a:t>-Consultation within Canada and Internationally (Digital 7)</a:t>
            </a:r>
          </a:p>
          <a:p>
            <a:pPr lvl="1">
              <a:lnSpc>
                <a:spcPct val="150000"/>
              </a:lnSpc>
            </a:pPr>
            <a:r>
              <a:rPr lang="en-CA" dirty="0">
                <a:latin typeface="Calibri" panose="020F0502020204030204" pitchFamily="34" charset="0"/>
              </a:rPr>
              <a:t>-Finalize verified person component for PCTF Beta Version</a:t>
            </a:r>
          </a:p>
          <a:p>
            <a:pPr lvl="1"/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1600" y="2472847"/>
            <a:ext cx="3193913" cy="4203700"/>
            <a:chOff x="283513" y="2451100"/>
            <a:chExt cx="3193913" cy="3729692"/>
          </a:xfrm>
        </p:grpSpPr>
        <p:sp>
          <p:nvSpPr>
            <p:cNvPr id="10" name="Rounded Rectangle 9"/>
            <p:cNvSpPr/>
            <p:nvPr/>
          </p:nvSpPr>
          <p:spPr>
            <a:xfrm>
              <a:off x="304800" y="2451100"/>
              <a:ext cx="3125665" cy="3568700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b="1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endParaRPr lang="en-CA" sz="500" dirty="0">
                <a:solidFill>
                  <a:schemeClr val="tx1"/>
                </a:solidFill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105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CA" sz="105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" name="Freeform 10"/>
            <p:cNvSpPr>
              <a:spLocks noChangeAspect="1" noEditPoints="1"/>
            </p:cNvSpPr>
            <p:nvPr/>
          </p:nvSpPr>
          <p:spPr bwMode="auto">
            <a:xfrm>
              <a:off x="1356309" y="3279400"/>
              <a:ext cx="1022646" cy="969942"/>
            </a:xfrm>
            <a:custGeom>
              <a:avLst/>
              <a:gdLst>
                <a:gd name="T0" fmla="*/ 52 w 1272"/>
                <a:gd name="T1" fmla="*/ 1198 h 1198"/>
                <a:gd name="T2" fmla="*/ 1219 w 1272"/>
                <a:gd name="T3" fmla="*/ 1198 h 1198"/>
                <a:gd name="T4" fmla="*/ 1259 w 1272"/>
                <a:gd name="T5" fmla="*/ 1180 h 1198"/>
                <a:gd name="T6" fmla="*/ 1270 w 1272"/>
                <a:gd name="T7" fmla="*/ 1146 h 1198"/>
                <a:gd name="T8" fmla="*/ 932 w 1272"/>
                <a:gd name="T9" fmla="*/ 660 h 1198"/>
                <a:gd name="T10" fmla="*/ 636 w 1272"/>
                <a:gd name="T11" fmla="*/ 783 h 1198"/>
                <a:gd name="T12" fmla="*/ 339 w 1272"/>
                <a:gd name="T13" fmla="*/ 660 h 1198"/>
                <a:gd name="T14" fmla="*/ 1 w 1272"/>
                <a:gd name="T15" fmla="*/ 1146 h 1198"/>
                <a:gd name="T16" fmla="*/ 12 w 1272"/>
                <a:gd name="T17" fmla="*/ 1180 h 1198"/>
                <a:gd name="T18" fmla="*/ 52 w 1272"/>
                <a:gd name="T19" fmla="*/ 1198 h 1198"/>
                <a:gd name="T20" fmla="*/ 52 w 1272"/>
                <a:gd name="T21" fmla="*/ 1198 h 1198"/>
                <a:gd name="T22" fmla="*/ 52 w 1272"/>
                <a:gd name="T23" fmla="*/ 1198 h 1198"/>
                <a:gd name="T24" fmla="*/ 373 w 1272"/>
                <a:gd name="T25" fmla="*/ 614 h 1198"/>
                <a:gd name="T26" fmla="*/ 394 w 1272"/>
                <a:gd name="T27" fmla="*/ 634 h 1198"/>
                <a:gd name="T28" fmla="*/ 636 w 1272"/>
                <a:gd name="T29" fmla="*/ 727 h 1198"/>
                <a:gd name="T30" fmla="*/ 878 w 1272"/>
                <a:gd name="T31" fmla="*/ 634 h 1198"/>
                <a:gd name="T32" fmla="*/ 899 w 1272"/>
                <a:gd name="T33" fmla="*/ 614 h 1198"/>
                <a:gd name="T34" fmla="*/ 918 w 1272"/>
                <a:gd name="T35" fmla="*/ 592 h 1198"/>
                <a:gd name="T36" fmla="*/ 999 w 1272"/>
                <a:gd name="T37" fmla="*/ 364 h 1198"/>
                <a:gd name="T38" fmla="*/ 636 w 1272"/>
                <a:gd name="T39" fmla="*/ 0 h 1198"/>
                <a:gd name="T40" fmla="*/ 272 w 1272"/>
                <a:gd name="T41" fmla="*/ 364 h 1198"/>
                <a:gd name="T42" fmla="*/ 353 w 1272"/>
                <a:gd name="T43" fmla="*/ 592 h 1198"/>
                <a:gd name="T44" fmla="*/ 373 w 1272"/>
                <a:gd name="T45" fmla="*/ 614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2" h="1198">
                  <a:moveTo>
                    <a:pt x="52" y="1198"/>
                  </a:moveTo>
                  <a:cubicBezTo>
                    <a:pt x="1219" y="1198"/>
                    <a:pt x="1219" y="1198"/>
                    <a:pt x="1219" y="1198"/>
                  </a:cubicBezTo>
                  <a:cubicBezTo>
                    <a:pt x="1235" y="1198"/>
                    <a:pt x="1250" y="1191"/>
                    <a:pt x="1259" y="1180"/>
                  </a:cubicBezTo>
                  <a:cubicBezTo>
                    <a:pt x="1268" y="1171"/>
                    <a:pt x="1272" y="1158"/>
                    <a:pt x="1270" y="1146"/>
                  </a:cubicBezTo>
                  <a:cubicBezTo>
                    <a:pt x="1243" y="933"/>
                    <a:pt x="1112" y="755"/>
                    <a:pt x="932" y="660"/>
                  </a:cubicBezTo>
                  <a:cubicBezTo>
                    <a:pt x="856" y="736"/>
                    <a:pt x="751" y="783"/>
                    <a:pt x="636" y="783"/>
                  </a:cubicBezTo>
                  <a:cubicBezTo>
                    <a:pt x="520" y="783"/>
                    <a:pt x="415" y="736"/>
                    <a:pt x="339" y="660"/>
                  </a:cubicBezTo>
                  <a:cubicBezTo>
                    <a:pt x="160" y="755"/>
                    <a:pt x="29" y="933"/>
                    <a:pt x="1" y="1146"/>
                  </a:cubicBezTo>
                  <a:cubicBezTo>
                    <a:pt x="0" y="1158"/>
                    <a:pt x="4" y="1171"/>
                    <a:pt x="12" y="1180"/>
                  </a:cubicBezTo>
                  <a:cubicBezTo>
                    <a:pt x="22" y="1191"/>
                    <a:pt x="36" y="1198"/>
                    <a:pt x="52" y="1198"/>
                  </a:cubicBezTo>
                  <a:close/>
                  <a:moveTo>
                    <a:pt x="52" y="1198"/>
                  </a:moveTo>
                  <a:cubicBezTo>
                    <a:pt x="52" y="1198"/>
                    <a:pt x="52" y="1198"/>
                    <a:pt x="52" y="1198"/>
                  </a:cubicBezTo>
                  <a:moveTo>
                    <a:pt x="373" y="614"/>
                  </a:moveTo>
                  <a:cubicBezTo>
                    <a:pt x="380" y="621"/>
                    <a:pt x="387" y="628"/>
                    <a:pt x="394" y="634"/>
                  </a:cubicBezTo>
                  <a:cubicBezTo>
                    <a:pt x="458" y="692"/>
                    <a:pt x="543" y="727"/>
                    <a:pt x="636" y="727"/>
                  </a:cubicBezTo>
                  <a:cubicBezTo>
                    <a:pt x="729" y="727"/>
                    <a:pt x="813" y="692"/>
                    <a:pt x="878" y="634"/>
                  </a:cubicBezTo>
                  <a:cubicBezTo>
                    <a:pt x="885" y="628"/>
                    <a:pt x="892" y="621"/>
                    <a:pt x="899" y="614"/>
                  </a:cubicBezTo>
                  <a:cubicBezTo>
                    <a:pt x="906" y="607"/>
                    <a:pt x="912" y="600"/>
                    <a:pt x="918" y="592"/>
                  </a:cubicBezTo>
                  <a:cubicBezTo>
                    <a:pt x="969" y="529"/>
                    <a:pt x="999" y="450"/>
                    <a:pt x="999" y="364"/>
                  </a:cubicBezTo>
                  <a:cubicBezTo>
                    <a:pt x="999" y="163"/>
                    <a:pt x="836" y="0"/>
                    <a:pt x="636" y="0"/>
                  </a:cubicBezTo>
                  <a:cubicBezTo>
                    <a:pt x="435" y="0"/>
                    <a:pt x="272" y="163"/>
                    <a:pt x="272" y="364"/>
                  </a:cubicBezTo>
                  <a:cubicBezTo>
                    <a:pt x="272" y="450"/>
                    <a:pt x="303" y="529"/>
                    <a:pt x="353" y="592"/>
                  </a:cubicBezTo>
                  <a:cubicBezTo>
                    <a:pt x="359" y="600"/>
                    <a:pt x="366" y="607"/>
                    <a:pt x="373" y="614"/>
                  </a:cubicBezTo>
                  <a:close/>
                </a:path>
              </a:pathLst>
            </a:custGeom>
            <a:solidFill>
              <a:srgbClr val="87C5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99" y="2746285"/>
              <a:ext cx="26321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dirty="0" smtClean="0">
                  <a:latin typeface="Calibri" panose="020F0502020204030204" pitchFamily="34" charset="0"/>
                </a:rPr>
                <a:t>Verified Person</a:t>
              </a:r>
              <a:endParaRPr lang="en-CA" dirty="0">
                <a:latin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3513" y="4149467"/>
              <a:ext cx="3193913" cy="20313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/>
              <a:r>
                <a:rPr lang="en-CA" dirty="0"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set of trusted processes that uniquely identifies a real and existing person, ensure that identity information is accurate and up-to-date, and that claims and actions can be attributed to this person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3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CC63E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EC098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4326</TotalTime>
  <Words>645</Words>
  <Application>Microsoft Office PowerPoint</Application>
  <PresentationFormat>Widescreen</PresentationFormat>
  <Paragraphs>169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Barlow</vt:lpstr>
      <vt:lpstr>Calibri</vt:lpstr>
      <vt:lpstr>Calibri Light</vt:lpstr>
      <vt:lpstr>Century Gothic</vt:lpstr>
      <vt:lpstr>Courier New</vt:lpstr>
      <vt:lpstr>Wingdings 2</vt:lpstr>
      <vt:lpstr>Wingdings 3</vt:lpstr>
      <vt:lpstr>Quotable</vt:lpstr>
      <vt:lpstr>Digital Identity Priority Stream</vt:lpstr>
      <vt:lpstr>Why does Digital Identity Matter?</vt:lpstr>
      <vt:lpstr>Joint Councils – Logic Model</vt:lpstr>
      <vt:lpstr>Digital ID Roadmap</vt:lpstr>
      <vt:lpstr>Policy and Governance</vt:lpstr>
      <vt:lpstr>Policy and Governance</vt:lpstr>
      <vt:lpstr>Pan-Canadian Trust Framework</vt:lpstr>
      <vt:lpstr>Pan-Canadian Trust Framework</vt:lpstr>
      <vt:lpstr>Pan-Canadian Trust Framework</vt:lpstr>
      <vt:lpstr>Pan-Canadian Trust Framework</vt:lpstr>
      <vt:lpstr>Policy and Governance</vt:lpstr>
      <vt:lpstr>Policy and Governance</vt:lpstr>
      <vt:lpstr>Pilots and Public Launches</vt:lpstr>
      <vt:lpstr>Digital ID Roadmap</vt:lpstr>
      <vt:lpstr>Communication and Collaboration</vt:lpstr>
      <vt:lpstr>Communication and Collaboration</vt:lpstr>
    </vt:vector>
  </TitlesOfParts>
  <Company>GoA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Chantal Ritcey</dc:creator>
  <cp:lastModifiedBy>Chantal Ritcey</cp:lastModifiedBy>
  <cp:revision>25</cp:revision>
  <dcterms:created xsi:type="dcterms:W3CDTF">2019-01-21T22:04:21Z</dcterms:created>
  <dcterms:modified xsi:type="dcterms:W3CDTF">2019-01-24T22:13:41Z</dcterms:modified>
</cp:coreProperties>
</file>