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57" r:id="rId4"/>
    <p:sldId id="274" r:id="rId5"/>
    <p:sldId id="260" r:id="rId6"/>
    <p:sldId id="261" r:id="rId7"/>
    <p:sldId id="285" r:id="rId8"/>
    <p:sldId id="264" r:id="rId9"/>
    <p:sldId id="265" r:id="rId10"/>
    <p:sldId id="266" r:id="rId11"/>
    <p:sldId id="281" r:id="rId12"/>
    <p:sldId id="282" r:id="rId13"/>
    <p:sldId id="283" r:id="rId14"/>
    <p:sldId id="284" r:id="rId15"/>
    <p:sldId id="263" r:id="rId16"/>
    <p:sldId id="268" r:id="rId17"/>
    <p:sldId id="259" r:id="rId18"/>
    <p:sldId id="269" r:id="rId19"/>
    <p:sldId id="288" r:id="rId20"/>
    <p:sldId id="280" r:id="rId21"/>
    <p:sldId id="270" r:id="rId22"/>
    <p:sldId id="278" r:id="rId23"/>
    <p:sldId id="279" r:id="rId24"/>
    <p:sldId id="289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7721" autoAdjust="0"/>
    <p:restoredTop sz="70275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30" d="100"/>
          <a:sy n="130" d="100"/>
        </p:scale>
        <p:origin x="-1164" y="295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93ABD-35C3-4B04-9020-2A8514A54E7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9089F4A-68C3-477F-827F-3A3B5665BE20}">
      <dgm:prSet phldrT="[Text]"/>
      <dgm:spPr/>
      <dgm:t>
        <a:bodyPr/>
        <a:lstStyle/>
        <a:p>
          <a:r>
            <a:rPr lang="en-CA" b="1" dirty="0" smtClean="0"/>
            <a:t>Sept</a:t>
          </a:r>
          <a:r>
            <a:rPr lang="en-CA" b="1" baseline="0" dirty="0" smtClean="0"/>
            <a:t> 2017</a:t>
          </a:r>
          <a:endParaRPr lang="en-CA" b="1" dirty="0"/>
        </a:p>
      </dgm:t>
    </dgm:pt>
    <dgm:pt modelId="{D8E35AFE-CD9F-45ED-A990-781D1C51FBF1}" type="parTrans" cxnId="{5A85AACF-0DC7-4D3B-B82F-74A6F25B0202}">
      <dgm:prSet/>
      <dgm:spPr/>
      <dgm:t>
        <a:bodyPr/>
        <a:lstStyle/>
        <a:p>
          <a:endParaRPr lang="en-CA"/>
        </a:p>
      </dgm:t>
    </dgm:pt>
    <dgm:pt modelId="{07E46E02-D309-409F-8DDF-34198D513B85}" type="sibTrans" cxnId="{5A85AACF-0DC7-4D3B-B82F-74A6F25B0202}">
      <dgm:prSet/>
      <dgm:spPr/>
      <dgm:t>
        <a:bodyPr/>
        <a:lstStyle/>
        <a:p>
          <a:endParaRPr lang="en-CA"/>
        </a:p>
      </dgm:t>
    </dgm:pt>
    <dgm:pt modelId="{162F7D04-E755-4F17-B31C-07ECA81E79DB}">
      <dgm:prSet phldrT="[Text]" custT="1"/>
      <dgm:spPr/>
      <dgm:t>
        <a:bodyPr/>
        <a:lstStyle/>
        <a:p>
          <a:r>
            <a:rPr lang="en-CA" sz="1200" b="0" dirty="0" smtClean="0">
              <a:latin typeface="Cambria" panose="02040503050406030204" pitchFamily="18" charset="0"/>
            </a:rPr>
            <a:t>Identify</a:t>
          </a:r>
          <a:r>
            <a:rPr lang="en-CA" sz="1200" b="0" baseline="0" dirty="0" smtClean="0">
              <a:latin typeface="Cambria" panose="02040503050406030204" pitchFamily="18" charset="0"/>
            </a:rPr>
            <a:t> Leads in Jurisdictions</a:t>
          </a:r>
          <a:endParaRPr lang="en-CA" sz="1200" b="0" dirty="0">
            <a:latin typeface="Cambria" panose="02040503050406030204" pitchFamily="18" charset="0"/>
          </a:endParaRPr>
        </a:p>
      </dgm:t>
    </dgm:pt>
    <dgm:pt modelId="{0380FE3C-1B8F-4130-AD71-A260A9EE2117}" type="parTrans" cxnId="{98160073-F283-4D97-813E-470DB4A3E9C9}">
      <dgm:prSet/>
      <dgm:spPr/>
      <dgm:t>
        <a:bodyPr/>
        <a:lstStyle/>
        <a:p>
          <a:endParaRPr lang="en-CA"/>
        </a:p>
      </dgm:t>
    </dgm:pt>
    <dgm:pt modelId="{476C0C7F-1728-43D7-95C3-973BE1C455DA}" type="sibTrans" cxnId="{98160073-F283-4D97-813E-470DB4A3E9C9}">
      <dgm:prSet/>
      <dgm:spPr/>
      <dgm:t>
        <a:bodyPr/>
        <a:lstStyle/>
        <a:p>
          <a:endParaRPr lang="en-CA"/>
        </a:p>
      </dgm:t>
    </dgm:pt>
    <dgm:pt modelId="{9C612C05-437C-44E9-A7AB-2C42474ABBCC}">
      <dgm:prSet phldrT="[Text]"/>
      <dgm:spPr/>
      <dgm:t>
        <a:bodyPr/>
        <a:lstStyle/>
        <a:p>
          <a:r>
            <a:rPr lang="en-CA" b="1" dirty="0" smtClean="0"/>
            <a:t>Oct 2017</a:t>
          </a:r>
          <a:endParaRPr lang="en-CA" b="1" dirty="0"/>
        </a:p>
      </dgm:t>
    </dgm:pt>
    <dgm:pt modelId="{D1A0BA96-F36E-4562-B60F-A4BC5113103E}" type="parTrans" cxnId="{6CAF062C-5D89-4819-9260-C87A5B01AC26}">
      <dgm:prSet/>
      <dgm:spPr/>
      <dgm:t>
        <a:bodyPr/>
        <a:lstStyle/>
        <a:p>
          <a:endParaRPr lang="en-CA"/>
        </a:p>
      </dgm:t>
    </dgm:pt>
    <dgm:pt modelId="{2D8C06F1-404B-470D-8E83-937C0FD2EC08}" type="sibTrans" cxnId="{6CAF062C-5D89-4819-9260-C87A5B01AC26}">
      <dgm:prSet/>
      <dgm:spPr/>
      <dgm:t>
        <a:bodyPr/>
        <a:lstStyle/>
        <a:p>
          <a:endParaRPr lang="en-CA"/>
        </a:p>
      </dgm:t>
    </dgm:pt>
    <dgm:pt modelId="{019118E2-7553-4CE4-9866-AE2D0E434A5D}">
      <dgm:prSet phldrT="[Text]" custT="1"/>
      <dgm:spPr/>
      <dgm:t>
        <a:bodyPr/>
        <a:lstStyle/>
        <a:p>
          <a:r>
            <a:rPr lang="en-CA" sz="1050" b="0" dirty="0" smtClean="0">
              <a:latin typeface="Cambria" panose="02040503050406030204" pitchFamily="18" charset="0"/>
            </a:rPr>
            <a:t>Develop</a:t>
          </a:r>
          <a:r>
            <a:rPr lang="en-CA" sz="1050" b="0" baseline="0" dirty="0" smtClean="0">
              <a:latin typeface="Cambria" panose="02040503050406030204" pitchFamily="18" charset="0"/>
            </a:rPr>
            <a:t> Mapping/ Assessment Tool</a:t>
          </a:r>
          <a:endParaRPr lang="en-CA" sz="1050" b="0" dirty="0">
            <a:latin typeface="Cambria" panose="02040503050406030204" pitchFamily="18" charset="0"/>
          </a:endParaRPr>
        </a:p>
      </dgm:t>
    </dgm:pt>
    <dgm:pt modelId="{42F594D3-6CCA-4FED-AD71-C25AAAC30800}" type="parTrans" cxnId="{742BBE44-EF87-4F92-BBF2-D4CAEA332E6A}">
      <dgm:prSet/>
      <dgm:spPr/>
      <dgm:t>
        <a:bodyPr/>
        <a:lstStyle/>
        <a:p>
          <a:endParaRPr lang="en-CA"/>
        </a:p>
      </dgm:t>
    </dgm:pt>
    <dgm:pt modelId="{07775926-0C03-418D-AD84-8FFB1EBB8416}" type="sibTrans" cxnId="{742BBE44-EF87-4F92-BBF2-D4CAEA332E6A}">
      <dgm:prSet/>
      <dgm:spPr/>
      <dgm:t>
        <a:bodyPr/>
        <a:lstStyle/>
        <a:p>
          <a:endParaRPr lang="en-CA"/>
        </a:p>
      </dgm:t>
    </dgm:pt>
    <dgm:pt modelId="{3796E321-179B-4EB8-9EA2-20EBF1776773}">
      <dgm:prSet phldrT="[Text]"/>
      <dgm:spPr/>
      <dgm:t>
        <a:bodyPr/>
        <a:lstStyle/>
        <a:p>
          <a:r>
            <a:rPr lang="en-CA" b="1" dirty="0" smtClean="0"/>
            <a:t>Jan</a:t>
          </a:r>
          <a:r>
            <a:rPr lang="en-CA" b="1" baseline="0" dirty="0" smtClean="0"/>
            <a:t> 2018</a:t>
          </a:r>
          <a:endParaRPr lang="en-CA" b="1" dirty="0"/>
        </a:p>
      </dgm:t>
    </dgm:pt>
    <dgm:pt modelId="{C88673C4-CD69-4E6F-8972-EB2D4F58746D}" type="parTrans" cxnId="{E4DD80E3-C94B-42C3-890E-DB086A4A9984}">
      <dgm:prSet/>
      <dgm:spPr/>
      <dgm:t>
        <a:bodyPr/>
        <a:lstStyle/>
        <a:p>
          <a:endParaRPr lang="en-CA"/>
        </a:p>
      </dgm:t>
    </dgm:pt>
    <dgm:pt modelId="{449DD8E5-1778-479F-BE6F-235B89135AE6}" type="sibTrans" cxnId="{E4DD80E3-C94B-42C3-890E-DB086A4A9984}">
      <dgm:prSet/>
      <dgm:spPr/>
      <dgm:t>
        <a:bodyPr/>
        <a:lstStyle/>
        <a:p>
          <a:endParaRPr lang="en-CA"/>
        </a:p>
      </dgm:t>
    </dgm:pt>
    <dgm:pt modelId="{FF64FE08-DAB7-4E7D-8DEF-442C09835375}">
      <dgm:prSet phldrT="[Text]" custT="1"/>
      <dgm:spPr/>
      <dgm:t>
        <a:bodyPr/>
        <a:lstStyle/>
        <a:p>
          <a:r>
            <a:rPr lang="en-CA" sz="1050" b="0" dirty="0" smtClean="0">
              <a:latin typeface="Cambria" panose="02040503050406030204" pitchFamily="18" charset="0"/>
            </a:rPr>
            <a:t>Perform Mapping &amp; Assessment</a:t>
          </a:r>
          <a:endParaRPr lang="en-CA" sz="1050" b="0" dirty="0">
            <a:latin typeface="Cambria" panose="02040503050406030204" pitchFamily="18" charset="0"/>
          </a:endParaRPr>
        </a:p>
      </dgm:t>
    </dgm:pt>
    <dgm:pt modelId="{FA4D9B71-751D-4CFD-82E8-0FE7F2C113C7}" type="parTrans" cxnId="{42B66780-25D2-4E4F-8F01-8432CB053313}">
      <dgm:prSet/>
      <dgm:spPr/>
      <dgm:t>
        <a:bodyPr/>
        <a:lstStyle/>
        <a:p>
          <a:endParaRPr lang="en-CA"/>
        </a:p>
      </dgm:t>
    </dgm:pt>
    <dgm:pt modelId="{2A617BFE-D2A3-49C1-B3EC-73B4DB724686}" type="sibTrans" cxnId="{42B66780-25D2-4E4F-8F01-8432CB053313}">
      <dgm:prSet/>
      <dgm:spPr/>
      <dgm:t>
        <a:bodyPr/>
        <a:lstStyle/>
        <a:p>
          <a:endParaRPr lang="en-CA"/>
        </a:p>
      </dgm:t>
    </dgm:pt>
    <dgm:pt modelId="{7D06E1DC-AD32-4493-9C67-BD537F3FBFA6}">
      <dgm:prSet phldrT="[Text]"/>
      <dgm:spPr/>
      <dgm:t>
        <a:bodyPr/>
        <a:lstStyle/>
        <a:p>
          <a:r>
            <a:rPr lang="en-CA" b="1" dirty="0" smtClean="0"/>
            <a:t>Feb 2018</a:t>
          </a:r>
          <a:endParaRPr lang="en-CA" b="1" dirty="0"/>
        </a:p>
      </dgm:t>
    </dgm:pt>
    <dgm:pt modelId="{D3B4FCC9-D9B6-4736-BF9F-9BEA9DA626C1}" type="parTrans" cxnId="{F1E0437F-12FA-48D2-8EEE-E1F7EBC36F1E}">
      <dgm:prSet/>
      <dgm:spPr/>
      <dgm:t>
        <a:bodyPr/>
        <a:lstStyle/>
        <a:p>
          <a:endParaRPr lang="en-CA"/>
        </a:p>
      </dgm:t>
    </dgm:pt>
    <dgm:pt modelId="{C8B191CD-CD5C-4AD1-B9AF-A26ADDD6E607}" type="sibTrans" cxnId="{F1E0437F-12FA-48D2-8EEE-E1F7EBC36F1E}">
      <dgm:prSet/>
      <dgm:spPr/>
      <dgm:t>
        <a:bodyPr/>
        <a:lstStyle/>
        <a:p>
          <a:endParaRPr lang="en-CA"/>
        </a:p>
      </dgm:t>
    </dgm:pt>
    <dgm:pt modelId="{1DE13E56-9BB0-40CC-B4F7-A55EA9493C25}">
      <dgm:prSet custT="1"/>
      <dgm:spPr/>
      <dgm:t>
        <a:bodyPr/>
        <a:lstStyle/>
        <a:p>
          <a:r>
            <a:rPr lang="en-CA" sz="1050" b="0" baseline="0" dirty="0" smtClean="0">
              <a:latin typeface="Cambria" panose="02040503050406030204" pitchFamily="18" charset="0"/>
            </a:rPr>
            <a:t>Prepare of Alpha Test Report</a:t>
          </a:r>
          <a:endParaRPr lang="en-CA" sz="1050" b="0" baseline="0" dirty="0">
            <a:latin typeface="Cambria" panose="02040503050406030204" pitchFamily="18" charset="0"/>
          </a:endParaRPr>
        </a:p>
      </dgm:t>
    </dgm:pt>
    <dgm:pt modelId="{317A530B-989A-413A-B297-EB784BB1FB76}" type="parTrans" cxnId="{0FFF3CCE-CD75-4E16-8B1A-10E44A318D4D}">
      <dgm:prSet/>
      <dgm:spPr/>
      <dgm:t>
        <a:bodyPr/>
        <a:lstStyle/>
        <a:p>
          <a:endParaRPr lang="en-CA"/>
        </a:p>
      </dgm:t>
    </dgm:pt>
    <dgm:pt modelId="{B7F846F3-BB1A-4B7D-A5D6-3613010CC590}" type="sibTrans" cxnId="{0FFF3CCE-CD75-4E16-8B1A-10E44A318D4D}">
      <dgm:prSet/>
      <dgm:spPr/>
      <dgm:t>
        <a:bodyPr/>
        <a:lstStyle/>
        <a:p>
          <a:endParaRPr lang="en-CA"/>
        </a:p>
      </dgm:t>
    </dgm:pt>
    <dgm:pt modelId="{8B837832-F63F-4DEF-8831-154D8BD9A63C}">
      <dgm:prSet custT="1"/>
      <dgm:spPr/>
      <dgm:t>
        <a:bodyPr/>
        <a:lstStyle/>
        <a:p>
          <a:r>
            <a:rPr lang="en-CA" sz="1050" b="0" baseline="0" dirty="0" smtClean="0">
              <a:latin typeface="Cambria" panose="02040503050406030204" pitchFamily="18" charset="0"/>
            </a:rPr>
            <a:t>Finalize Recommendation Draft of Verified Person Component &amp; Criteria</a:t>
          </a:r>
          <a:endParaRPr lang="en-CA" sz="1050" b="0" baseline="0" dirty="0">
            <a:latin typeface="Cambria" panose="02040503050406030204" pitchFamily="18" charset="0"/>
          </a:endParaRPr>
        </a:p>
      </dgm:t>
    </dgm:pt>
    <dgm:pt modelId="{CEAFF5B3-7220-40C0-967A-140E56B61721}" type="parTrans" cxnId="{2CBE75A4-94AE-40AE-80BD-CC027BEEBFA8}">
      <dgm:prSet/>
      <dgm:spPr/>
      <dgm:t>
        <a:bodyPr/>
        <a:lstStyle/>
        <a:p>
          <a:endParaRPr lang="en-CA"/>
        </a:p>
      </dgm:t>
    </dgm:pt>
    <dgm:pt modelId="{1D5BEA6C-565E-45CF-97DA-DE7621C12A8A}" type="sibTrans" cxnId="{2CBE75A4-94AE-40AE-80BD-CC027BEEBFA8}">
      <dgm:prSet/>
      <dgm:spPr/>
      <dgm:t>
        <a:bodyPr/>
        <a:lstStyle/>
        <a:p>
          <a:endParaRPr lang="en-CA"/>
        </a:p>
      </dgm:t>
    </dgm:pt>
    <dgm:pt modelId="{86A1E30E-BA51-4608-B4B7-D5D8B4EA809F}" type="pres">
      <dgm:prSet presAssocID="{96993ABD-35C3-4B04-9020-2A8514A54E7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90971F-7351-4A5F-A5AD-A83A2E3E4C36}" type="pres">
      <dgm:prSet presAssocID="{29089F4A-68C3-477F-827F-3A3B5665BE20}" presName="composite" presStyleCnt="0"/>
      <dgm:spPr/>
    </dgm:pt>
    <dgm:pt modelId="{9662E013-0CB9-4882-B527-990A7E6379B8}" type="pres">
      <dgm:prSet presAssocID="{29089F4A-68C3-477F-827F-3A3B5665BE2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4F29D57-D23F-401C-AC9D-FC61DA0123AB}" type="pres">
      <dgm:prSet presAssocID="{29089F4A-68C3-477F-827F-3A3B5665BE20}" presName="parSh" presStyleLbl="node1" presStyleIdx="0" presStyleCnt="4" custLinFactNeighborX="-16222" custLinFactNeighborY="-1243"/>
      <dgm:spPr/>
      <dgm:t>
        <a:bodyPr/>
        <a:lstStyle/>
        <a:p>
          <a:endParaRPr lang="en-CA"/>
        </a:p>
      </dgm:t>
    </dgm:pt>
    <dgm:pt modelId="{10EEAB5E-01D1-434E-998A-CDD22AB989A1}" type="pres">
      <dgm:prSet presAssocID="{29089F4A-68C3-477F-827F-3A3B5665BE20}" presName="desTx" presStyleLbl="fgAcc1" presStyleIdx="0" presStyleCnt="4" custScaleY="36063" custLinFactNeighborX="-2520" custLinFactNeighborY="-203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C4E0D6C-A500-46E1-8A56-4FB413F6BE9F}" type="pres">
      <dgm:prSet presAssocID="{07E46E02-D309-409F-8DDF-34198D513B8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355B7F6-0D43-4975-AE97-FFADD768CC52}" type="pres">
      <dgm:prSet presAssocID="{07E46E02-D309-409F-8DDF-34198D513B85}" presName="connTx" presStyleLbl="sibTrans2D1" presStyleIdx="0" presStyleCnt="3"/>
      <dgm:spPr/>
      <dgm:t>
        <a:bodyPr/>
        <a:lstStyle/>
        <a:p>
          <a:endParaRPr lang="en-US"/>
        </a:p>
      </dgm:t>
    </dgm:pt>
    <dgm:pt modelId="{0FDFC759-02E7-40CA-87ED-29CB88FDCA30}" type="pres">
      <dgm:prSet presAssocID="{9C612C05-437C-44E9-A7AB-2C42474ABBCC}" presName="composite" presStyleCnt="0"/>
      <dgm:spPr/>
    </dgm:pt>
    <dgm:pt modelId="{6371F613-6F32-4DA3-B490-92B1A6952AA2}" type="pres">
      <dgm:prSet presAssocID="{9C612C05-437C-44E9-A7AB-2C42474ABBC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A85D678-7125-4E3F-9782-3CB8D7BC27A5}" type="pres">
      <dgm:prSet presAssocID="{9C612C05-437C-44E9-A7AB-2C42474ABBCC}" presName="parSh" presStyleLbl="node1" presStyleIdx="1" presStyleCnt="4"/>
      <dgm:spPr/>
      <dgm:t>
        <a:bodyPr/>
        <a:lstStyle/>
        <a:p>
          <a:endParaRPr lang="en-CA"/>
        </a:p>
      </dgm:t>
    </dgm:pt>
    <dgm:pt modelId="{A9A73C5D-F845-47F7-B27D-F57BD268E923}" type="pres">
      <dgm:prSet presAssocID="{9C612C05-437C-44E9-A7AB-2C42474ABBCC}" presName="desTx" presStyleLbl="fgAcc1" presStyleIdx="1" presStyleCnt="4" custScaleY="37823" custLinFactNeighborX="7760" custLinFactNeighborY="-190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D8D5BEE-5194-403D-B6EA-8EFA6E08A169}" type="pres">
      <dgm:prSet presAssocID="{2D8C06F1-404B-470D-8E83-937C0FD2EC0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DFCC612-600D-4A51-B7A2-28C7A0C777AE}" type="pres">
      <dgm:prSet presAssocID="{2D8C06F1-404B-470D-8E83-937C0FD2EC08}" presName="connTx" presStyleLbl="sibTrans2D1" presStyleIdx="1" presStyleCnt="3"/>
      <dgm:spPr/>
      <dgm:t>
        <a:bodyPr/>
        <a:lstStyle/>
        <a:p>
          <a:endParaRPr lang="en-US"/>
        </a:p>
      </dgm:t>
    </dgm:pt>
    <dgm:pt modelId="{38471691-A7A0-4C56-8E34-64A20D24BB26}" type="pres">
      <dgm:prSet presAssocID="{3796E321-179B-4EB8-9EA2-20EBF1776773}" presName="composite" presStyleCnt="0"/>
      <dgm:spPr/>
    </dgm:pt>
    <dgm:pt modelId="{AD2EC3B2-D94C-4206-AB90-92228F926214}" type="pres">
      <dgm:prSet presAssocID="{3796E321-179B-4EB8-9EA2-20EBF1776773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731B63B-79AE-4434-8543-C3984F81706F}" type="pres">
      <dgm:prSet presAssocID="{3796E321-179B-4EB8-9EA2-20EBF1776773}" presName="parSh" presStyleLbl="node1" presStyleIdx="2" presStyleCnt="4"/>
      <dgm:spPr/>
      <dgm:t>
        <a:bodyPr/>
        <a:lstStyle/>
        <a:p>
          <a:endParaRPr lang="en-CA"/>
        </a:p>
      </dgm:t>
    </dgm:pt>
    <dgm:pt modelId="{507A45E4-71C6-41AA-96FF-6A919E981FB2}" type="pres">
      <dgm:prSet presAssocID="{3796E321-179B-4EB8-9EA2-20EBF1776773}" presName="desTx" presStyleLbl="fgAcc1" presStyleIdx="2" presStyleCnt="4" custScaleY="36063" custLinFactNeighborX="3390" custLinFactNeighborY="-2033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230539-D03C-4727-AEB5-CBBE74FFC217}" type="pres">
      <dgm:prSet presAssocID="{449DD8E5-1778-479F-BE6F-235B89135AE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FF31EF1-731C-42A0-AD66-09394278C537}" type="pres">
      <dgm:prSet presAssocID="{449DD8E5-1778-479F-BE6F-235B89135AE6}" presName="connTx" presStyleLbl="sibTrans2D1" presStyleIdx="2" presStyleCnt="3"/>
      <dgm:spPr/>
      <dgm:t>
        <a:bodyPr/>
        <a:lstStyle/>
        <a:p>
          <a:endParaRPr lang="en-US"/>
        </a:p>
      </dgm:t>
    </dgm:pt>
    <dgm:pt modelId="{8C19A486-566C-4771-AACD-EBEA1363AD07}" type="pres">
      <dgm:prSet presAssocID="{7D06E1DC-AD32-4493-9C67-BD537F3FBFA6}" presName="composite" presStyleCnt="0"/>
      <dgm:spPr/>
    </dgm:pt>
    <dgm:pt modelId="{B9EFDF44-BDD3-4F4D-99D6-A3B4E224B821}" type="pres">
      <dgm:prSet presAssocID="{7D06E1DC-AD32-4493-9C67-BD537F3FBFA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4FFF1-8BCF-483C-9B47-BAD44EE0FA6B}" type="pres">
      <dgm:prSet presAssocID="{7D06E1DC-AD32-4493-9C67-BD537F3FBFA6}" presName="parSh" presStyleLbl="node1" presStyleIdx="3" presStyleCnt="4" custLinFactNeighborX="-249" custLinFactNeighborY="18554"/>
      <dgm:spPr/>
      <dgm:t>
        <a:bodyPr/>
        <a:lstStyle/>
        <a:p>
          <a:endParaRPr lang="en-US"/>
        </a:p>
      </dgm:t>
    </dgm:pt>
    <dgm:pt modelId="{261E8E92-F5E7-497E-AD9F-B24DC843B2C6}" type="pres">
      <dgm:prSet presAssocID="{7D06E1DC-AD32-4493-9C67-BD537F3FBFA6}" presName="desTx" presStyleLbl="fgAcc1" presStyleIdx="3" presStyleCnt="4" custScaleX="11172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A85AACF-0DC7-4D3B-B82F-74A6F25B0202}" srcId="{96993ABD-35C3-4B04-9020-2A8514A54E77}" destId="{29089F4A-68C3-477F-827F-3A3B5665BE20}" srcOrd="0" destOrd="0" parTransId="{D8E35AFE-CD9F-45ED-A990-781D1C51FBF1}" sibTransId="{07E46E02-D309-409F-8DDF-34198D513B85}"/>
    <dgm:cxn modelId="{BCECAEDC-57C0-4328-94E2-2621BEE3D73B}" type="presOf" srcId="{2D8C06F1-404B-470D-8E83-937C0FD2EC08}" destId="{1DFCC612-600D-4A51-B7A2-28C7A0C777AE}" srcOrd="1" destOrd="0" presId="urn:microsoft.com/office/officeart/2005/8/layout/process3"/>
    <dgm:cxn modelId="{544E1945-8155-47A8-A530-6C2DEA6B0AC8}" type="presOf" srcId="{1DE13E56-9BB0-40CC-B4F7-A55EA9493C25}" destId="{261E8E92-F5E7-497E-AD9F-B24DC843B2C6}" srcOrd="0" destOrd="0" presId="urn:microsoft.com/office/officeart/2005/8/layout/process3"/>
    <dgm:cxn modelId="{7EB4BD05-F662-4C08-BC09-E7B79F8442F6}" type="presOf" srcId="{9C612C05-437C-44E9-A7AB-2C42474ABBCC}" destId="{DA85D678-7125-4E3F-9782-3CB8D7BC27A5}" srcOrd="1" destOrd="0" presId="urn:microsoft.com/office/officeart/2005/8/layout/process3"/>
    <dgm:cxn modelId="{79245292-434B-4AF7-9764-8BBE6F83D179}" type="presOf" srcId="{7D06E1DC-AD32-4493-9C67-BD537F3FBFA6}" destId="{B9EFDF44-BDD3-4F4D-99D6-A3B4E224B821}" srcOrd="0" destOrd="0" presId="urn:microsoft.com/office/officeart/2005/8/layout/process3"/>
    <dgm:cxn modelId="{B5FEDC13-6CBB-4D71-8F2D-83C44D60D0D6}" type="presOf" srcId="{162F7D04-E755-4F17-B31C-07ECA81E79DB}" destId="{10EEAB5E-01D1-434E-998A-CDD22AB989A1}" srcOrd="0" destOrd="0" presId="urn:microsoft.com/office/officeart/2005/8/layout/process3"/>
    <dgm:cxn modelId="{9BD92309-6067-455F-8110-8EE45A656E9D}" type="presOf" srcId="{8B837832-F63F-4DEF-8831-154D8BD9A63C}" destId="{261E8E92-F5E7-497E-AD9F-B24DC843B2C6}" srcOrd="0" destOrd="1" presId="urn:microsoft.com/office/officeart/2005/8/layout/process3"/>
    <dgm:cxn modelId="{8A5AE7C0-607E-4F24-A5D1-A423DA69ADE0}" type="presOf" srcId="{9C612C05-437C-44E9-A7AB-2C42474ABBCC}" destId="{6371F613-6F32-4DA3-B490-92B1A6952AA2}" srcOrd="0" destOrd="0" presId="urn:microsoft.com/office/officeart/2005/8/layout/process3"/>
    <dgm:cxn modelId="{2CBE75A4-94AE-40AE-80BD-CC027BEEBFA8}" srcId="{7D06E1DC-AD32-4493-9C67-BD537F3FBFA6}" destId="{8B837832-F63F-4DEF-8831-154D8BD9A63C}" srcOrd="1" destOrd="0" parTransId="{CEAFF5B3-7220-40C0-967A-140E56B61721}" sibTransId="{1D5BEA6C-565E-45CF-97DA-DE7621C12A8A}"/>
    <dgm:cxn modelId="{DC99311B-F062-4D54-9883-668135710278}" type="presOf" srcId="{29089F4A-68C3-477F-827F-3A3B5665BE20}" destId="{9662E013-0CB9-4882-B527-990A7E6379B8}" srcOrd="0" destOrd="0" presId="urn:microsoft.com/office/officeart/2005/8/layout/process3"/>
    <dgm:cxn modelId="{0FFF3CCE-CD75-4E16-8B1A-10E44A318D4D}" srcId="{7D06E1DC-AD32-4493-9C67-BD537F3FBFA6}" destId="{1DE13E56-9BB0-40CC-B4F7-A55EA9493C25}" srcOrd="0" destOrd="0" parTransId="{317A530B-989A-413A-B297-EB784BB1FB76}" sibTransId="{B7F846F3-BB1A-4B7D-A5D6-3613010CC590}"/>
    <dgm:cxn modelId="{4432472D-4932-4D24-B96E-EAD2CE0FDF5F}" type="presOf" srcId="{29089F4A-68C3-477F-827F-3A3B5665BE20}" destId="{A4F29D57-D23F-401C-AC9D-FC61DA0123AB}" srcOrd="1" destOrd="0" presId="urn:microsoft.com/office/officeart/2005/8/layout/process3"/>
    <dgm:cxn modelId="{E4DD80E3-C94B-42C3-890E-DB086A4A9984}" srcId="{96993ABD-35C3-4B04-9020-2A8514A54E77}" destId="{3796E321-179B-4EB8-9EA2-20EBF1776773}" srcOrd="2" destOrd="0" parTransId="{C88673C4-CD69-4E6F-8972-EB2D4F58746D}" sibTransId="{449DD8E5-1778-479F-BE6F-235B89135AE6}"/>
    <dgm:cxn modelId="{F64E0592-3FDF-42C0-BE1B-E96BDA23F153}" type="presOf" srcId="{96993ABD-35C3-4B04-9020-2A8514A54E77}" destId="{86A1E30E-BA51-4608-B4B7-D5D8B4EA809F}" srcOrd="0" destOrd="0" presId="urn:microsoft.com/office/officeart/2005/8/layout/process3"/>
    <dgm:cxn modelId="{BFCCFA5E-3740-40ED-8244-DE1FA0F6CB07}" type="presOf" srcId="{019118E2-7553-4CE4-9866-AE2D0E434A5D}" destId="{A9A73C5D-F845-47F7-B27D-F57BD268E923}" srcOrd="0" destOrd="0" presId="urn:microsoft.com/office/officeart/2005/8/layout/process3"/>
    <dgm:cxn modelId="{E8423B1C-345E-4260-BFF2-0C4236BACACA}" type="presOf" srcId="{449DD8E5-1778-479F-BE6F-235B89135AE6}" destId="{7FF31EF1-731C-42A0-AD66-09394278C537}" srcOrd="1" destOrd="0" presId="urn:microsoft.com/office/officeart/2005/8/layout/process3"/>
    <dgm:cxn modelId="{742BBE44-EF87-4F92-BBF2-D4CAEA332E6A}" srcId="{9C612C05-437C-44E9-A7AB-2C42474ABBCC}" destId="{019118E2-7553-4CE4-9866-AE2D0E434A5D}" srcOrd="0" destOrd="0" parTransId="{42F594D3-6CCA-4FED-AD71-C25AAAC30800}" sibTransId="{07775926-0C03-418D-AD84-8FFB1EBB8416}"/>
    <dgm:cxn modelId="{F1E0437F-12FA-48D2-8EEE-E1F7EBC36F1E}" srcId="{96993ABD-35C3-4B04-9020-2A8514A54E77}" destId="{7D06E1DC-AD32-4493-9C67-BD537F3FBFA6}" srcOrd="3" destOrd="0" parTransId="{D3B4FCC9-D9B6-4736-BF9F-9BEA9DA626C1}" sibTransId="{C8B191CD-CD5C-4AD1-B9AF-A26ADDD6E607}"/>
    <dgm:cxn modelId="{98160073-F283-4D97-813E-470DB4A3E9C9}" srcId="{29089F4A-68C3-477F-827F-3A3B5665BE20}" destId="{162F7D04-E755-4F17-B31C-07ECA81E79DB}" srcOrd="0" destOrd="0" parTransId="{0380FE3C-1B8F-4130-AD71-A260A9EE2117}" sibTransId="{476C0C7F-1728-43D7-95C3-973BE1C455DA}"/>
    <dgm:cxn modelId="{F4292559-5C61-4E60-80E9-679F2246BD6A}" type="presOf" srcId="{07E46E02-D309-409F-8DDF-34198D513B85}" destId="{F355B7F6-0D43-4975-AE97-FFADD768CC52}" srcOrd="1" destOrd="0" presId="urn:microsoft.com/office/officeart/2005/8/layout/process3"/>
    <dgm:cxn modelId="{12784174-6A8E-4D03-8E66-32DD3A1AD166}" type="presOf" srcId="{07E46E02-D309-409F-8DDF-34198D513B85}" destId="{7C4E0D6C-A500-46E1-8A56-4FB413F6BE9F}" srcOrd="0" destOrd="0" presId="urn:microsoft.com/office/officeart/2005/8/layout/process3"/>
    <dgm:cxn modelId="{42B66780-25D2-4E4F-8F01-8432CB053313}" srcId="{3796E321-179B-4EB8-9EA2-20EBF1776773}" destId="{FF64FE08-DAB7-4E7D-8DEF-442C09835375}" srcOrd="0" destOrd="0" parTransId="{FA4D9B71-751D-4CFD-82E8-0FE7F2C113C7}" sibTransId="{2A617BFE-D2A3-49C1-B3EC-73B4DB724686}"/>
    <dgm:cxn modelId="{9715F249-87A3-4B7B-90A9-B1660D8F5D0F}" type="presOf" srcId="{2D8C06F1-404B-470D-8E83-937C0FD2EC08}" destId="{DD8D5BEE-5194-403D-B6EA-8EFA6E08A169}" srcOrd="0" destOrd="0" presId="urn:microsoft.com/office/officeart/2005/8/layout/process3"/>
    <dgm:cxn modelId="{02ADEC44-7747-4972-BAF5-9D9AF38F1E29}" type="presOf" srcId="{3796E321-179B-4EB8-9EA2-20EBF1776773}" destId="{2731B63B-79AE-4434-8543-C3984F81706F}" srcOrd="1" destOrd="0" presId="urn:microsoft.com/office/officeart/2005/8/layout/process3"/>
    <dgm:cxn modelId="{F034CE3C-6A5E-47A6-B5C8-6ADC64307DCA}" type="presOf" srcId="{449DD8E5-1778-479F-BE6F-235B89135AE6}" destId="{94230539-D03C-4727-AEB5-CBBE74FFC217}" srcOrd="0" destOrd="0" presId="urn:microsoft.com/office/officeart/2005/8/layout/process3"/>
    <dgm:cxn modelId="{D0FC992E-80A2-403B-A979-63F958D430DC}" type="presOf" srcId="{FF64FE08-DAB7-4E7D-8DEF-442C09835375}" destId="{507A45E4-71C6-41AA-96FF-6A919E981FB2}" srcOrd="0" destOrd="0" presId="urn:microsoft.com/office/officeart/2005/8/layout/process3"/>
    <dgm:cxn modelId="{6CAF062C-5D89-4819-9260-C87A5B01AC26}" srcId="{96993ABD-35C3-4B04-9020-2A8514A54E77}" destId="{9C612C05-437C-44E9-A7AB-2C42474ABBCC}" srcOrd="1" destOrd="0" parTransId="{D1A0BA96-F36E-4562-B60F-A4BC5113103E}" sibTransId="{2D8C06F1-404B-470D-8E83-937C0FD2EC08}"/>
    <dgm:cxn modelId="{EACD87A9-66C6-4E2B-80EA-2E8AD0E4EFDB}" type="presOf" srcId="{3796E321-179B-4EB8-9EA2-20EBF1776773}" destId="{AD2EC3B2-D94C-4206-AB90-92228F926214}" srcOrd="0" destOrd="0" presId="urn:microsoft.com/office/officeart/2005/8/layout/process3"/>
    <dgm:cxn modelId="{23A5D211-6F23-4720-9D0D-60F71C029E96}" type="presOf" srcId="{7D06E1DC-AD32-4493-9C67-BD537F3FBFA6}" destId="{DED4FFF1-8BCF-483C-9B47-BAD44EE0FA6B}" srcOrd="1" destOrd="0" presId="urn:microsoft.com/office/officeart/2005/8/layout/process3"/>
    <dgm:cxn modelId="{5462A36B-9CF8-425A-BC44-DA1EA4AB3169}" type="presParOf" srcId="{86A1E30E-BA51-4608-B4B7-D5D8B4EA809F}" destId="{5390971F-7351-4A5F-A5AD-A83A2E3E4C36}" srcOrd="0" destOrd="0" presId="urn:microsoft.com/office/officeart/2005/8/layout/process3"/>
    <dgm:cxn modelId="{C026D0D2-04E1-415D-8E9B-86A9A1764914}" type="presParOf" srcId="{5390971F-7351-4A5F-A5AD-A83A2E3E4C36}" destId="{9662E013-0CB9-4882-B527-990A7E6379B8}" srcOrd="0" destOrd="0" presId="urn:microsoft.com/office/officeart/2005/8/layout/process3"/>
    <dgm:cxn modelId="{103E7AEC-8BA1-4F32-8A70-AD1C39E6CFE1}" type="presParOf" srcId="{5390971F-7351-4A5F-A5AD-A83A2E3E4C36}" destId="{A4F29D57-D23F-401C-AC9D-FC61DA0123AB}" srcOrd="1" destOrd="0" presId="urn:microsoft.com/office/officeart/2005/8/layout/process3"/>
    <dgm:cxn modelId="{DED21207-6E4D-4DEB-B996-3CFE5AF3CF66}" type="presParOf" srcId="{5390971F-7351-4A5F-A5AD-A83A2E3E4C36}" destId="{10EEAB5E-01D1-434E-998A-CDD22AB989A1}" srcOrd="2" destOrd="0" presId="urn:microsoft.com/office/officeart/2005/8/layout/process3"/>
    <dgm:cxn modelId="{AD7CCDAE-AAF3-4CC6-90F5-812689CF8B24}" type="presParOf" srcId="{86A1E30E-BA51-4608-B4B7-D5D8B4EA809F}" destId="{7C4E0D6C-A500-46E1-8A56-4FB413F6BE9F}" srcOrd="1" destOrd="0" presId="urn:microsoft.com/office/officeart/2005/8/layout/process3"/>
    <dgm:cxn modelId="{7DB90B8C-0594-4C9D-8127-80D3FC493FB3}" type="presParOf" srcId="{7C4E0D6C-A500-46E1-8A56-4FB413F6BE9F}" destId="{F355B7F6-0D43-4975-AE97-FFADD768CC52}" srcOrd="0" destOrd="0" presId="urn:microsoft.com/office/officeart/2005/8/layout/process3"/>
    <dgm:cxn modelId="{83C48AB4-EDC0-436E-8A21-99C44AC110A0}" type="presParOf" srcId="{86A1E30E-BA51-4608-B4B7-D5D8B4EA809F}" destId="{0FDFC759-02E7-40CA-87ED-29CB88FDCA30}" srcOrd="2" destOrd="0" presId="urn:microsoft.com/office/officeart/2005/8/layout/process3"/>
    <dgm:cxn modelId="{30735243-F4FF-4BAF-A187-F630C0ECEAB8}" type="presParOf" srcId="{0FDFC759-02E7-40CA-87ED-29CB88FDCA30}" destId="{6371F613-6F32-4DA3-B490-92B1A6952AA2}" srcOrd="0" destOrd="0" presId="urn:microsoft.com/office/officeart/2005/8/layout/process3"/>
    <dgm:cxn modelId="{7D199107-89A0-4535-AD3A-3B8A4EED02F3}" type="presParOf" srcId="{0FDFC759-02E7-40CA-87ED-29CB88FDCA30}" destId="{DA85D678-7125-4E3F-9782-3CB8D7BC27A5}" srcOrd="1" destOrd="0" presId="urn:microsoft.com/office/officeart/2005/8/layout/process3"/>
    <dgm:cxn modelId="{EC32484B-FDB2-4544-981B-8C6CD12EFC81}" type="presParOf" srcId="{0FDFC759-02E7-40CA-87ED-29CB88FDCA30}" destId="{A9A73C5D-F845-47F7-B27D-F57BD268E923}" srcOrd="2" destOrd="0" presId="urn:microsoft.com/office/officeart/2005/8/layout/process3"/>
    <dgm:cxn modelId="{3B61344C-6A94-4265-8719-EE245F99868E}" type="presParOf" srcId="{86A1E30E-BA51-4608-B4B7-D5D8B4EA809F}" destId="{DD8D5BEE-5194-403D-B6EA-8EFA6E08A169}" srcOrd="3" destOrd="0" presId="urn:microsoft.com/office/officeart/2005/8/layout/process3"/>
    <dgm:cxn modelId="{BE65F315-A39D-4729-A9AF-D11E2AFB7A04}" type="presParOf" srcId="{DD8D5BEE-5194-403D-B6EA-8EFA6E08A169}" destId="{1DFCC612-600D-4A51-B7A2-28C7A0C777AE}" srcOrd="0" destOrd="0" presId="urn:microsoft.com/office/officeart/2005/8/layout/process3"/>
    <dgm:cxn modelId="{ABEDF3C7-DE8E-4844-8737-F0727EBB670B}" type="presParOf" srcId="{86A1E30E-BA51-4608-B4B7-D5D8B4EA809F}" destId="{38471691-A7A0-4C56-8E34-64A20D24BB26}" srcOrd="4" destOrd="0" presId="urn:microsoft.com/office/officeart/2005/8/layout/process3"/>
    <dgm:cxn modelId="{F3F89E56-689C-4458-9274-ABD3035D5A11}" type="presParOf" srcId="{38471691-A7A0-4C56-8E34-64A20D24BB26}" destId="{AD2EC3B2-D94C-4206-AB90-92228F926214}" srcOrd="0" destOrd="0" presId="urn:microsoft.com/office/officeart/2005/8/layout/process3"/>
    <dgm:cxn modelId="{FFC0C04B-00D5-4CE7-9448-640826C93301}" type="presParOf" srcId="{38471691-A7A0-4C56-8E34-64A20D24BB26}" destId="{2731B63B-79AE-4434-8543-C3984F81706F}" srcOrd="1" destOrd="0" presId="urn:microsoft.com/office/officeart/2005/8/layout/process3"/>
    <dgm:cxn modelId="{69E65AAB-7468-445E-93CA-587926D99FC8}" type="presParOf" srcId="{38471691-A7A0-4C56-8E34-64A20D24BB26}" destId="{507A45E4-71C6-41AA-96FF-6A919E981FB2}" srcOrd="2" destOrd="0" presId="urn:microsoft.com/office/officeart/2005/8/layout/process3"/>
    <dgm:cxn modelId="{B029C7C3-9B95-47B7-8666-F8FB78B5B546}" type="presParOf" srcId="{86A1E30E-BA51-4608-B4B7-D5D8B4EA809F}" destId="{94230539-D03C-4727-AEB5-CBBE74FFC217}" srcOrd="5" destOrd="0" presId="urn:microsoft.com/office/officeart/2005/8/layout/process3"/>
    <dgm:cxn modelId="{DC4FA9DC-0418-4A9F-8EC7-D5550572979F}" type="presParOf" srcId="{94230539-D03C-4727-AEB5-CBBE74FFC217}" destId="{7FF31EF1-731C-42A0-AD66-09394278C537}" srcOrd="0" destOrd="0" presId="urn:microsoft.com/office/officeart/2005/8/layout/process3"/>
    <dgm:cxn modelId="{AFB94881-4FAD-4BFC-9AA4-DF18A12D8348}" type="presParOf" srcId="{86A1E30E-BA51-4608-B4B7-D5D8B4EA809F}" destId="{8C19A486-566C-4771-AACD-EBEA1363AD07}" srcOrd="6" destOrd="0" presId="urn:microsoft.com/office/officeart/2005/8/layout/process3"/>
    <dgm:cxn modelId="{79220016-C388-4B25-9A99-B334C02290B6}" type="presParOf" srcId="{8C19A486-566C-4771-AACD-EBEA1363AD07}" destId="{B9EFDF44-BDD3-4F4D-99D6-A3B4E224B821}" srcOrd="0" destOrd="0" presId="urn:microsoft.com/office/officeart/2005/8/layout/process3"/>
    <dgm:cxn modelId="{410800A4-DD6F-49B5-8A77-E262202A8BC6}" type="presParOf" srcId="{8C19A486-566C-4771-AACD-EBEA1363AD07}" destId="{DED4FFF1-8BCF-483C-9B47-BAD44EE0FA6B}" srcOrd="1" destOrd="0" presId="urn:microsoft.com/office/officeart/2005/8/layout/process3"/>
    <dgm:cxn modelId="{FF616C58-4C71-477D-8078-18A5CBF9C15E}" type="presParOf" srcId="{8C19A486-566C-4771-AACD-EBEA1363AD07}" destId="{261E8E92-F5E7-497E-AD9F-B24DC843B2C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29D57-D23F-401C-AC9D-FC61DA0123AB}">
      <dsp:nvSpPr>
        <dsp:cNvPr id="0" name=""/>
        <dsp:cNvSpPr/>
      </dsp:nvSpPr>
      <dsp:spPr>
        <a:xfrm>
          <a:off x="0" y="296270"/>
          <a:ext cx="146014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b="1" kern="1200" dirty="0" smtClean="0"/>
            <a:t>Sept</a:t>
          </a:r>
          <a:r>
            <a:rPr lang="en-CA" sz="2000" b="1" kern="1200" baseline="0" dirty="0" smtClean="0"/>
            <a:t> 2017</a:t>
          </a:r>
          <a:endParaRPr lang="en-CA" sz="2000" b="1" kern="1200" dirty="0"/>
        </a:p>
      </dsp:txBody>
      <dsp:txXfrm>
        <a:off x="0" y="296270"/>
        <a:ext cx="1460142" cy="584056"/>
      </dsp:txXfrm>
    </dsp:sp>
    <dsp:sp modelId="{10EEAB5E-01D1-434E-998A-CDD22AB989A1}">
      <dsp:nvSpPr>
        <dsp:cNvPr id="0" name=""/>
        <dsp:cNvSpPr/>
      </dsp:nvSpPr>
      <dsp:spPr>
        <a:xfrm>
          <a:off x="264025" y="1036782"/>
          <a:ext cx="1460142" cy="449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b="0" kern="1200" dirty="0" smtClean="0">
              <a:latin typeface="Cambria" panose="02040503050406030204" pitchFamily="18" charset="0"/>
            </a:rPr>
            <a:t>Identify</a:t>
          </a:r>
          <a:r>
            <a:rPr lang="en-CA" sz="1200" b="0" kern="1200" baseline="0" dirty="0" smtClean="0">
              <a:latin typeface="Cambria" panose="02040503050406030204" pitchFamily="18" charset="0"/>
            </a:rPr>
            <a:t> Leads in Jurisdictions</a:t>
          </a:r>
          <a:endParaRPr lang="en-CA" sz="1200" b="0" kern="1200" dirty="0">
            <a:latin typeface="Cambria" panose="02040503050406030204" pitchFamily="18" charset="0"/>
          </a:endParaRPr>
        </a:p>
      </dsp:txBody>
      <dsp:txXfrm>
        <a:off x="277201" y="1049958"/>
        <a:ext cx="1433790" cy="423497"/>
      </dsp:txXfrm>
    </dsp:sp>
    <dsp:sp modelId="{7C4E0D6C-A500-46E1-8A56-4FB413F6BE9F}">
      <dsp:nvSpPr>
        <dsp:cNvPr id="0" name=""/>
        <dsp:cNvSpPr/>
      </dsp:nvSpPr>
      <dsp:spPr>
        <a:xfrm rot="8477">
          <a:off x="1681932" y="409459"/>
          <a:ext cx="470198" cy="363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/>
        </a:p>
      </dsp:txBody>
      <dsp:txXfrm>
        <a:off x="1681932" y="482032"/>
        <a:ext cx="361138" cy="218119"/>
      </dsp:txXfrm>
    </dsp:sp>
    <dsp:sp modelId="{DA85D678-7125-4E3F-9782-3CB8D7BC27A5}">
      <dsp:nvSpPr>
        <dsp:cNvPr id="0" name=""/>
        <dsp:cNvSpPr/>
      </dsp:nvSpPr>
      <dsp:spPr>
        <a:xfrm>
          <a:off x="2347306" y="302058"/>
          <a:ext cx="146014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b="1" kern="1200" dirty="0" smtClean="0"/>
            <a:t>Oct 2017</a:t>
          </a:r>
          <a:endParaRPr lang="en-CA" sz="2000" b="1" kern="1200" dirty="0"/>
        </a:p>
      </dsp:txBody>
      <dsp:txXfrm>
        <a:off x="2347306" y="302058"/>
        <a:ext cx="1460142" cy="584056"/>
      </dsp:txXfrm>
    </dsp:sp>
    <dsp:sp modelId="{A9A73C5D-F845-47F7-B27D-F57BD268E923}">
      <dsp:nvSpPr>
        <dsp:cNvPr id="0" name=""/>
        <dsp:cNvSpPr/>
      </dsp:nvSpPr>
      <dsp:spPr>
        <a:xfrm>
          <a:off x="2759679" y="1036782"/>
          <a:ext cx="1460142" cy="471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50" b="0" kern="1200" dirty="0" smtClean="0">
              <a:latin typeface="Cambria" panose="02040503050406030204" pitchFamily="18" charset="0"/>
            </a:rPr>
            <a:t>Develop</a:t>
          </a:r>
          <a:r>
            <a:rPr lang="en-CA" sz="1050" b="0" kern="1200" baseline="0" dirty="0" smtClean="0">
              <a:latin typeface="Cambria" panose="02040503050406030204" pitchFamily="18" charset="0"/>
            </a:rPr>
            <a:t> Mapping/ Assessment Tool</a:t>
          </a:r>
          <a:endParaRPr lang="en-CA" sz="1050" b="0" kern="1200" dirty="0">
            <a:latin typeface="Cambria" panose="02040503050406030204" pitchFamily="18" charset="0"/>
          </a:endParaRPr>
        </a:p>
      </dsp:txBody>
      <dsp:txXfrm>
        <a:off x="2773498" y="1050601"/>
        <a:ext cx="1432504" cy="444166"/>
      </dsp:txXfrm>
    </dsp:sp>
    <dsp:sp modelId="{DD8D5BEE-5194-403D-B6EA-8EFA6E08A169}">
      <dsp:nvSpPr>
        <dsp:cNvPr id="0" name=""/>
        <dsp:cNvSpPr/>
      </dsp:nvSpPr>
      <dsp:spPr>
        <a:xfrm rot="8044">
          <a:off x="4028800" y="415095"/>
          <a:ext cx="469268" cy="363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/>
        </a:p>
      </dsp:txBody>
      <dsp:txXfrm>
        <a:off x="4028800" y="487674"/>
        <a:ext cx="360208" cy="218119"/>
      </dsp:txXfrm>
    </dsp:sp>
    <dsp:sp modelId="{2731B63B-79AE-4434-8543-C3984F81706F}">
      <dsp:nvSpPr>
        <dsp:cNvPr id="0" name=""/>
        <dsp:cNvSpPr/>
      </dsp:nvSpPr>
      <dsp:spPr>
        <a:xfrm>
          <a:off x="4692857" y="307547"/>
          <a:ext cx="146014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b="1" kern="1200" dirty="0" smtClean="0"/>
            <a:t>Jan</a:t>
          </a:r>
          <a:r>
            <a:rPr lang="en-CA" sz="2000" b="1" kern="1200" baseline="0" dirty="0" smtClean="0"/>
            <a:t> 2018</a:t>
          </a:r>
          <a:endParaRPr lang="en-CA" sz="2000" b="1" kern="1200" dirty="0"/>
        </a:p>
      </dsp:txBody>
      <dsp:txXfrm>
        <a:off x="4692857" y="307547"/>
        <a:ext cx="1460142" cy="584056"/>
      </dsp:txXfrm>
    </dsp:sp>
    <dsp:sp modelId="{507A45E4-71C6-41AA-96FF-6A919E981FB2}">
      <dsp:nvSpPr>
        <dsp:cNvPr id="0" name=""/>
        <dsp:cNvSpPr/>
      </dsp:nvSpPr>
      <dsp:spPr>
        <a:xfrm>
          <a:off x="5041422" y="1036782"/>
          <a:ext cx="1460142" cy="449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50" b="0" kern="1200" dirty="0" smtClean="0">
              <a:latin typeface="Cambria" panose="02040503050406030204" pitchFamily="18" charset="0"/>
            </a:rPr>
            <a:t>Perform Mapping &amp; Assessment</a:t>
          </a:r>
          <a:endParaRPr lang="en-CA" sz="1050" b="0" kern="1200" dirty="0">
            <a:latin typeface="Cambria" panose="02040503050406030204" pitchFamily="18" charset="0"/>
          </a:endParaRPr>
        </a:p>
      </dsp:txBody>
      <dsp:txXfrm>
        <a:off x="5054598" y="1049958"/>
        <a:ext cx="1433790" cy="423497"/>
      </dsp:txXfrm>
    </dsp:sp>
    <dsp:sp modelId="{94230539-D03C-4727-AEB5-CBBE74FFC217}">
      <dsp:nvSpPr>
        <dsp:cNvPr id="0" name=""/>
        <dsp:cNvSpPr/>
      </dsp:nvSpPr>
      <dsp:spPr>
        <a:xfrm rot="21554401">
          <a:off x="6373422" y="402100"/>
          <a:ext cx="467380" cy="363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/>
        </a:p>
      </dsp:txBody>
      <dsp:txXfrm>
        <a:off x="6373427" y="475530"/>
        <a:ext cx="358320" cy="218119"/>
      </dsp:txXfrm>
    </dsp:sp>
    <dsp:sp modelId="{DED4FFF1-8BCF-483C-9B47-BAD44EE0FA6B}">
      <dsp:nvSpPr>
        <dsp:cNvPr id="0" name=""/>
        <dsp:cNvSpPr/>
      </dsp:nvSpPr>
      <dsp:spPr>
        <a:xfrm>
          <a:off x="7034773" y="276481"/>
          <a:ext cx="1460142" cy="90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b="1" kern="1200" dirty="0" smtClean="0"/>
            <a:t>Feb 2018</a:t>
          </a:r>
          <a:endParaRPr lang="en-CA" sz="2000" b="1" kern="1200" dirty="0"/>
        </a:p>
      </dsp:txBody>
      <dsp:txXfrm>
        <a:off x="7034773" y="276481"/>
        <a:ext cx="1460142" cy="584056"/>
      </dsp:txXfrm>
    </dsp:sp>
    <dsp:sp modelId="{261E8E92-F5E7-497E-AD9F-B24DC843B2C6}">
      <dsp:nvSpPr>
        <dsp:cNvPr id="0" name=""/>
        <dsp:cNvSpPr/>
      </dsp:nvSpPr>
      <dsp:spPr>
        <a:xfrm>
          <a:off x="7251873" y="692216"/>
          <a:ext cx="1631343" cy="1247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50" b="0" kern="1200" baseline="0" dirty="0" smtClean="0">
              <a:latin typeface="Cambria" panose="02040503050406030204" pitchFamily="18" charset="0"/>
            </a:rPr>
            <a:t>Prepare of Alpha Test Report</a:t>
          </a:r>
          <a:endParaRPr lang="en-CA" sz="1050" b="0" kern="1200" baseline="0" dirty="0">
            <a:latin typeface="Cambria" panose="020405030504060302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050" b="0" kern="1200" baseline="0" dirty="0" smtClean="0">
              <a:latin typeface="Cambria" panose="02040503050406030204" pitchFamily="18" charset="0"/>
            </a:rPr>
            <a:t>Finalize Recommendation Draft of Verified Person Component &amp; Criteria</a:t>
          </a:r>
          <a:endParaRPr lang="en-CA" sz="1050" b="0" kern="1200" baseline="0" dirty="0">
            <a:latin typeface="Cambria" panose="02040503050406030204" pitchFamily="18" charset="0"/>
          </a:endParaRPr>
        </a:p>
      </dsp:txBody>
      <dsp:txXfrm>
        <a:off x="7288408" y="728751"/>
        <a:ext cx="1558273" cy="1174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33AB399-40A0-4611-9F22-D99641732BEC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00046A-08D8-4B9E-8CA3-BB74F0E30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037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A8284-A0C6-4656-B665-AB675B54DEC3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0898F-A5E5-444B-B649-0E7E9F369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09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Ian &amp; Jackie</a:t>
            </a:r>
            <a:r>
              <a:rPr lang="en-CA" baseline="0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08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480247"/>
          </a:xfrm>
        </p:spPr>
        <p:txBody>
          <a:bodyPr/>
          <a:lstStyle/>
          <a:p>
            <a:r>
              <a:rPr lang="en-US" sz="1050" b="1" dirty="0" smtClean="0"/>
              <a:t>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8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CDI – Rob Presents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02319-44D7-4EE5-97FB-CFCEEB6F90D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31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936" y="68776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CDI – </a:t>
            </a:r>
            <a:r>
              <a:rPr lang="en-CA" b="1" dirty="0" smtClean="0"/>
              <a:t>Rob/Jackie/Arlene Present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65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CDI – Rob presents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>
              <a:latin typeface="+mj-lt"/>
            </a:endParaRPr>
          </a:p>
          <a:p>
            <a:r>
              <a:rPr lang="en-CA" sz="1100" dirty="0"/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365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CDI – </a:t>
            </a:r>
            <a:r>
              <a:rPr lang="en-CA" b="1" dirty="0" smtClean="0"/>
              <a:t>Rob presents</a:t>
            </a:r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62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24880" y="4416425"/>
            <a:ext cx="5683845" cy="455225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Jackie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itchFamily="34" charset="0"/>
            </a:endParaRPr>
          </a:p>
          <a:p>
            <a:endParaRPr kumimoji="0" lang="en-US" altLang="en-US" sz="9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endParaRPr lang="en-CA" sz="900" kern="120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88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36848" y="4288161"/>
            <a:ext cx="6408712" cy="4608512"/>
          </a:xfrm>
        </p:spPr>
        <p:txBody>
          <a:bodyPr/>
          <a:lstStyle/>
          <a:p>
            <a:r>
              <a:rPr lang="en-CA" sz="1050" b="1" dirty="0" smtClean="0">
                <a:latin typeface="+mj-lt"/>
              </a:rPr>
              <a:t>Ian </a:t>
            </a:r>
          </a:p>
          <a:p>
            <a:endParaRPr lang="en-CA" sz="1100" b="1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573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100" b="1" dirty="0" smtClean="0">
                <a:sym typeface="Wingdings" panose="05000000000000000000" pitchFamily="2" charset="2"/>
              </a:rPr>
              <a:t>Jackie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99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64840" y="4216152"/>
            <a:ext cx="6480720" cy="4896544"/>
          </a:xfrm>
        </p:spPr>
        <p:txBody>
          <a:bodyPr/>
          <a:lstStyle/>
          <a:p>
            <a:r>
              <a:rPr lang="en-CA" sz="1050" b="1" dirty="0" smtClean="0"/>
              <a:t>Jackie </a:t>
            </a:r>
          </a:p>
          <a:p>
            <a:endParaRPr lang="en-CA" sz="300" dirty="0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582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Jackie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16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480247"/>
          </a:xfrm>
        </p:spPr>
        <p:txBody>
          <a:bodyPr/>
          <a:lstStyle/>
          <a:p>
            <a:r>
              <a:rPr lang="en-GB" sz="1100" b="1" kern="1200" dirty="0" smtClean="0">
                <a:solidFill>
                  <a:schemeClr val="tx1"/>
                </a:solidFill>
                <a:effectLst/>
              </a:rPr>
              <a:t>Ian</a:t>
            </a:r>
            <a:endParaRPr lang="en-GB" sz="1100" b="1" kern="1200" baseline="0" dirty="0" smtClean="0">
              <a:solidFill>
                <a:schemeClr val="tx1"/>
              </a:solidFill>
              <a:effectLst/>
            </a:endParaRPr>
          </a:p>
          <a:p>
            <a:endParaRPr lang="en-CA" sz="950" dirty="0" smtClean="0"/>
          </a:p>
          <a:p>
            <a:endParaRPr lang="en-CA" sz="950" kern="1200" dirty="0" smtClean="0">
              <a:solidFill>
                <a:schemeClr val="tx1"/>
              </a:solidFill>
              <a:effectLst/>
            </a:endParaRPr>
          </a:p>
          <a:p>
            <a:endParaRPr lang="en-CA" sz="950" dirty="0" smtClean="0"/>
          </a:p>
          <a:p>
            <a:endParaRPr lang="en-CA" sz="9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80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Ian </a:t>
            </a:r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16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Jackie</a:t>
            </a:r>
            <a:endParaRPr lang="en-CA" b="1" dirty="0"/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16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Jackie/Rob</a:t>
            </a:r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16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Jackie </a:t>
            </a:r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168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CA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75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 smtClean="0"/>
              <a:t>Jackie </a:t>
            </a:r>
            <a:endParaRPr lang="en-US" sz="1100" b="1" dirty="0"/>
          </a:p>
          <a:p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CA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15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b="1" dirty="0" smtClean="0"/>
              <a:t>Jackie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b="1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15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100" b="1" dirty="0" smtClean="0"/>
              <a:t>Jackie </a:t>
            </a:r>
          </a:p>
          <a:p>
            <a:endParaRPr lang="en-CA" sz="11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11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100" b="1" dirty="0" smtClean="0">
                <a:latin typeface="+mj-lt"/>
              </a:rPr>
              <a:t>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73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8713" y="687388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100" b="1" dirty="0" smtClean="0">
                <a:latin typeface="+mj-lt"/>
              </a:rPr>
              <a:t>Ian Presents </a:t>
            </a:r>
          </a:p>
          <a:p>
            <a:pPr lvl="0"/>
            <a:endParaRPr lang="en-CA" sz="1100" b="1" dirty="0" smtClean="0">
              <a:latin typeface="+mj-lt"/>
            </a:endParaRPr>
          </a:p>
          <a:p>
            <a:pPr lvl="0"/>
            <a:r>
              <a:rPr lang="en-CA" sz="1100" b="1" i="1" dirty="0" smtClean="0">
                <a:latin typeface="+mj-lt"/>
              </a:rPr>
              <a:t>(Rita will be on phone) </a:t>
            </a:r>
          </a:p>
          <a:p>
            <a:pPr lvl="0"/>
            <a:endParaRPr lang="en-CA" sz="1100" dirty="0" smtClean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The first draft component to be tested out by the jurisdictions will be the Verified Person component.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This process is called “Alpha Testing” and will involve validation of the Verified Person component by program areas in jurisdictions.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They will be asked to test out the standards for alignment with their own processes/standards, provide feedback and revisions to the standards as required.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This process will also highlight what guidance and interpretation support is needed for the standard. </a:t>
            </a:r>
            <a:endParaRPr lang="en-CA" sz="1100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The process will present an opportunity to: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Provide </a:t>
            </a:r>
            <a:r>
              <a:rPr lang="en-CA" sz="1100" dirty="0">
                <a:latin typeface="+mj-lt"/>
              </a:rPr>
              <a:t>tangible and concrete feedback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+mj-lt"/>
              </a:rPr>
              <a:t>Develop a common understanding of similar processes carried out in different </a:t>
            </a:r>
            <a:r>
              <a:rPr lang="en-CA" sz="1100" dirty="0" smtClean="0">
                <a:latin typeface="+mj-lt"/>
              </a:rPr>
              <a:t>programs/ jurisdictions</a:t>
            </a:r>
            <a:endParaRPr lang="en-CA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+mj-lt"/>
              </a:rPr>
              <a:t>Inform the development and practical application of the trust framework (pilots)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Map similar </a:t>
            </a:r>
            <a:r>
              <a:rPr lang="en-CA" sz="1100" dirty="0">
                <a:latin typeface="+mj-lt"/>
              </a:rPr>
              <a:t>processes carried out in different programs and jurisdictions in relation to the application of the trust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 smtClean="0">
                <a:latin typeface="+mj-lt"/>
              </a:rPr>
              <a:t>Use </a:t>
            </a:r>
            <a:r>
              <a:rPr lang="en-CA" sz="1100" dirty="0">
                <a:latin typeface="+mj-lt"/>
              </a:rPr>
              <a:t>lessons learned to inform service design, digital transformation initiatives, etc.</a:t>
            </a:r>
          </a:p>
          <a:p>
            <a:pPr lvl="0">
              <a:defRPr/>
            </a:pPr>
            <a:endParaRPr lang="en-CA" sz="1100" dirty="0"/>
          </a:p>
          <a:p>
            <a:pPr lvl="0">
              <a:defRPr/>
            </a:pPr>
            <a:endParaRPr lang="en-CA" sz="1100" dirty="0"/>
          </a:p>
          <a:p>
            <a:pPr lvl="1">
              <a:defRPr/>
            </a:pPr>
            <a:endParaRPr lang="en-CA" altLang="en-US" sz="1100" dirty="0" smtClean="0">
              <a:latin typeface="Cambria" panose="02040503050406030204" pitchFamily="18" charset="0"/>
              <a:ea typeface="MS PGothic" pitchFamily="34" charset="-128"/>
            </a:endParaRPr>
          </a:p>
          <a:p>
            <a:endParaRPr lang="en-CA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22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100" b="1" dirty="0" smtClean="0">
                <a:latin typeface="+mj-lt"/>
              </a:rPr>
              <a:t>Jackie </a:t>
            </a:r>
          </a:p>
          <a:p>
            <a:endParaRPr lang="en-CA" sz="11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77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8896" y="4398094"/>
            <a:ext cx="5607050" cy="4879975"/>
          </a:xfrm>
        </p:spPr>
        <p:txBody>
          <a:bodyPr/>
          <a:lstStyle/>
          <a:p>
            <a:pPr>
              <a:defRPr/>
            </a:pPr>
            <a:r>
              <a:rPr lang="en-US" sz="1100" b="1" dirty="0" smtClean="0"/>
              <a:t>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0898F-A5E5-444B-B649-0E7E9F36978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69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BA0D536-25B1-4886-A92E-28A2CC16FD0F}" type="datetimeFigureOut">
              <a:rPr lang="en-CA" smtClean="0"/>
              <a:t>2017-09-27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65625C-96D7-47F2-9AFD-60EAE8DFC01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167881"/>
          </a:xfrm>
        </p:spPr>
        <p:txBody>
          <a:bodyPr/>
          <a:lstStyle/>
          <a:p>
            <a:r>
              <a:rPr lang="en-CA" sz="5400" dirty="0" smtClean="0"/>
              <a:t>Joint Council Priority: Identity Management </a:t>
            </a:r>
            <a:endParaRPr lang="en-CA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99592" y="4679583"/>
            <a:ext cx="7344816" cy="18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CA" sz="3500" b="1" dirty="0">
                <a:solidFill>
                  <a:srgbClr val="000000"/>
                </a:solidFill>
                <a:latin typeface="Cambria" panose="02040503050406030204" pitchFamily="18" charset="0"/>
                <a:cs typeface="Arial" pitchFamily="34" charset="0"/>
              </a:rPr>
              <a:t>Key Findings</a:t>
            </a:r>
          </a:p>
          <a:p>
            <a:r>
              <a:rPr lang="en-CA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Ian Bailey</a:t>
            </a:r>
            <a:r>
              <a:rPr lang="en-CA" dirty="0" smtClean="0">
                <a:solidFill>
                  <a:schemeClr val="tx1"/>
                </a:solidFill>
                <a:latin typeface="Cambria" panose="02040503050406030204" pitchFamily="18" charset="0"/>
              </a:rPr>
              <a:t>, Assistant Deputy Minister and A/Government Chief Information Officer, BC </a:t>
            </a:r>
          </a:p>
          <a:p>
            <a:r>
              <a:rPr lang="en-CA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Jackie Stankey</a:t>
            </a:r>
            <a:r>
              <a:rPr lang="en-CA" dirty="0" smtClean="0">
                <a:solidFill>
                  <a:schemeClr val="tx1"/>
                </a:solidFill>
                <a:latin typeface="Cambria" panose="02040503050406030204" pitchFamily="18" charset="0"/>
              </a:rPr>
              <a:t>, Acting Executive Director Client Relationship Management, AB</a:t>
            </a:r>
            <a:endParaRPr lang="en-CA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05192"/>
            <a:ext cx="6779096" cy="92766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CA" sz="4000" dirty="0"/>
              <a:t>3b. Pilots: Supporting </a:t>
            </a:r>
            <a:r>
              <a:rPr lang="en-CA" sz="4000" dirty="0" smtClean="0"/>
              <a:t>Client Centric Services</a:t>
            </a:r>
            <a:endParaRPr lang="en-CA" sz="4000" dirty="0"/>
          </a:p>
        </p:txBody>
      </p:sp>
      <p:pic>
        <p:nvPicPr>
          <p:cNvPr id="5" name="Picture 3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annau\AppData\Local\Microsoft\Windows\Temporary Internet Files\Content.Outlook\6YC6KO9L\Citizen_Centred_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722732"/>
            <a:ext cx="1079793" cy="9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28460"/>
            <a:ext cx="4968552" cy="408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bcservices c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02965"/>
            <a:ext cx="2736304" cy="182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828" y="4149080"/>
            <a:ext cx="6984776" cy="2592288"/>
          </a:xfrm>
        </p:spPr>
        <p:txBody>
          <a:bodyPr>
            <a:normAutofit/>
          </a:bodyPr>
          <a:lstStyle/>
          <a:p>
            <a:pPr algn="r"/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2700" b="0" dirty="0" smtClean="0">
                <a:solidFill>
                  <a:schemeClr val="tx1"/>
                </a:solidFill>
              </a:rPr>
              <a:t>Status Update</a:t>
            </a:r>
            <a:r>
              <a:rPr lang="en-CA" sz="2700" b="0" dirty="0" smtClean="0">
                <a:solidFill>
                  <a:schemeClr val="tx1"/>
                </a:solidFill>
              </a:rPr>
              <a:t/>
            </a:r>
            <a:br>
              <a:rPr lang="en-CA" sz="2700" b="0" dirty="0" smtClean="0">
                <a:solidFill>
                  <a:schemeClr val="tx1"/>
                </a:solidFill>
              </a:rPr>
            </a:b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annau\AppData\Local\Microsoft\Windows\Temporary Internet Files\Content.Outlook\6YC6KO9L\Policy_Governance_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80376"/>
            <a:ext cx="892440" cy="8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657270"/>
            <a:ext cx="691276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3c. Canada’s Digital Interchange (CDI</a:t>
            </a:r>
            <a:r>
              <a:rPr lang="en-US" sz="4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):</a:t>
            </a:r>
          </a:p>
          <a:p>
            <a:r>
              <a:rPr lang="en-US" sz="3200" dirty="0"/>
              <a:t>Testing inter-jurisdictional governance/policy processes</a:t>
            </a:r>
            <a:r>
              <a:rPr lang="en-US" sz="4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/>
            </a:r>
            <a:br>
              <a:rPr lang="en-US" sz="4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</a:br>
            <a:endParaRPr lang="en-CA" sz="4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38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-163236"/>
            <a:ext cx="8229600" cy="1600200"/>
          </a:xfrm>
        </p:spPr>
        <p:txBody>
          <a:bodyPr/>
          <a:lstStyle/>
          <a:p>
            <a:pPr algn="l"/>
            <a:r>
              <a:rPr lang="en-US" sz="4000" dirty="0" smtClean="0"/>
              <a:t>3c. Nova Scotia (NS) Pilot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564454"/>
            <a:ext cx="8617165" cy="2232248"/>
          </a:xfrm>
        </p:spPr>
        <p:txBody>
          <a:bodyPr>
            <a:noAutofit/>
          </a:bodyPr>
          <a:lstStyle/>
          <a:p>
            <a:pPr marL="400050" lvl="1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The NS pilot includes two components:</a:t>
            </a:r>
          </a:p>
          <a:p>
            <a:pPr marL="800100" lvl="2" indent="-342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Component 1:  NS to validate client identity information against the Social Insurance Registry (SIR) for selected NS programs, enabling instant registration with the required Level of Assurance to the NS Login System.</a:t>
            </a:r>
          </a:p>
          <a:p>
            <a:pPr marL="800100" lvl="2" indent="-342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Component 2:  ESDC to validate client identity information against NS’ Vital Statistics Office (VSO) database, enabling instant registration to My Service Canada Account (MSCA).</a:t>
            </a:r>
          </a:p>
          <a:p>
            <a:pPr marL="400050" lvl="1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CA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Currently pursuing </a:t>
            </a:r>
            <a:r>
              <a:rPr lang="en-CA" sz="1800" dirty="0">
                <a:solidFill>
                  <a:schemeClr val="tx1"/>
                </a:solidFill>
                <a:latin typeface="Cambria" panose="02040503050406030204" pitchFamily="18" charset="0"/>
              </a:rPr>
              <a:t>required authorities and assessing privacy impacts</a:t>
            </a:r>
            <a:r>
              <a:rPr lang="en-CA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CA" sz="1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414908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Alberta (AB) Pilot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227" y="4653136"/>
            <a:ext cx="8638482" cy="1946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CA" altLang="en-US" sz="1800" dirty="0" smtClean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400050" lvl="1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This pilot will provide Alberta students with the ability to access the federal Canada Student Loans Program (CSLP) using their </a:t>
            </a:r>
            <a:r>
              <a:rPr lang="en-CA" altLang="en-US" sz="18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MyAlberta</a:t>
            </a:r>
            <a:r>
              <a:rPr lang="en-CA" alt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Digital ID/Verify without having to create a new (federal) identity credential.</a:t>
            </a:r>
          </a:p>
          <a:p>
            <a:pPr marL="400050" lvl="1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CA" altLang="en-US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Currently </a:t>
            </a:r>
            <a:r>
              <a:rPr lang="en-CA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assessing </a:t>
            </a:r>
            <a:r>
              <a:rPr lang="en-CA" sz="1800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CA" sz="1800" dirty="0" err="1">
                <a:solidFill>
                  <a:schemeClr val="tx1"/>
                </a:solidFill>
                <a:latin typeface="Cambria" panose="02040503050406030204" pitchFamily="18" charset="0"/>
              </a:rPr>
              <a:t>MyAlberta</a:t>
            </a:r>
            <a:r>
              <a:rPr lang="en-CA" sz="1800" dirty="0">
                <a:solidFill>
                  <a:schemeClr val="tx1"/>
                </a:solidFill>
                <a:latin typeface="Cambria" panose="02040503050406030204" pitchFamily="18" charset="0"/>
              </a:rPr>
              <a:t> Digital ID/Verify credential against the Pan-Canadian Trust Framework standards.</a:t>
            </a:r>
          </a:p>
          <a:p>
            <a:pPr marL="400050" lvl="1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CA" altLang="en-US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00050" lvl="1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CA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CA" altLang="en-US" sz="1800" dirty="0" smtClean="0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en-CA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kannau\AppData\Local\Microsoft\Windows\Temporary Internet Files\Content.Outlook\6YC6KO9L\Policy_Governance_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880376"/>
            <a:ext cx="892440" cy="8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54" y="994304"/>
            <a:ext cx="7637906" cy="1066544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CA" sz="4000" dirty="0" smtClean="0"/>
              <a:t>3d. Government of Canada Interoperability Platform  as Enabler to CDI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31976"/>
            <a:ext cx="8557076" cy="4608512"/>
          </a:xfrm>
        </p:spPr>
        <p:txBody>
          <a:bodyPr>
            <a:normAutofit/>
          </a:bodyPr>
          <a:lstStyle/>
          <a:p>
            <a:r>
              <a:rPr lang="en-CA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 Single Service Point for Vital </a:t>
            </a:r>
            <a:r>
              <a:rPr lang="en-CA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E</a:t>
            </a:r>
            <a:r>
              <a:rPr lang="en-CA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vents and Identity </a:t>
            </a:r>
            <a:r>
              <a:rPr lang="en-CA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D</a:t>
            </a:r>
            <a:r>
              <a:rPr lang="en-CA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igital </a:t>
            </a:r>
            <a:r>
              <a:rPr lang="en-CA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CA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ervices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Established technology</a:t>
            </a:r>
          </a:p>
          <a:p>
            <a:pPr lvl="2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Secure and reliable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Provides Translation</a:t>
            </a:r>
          </a:p>
          <a:p>
            <a:pPr lvl="2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Standardizes message formats and provides support for legacy formats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Adaptable</a:t>
            </a:r>
          </a:p>
          <a:p>
            <a:pPr lvl="2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Adjusts to the needs of partners</a:t>
            </a:r>
          </a:p>
          <a:p>
            <a:pPr lvl="1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Guarantees Traceability</a:t>
            </a:r>
          </a:p>
          <a:p>
            <a:pPr lvl="2"/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Ensures that all transactions are tracked and reportable to parties involved in the transaction</a:t>
            </a:r>
            <a:endParaRPr lang="en-CA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5229200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*</a:t>
            </a:r>
            <a:endParaRPr lang="en-CA" sz="1200" dirty="0"/>
          </a:p>
        </p:txBody>
      </p:sp>
      <p:pic>
        <p:nvPicPr>
          <p:cNvPr id="14" name="Picture 13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kannau\AppData\Local\Microsoft\Windows\Temporary Internet Files\Content.Outlook\6YC6KO9L\Technology_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866748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04664"/>
            <a:ext cx="8229600" cy="1600200"/>
          </a:xfrm>
        </p:spPr>
        <p:txBody>
          <a:bodyPr/>
          <a:lstStyle/>
          <a:p>
            <a:pPr algn="l"/>
            <a:r>
              <a:rPr lang="en-US" sz="4000" dirty="0" smtClean="0"/>
              <a:t>3cd. Alignment of CDI </a:t>
            </a:r>
            <a:r>
              <a:rPr lang="en-US" sz="4000" smtClean="0"/>
              <a:t>to </a:t>
            </a:r>
            <a:br>
              <a:rPr lang="en-US" sz="4000" smtClean="0"/>
            </a:br>
            <a:r>
              <a:rPr lang="en-US" sz="4000" smtClean="0"/>
              <a:t>Identity </a:t>
            </a:r>
            <a:r>
              <a:rPr lang="en-US" sz="4000" dirty="0" smtClean="0"/>
              <a:t>Management Priority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305026" cy="3096344"/>
          </a:xfrm>
        </p:spPr>
        <p:txBody>
          <a:bodyPr>
            <a:noAutofit/>
          </a:bodyPr>
          <a:lstStyle/>
          <a:p>
            <a:pPr marL="400050" lvl="1" indent="-3429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CDI pilots will:</a:t>
            </a:r>
          </a:p>
          <a:p>
            <a:pPr marL="800100" lvl="2" indent="-342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Demonstrate the business value of CDI between interjurisdictional levels of government;</a:t>
            </a:r>
          </a:p>
          <a:p>
            <a:pPr marL="800100" lvl="2" indent="-342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dvance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key CDI design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elements;</a:t>
            </a:r>
          </a:p>
          <a:p>
            <a:pPr marL="800100" lvl="2" indent="-342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Test elements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of the Pan-Canadian Trust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Framework; and</a:t>
            </a:r>
          </a:p>
          <a:p>
            <a:pPr marL="800100" lvl="2" indent="-342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mprove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client service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delivery.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CA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CA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CA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0"/>
            <a:endParaRPr lang="en-CA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CA" alt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endParaRPr lang="en-CA" alt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CA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39330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  <p:pic>
        <p:nvPicPr>
          <p:cNvPr id="9" name="Picture 8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01" y="260648"/>
            <a:ext cx="6956280" cy="115212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CA" sz="4000" dirty="0"/>
              <a:t>4. </a:t>
            </a:r>
            <a:r>
              <a:rPr lang="en-CA" sz="4000" dirty="0" smtClean="0"/>
              <a:t>Approach to Technology </a:t>
            </a:r>
            <a:endParaRPr lang="en-CA" sz="40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2726" y="1772816"/>
            <a:ext cx="7831481" cy="144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75656" y="3215420"/>
            <a:ext cx="6336704" cy="3597956"/>
            <a:chOff x="1677885" y="2921560"/>
            <a:chExt cx="5735594" cy="3169256"/>
          </a:xfrm>
        </p:grpSpPr>
        <p:pic>
          <p:nvPicPr>
            <p:cNvPr id="7170" name="Picture 2" descr="balance-seesaw-1940x900_35779[1]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99"/>
            <a:stretch/>
          </p:blipFill>
          <p:spPr bwMode="auto">
            <a:xfrm>
              <a:off x="1730520" y="4011635"/>
              <a:ext cx="5682959" cy="2079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7171" name="Picture 3" descr="Dentrix-Mobile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35"/>
            <a:stretch>
              <a:fillRect/>
            </a:stretch>
          </p:blipFill>
          <p:spPr bwMode="auto">
            <a:xfrm rot="-946718">
              <a:off x="1677885" y="3785046"/>
              <a:ext cx="1855734" cy="1214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pic>
          <p:nvPicPr>
            <p:cNvPr id="3074" name="Picture 2" descr="C:\Users\kannau\AppData\Local\Microsoft\Windows\Temporary Internet Files\Content.IE5\3YAV5MAS\old-p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8033">
              <a:off x="5398781" y="2921560"/>
              <a:ext cx="1060338" cy="1290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C:\Users\kannau\AppData\Local\Microsoft\Windows\Temporary Internet Files\Content.Outlook\6YC6KO9L\Technology_Graphi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54" y="188640"/>
            <a:ext cx="1330926" cy="13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128792" cy="72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CA" sz="4000" dirty="0"/>
              <a:t>5. Public Policy &amp; Governance</a:t>
            </a:r>
          </a:p>
        </p:txBody>
      </p:sp>
      <p:pic>
        <p:nvPicPr>
          <p:cNvPr id="2050" name="Picture 2" descr="C:\Users\kannau\AppData\Local\Microsoft\Windows\Temporary Internet Files\Content.IE5\LIO6S2DH\52098589_2c382f28cb_z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24" y="1578623"/>
            <a:ext cx="6420728" cy="4802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2" name="Picture 2" descr="C:\Users\kannau\AppData\Local\Microsoft\Windows\Temporary Internet Files\Content.Outlook\6YC6KO9L\Policy_Governance_Graph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352" y="224399"/>
            <a:ext cx="1284483" cy="12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9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6" y="0"/>
            <a:ext cx="5299364" cy="6858000"/>
          </a:xfrm>
          <a:prstGeom prst="rect">
            <a:avLst/>
          </a:prstGeom>
        </p:spPr>
      </p:pic>
      <p:sp>
        <p:nvSpPr>
          <p:cNvPr id="32" name="Rectangular Callout 31"/>
          <p:cNvSpPr/>
          <p:nvPr/>
        </p:nvSpPr>
        <p:spPr>
          <a:xfrm rot="10800000">
            <a:off x="6575718" y="4633997"/>
            <a:ext cx="2190011" cy="1393481"/>
          </a:xfrm>
          <a:prstGeom prst="wedgeRectCallout">
            <a:avLst>
              <a:gd name="adj1" fmla="val -59314"/>
              <a:gd name="adj2" fmla="val 10429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6674446" y="4819766"/>
            <a:ext cx="2091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latin typeface="+mj-lt"/>
              </a:rPr>
              <a:t>What do we need to do to act on these key findings together ? </a:t>
            </a:r>
            <a:endParaRPr lang="en-CA" sz="1600" dirty="0">
              <a:latin typeface="+mj-lt"/>
            </a:endParaRPr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3376" y="1194455"/>
            <a:ext cx="506352" cy="5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9079" y="2311587"/>
            <a:ext cx="520649" cy="5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5698495"/>
            <a:ext cx="564646" cy="56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annau\AppData\Local\Microsoft\Windows\Temporary Internet Files\Content.Outlook\6YC6KO9L\PanCan_Graphic_2 (2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744" y="3559373"/>
            <a:ext cx="559615" cy="5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829358" y="4725144"/>
            <a:ext cx="1226628" cy="576064"/>
            <a:chOff x="4743568" y="4725144"/>
            <a:chExt cx="1226628" cy="576064"/>
          </a:xfrm>
        </p:grpSpPr>
        <p:grpSp>
          <p:nvGrpSpPr>
            <p:cNvPr id="5" name="Group 4"/>
            <p:cNvGrpSpPr/>
            <p:nvPr/>
          </p:nvGrpSpPr>
          <p:grpSpPr>
            <a:xfrm>
              <a:off x="5220072" y="4725144"/>
              <a:ext cx="750124" cy="576064"/>
              <a:chOff x="5379135" y="4690231"/>
              <a:chExt cx="750124" cy="57606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5379135" y="4743075"/>
                <a:ext cx="290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b="1" dirty="0" smtClean="0"/>
                  <a:t>/</a:t>
                </a:r>
                <a:endParaRPr lang="en-CA" sz="1400" b="1" dirty="0"/>
              </a:p>
            </p:txBody>
          </p:sp>
          <p:pic>
            <p:nvPicPr>
              <p:cNvPr id="23" name="Picture 10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1735" y="4690231"/>
                <a:ext cx="527524" cy="527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2" descr="C:\Users\kannau\AppData\Local\Microsoft\Windows\Temporary Internet Files\Content.Outlook\6YC6KO9L\PanCan_Graphic_2 (2)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568" y="4725144"/>
              <a:ext cx="559615" cy="55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96359" y="351333"/>
            <a:ext cx="2190011" cy="2363073"/>
            <a:chOff x="6196359" y="351333"/>
            <a:chExt cx="2190011" cy="2363073"/>
          </a:xfrm>
        </p:grpSpPr>
        <p:grpSp>
          <p:nvGrpSpPr>
            <p:cNvPr id="2" name="Group 1"/>
            <p:cNvGrpSpPr/>
            <p:nvPr/>
          </p:nvGrpSpPr>
          <p:grpSpPr>
            <a:xfrm>
              <a:off x="6196359" y="351333"/>
              <a:ext cx="2190011" cy="2363073"/>
              <a:chOff x="6196359" y="351333"/>
              <a:chExt cx="2190011" cy="236307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196360" y="497371"/>
                <a:ext cx="21237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 smtClean="0">
                    <a:latin typeface="+mj-lt"/>
                  </a:rPr>
                  <a:t>What is our current approach to collaboration?</a:t>
                </a:r>
                <a:endParaRPr lang="en-CA" sz="1600" dirty="0">
                  <a:latin typeface="+mj-lt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671926" y="1518012"/>
                <a:ext cx="1648162" cy="1196394"/>
                <a:chOff x="7495838" y="1341000"/>
                <a:chExt cx="1648162" cy="119639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495838" y="1341000"/>
                  <a:ext cx="164816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 b="1" dirty="0" smtClean="0">
                      <a:latin typeface="+mj-lt"/>
                    </a:rPr>
                    <a:t>Jurisdiction to Jurisdiction </a:t>
                  </a:r>
                  <a:endParaRPr lang="en-CA" sz="1100" b="1" dirty="0">
                    <a:latin typeface="+mj-lt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507389" y="1937230"/>
                  <a:ext cx="1486870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100" b="1">
                      <a:latin typeface="+mj-lt"/>
                    </a:defRPr>
                  </a:lvl1pPr>
                </a:lstStyle>
                <a:p>
                  <a:r>
                    <a:rPr lang="en-CA" dirty="0"/>
                    <a:t>Pan-Canadian Collaboration</a:t>
                  </a:r>
                </a:p>
                <a:p>
                  <a:endParaRPr lang="en-CA" dirty="0"/>
                </a:p>
              </p:txBody>
            </p:sp>
          </p:grpSp>
          <p:sp>
            <p:nvSpPr>
              <p:cNvPr id="14" name="Rectangular Callout 13"/>
              <p:cNvSpPr/>
              <p:nvPr/>
            </p:nvSpPr>
            <p:spPr>
              <a:xfrm>
                <a:off x="6196359" y="351333"/>
                <a:ext cx="2190011" cy="2333358"/>
              </a:xfrm>
              <a:prstGeom prst="wedgeRectCallout">
                <a:avLst>
                  <a:gd name="adj1" fmla="val 69426"/>
                  <a:gd name="adj2" fmla="val 8915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5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284043" y="1540643"/>
                <a:ext cx="376189" cy="376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2" descr="C:\Users\kannau\AppData\Local\Microsoft\Windows\Temporary Internet Files\Content.Outlook\6YC6KO9L\PanCan_Graphic_2 (2)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516" y="2114242"/>
              <a:ext cx="429242" cy="42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01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93" y="188640"/>
            <a:ext cx="9579829" cy="619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44824"/>
            <a:ext cx="7128792" cy="10891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z="4000" dirty="0" smtClean="0"/>
              <a:t>Key Questions &amp; Recommendations</a:t>
            </a:r>
            <a:endParaRPr lang="en-CA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07604" y="314096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/>
              <a:t>Decisions</a:t>
            </a:r>
            <a:r>
              <a:rPr lang="en-CA" sz="3600" dirty="0" smtClean="0"/>
              <a:t> needed to </a:t>
            </a:r>
            <a:r>
              <a:rPr lang="en-CA" sz="3600" b="1" dirty="0" smtClean="0"/>
              <a:t>advance</a:t>
            </a:r>
            <a:r>
              <a:rPr lang="en-CA" sz="3600" dirty="0" smtClean="0"/>
              <a:t> identity management 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6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z="4000" dirty="0"/>
              <a:t>Why does Digital Identity matter?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188462" y="2037242"/>
            <a:ext cx="2484438" cy="600075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88518" y="1916832"/>
            <a:ext cx="4166964" cy="60007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Calibri" panose="020F0502020204030204" pitchFamily="34" charset="0"/>
              </a:rPr>
              <a:t>Digital Identity enables JC’s long term goals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3121"/>
            <a:ext cx="9144000" cy="299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13499" y="3013519"/>
            <a:ext cx="1822597" cy="775521"/>
            <a:chOff x="3635896" y="2632637"/>
            <a:chExt cx="1822597" cy="77552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572000" y="2632637"/>
              <a:ext cx="886493" cy="4107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572000" y="2636912"/>
              <a:ext cx="0" cy="7712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635896" y="2632637"/>
              <a:ext cx="943434" cy="37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4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6418"/>
            <a:ext cx="8229600" cy="89293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CA" sz="4000" dirty="0" smtClean="0"/>
              <a:t>Q: Public Policy &amp; Governance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587" y="1988840"/>
            <a:ext cx="8003232" cy="4581128"/>
          </a:xfrm>
        </p:spPr>
        <p:txBody>
          <a:bodyPr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CA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We need to develop a pan-Canadian public policy position. 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 Joint Council agrees,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what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resources/funding are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available to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develop? 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257300" lvl="2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Who are our stakeholders? </a:t>
            </a:r>
          </a:p>
          <a:p>
            <a:pPr marL="1257300" lvl="2" indent="-457200">
              <a:buFont typeface="+mj-lt"/>
              <a:buAutoNum type="alphaLcParenR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Who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will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champion?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CA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The public policy findings can inform the most appropriate approvals/decision-making processes </a:t>
            </a:r>
            <a:r>
              <a:rPr lang="en-CA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and address the Q:  </a:t>
            </a:r>
            <a:endParaRPr lang="en-CA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1257300" lvl="2" indent="-457200">
              <a:buFont typeface="+mj-lt"/>
              <a:buAutoNum type="alphaLcParenR"/>
            </a:pPr>
            <a:r>
              <a:rPr lang="en-CA" sz="2000" dirty="0">
                <a:solidFill>
                  <a:schemeClr val="tx1"/>
                </a:solidFill>
                <a:latin typeface="Cambria" panose="02040503050406030204" pitchFamily="18" charset="0"/>
              </a:rPr>
              <a:t>H</a:t>
            </a:r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ow </a:t>
            </a:r>
            <a:r>
              <a:rPr lang="en-CA" sz="2000" dirty="0">
                <a:solidFill>
                  <a:schemeClr val="tx1"/>
                </a:solidFill>
                <a:latin typeface="Cambria" panose="02040503050406030204" pitchFamily="18" charset="0"/>
              </a:rPr>
              <a:t>do we ensure this work </a:t>
            </a:r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</a:t>
            </a:r>
            <a:r>
              <a:rPr lang="en-CA" sz="2000" dirty="0">
                <a:solidFill>
                  <a:schemeClr val="tx1"/>
                </a:solidFill>
                <a:latin typeface="Cambria" panose="02040503050406030204" pitchFamily="18" charset="0"/>
              </a:rPr>
              <a:t>governed in a way that </a:t>
            </a:r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aligns </a:t>
            </a:r>
            <a:r>
              <a:rPr lang="en-CA" sz="2000" dirty="0">
                <a:solidFill>
                  <a:schemeClr val="tx1"/>
                </a:solidFill>
                <a:latin typeface="Cambria" panose="02040503050406030204" pitchFamily="18" charset="0"/>
              </a:rPr>
              <a:t>with </a:t>
            </a:r>
            <a:r>
              <a:rPr lang="en-CA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Joint Council and jurisdictions’ goals? </a:t>
            </a:r>
            <a:endParaRPr lang="en-CA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en-CA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C:\Users\kannau\AppData\Local\Microsoft\Windows\Temporary Internet Files\Content.Outlook\6YC6KO9L\Policy_Governance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7"/>
            <a:ext cx="1284483" cy="12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2034677"/>
            <a:ext cx="7632848" cy="4697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1435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3000" b="1" dirty="0" smtClean="0">
                <a:latin typeface="Cambria" panose="02040503050406030204" pitchFamily="18" charset="0"/>
              </a:rPr>
              <a:t>Do </a:t>
            </a:r>
            <a:r>
              <a:rPr lang="en-US" sz="3000" b="1" dirty="0">
                <a:latin typeface="Cambria" panose="02040503050406030204" pitchFamily="18" charset="0"/>
              </a:rPr>
              <a:t>you want us to develop a Communication toolkit? 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lphaLcParenR"/>
            </a:pPr>
            <a:r>
              <a:rPr lang="en-US" sz="2200" dirty="0">
                <a:latin typeface="Cambria" panose="02040503050406030204" pitchFamily="18" charset="0"/>
              </a:rPr>
              <a:t>What do you want to see included as deliverables?</a:t>
            </a:r>
          </a:p>
          <a:p>
            <a:pPr marL="1314450" lvl="2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Identity 101 (basic identity concepts)?</a:t>
            </a:r>
          </a:p>
          <a:p>
            <a:pPr marL="1314450" lvl="2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Canada’s Identity Story?</a:t>
            </a:r>
          </a:p>
          <a:p>
            <a:pPr marL="1314450" lvl="2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</a:rPr>
              <a:t>Impacts of different approaches to i</a:t>
            </a:r>
            <a:r>
              <a:rPr lang="en-US" sz="2200" dirty="0" smtClean="0">
                <a:latin typeface="Cambria" panose="02040503050406030204" pitchFamily="18" charset="0"/>
              </a:rPr>
              <a:t>dentity </a:t>
            </a:r>
            <a:r>
              <a:rPr lang="en-US" sz="2200" dirty="0">
                <a:latin typeface="Cambria" panose="02040503050406030204" pitchFamily="18" charset="0"/>
              </a:rPr>
              <a:t>m</a:t>
            </a:r>
            <a:r>
              <a:rPr lang="en-US" sz="2200" dirty="0" smtClean="0">
                <a:latin typeface="Cambria" panose="02040503050406030204" pitchFamily="18" charset="0"/>
              </a:rPr>
              <a:t>anagement?</a:t>
            </a:r>
          </a:p>
          <a:p>
            <a:pPr marL="1314450" lvl="2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mbria" panose="02040503050406030204" pitchFamily="18" charset="0"/>
              </a:rPr>
              <a:t>Maintained “Advancing Identity Management Roadmap”</a:t>
            </a:r>
            <a:endParaRPr lang="en-US" sz="2200" dirty="0">
              <a:latin typeface="Cambria" panose="02040503050406030204" pitchFamily="18" charset="0"/>
            </a:endParaRPr>
          </a:p>
          <a:p>
            <a:pPr marL="857250" lvl="1" indent="-457200">
              <a:spcBef>
                <a:spcPct val="20000"/>
              </a:spcBef>
              <a:buFont typeface="+mj-lt"/>
              <a:buAutoNum type="alphaLcParenR"/>
            </a:pPr>
            <a:r>
              <a:rPr lang="en-US" sz="2200" dirty="0">
                <a:latin typeface="Cambria" panose="02040503050406030204" pitchFamily="18" charset="0"/>
              </a:rPr>
              <a:t>If so, what resources are available to develop it? 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lphaLcParenR"/>
            </a:pPr>
            <a:r>
              <a:rPr lang="en-US" sz="2200" dirty="0">
                <a:latin typeface="Cambria" panose="02040503050406030204" pitchFamily="18" charset="0"/>
              </a:rPr>
              <a:t>Who will champion?</a:t>
            </a:r>
            <a:endParaRPr lang="en-CA" sz="2200" dirty="0">
              <a:latin typeface="Cambria" panose="02040503050406030204" pitchFamily="18" charset="0"/>
            </a:endParaRPr>
          </a:p>
          <a:p>
            <a:pPr marL="857250" lvl="1" indent="-457200">
              <a:spcBef>
                <a:spcPct val="20000"/>
              </a:spcBef>
              <a:buFont typeface="+mj-lt"/>
              <a:buAutoNum type="alphaLcParenR"/>
            </a:pPr>
            <a:r>
              <a:rPr lang="en-US" sz="2200" dirty="0" smtClean="0">
                <a:latin typeface="Cambria" panose="02040503050406030204" pitchFamily="18" charset="0"/>
              </a:rPr>
              <a:t>Within what </a:t>
            </a:r>
            <a:r>
              <a:rPr lang="en-US" sz="2200" dirty="0">
                <a:latin typeface="Cambria" panose="02040503050406030204" pitchFamily="18" charset="0"/>
              </a:rPr>
              <a:t>timeline </a:t>
            </a:r>
            <a:r>
              <a:rPr lang="en-US" sz="2400" dirty="0">
                <a:latin typeface="Cambria" panose="02040503050406030204" pitchFamily="18" charset="0"/>
              </a:rPr>
              <a:t>do </a:t>
            </a:r>
            <a:r>
              <a:rPr lang="en-US" sz="2400" dirty="0" smtClean="0">
                <a:latin typeface="Cambria" panose="02040503050406030204" pitchFamily="18" charset="0"/>
              </a:rPr>
              <a:t>you expect </a:t>
            </a:r>
            <a:r>
              <a:rPr lang="en-US" sz="2400" dirty="0">
                <a:latin typeface="Cambria" panose="02040503050406030204" pitchFamily="18" charset="0"/>
              </a:rPr>
              <a:t>it to be delivered?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7014" y="980728"/>
            <a:ext cx="8229600" cy="1089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CA" sz="4000" dirty="0" smtClean="0"/>
              <a:t>Q: Communication/ </a:t>
            </a:r>
          </a:p>
          <a:p>
            <a:pPr algn="l"/>
            <a:r>
              <a:rPr lang="en-CA" sz="4000" dirty="0" smtClean="0"/>
              <a:t>Collaboration</a:t>
            </a:r>
            <a:endParaRPr lang="en-CA" sz="4000" dirty="0"/>
          </a:p>
        </p:txBody>
      </p:sp>
      <p:pic>
        <p:nvPicPr>
          <p:cNvPr id="8" name="Picture 2" descr="C:\Users\kannau\AppData\Local\Microsoft\Windows\Temporary Internet Files\Content.Outlook\6YC6KO9L\Communication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339909" cy="133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7338878" cy="5137893"/>
          </a:xfr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Are you committed to sharing information about the pilots you are doing?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Do we agree that pilots help advance the development of the other streams we’ve discussed?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If so, what resources are available to formalize a feedback loop to share what we learn?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Who will champion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</a:p>
          <a:p>
            <a:pPr marL="400050" lvl="1" indent="0">
              <a:buNone/>
            </a:pP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00050" lvl="1" indent="0">
              <a:buNone/>
            </a:pP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CA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Do </a:t>
            </a:r>
            <a:r>
              <a:rPr lang="en-CA" b="1" dirty="0">
                <a:solidFill>
                  <a:schemeClr val="tx1"/>
                </a:solidFill>
                <a:latin typeface="Cambria" panose="02040503050406030204" pitchFamily="18" charset="0"/>
              </a:rPr>
              <a:t>PTs want to exchange identity information between themselves through a common hub? If so, does the hub need to have shared governance?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CA" b="1" dirty="0">
                <a:solidFill>
                  <a:schemeClr val="tx1"/>
                </a:solidFill>
                <a:latin typeface="Cambria" panose="02040503050406030204" pitchFamily="18" charset="0"/>
              </a:rPr>
              <a:t>How can we ensure ongoing alignment between PT identity management priorities and CDI?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223498"/>
            <a:ext cx="8229600" cy="1089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CA" sz="4000" dirty="0" smtClean="0"/>
              <a:t>Q: Pilots</a:t>
            </a:r>
            <a:endParaRPr lang="en-CA" sz="4000" dirty="0"/>
          </a:p>
        </p:txBody>
      </p:sp>
      <p:pic>
        <p:nvPicPr>
          <p:cNvPr id="6" name="Picture 3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9572" y="3585210"/>
            <a:ext cx="4376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Q: Advancing</a:t>
            </a:r>
            <a:r>
              <a:rPr lang="en-US" sz="40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CDI</a:t>
            </a:r>
            <a:endParaRPr lang="en-US" sz="4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16832"/>
            <a:ext cx="7834064" cy="381642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sharing information on technological advancements valuable? 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Are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you committed to sharing information about the 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technology you 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are </a:t>
            </a:r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using? </a:t>
            </a:r>
            <a:endParaRPr lang="en-US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Is it important that these be included in the roadmap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If so,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how and how often should we share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what we learn?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Who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will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champion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  <a:endParaRPr lang="en-CA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kannau\AppData\Local\Microsoft\Windows\Temporary Internet Files\Content.Outlook\6YC6KO9L\Technology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54" y="188640"/>
            <a:ext cx="1330926" cy="13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150" y="332656"/>
            <a:ext cx="8229600" cy="1089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CA" sz="4000" dirty="0" smtClean="0"/>
              <a:t>Q: Technology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270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600200"/>
          </a:xfrm>
        </p:spPr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16" y="964704"/>
            <a:ext cx="8712968" cy="1600200"/>
          </a:xfrm>
        </p:spPr>
        <p:txBody>
          <a:bodyPr/>
          <a:lstStyle/>
          <a:p>
            <a:r>
              <a:rPr lang="en-CA" sz="4000" dirty="0" smtClean="0"/>
              <a:t>You asked us to:</a:t>
            </a:r>
            <a:endParaRPr lang="en-CA" sz="40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83324" y="2888940"/>
            <a:ext cx="740404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3600" dirty="0" smtClean="0">
                <a:solidFill>
                  <a:srgbClr val="000000"/>
                </a:solidFill>
                <a:latin typeface="Cambria" panose="02040503050406030204" pitchFamily="18" charset="0"/>
                <a:cs typeface="Arial" pitchFamily="34" charset="0"/>
              </a:rPr>
              <a:t>Develop a roadmap for Joint Council to </a:t>
            </a:r>
            <a:r>
              <a:rPr lang="en-US" altLang="en-US" sz="3600" b="1" dirty="0">
                <a:solidFill>
                  <a:srgbClr val="000000"/>
                </a:solidFill>
                <a:latin typeface="Cambria" panose="02040503050406030204" pitchFamily="18" charset="0"/>
                <a:cs typeface="Arial" pitchFamily="34" charset="0"/>
              </a:rPr>
              <a:t>m</a:t>
            </a:r>
            <a:r>
              <a:rPr lang="en-US" altLang="en-US" sz="3600" b="1" dirty="0" smtClean="0">
                <a:solidFill>
                  <a:srgbClr val="000000"/>
                </a:solidFill>
                <a:latin typeface="Cambria" panose="02040503050406030204" pitchFamily="18" charset="0"/>
                <a:cs typeface="Arial" pitchFamily="34" charset="0"/>
              </a:rPr>
              <a:t>ake </a:t>
            </a:r>
            <a:r>
              <a:rPr lang="en-US" altLang="en-US" sz="3600" b="1" dirty="0">
                <a:solidFill>
                  <a:srgbClr val="000000"/>
                </a:solidFill>
                <a:latin typeface="Cambria" panose="02040503050406030204" pitchFamily="18" charset="0"/>
                <a:cs typeface="Arial" pitchFamily="34" charset="0"/>
              </a:rPr>
              <a:t>digital identity real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  <a:cs typeface="Arial" pitchFamily="34" charset="0"/>
              </a:rPr>
              <a:t> across jurisdictions and service channels  </a:t>
            </a:r>
            <a:endParaRPr lang="en-US" altLang="en-US" sz="7200" dirty="0"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1600200"/>
          </a:xfrm>
        </p:spPr>
        <p:txBody>
          <a:bodyPr/>
          <a:lstStyle/>
          <a:p>
            <a:r>
              <a:rPr lang="en-US" sz="4000" dirty="0" smtClean="0"/>
              <a:t>Our key findings identified: </a:t>
            </a:r>
            <a:endParaRPr lang="en-CA" sz="40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9592" y="2888940"/>
            <a:ext cx="740404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The </a:t>
            </a:r>
            <a:r>
              <a:rPr lang="en-US" sz="3600" b="1" dirty="0" smtClean="0"/>
              <a:t>5 components </a:t>
            </a:r>
            <a:r>
              <a:rPr lang="en-US" sz="3600" dirty="0"/>
              <a:t>of the roadmap we need to </a:t>
            </a:r>
            <a:r>
              <a:rPr lang="en-US" sz="3600" b="1" dirty="0"/>
              <a:t>accelerate identity management </a:t>
            </a:r>
            <a:r>
              <a:rPr lang="en-US" sz="3600" dirty="0"/>
              <a:t>in Canada </a:t>
            </a:r>
            <a:endParaRPr lang="en-US" altLang="en-US" sz="7200" dirty="0"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34" y="676315"/>
            <a:ext cx="6839538" cy="15285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CA" sz="4000" dirty="0"/>
              <a:t>1. </a:t>
            </a:r>
            <a:r>
              <a:rPr lang="en-CA" sz="4000" dirty="0" smtClean="0"/>
              <a:t>Communication/  Collaboration</a:t>
            </a:r>
            <a:endParaRPr lang="en-CA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403648" y="5411905"/>
            <a:ext cx="6927545" cy="897415"/>
            <a:chOff x="1652949" y="3286207"/>
            <a:chExt cx="6927545" cy="897415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652949" y="3286207"/>
              <a:ext cx="2177934" cy="751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altLang="en-US" sz="20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ndalus" panose="02020603050405020304" pitchFamily="18" charset="-78"/>
                </a:rPr>
                <a:t>Evolve from </a:t>
              </a:r>
              <a:r>
                <a:rPr kumimoji="0" lang="en-CA" alt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ndalus" panose="02020603050405020304" pitchFamily="18" charset="-78"/>
                </a:rPr>
                <a:t>telling</a:t>
              </a:r>
              <a:r>
                <a:rPr kumimoji="0" lang="en-CA" altLang="en-US" sz="20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ndalus" panose="02020603050405020304" pitchFamily="18" charset="-78"/>
                </a:rPr>
                <a:t> what we’ve done </a:t>
              </a:r>
              <a:endPara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ndalus" panose="02020603050405020304" pitchFamily="18" charset="-78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483425" y="3286207"/>
              <a:ext cx="3097069" cy="897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0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  <a:cs typeface="Arial" pitchFamily="34" charset="0"/>
                </a:defRPr>
              </a:lvl1pPr>
            </a:lstStyle>
            <a:p>
              <a:r>
                <a:rPr lang="en-CA" altLang="en-US" sz="1800" dirty="0" smtClean="0">
                  <a:latin typeface="Century Gothic" panose="020B0502020202020204" pitchFamily="34" charset="0"/>
                </a:rPr>
                <a:t>To </a:t>
              </a:r>
              <a:r>
                <a:rPr lang="en-CA" altLang="en-US" sz="1800" b="1" dirty="0" smtClean="0">
                  <a:latin typeface="Century Gothic" panose="020B0502020202020204" pitchFamily="34" charset="0"/>
                </a:rPr>
                <a:t>sharing</a:t>
              </a:r>
              <a:r>
                <a:rPr lang="en-CA" altLang="en-US" sz="1800" dirty="0" smtClean="0">
                  <a:latin typeface="Century Gothic" panose="020B0502020202020204" pitchFamily="34" charset="0"/>
                </a:rPr>
                <a:t> why this is important and what you get if it’s done well</a:t>
              </a:r>
              <a:endParaRPr lang="en-US" altLang="en-US" sz="18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4105" name="AutoShape 9"/>
            <p:cNvCxnSpPr>
              <a:cxnSpLocks noChangeShapeType="1"/>
            </p:cNvCxnSpPr>
            <p:nvPr/>
          </p:nvCxnSpPr>
          <p:spPr bwMode="auto">
            <a:xfrm flipV="1">
              <a:off x="3645158" y="3661774"/>
              <a:ext cx="1506413" cy="31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515611" y="2132856"/>
            <a:ext cx="7827414" cy="2765425"/>
            <a:chOff x="616169" y="3715110"/>
            <a:chExt cx="7827414" cy="2765425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5795633" y="3715110"/>
              <a:ext cx="2647950" cy="2765425"/>
              <a:chOff x="106472816" y="109013392"/>
              <a:chExt cx="3251176" cy="3251176"/>
            </a:xfrm>
          </p:grpSpPr>
          <p:pic>
            <p:nvPicPr>
              <p:cNvPr id="4099" name="Picture 3" descr="bogdanco-Toolkit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472816" y="109013392"/>
                <a:ext cx="3251176" cy="3251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 rot="1298057">
                <a:off x="106664563" y="110599975"/>
                <a:ext cx="1601228" cy="626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alt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Bell MT" pitchFamily="18" charset="0"/>
                    <a:cs typeface="Arial" pitchFamily="34" charset="0"/>
                  </a:rPr>
                  <a:t>Identity 101 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7779">
              <a:off x="922709" y="3855993"/>
              <a:ext cx="2500091" cy="12605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63500" algn="in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4709">
              <a:off x="2300066" y="4637530"/>
              <a:ext cx="1965325" cy="13874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63500" algn="in">
                  <a:solidFill>
                    <a:srgbClr val="F2F2F2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06" name="AutoShape 10"/>
            <p:cNvCxnSpPr>
              <a:cxnSpLocks noChangeShapeType="1"/>
            </p:cNvCxnSpPr>
            <p:nvPr/>
          </p:nvCxnSpPr>
          <p:spPr bwMode="auto">
            <a:xfrm flipV="1">
              <a:off x="4467345" y="4915429"/>
              <a:ext cx="1235075" cy="1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656">
              <a:off x="616169" y="4916759"/>
              <a:ext cx="2048981" cy="1441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2" descr="C:\Users\kannau\AppData\Local\Microsoft\Windows\Temporary Internet Files\Content.Outlook\6YC6KO9L\Communication_Graphi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339909" cy="133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83" y="825933"/>
            <a:ext cx="7305985" cy="613568"/>
          </a:xfrm>
        </p:spPr>
        <p:txBody>
          <a:bodyPr/>
          <a:lstStyle/>
          <a:p>
            <a:pPr algn="l"/>
            <a:r>
              <a:rPr lang="en-CA" sz="3600" dirty="0" smtClean="0"/>
              <a:t>2. Pan-Canadian Trust Framework </a:t>
            </a:r>
            <a:endParaRPr lang="en-CA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092280" y="3591004"/>
            <a:ext cx="1944216" cy="2062103"/>
            <a:chOff x="2930" y="3791886"/>
            <a:chExt cx="1944216" cy="2062103"/>
          </a:xfrm>
        </p:grpSpPr>
        <p:sp>
          <p:nvSpPr>
            <p:cNvPr id="3" name="TextBox 2"/>
            <p:cNvSpPr txBox="1"/>
            <p:nvPr/>
          </p:nvSpPr>
          <p:spPr>
            <a:xfrm>
              <a:off x="485106" y="3791886"/>
              <a:ext cx="146204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 smtClean="0">
                <a:latin typeface="+mj-lt"/>
              </a:endParaRPr>
            </a:p>
            <a:p>
              <a:r>
                <a:rPr lang="en-US" dirty="0" smtClean="0">
                  <a:latin typeface="+mj-lt"/>
                </a:rPr>
                <a:t>Complete </a:t>
              </a:r>
            </a:p>
            <a:p>
              <a:endParaRPr lang="en-US" sz="1000" dirty="0" smtClean="0">
                <a:latin typeface="+mj-lt"/>
              </a:endParaRPr>
            </a:p>
            <a:p>
              <a:r>
                <a:rPr lang="en-US" dirty="0" smtClean="0">
                  <a:latin typeface="+mj-lt"/>
                </a:rPr>
                <a:t>First Draft </a:t>
              </a:r>
            </a:p>
            <a:p>
              <a:endParaRPr lang="en-US" sz="1100" dirty="0" smtClean="0">
                <a:latin typeface="+mj-lt"/>
              </a:endParaRPr>
            </a:p>
            <a:p>
              <a:r>
                <a:rPr lang="en-US" dirty="0" smtClean="0">
                  <a:latin typeface="+mj-lt"/>
                </a:rPr>
                <a:t>Draft Starting</a:t>
              </a:r>
            </a:p>
            <a:p>
              <a:endParaRPr lang="en-CA" sz="1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930" y="4277954"/>
              <a:ext cx="464614" cy="936104"/>
              <a:chOff x="1299074" y="4277954"/>
              <a:chExt cx="464614" cy="93610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1324906" y="4277954"/>
                <a:ext cx="438782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18634" y="4710002"/>
                <a:ext cx="438782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99074" y="5214058"/>
                <a:ext cx="438782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2" descr="C:\Users\kannau\AppData\Local\Microsoft\Windows\Temporary Internet Files\Content.Outlook\6YC6KO9L\PCTF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6408"/>
            <a:ext cx="1310384" cy="13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99592" y="1916833"/>
            <a:ext cx="6650568" cy="4713893"/>
            <a:chOff x="499592" y="1916833"/>
            <a:chExt cx="6650568" cy="4713893"/>
          </a:xfrm>
        </p:grpSpPr>
        <p:grpSp>
          <p:nvGrpSpPr>
            <p:cNvPr id="11" name="Group 10"/>
            <p:cNvGrpSpPr/>
            <p:nvPr/>
          </p:nvGrpSpPr>
          <p:grpSpPr>
            <a:xfrm>
              <a:off x="499592" y="1916833"/>
              <a:ext cx="6650568" cy="4713893"/>
              <a:chOff x="1619672" y="2675548"/>
              <a:chExt cx="5570448" cy="4137829"/>
            </a:xfrm>
          </p:grpSpPr>
          <p:pic>
            <p:nvPicPr>
              <p:cNvPr id="5122" name="Picture 2" descr="https://lh3.googleusercontent.com/a7UXELBvdteADkCdbPNjjzOu1r6R6A9Z9N37Wpd6d6mp6TAv0Hp8gHn_PlOXCLQ_g9ywXiranHMUpAABVnAUQOcImyMzJjcaXKxJxU7yuI2TUjT_KROOO6m0dPizECgneHvJpNn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2675548"/>
                <a:ext cx="5570448" cy="41378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3121113" y="3501008"/>
                <a:ext cx="1162855" cy="470418"/>
              </a:xfrm>
              <a:prstGeom prst="ellipse">
                <a:avLst/>
              </a:prstGeom>
              <a:noFill/>
              <a:ln w="31750" algn="ctr">
                <a:solidFill>
                  <a:srgbClr val="ED7D3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6A6A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1835696" y="3501008"/>
                <a:ext cx="1013946" cy="249710"/>
              </a:xfrm>
              <a:prstGeom prst="ellipse">
                <a:avLst/>
              </a:prstGeom>
              <a:noFill/>
              <a:ln w="31750" algn="ctr">
                <a:solidFill>
                  <a:schemeClr val="accent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6A6A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198013" y="4437112"/>
                <a:ext cx="1013947" cy="249710"/>
              </a:xfrm>
              <a:prstGeom prst="ellipse">
                <a:avLst/>
              </a:prstGeom>
              <a:noFill/>
              <a:ln w="31750" algn="ctr">
                <a:solidFill>
                  <a:srgbClr val="7030A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6A6A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3659679" y="5467478"/>
                <a:ext cx="1391278" cy="1222711"/>
              </a:xfrm>
              <a:prstGeom prst="ellipse">
                <a:avLst/>
              </a:prstGeom>
              <a:noFill/>
              <a:ln w="31750" algn="ctr">
                <a:solidFill>
                  <a:srgbClr val="7030A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6A6A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370102" y="3395314"/>
              <a:ext cx="1193786" cy="249710"/>
            </a:xfrm>
            <a:prstGeom prst="ellipse">
              <a:avLst/>
            </a:prstGeom>
            <a:noFill/>
            <a:ln w="31750" algn="ctr">
              <a:solidFill>
                <a:srgbClr val="7030A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6A6A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20272" y="35730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entury Gothic"/>
              </a:rPr>
              <a:t>Legend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0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68760"/>
            <a:ext cx="7848872" cy="7078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CA" sz="4000" dirty="0"/>
              <a:t>2. “Alpha Testing” of PCTF Conformance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742" y="1916832"/>
            <a:ext cx="7868515" cy="37444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CA" sz="1900" b="1" dirty="0">
                <a:solidFill>
                  <a:schemeClr val="tx1"/>
                </a:solidFill>
                <a:latin typeface="Cambria" panose="02040503050406030204" pitchFamily="18" charset="0"/>
              </a:rPr>
              <a:t>Verified Person “Alpha Testing” (Fall 2017 – Winter 2018)</a:t>
            </a:r>
          </a:p>
          <a:p>
            <a:pPr>
              <a:defRPr/>
            </a:pPr>
            <a:r>
              <a:rPr lang="en-CA" altLang="en-US" sz="18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Alpha involves validation of Verified Person component by program areas. </a:t>
            </a:r>
          </a:p>
          <a:p>
            <a:pPr marL="0" indent="0">
              <a:buNone/>
              <a:defRPr/>
            </a:pPr>
            <a:endParaRPr lang="en-CA" altLang="en-US" sz="1000" b="1" dirty="0" smtClean="0">
              <a:solidFill>
                <a:schemeClr val="tx1"/>
              </a:solidFill>
              <a:latin typeface="Cambria" panose="02040503050406030204" pitchFamily="18" charset="0"/>
              <a:ea typeface="MS PGothic" pitchFamily="34" charset="-128"/>
            </a:endParaRPr>
          </a:p>
          <a:p>
            <a:pPr marL="0" indent="0">
              <a:buNone/>
              <a:defRPr/>
            </a:pPr>
            <a:r>
              <a:rPr lang="en-CA" altLang="en-US" sz="1900" b="1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What does this mean for Business Owners / Program Delivery Managers?</a:t>
            </a:r>
          </a:p>
          <a:p>
            <a:pPr>
              <a:defRPr/>
            </a:pPr>
            <a:r>
              <a:rPr lang="en-CA" alt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Opportunity to </a:t>
            </a:r>
            <a:r>
              <a:rPr lang="en-CA" alt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provide concrete feedback</a:t>
            </a:r>
          </a:p>
          <a:p>
            <a:pPr>
              <a:defRPr/>
            </a:pPr>
            <a:r>
              <a:rPr lang="en-CA" alt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Develop a </a:t>
            </a:r>
            <a:r>
              <a:rPr lang="en-CA" alt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common understanding </a:t>
            </a:r>
            <a:r>
              <a:rPr lang="en-CA" alt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of similar processes carried out in different places</a:t>
            </a:r>
          </a:p>
          <a:p>
            <a:pPr>
              <a:defRPr/>
            </a:pPr>
            <a:r>
              <a:rPr lang="en-CA" alt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Inform the development and </a:t>
            </a:r>
            <a:r>
              <a:rPr lang="en-CA" alt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practical application of the trust framework </a:t>
            </a:r>
            <a:r>
              <a:rPr lang="en-CA" alt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(pilots)</a:t>
            </a:r>
          </a:p>
          <a:p>
            <a:pPr>
              <a:defRPr/>
            </a:pPr>
            <a:r>
              <a:rPr lang="en-CA" alt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Use as </a:t>
            </a:r>
            <a:r>
              <a:rPr lang="en-CA" altLang="en-US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feedback  for service design/digital transformation </a:t>
            </a:r>
            <a:r>
              <a:rPr lang="en-CA" altLang="en-US" sz="1600" dirty="0" smtClean="0">
                <a:solidFill>
                  <a:schemeClr val="tx1"/>
                </a:solidFill>
                <a:latin typeface="Cambria" panose="02040503050406030204" pitchFamily="18" charset="0"/>
                <a:ea typeface="MS PGothic" pitchFamily="34" charset="-128"/>
              </a:rPr>
              <a:t>initiatives.</a:t>
            </a:r>
            <a:endParaRPr lang="en-CA" altLang="en-US" sz="2400" b="1" dirty="0" smtClean="0">
              <a:solidFill>
                <a:schemeClr val="tx1"/>
              </a:solidFill>
              <a:latin typeface="Cambria" panose="02040503050406030204" pitchFamily="18" charset="0"/>
              <a:ea typeface="MS PGothic" pitchFamily="34" charset="-128"/>
            </a:endParaRPr>
          </a:p>
          <a:p>
            <a:pPr>
              <a:defRPr/>
            </a:pPr>
            <a:endParaRPr lang="en-CA" sz="2800" dirty="0" smtClean="0">
              <a:solidFill>
                <a:schemeClr val="tx1"/>
              </a:solidFill>
              <a:latin typeface="Cambria" panose="02040503050406030204" pitchFamily="18" charset="0"/>
              <a:ea typeface="MS PGothic" pitchFamily="34" charset="-128"/>
            </a:endParaRPr>
          </a:p>
          <a:p>
            <a:pPr marL="457200" lvl="1" indent="0">
              <a:buNone/>
              <a:defRPr/>
            </a:pPr>
            <a:endParaRPr lang="en-CA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2" descr="C:\Users\kannau\AppData\Local\Microsoft\Windows\Temporary Internet Files\Content.Outlook\6YC6KO9L\PCTF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5841"/>
            <a:ext cx="1310951" cy="131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0273374"/>
              </p:ext>
            </p:extLst>
          </p:nvPr>
        </p:nvGraphicFramePr>
        <p:xfrm>
          <a:off x="129513" y="4909616"/>
          <a:ext cx="8884973" cy="204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00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04" y="1378844"/>
            <a:ext cx="8701092" cy="50024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43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4 types </a:t>
            </a:r>
          </a:p>
          <a:p>
            <a:pPr marL="0" indent="0" algn="ctr">
              <a:buNone/>
            </a:pPr>
            <a:endParaRPr lang="en-CA" sz="2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	a. Testing out trust framework / standards</a:t>
            </a:r>
          </a:p>
          <a:p>
            <a:pPr marL="457200" lvl="1" indent="0">
              <a:buNone/>
            </a:pPr>
            <a:endParaRPr lang="en-CA" sz="1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	b. Supporting Client Centric Service Delivery </a:t>
            </a:r>
          </a:p>
          <a:p>
            <a:pPr marL="457200" lvl="1" indent="0">
              <a:buNone/>
            </a:pPr>
            <a:endParaRPr lang="en-CA" sz="18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	c. Testing inter-jurisdictional governance/policy processes</a:t>
            </a:r>
          </a:p>
          <a:p>
            <a:pPr marL="457200" lvl="1" indent="0">
              <a:buNone/>
            </a:pPr>
            <a:endParaRPr lang="en-CA" sz="1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	d. Testing existing and emerging technologies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7834245" cy="78193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CA" sz="4000" dirty="0"/>
              <a:t>3. Pilots</a:t>
            </a:r>
          </a:p>
        </p:txBody>
      </p:sp>
      <p:pic>
        <p:nvPicPr>
          <p:cNvPr id="8" name="Picture 3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5404" y="2420888"/>
            <a:ext cx="763744" cy="3041727"/>
            <a:chOff x="335404" y="2420888"/>
            <a:chExt cx="763744" cy="3041727"/>
          </a:xfrm>
        </p:grpSpPr>
        <p:pic>
          <p:nvPicPr>
            <p:cNvPr id="11" name="Picture 2" descr="C:\Users\kannau\AppData\Local\Microsoft\Windows\Temporary Internet Files\Content.Outlook\6YC6KO9L\Citizen_Centred_Graphi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04" y="3212976"/>
              <a:ext cx="763744" cy="66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kannau\AppData\Local\Microsoft\Windows\Temporary Internet Files\Content.Outlook\6YC6KO9L\Policy_Governance_Graphi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15" y="4005064"/>
              <a:ext cx="665463" cy="66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kannau\AppData\Local\Microsoft\Windows\Temporary Internet Files\Content.Outlook\6YC6KO9L\PCTF_Graphi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85" y="2420888"/>
              <a:ext cx="665463" cy="66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C:\Users\kannau\AppData\Local\Microsoft\Windows\Temporary Internet Files\Content.Outlook\6YC6KO9L\Technology_Graphi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84" y="4797152"/>
              <a:ext cx="665463" cy="66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7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40768"/>
            <a:ext cx="6821686" cy="7920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CA" sz="4000" dirty="0"/>
              <a:t>3a. Pilots: Testing out </a:t>
            </a:r>
            <a:r>
              <a:rPr lang="en-CA" sz="4000" dirty="0" smtClean="0"/>
              <a:t>the Trust Framework </a:t>
            </a:r>
            <a:endParaRPr lang="en-CA" sz="4000" dirty="0"/>
          </a:p>
        </p:txBody>
      </p:sp>
      <p:pic>
        <p:nvPicPr>
          <p:cNvPr id="7" name="Picture 3" descr="C:\Users\kannau\AppData\Local\Microsoft\Windows\Temporary Internet Files\Content.Outlook\6YC6KO9L\Pilots_Graph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4614"/>
            <a:ext cx="1284268" cy="128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a7UXELBvdteADkCdbPNjjzOu1r6R6A9Z9N37Wpd6d6mp6TAv0Hp8gHn_PlOXCLQ_g9ywXiranHMUpAABVnAUQOcImyMzJjcaXKxJxU7yuI2TUjT_KROOO6m0dPizECgneHvJpNn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45" y="2266597"/>
            <a:ext cx="5032591" cy="373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Shape 54"/>
          <p:cNvGrpSpPr/>
          <p:nvPr/>
        </p:nvGrpSpPr>
        <p:grpSpPr>
          <a:xfrm>
            <a:off x="4577938" y="3196585"/>
            <a:ext cx="3882494" cy="3616791"/>
            <a:chOff x="2032203" y="1463040"/>
            <a:chExt cx="5079592" cy="4828643"/>
          </a:xfrm>
        </p:grpSpPr>
        <p:grpSp>
          <p:nvGrpSpPr>
            <p:cNvPr id="11" name="Shape 55"/>
            <p:cNvGrpSpPr/>
            <p:nvPr/>
          </p:nvGrpSpPr>
          <p:grpSpPr>
            <a:xfrm>
              <a:off x="2032203" y="1463040"/>
              <a:ext cx="5079592" cy="4828643"/>
              <a:chOff x="2447111" y="1592942"/>
              <a:chExt cx="4249775" cy="4039821"/>
            </a:xfrm>
          </p:grpSpPr>
          <p:sp>
            <p:nvSpPr>
              <p:cNvPr id="16" name="Shape 56"/>
              <p:cNvSpPr/>
              <p:nvPr/>
            </p:nvSpPr>
            <p:spPr>
              <a:xfrm>
                <a:off x="3406342" y="1592942"/>
                <a:ext cx="1188603" cy="240945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5993"/>
                    </a:lnTo>
                    <a:lnTo>
                      <a:pt x="114657" y="26126"/>
                    </a:lnTo>
                    <a:cubicBezTo>
                      <a:pt x="79852" y="27870"/>
                      <a:pt x="52692" y="42370"/>
                      <a:pt x="52692" y="60000"/>
                    </a:cubicBezTo>
                    <a:cubicBezTo>
                      <a:pt x="52692" y="77629"/>
                      <a:pt x="79852" y="92129"/>
                      <a:pt x="114657" y="93873"/>
                    </a:cubicBezTo>
                    <a:lnTo>
                      <a:pt x="120000" y="94006"/>
                    </a:lnTo>
                    <a:lnTo>
                      <a:pt x="120000" y="120000"/>
                    </a:lnTo>
                    <a:lnTo>
                      <a:pt x="109269" y="119732"/>
                    </a:lnTo>
                    <a:cubicBezTo>
                      <a:pt x="47894" y="116657"/>
                      <a:pt x="0" y="91088"/>
                      <a:pt x="0" y="60000"/>
                    </a:cubicBezTo>
                    <a:cubicBezTo>
                      <a:pt x="0" y="28911"/>
                      <a:pt x="47894" y="3342"/>
                      <a:pt x="109269" y="267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3B6093"/>
              </a:solidFill>
              <a:ln>
                <a:noFill/>
              </a:ln>
              <a:effectLst>
                <a:outerShdw blurRad="76200" sx="101000" sy="101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57"/>
              <p:cNvSpPr/>
              <p:nvPr/>
            </p:nvSpPr>
            <p:spPr>
              <a:xfrm>
                <a:off x="5508285" y="3223310"/>
                <a:ext cx="1188601" cy="240945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0729" y="267"/>
                    </a:lnTo>
                    <a:cubicBezTo>
                      <a:pt x="72105" y="3342"/>
                      <a:pt x="120000" y="28911"/>
                      <a:pt x="120000" y="60000"/>
                    </a:cubicBezTo>
                    <a:cubicBezTo>
                      <a:pt x="120000" y="91088"/>
                      <a:pt x="72105" y="116657"/>
                      <a:pt x="10729" y="119732"/>
                    </a:cubicBezTo>
                    <a:lnTo>
                      <a:pt x="0" y="120000"/>
                    </a:lnTo>
                    <a:lnTo>
                      <a:pt x="0" y="94006"/>
                    </a:lnTo>
                    <a:lnTo>
                      <a:pt x="5342" y="93873"/>
                    </a:lnTo>
                    <a:cubicBezTo>
                      <a:pt x="40147" y="92129"/>
                      <a:pt x="67307" y="77629"/>
                      <a:pt x="67307" y="60000"/>
                    </a:cubicBezTo>
                    <a:cubicBezTo>
                      <a:pt x="67307" y="42370"/>
                      <a:pt x="40147" y="27870"/>
                      <a:pt x="5342" y="26126"/>
                    </a:cubicBezTo>
                    <a:lnTo>
                      <a:pt x="0" y="25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6831"/>
              </a:solidFill>
              <a:ln>
                <a:noFill/>
              </a:ln>
              <a:effectLst>
                <a:outerShdw blurRad="76200" sx="101000" sy="101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58"/>
              <p:cNvSpPr/>
              <p:nvPr/>
            </p:nvSpPr>
            <p:spPr>
              <a:xfrm>
                <a:off x="3631935" y="3212893"/>
                <a:ext cx="1188601" cy="240945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0729" y="267"/>
                    </a:lnTo>
                    <a:cubicBezTo>
                      <a:pt x="72105" y="3342"/>
                      <a:pt x="120000" y="28911"/>
                      <a:pt x="120000" y="60000"/>
                    </a:cubicBezTo>
                    <a:cubicBezTo>
                      <a:pt x="120000" y="91088"/>
                      <a:pt x="72105" y="116657"/>
                      <a:pt x="10729" y="119732"/>
                    </a:cubicBezTo>
                    <a:lnTo>
                      <a:pt x="0" y="120000"/>
                    </a:lnTo>
                    <a:lnTo>
                      <a:pt x="0" y="94006"/>
                    </a:lnTo>
                    <a:lnTo>
                      <a:pt x="5342" y="93873"/>
                    </a:lnTo>
                    <a:cubicBezTo>
                      <a:pt x="40147" y="92129"/>
                      <a:pt x="67307" y="77629"/>
                      <a:pt x="67307" y="60000"/>
                    </a:cubicBezTo>
                    <a:cubicBezTo>
                      <a:pt x="67307" y="42370"/>
                      <a:pt x="40147" y="27870"/>
                      <a:pt x="5342" y="26126"/>
                    </a:cubicBezTo>
                    <a:lnTo>
                      <a:pt x="0" y="25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  <a:effectLst>
                <a:outerShdw blurRad="76200" sx="101000" sy="101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59"/>
              <p:cNvSpPr/>
              <p:nvPr/>
            </p:nvSpPr>
            <p:spPr>
              <a:xfrm>
                <a:off x="2447111" y="3212893"/>
                <a:ext cx="1188600" cy="2409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5993"/>
                    </a:lnTo>
                    <a:lnTo>
                      <a:pt x="114657" y="26126"/>
                    </a:lnTo>
                    <a:cubicBezTo>
                      <a:pt x="79852" y="27870"/>
                      <a:pt x="52692" y="42370"/>
                      <a:pt x="52692" y="60000"/>
                    </a:cubicBezTo>
                    <a:cubicBezTo>
                      <a:pt x="52692" y="77629"/>
                      <a:pt x="79852" y="92129"/>
                      <a:pt x="114657" y="93873"/>
                    </a:cubicBezTo>
                    <a:lnTo>
                      <a:pt x="120000" y="94006"/>
                    </a:lnTo>
                    <a:lnTo>
                      <a:pt x="120000" y="120000"/>
                    </a:lnTo>
                    <a:lnTo>
                      <a:pt x="109269" y="119732"/>
                    </a:lnTo>
                    <a:cubicBezTo>
                      <a:pt x="47894" y="116657"/>
                      <a:pt x="0" y="91088"/>
                      <a:pt x="0" y="60000"/>
                    </a:cubicBezTo>
                    <a:cubicBezTo>
                      <a:pt x="0" y="28911"/>
                      <a:pt x="47894" y="3342"/>
                      <a:pt x="109269" y="267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  <a:effectLst>
                <a:outerShdw blurRad="76200" sx="101000" sy="101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60"/>
              <p:cNvSpPr/>
              <p:nvPr/>
            </p:nvSpPr>
            <p:spPr>
              <a:xfrm>
                <a:off x="4323457" y="3223310"/>
                <a:ext cx="1188603" cy="240945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25993"/>
                    </a:lnTo>
                    <a:lnTo>
                      <a:pt x="114657" y="26126"/>
                    </a:lnTo>
                    <a:cubicBezTo>
                      <a:pt x="79852" y="27870"/>
                      <a:pt x="52692" y="42370"/>
                      <a:pt x="52692" y="60000"/>
                    </a:cubicBezTo>
                    <a:cubicBezTo>
                      <a:pt x="52692" y="77629"/>
                      <a:pt x="79852" y="92129"/>
                      <a:pt x="114657" y="93873"/>
                    </a:cubicBezTo>
                    <a:lnTo>
                      <a:pt x="120000" y="94006"/>
                    </a:lnTo>
                    <a:lnTo>
                      <a:pt x="120000" y="120000"/>
                    </a:lnTo>
                    <a:lnTo>
                      <a:pt x="109269" y="119732"/>
                    </a:lnTo>
                    <a:cubicBezTo>
                      <a:pt x="47894" y="116657"/>
                      <a:pt x="0" y="91088"/>
                      <a:pt x="0" y="60000"/>
                    </a:cubicBezTo>
                    <a:cubicBezTo>
                      <a:pt x="0" y="28911"/>
                      <a:pt x="47894" y="3342"/>
                      <a:pt x="109269" y="267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6831"/>
              </a:solidFill>
              <a:ln>
                <a:noFill/>
              </a:ln>
              <a:effectLst>
                <a:outerShdw blurRad="76200" sx="101000" sy="101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61"/>
              <p:cNvSpPr/>
              <p:nvPr/>
            </p:nvSpPr>
            <p:spPr>
              <a:xfrm>
                <a:off x="4591167" y="1592942"/>
                <a:ext cx="1188600" cy="240945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0729" y="267"/>
                    </a:lnTo>
                    <a:cubicBezTo>
                      <a:pt x="72105" y="3342"/>
                      <a:pt x="120000" y="28911"/>
                      <a:pt x="120000" y="60000"/>
                    </a:cubicBezTo>
                    <a:cubicBezTo>
                      <a:pt x="120000" y="91088"/>
                      <a:pt x="72105" y="116657"/>
                      <a:pt x="10729" y="119732"/>
                    </a:cubicBezTo>
                    <a:lnTo>
                      <a:pt x="0" y="120000"/>
                    </a:lnTo>
                    <a:lnTo>
                      <a:pt x="0" y="94006"/>
                    </a:lnTo>
                    <a:lnTo>
                      <a:pt x="5342" y="93873"/>
                    </a:lnTo>
                    <a:cubicBezTo>
                      <a:pt x="40147" y="92129"/>
                      <a:pt x="67307" y="77629"/>
                      <a:pt x="67307" y="60000"/>
                    </a:cubicBezTo>
                    <a:cubicBezTo>
                      <a:pt x="67307" y="42370"/>
                      <a:pt x="40147" y="27870"/>
                      <a:pt x="5342" y="26126"/>
                    </a:cubicBezTo>
                    <a:lnTo>
                      <a:pt x="0" y="259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6093"/>
              </a:solidFill>
              <a:ln>
                <a:noFill/>
              </a:ln>
              <a:effectLst>
                <a:outerShdw blurRad="76200" sx="101000" sy="101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62"/>
              <p:cNvSpPr/>
              <p:nvPr/>
            </p:nvSpPr>
            <p:spPr>
              <a:xfrm>
                <a:off x="4001283" y="3358862"/>
                <a:ext cx="1173231" cy="114164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52066"/>
                    </a:moveTo>
                    <a:cubicBezTo>
                      <a:pt x="7164" y="35559"/>
                      <a:pt x="15661" y="16507"/>
                      <a:pt x="22825" y="0"/>
                    </a:cubicBezTo>
                    <a:cubicBezTo>
                      <a:pt x="42489" y="13442"/>
                      <a:pt x="79621" y="11655"/>
                      <a:pt x="96754" y="1050"/>
                    </a:cubicBezTo>
                    <a:lnTo>
                      <a:pt x="120000" y="51065"/>
                    </a:lnTo>
                    <a:cubicBezTo>
                      <a:pt x="87890" y="73734"/>
                      <a:pt x="87199" y="103068"/>
                      <a:pt x="86842" y="120000"/>
                    </a:cubicBezTo>
                    <a:lnTo>
                      <a:pt x="29855" y="119617"/>
                    </a:lnTo>
                    <a:cubicBezTo>
                      <a:pt x="33101" y="83258"/>
                      <a:pt x="8345" y="56865"/>
                      <a:pt x="0" y="520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BFBFB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76200" sx="101000" sy="101000" algn="ctr" rotWithShape="0">
                  <a:srgbClr val="000000">
                    <a:alpha val="24705"/>
                  </a:srgb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" name="Shape 63"/>
              <p:cNvGrpSpPr/>
              <p:nvPr/>
            </p:nvGrpSpPr>
            <p:grpSpPr>
              <a:xfrm>
                <a:off x="2935033" y="2285971"/>
                <a:ext cx="3206385" cy="2648672"/>
                <a:chOff x="2935033" y="2285971"/>
                <a:chExt cx="3206385" cy="2648672"/>
              </a:xfrm>
            </p:grpSpPr>
            <p:grpSp>
              <p:nvGrpSpPr>
                <p:cNvPr id="24" name="Shape 64"/>
                <p:cNvGrpSpPr/>
                <p:nvPr/>
              </p:nvGrpSpPr>
              <p:grpSpPr>
                <a:xfrm>
                  <a:off x="3942220" y="2285971"/>
                  <a:ext cx="1414728" cy="1018306"/>
                  <a:chOff x="3873133" y="1484297"/>
                  <a:chExt cx="1516192" cy="1091341"/>
                </a:xfrm>
              </p:grpSpPr>
              <p:grpSp>
                <p:nvGrpSpPr>
                  <p:cNvPr id="43" name="Shape 65"/>
                  <p:cNvGrpSpPr/>
                  <p:nvPr/>
                </p:nvGrpSpPr>
                <p:grpSpPr>
                  <a:xfrm>
                    <a:off x="4027705" y="1484297"/>
                    <a:ext cx="1091343" cy="1091341"/>
                    <a:chOff x="3841486" y="1848144"/>
                    <a:chExt cx="1398104" cy="1398102"/>
                  </a:xfrm>
                </p:grpSpPr>
                <p:grpSp>
                  <p:nvGrpSpPr>
                    <p:cNvPr id="45" name="Shape 66"/>
                    <p:cNvGrpSpPr/>
                    <p:nvPr/>
                  </p:nvGrpSpPr>
                  <p:grpSpPr>
                    <a:xfrm>
                      <a:off x="3841486" y="1848144"/>
                      <a:ext cx="1398104" cy="1398102"/>
                      <a:chOff x="983721" y="2173281"/>
                      <a:chExt cx="1115388" cy="1115385"/>
                    </a:xfrm>
                  </p:grpSpPr>
                  <p:sp>
                    <p:nvSpPr>
                      <p:cNvPr id="49" name="Shape 67"/>
                      <p:cNvSpPr/>
                      <p:nvPr/>
                    </p:nvSpPr>
                    <p:spPr>
                      <a:xfrm>
                        <a:off x="983721" y="2173281"/>
                        <a:ext cx="1115388" cy="1115385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50799" sx="101000" sy="101000" algn="ctr" rotWithShape="0">
                          <a:srgbClr val="000000">
                            <a:alpha val="34901"/>
                          </a:srgbClr>
                        </a:outerShdw>
                      </a:effectLst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" name="Shape 68"/>
                      <p:cNvSpPr/>
                      <p:nvPr/>
                    </p:nvSpPr>
                    <p:spPr>
                      <a:xfrm>
                        <a:off x="1034528" y="2224086"/>
                        <a:ext cx="1013776" cy="1013773"/>
                      </a:xfrm>
                      <a:prstGeom prst="ellipse">
                        <a:avLst/>
                      </a:prstGeom>
                      <a:solidFill>
                        <a:srgbClr val="3B6093"/>
                      </a:soli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46" name="Shape 69"/>
                    <p:cNvGrpSpPr/>
                    <p:nvPr/>
                  </p:nvGrpSpPr>
                  <p:grpSpPr>
                    <a:xfrm>
                      <a:off x="3984182" y="1928588"/>
                      <a:ext cx="1119675" cy="1213022"/>
                      <a:chOff x="388006" y="2428902"/>
                      <a:chExt cx="1052639" cy="1140395"/>
                    </a:xfrm>
                  </p:grpSpPr>
                  <p:sp>
                    <p:nvSpPr>
                      <p:cNvPr id="47" name="Shape 70"/>
                      <p:cNvSpPr/>
                      <p:nvPr/>
                    </p:nvSpPr>
                    <p:spPr>
                      <a:xfrm>
                        <a:off x="388006" y="2428902"/>
                        <a:ext cx="1052639" cy="1039480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>
                              <a:alpha val="0"/>
                            </a:srgbClr>
                          </a:gs>
                          <a:gs pos="45000">
                            <a:srgbClr val="FFFFFF">
                              <a:alpha val="0"/>
                            </a:srgbClr>
                          </a:gs>
                          <a:gs pos="100000">
                            <a:srgbClr val="FFFCF9">
                              <a:alpha val="74901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452448" marR="0" lvl="0" indent="-452448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8" name="Shape 71"/>
                      <p:cNvSpPr/>
                      <p:nvPr/>
                    </p:nvSpPr>
                    <p:spPr>
                      <a:xfrm rot="-5400000">
                        <a:off x="702699" y="2869013"/>
                        <a:ext cx="403272" cy="997297"/>
                      </a:xfrm>
                      <a:prstGeom prst="moon">
                        <a:avLst>
                          <a:gd name="adj" fmla="val 18952"/>
                        </a:avLst>
                      </a:prstGeom>
                      <a:gradFill>
                        <a:gsLst>
                          <a:gs pos="0">
                            <a:srgbClr val="000000"/>
                          </a:gs>
                          <a:gs pos="24000">
                            <a:srgbClr val="000000"/>
                          </a:gs>
                          <a:gs pos="100000">
                            <a:srgbClr val="FFFFFF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44" name="Shape 72"/>
                  <p:cNvSpPr/>
                  <p:nvPr/>
                </p:nvSpPr>
                <p:spPr>
                  <a:xfrm>
                    <a:off x="3873133" y="1637021"/>
                    <a:ext cx="1516192" cy="4021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ct val="25000"/>
                      <a:buFont typeface="Arial"/>
                      <a:buNone/>
                    </a:pPr>
                    <a:r>
                      <a:rPr lang="en-US" sz="1600" b="1" dirty="0" smtClean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Relation-ships</a:t>
                    </a:r>
                    <a:endParaRPr lang="en-US" sz="1600" b="1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" name="Shape 73"/>
                <p:cNvGrpSpPr/>
                <p:nvPr/>
              </p:nvGrpSpPr>
              <p:grpSpPr>
                <a:xfrm>
                  <a:off x="4882700" y="3908465"/>
                  <a:ext cx="1258718" cy="1026178"/>
                  <a:chOff x="3899426" y="1475861"/>
                  <a:chExt cx="1348994" cy="1099778"/>
                </a:xfrm>
              </p:grpSpPr>
              <p:grpSp>
                <p:nvGrpSpPr>
                  <p:cNvPr id="35" name="Shape 74"/>
                  <p:cNvGrpSpPr/>
                  <p:nvPr/>
                </p:nvGrpSpPr>
                <p:grpSpPr>
                  <a:xfrm>
                    <a:off x="4027705" y="1475861"/>
                    <a:ext cx="1091343" cy="1099778"/>
                    <a:chOff x="3841486" y="1837336"/>
                    <a:chExt cx="1398104" cy="1408910"/>
                  </a:xfrm>
                </p:grpSpPr>
                <p:grpSp>
                  <p:nvGrpSpPr>
                    <p:cNvPr id="37" name="Shape 75"/>
                    <p:cNvGrpSpPr/>
                    <p:nvPr/>
                  </p:nvGrpSpPr>
                  <p:grpSpPr>
                    <a:xfrm>
                      <a:off x="3841486" y="1848144"/>
                      <a:ext cx="1398104" cy="1398102"/>
                      <a:chOff x="983721" y="2173281"/>
                      <a:chExt cx="1115388" cy="1115385"/>
                    </a:xfrm>
                  </p:grpSpPr>
                  <p:sp>
                    <p:nvSpPr>
                      <p:cNvPr id="41" name="Shape 76"/>
                      <p:cNvSpPr/>
                      <p:nvPr/>
                    </p:nvSpPr>
                    <p:spPr>
                      <a:xfrm>
                        <a:off x="983721" y="2173281"/>
                        <a:ext cx="1115388" cy="1115385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50799" sx="101000" sy="101000" algn="ctr" rotWithShape="0">
                          <a:srgbClr val="000000">
                            <a:alpha val="34901"/>
                          </a:srgbClr>
                        </a:outerShdw>
                      </a:effectLst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2" name="Shape 77"/>
                      <p:cNvSpPr/>
                      <p:nvPr/>
                    </p:nvSpPr>
                    <p:spPr>
                      <a:xfrm>
                        <a:off x="1034528" y="2224086"/>
                        <a:ext cx="1013776" cy="1013773"/>
                      </a:xfrm>
                      <a:prstGeom prst="ellipse">
                        <a:avLst/>
                      </a:prstGeom>
                      <a:solidFill>
                        <a:srgbClr val="F26831"/>
                      </a:soli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38" name="Shape 78"/>
                    <p:cNvGrpSpPr/>
                    <p:nvPr/>
                  </p:nvGrpSpPr>
                  <p:grpSpPr>
                    <a:xfrm>
                      <a:off x="3998346" y="1837336"/>
                      <a:ext cx="1119674" cy="1304276"/>
                      <a:chOff x="401322" y="2343113"/>
                      <a:chExt cx="1052638" cy="1226185"/>
                    </a:xfrm>
                  </p:grpSpPr>
                  <p:sp>
                    <p:nvSpPr>
                      <p:cNvPr id="39" name="Shape 79"/>
                      <p:cNvSpPr/>
                      <p:nvPr/>
                    </p:nvSpPr>
                    <p:spPr>
                      <a:xfrm>
                        <a:off x="401322" y="2343113"/>
                        <a:ext cx="1052638" cy="1039482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>
                              <a:alpha val="0"/>
                            </a:srgbClr>
                          </a:gs>
                          <a:gs pos="45000">
                            <a:srgbClr val="FFFFFF">
                              <a:alpha val="0"/>
                            </a:srgbClr>
                          </a:gs>
                          <a:gs pos="100000">
                            <a:srgbClr val="FFFCF9">
                              <a:alpha val="74901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452448" marR="0" lvl="0" indent="-452448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0" name="Shape 80"/>
                      <p:cNvSpPr/>
                      <p:nvPr/>
                    </p:nvSpPr>
                    <p:spPr>
                      <a:xfrm rot="-5400000">
                        <a:off x="702699" y="2869013"/>
                        <a:ext cx="403272" cy="997297"/>
                      </a:xfrm>
                      <a:prstGeom prst="moon">
                        <a:avLst>
                          <a:gd name="adj" fmla="val 18952"/>
                        </a:avLst>
                      </a:prstGeom>
                      <a:gradFill>
                        <a:gsLst>
                          <a:gs pos="0">
                            <a:srgbClr val="000000"/>
                          </a:gs>
                          <a:gs pos="24000">
                            <a:srgbClr val="000000"/>
                          </a:gs>
                          <a:gs pos="100000">
                            <a:srgbClr val="FFFFFF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36" name="Shape 81"/>
                  <p:cNvSpPr/>
                  <p:nvPr/>
                </p:nvSpPr>
                <p:spPr>
                  <a:xfrm>
                    <a:off x="3899426" y="1648313"/>
                    <a:ext cx="1348994" cy="7633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algn="ctr">
                      <a:buClr>
                        <a:srgbClr val="FFFFFF"/>
                      </a:buClr>
                      <a:buSzPct val="25000"/>
                      <a:buFont typeface="Arial"/>
                      <a:buNone/>
                    </a:pPr>
                    <a:r>
                      <a:rPr lang="en-US" b="1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Organization</a:t>
                    </a:r>
                  </a:p>
                </p:txBody>
              </p:sp>
            </p:grpSp>
            <p:grpSp>
              <p:nvGrpSpPr>
                <p:cNvPr id="26" name="Shape 82"/>
                <p:cNvGrpSpPr/>
                <p:nvPr/>
              </p:nvGrpSpPr>
              <p:grpSpPr>
                <a:xfrm>
                  <a:off x="2935033" y="3908465"/>
                  <a:ext cx="1402655" cy="1018306"/>
                  <a:chOff x="3824467" y="1484297"/>
                  <a:chExt cx="1503254" cy="1091341"/>
                </a:xfrm>
              </p:grpSpPr>
              <p:grpSp>
                <p:nvGrpSpPr>
                  <p:cNvPr id="27" name="Shape 83"/>
                  <p:cNvGrpSpPr/>
                  <p:nvPr/>
                </p:nvGrpSpPr>
                <p:grpSpPr>
                  <a:xfrm>
                    <a:off x="4027705" y="1484297"/>
                    <a:ext cx="1091343" cy="1091341"/>
                    <a:chOff x="3841486" y="1848144"/>
                    <a:chExt cx="1398104" cy="1398102"/>
                  </a:xfrm>
                </p:grpSpPr>
                <p:grpSp>
                  <p:nvGrpSpPr>
                    <p:cNvPr id="29" name="Shape 84"/>
                    <p:cNvGrpSpPr/>
                    <p:nvPr/>
                  </p:nvGrpSpPr>
                  <p:grpSpPr>
                    <a:xfrm>
                      <a:off x="3841486" y="1848144"/>
                      <a:ext cx="1398104" cy="1398102"/>
                      <a:chOff x="983721" y="2173281"/>
                      <a:chExt cx="1115388" cy="1115385"/>
                    </a:xfrm>
                  </p:grpSpPr>
                  <p:sp>
                    <p:nvSpPr>
                      <p:cNvPr id="33" name="Shape 85"/>
                      <p:cNvSpPr/>
                      <p:nvPr/>
                    </p:nvSpPr>
                    <p:spPr>
                      <a:xfrm>
                        <a:off x="983721" y="2173281"/>
                        <a:ext cx="1115388" cy="1115385"/>
                      </a:xfrm>
                      <a:prstGeom prst="ellipse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  <a:effectLst>
                        <a:outerShdw blurRad="50799" sx="101000" sy="101000" algn="ctr" rotWithShape="0">
                          <a:srgbClr val="000000">
                            <a:alpha val="34901"/>
                          </a:srgbClr>
                        </a:outerShdw>
                      </a:effectLst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4" name="Shape 86"/>
                      <p:cNvSpPr/>
                      <p:nvPr/>
                    </p:nvSpPr>
                    <p:spPr>
                      <a:xfrm>
                        <a:off x="1034528" y="2224086"/>
                        <a:ext cx="1013776" cy="1013773"/>
                      </a:xfrm>
                      <a:prstGeom prst="ellipse">
                        <a:avLst/>
                      </a:prstGeom>
                      <a:solidFill>
                        <a:srgbClr val="E6B8AF"/>
                      </a:soli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30" name="Shape 87"/>
                    <p:cNvGrpSpPr/>
                    <p:nvPr/>
                  </p:nvGrpSpPr>
                  <p:grpSpPr>
                    <a:xfrm>
                      <a:off x="3984183" y="1928588"/>
                      <a:ext cx="1119675" cy="1213024"/>
                      <a:chOff x="388008" y="2428901"/>
                      <a:chExt cx="1052639" cy="1140397"/>
                    </a:xfrm>
                  </p:grpSpPr>
                  <p:sp>
                    <p:nvSpPr>
                      <p:cNvPr id="31" name="Shape 88"/>
                      <p:cNvSpPr/>
                      <p:nvPr/>
                    </p:nvSpPr>
                    <p:spPr>
                      <a:xfrm>
                        <a:off x="388008" y="2428901"/>
                        <a:ext cx="1052639" cy="1039481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5D0D0"/>
                          </a:gs>
                          <a:gs pos="100000">
                            <a:srgbClr val="D96868"/>
                          </a:gs>
                        </a:gsLst>
                        <a:lin ang="5400012" scaled="0"/>
                      </a:gra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452448" marR="0" lvl="0" indent="-452448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2" name="Shape 89"/>
                      <p:cNvSpPr/>
                      <p:nvPr/>
                    </p:nvSpPr>
                    <p:spPr>
                      <a:xfrm rot="-5400000">
                        <a:off x="702699" y="2869013"/>
                        <a:ext cx="403272" cy="997297"/>
                      </a:xfrm>
                      <a:prstGeom prst="moon">
                        <a:avLst>
                          <a:gd name="adj" fmla="val 18952"/>
                        </a:avLst>
                      </a:prstGeom>
                      <a:gradFill>
                        <a:gsLst>
                          <a:gs pos="0">
                            <a:srgbClr val="000000"/>
                          </a:gs>
                          <a:gs pos="24000">
                            <a:srgbClr val="000000"/>
                          </a:gs>
                          <a:gs pos="100000">
                            <a:srgbClr val="FFFFFF"/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</p:spPr>
                    <p:txBody>
                      <a:bodyPr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Century Gothic"/>
                          <a:buNone/>
                        </a:pPr>
                        <a:endParaRPr sz="700" b="0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28" name="Shape 90"/>
                  <p:cNvSpPr/>
                  <p:nvPr/>
                </p:nvSpPr>
                <p:spPr>
                  <a:xfrm>
                    <a:off x="3824467" y="1780686"/>
                    <a:ext cx="1503254" cy="6745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ct val="25000"/>
                      <a:buFont typeface="Arial"/>
                      <a:buNone/>
                    </a:pPr>
                    <a:r>
                      <a:rPr lang="en-US" b="1" i="0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Person</a:t>
                    </a:r>
                    <a:endParaRPr lang="en-US" sz="800" b="1" i="0" u="none" strike="noStrike" cap="none" dirty="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2" name="Shape 91"/>
            <p:cNvGrpSpPr/>
            <p:nvPr/>
          </p:nvGrpSpPr>
          <p:grpSpPr>
            <a:xfrm>
              <a:off x="4193245" y="4019010"/>
              <a:ext cx="789346" cy="400485"/>
              <a:chOff x="7393632" y="2417516"/>
              <a:chExt cx="2236474" cy="1134706"/>
            </a:xfrm>
          </p:grpSpPr>
          <p:sp>
            <p:nvSpPr>
              <p:cNvPr id="13" name="Shape 92"/>
              <p:cNvSpPr/>
              <p:nvPr/>
            </p:nvSpPr>
            <p:spPr>
              <a:xfrm>
                <a:off x="8033518" y="2521151"/>
                <a:ext cx="912248" cy="10310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840" y="1"/>
                    </a:moveTo>
                    <a:cubicBezTo>
                      <a:pt x="72601" y="-114"/>
                      <a:pt x="85222" y="6136"/>
                      <a:pt x="85455" y="16051"/>
                    </a:cubicBezTo>
                    <a:cubicBezTo>
                      <a:pt x="86640" y="22443"/>
                      <a:pt x="85759" y="23913"/>
                      <a:pt x="84877" y="30165"/>
                    </a:cubicBezTo>
                    <a:cubicBezTo>
                      <a:pt x="89487" y="33821"/>
                      <a:pt x="89063" y="39962"/>
                      <a:pt x="82652" y="46759"/>
                    </a:cubicBezTo>
                    <a:cubicBezTo>
                      <a:pt x="82652" y="50814"/>
                      <a:pt x="78519" y="53533"/>
                      <a:pt x="77089" y="56111"/>
                    </a:cubicBezTo>
                    <a:cubicBezTo>
                      <a:pt x="77168" y="59533"/>
                      <a:pt x="77155" y="62803"/>
                      <a:pt x="83129" y="67291"/>
                    </a:cubicBezTo>
                    <a:cubicBezTo>
                      <a:pt x="88228" y="68440"/>
                      <a:pt x="97126" y="67960"/>
                      <a:pt x="110070" y="79948"/>
                    </a:cubicBezTo>
                    <a:cubicBezTo>
                      <a:pt x="114157" y="85923"/>
                      <a:pt x="117184" y="94241"/>
                      <a:pt x="120000" y="108372"/>
                    </a:cubicBezTo>
                    <a:cubicBezTo>
                      <a:pt x="98395" y="125094"/>
                      <a:pt x="17527" y="122525"/>
                      <a:pt x="0" y="108636"/>
                    </a:cubicBezTo>
                    <a:cubicBezTo>
                      <a:pt x="2177" y="101196"/>
                      <a:pt x="2781" y="87073"/>
                      <a:pt x="7364" y="82901"/>
                    </a:cubicBezTo>
                    <a:cubicBezTo>
                      <a:pt x="12274" y="76354"/>
                      <a:pt x="27647" y="69197"/>
                      <a:pt x="37749" y="66752"/>
                    </a:cubicBezTo>
                    <a:cubicBezTo>
                      <a:pt x="44006" y="62603"/>
                      <a:pt x="44677" y="61201"/>
                      <a:pt x="44902" y="58010"/>
                    </a:cubicBezTo>
                    <a:cubicBezTo>
                      <a:pt x="42390" y="52397"/>
                      <a:pt x="39100" y="52009"/>
                      <a:pt x="39100" y="47603"/>
                    </a:cubicBezTo>
                    <a:cubicBezTo>
                      <a:pt x="28403" y="41616"/>
                      <a:pt x="32165" y="31533"/>
                      <a:pt x="34332" y="29743"/>
                    </a:cubicBezTo>
                    <a:cubicBezTo>
                      <a:pt x="33793" y="21757"/>
                      <a:pt x="33571" y="18411"/>
                      <a:pt x="35575" y="13097"/>
                    </a:cubicBezTo>
                    <a:cubicBezTo>
                      <a:pt x="39905" y="4033"/>
                      <a:pt x="49915" y="91"/>
                      <a:pt x="59840" y="1"/>
                    </a:cubicBezTo>
                    <a:close/>
                    <a:moveTo>
                      <a:pt x="73115" y="61807"/>
                    </a:moveTo>
                    <a:cubicBezTo>
                      <a:pt x="70651" y="64010"/>
                      <a:pt x="65486" y="67268"/>
                      <a:pt x="63340" y="69049"/>
                    </a:cubicBezTo>
                    <a:cubicBezTo>
                      <a:pt x="64850" y="71205"/>
                      <a:pt x="66042" y="71674"/>
                      <a:pt x="66439" y="72776"/>
                    </a:cubicBezTo>
                    <a:cubicBezTo>
                      <a:pt x="65645" y="74440"/>
                      <a:pt x="64135" y="77370"/>
                      <a:pt x="63340" y="79104"/>
                    </a:cubicBezTo>
                    <a:lnTo>
                      <a:pt x="65645" y="87120"/>
                    </a:lnTo>
                    <a:cubicBezTo>
                      <a:pt x="68188" y="83510"/>
                      <a:pt x="70334" y="79479"/>
                      <a:pt x="71685" y="77206"/>
                    </a:cubicBezTo>
                    <a:lnTo>
                      <a:pt x="76374" y="81917"/>
                    </a:lnTo>
                    <a:cubicBezTo>
                      <a:pt x="76347" y="77323"/>
                      <a:pt x="77354" y="74416"/>
                      <a:pt x="77248" y="68205"/>
                    </a:cubicBezTo>
                    <a:lnTo>
                      <a:pt x="73115" y="61807"/>
                    </a:lnTo>
                    <a:close/>
                    <a:moveTo>
                      <a:pt x="46809" y="61877"/>
                    </a:moveTo>
                    <a:lnTo>
                      <a:pt x="42756" y="68205"/>
                    </a:lnTo>
                    <a:cubicBezTo>
                      <a:pt x="42730" y="72799"/>
                      <a:pt x="42703" y="77393"/>
                      <a:pt x="42677" y="81987"/>
                    </a:cubicBezTo>
                    <a:lnTo>
                      <a:pt x="49273" y="76924"/>
                    </a:lnTo>
                    <a:cubicBezTo>
                      <a:pt x="50624" y="79198"/>
                      <a:pt x="52531" y="83370"/>
                      <a:pt x="55075" y="86979"/>
                    </a:cubicBezTo>
                    <a:lnTo>
                      <a:pt x="56585" y="78752"/>
                    </a:lnTo>
                    <a:cubicBezTo>
                      <a:pt x="55790" y="77018"/>
                      <a:pt x="54995" y="74651"/>
                      <a:pt x="54200" y="72987"/>
                    </a:cubicBezTo>
                    <a:cubicBezTo>
                      <a:pt x="54598" y="71885"/>
                      <a:pt x="55472" y="71627"/>
                      <a:pt x="56982" y="69471"/>
                    </a:cubicBezTo>
                    <a:cubicBezTo>
                      <a:pt x="54836" y="67690"/>
                      <a:pt x="49273" y="64080"/>
                      <a:pt x="46809" y="61877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Shape 93"/>
              <p:cNvSpPr/>
              <p:nvPr/>
            </p:nvSpPr>
            <p:spPr>
              <a:xfrm>
                <a:off x="8831639" y="2417516"/>
                <a:ext cx="798467" cy="10564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4320" y="61877"/>
                    </a:moveTo>
                    <a:lnTo>
                      <a:pt x="29575" y="68205"/>
                    </a:lnTo>
                    <a:cubicBezTo>
                      <a:pt x="29544" y="72799"/>
                      <a:pt x="29513" y="77393"/>
                      <a:pt x="29482" y="81987"/>
                    </a:cubicBezTo>
                    <a:lnTo>
                      <a:pt x="37204" y="76924"/>
                    </a:lnTo>
                    <a:cubicBezTo>
                      <a:pt x="38785" y="79198"/>
                      <a:pt x="41018" y="83370"/>
                      <a:pt x="43996" y="86979"/>
                    </a:cubicBezTo>
                    <a:lnTo>
                      <a:pt x="45763" y="78752"/>
                    </a:lnTo>
                    <a:cubicBezTo>
                      <a:pt x="44833" y="77018"/>
                      <a:pt x="43902" y="74651"/>
                      <a:pt x="42972" y="72987"/>
                    </a:cubicBezTo>
                    <a:cubicBezTo>
                      <a:pt x="43437" y="71885"/>
                      <a:pt x="44461" y="71627"/>
                      <a:pt x="46228" y="69471"/>
                    </a:cubicBezTo>
                    <a:cubicBezTo>
                      <a:pt x="43716" y="67690"/>
                      <a:pt x="37204" y="64080"/>
                      <a:pt x="34320" y="61877"/>
                    </a:cubicBezTo>
                    <a:close/>
                    <a:moveTo>
                      <a:pt x="65114" y="61807"/>
                    </a:moveTo>
                    <a:cubicBezTo>
                      <a:pt x="62230" y="64010"/>
                      <a:pt x="56183" y="67268"/>
                      <a:pt x="53671" y="69049"/>
                    </a:cubicBezTo>
                    <a:cubicBezTo>
                      <a:pt x="55439" y="71205"/>
                      <a:pt x="56834" y="71674"/>
                      <a:pt x="57300" y="72776"/>
                    </a:cubicBezTo>
                    <a:cubicBezTo>
                      <a:pt x="56369" y="74440"/>
                      <a:pt x="54602" y="77370"/>
                      <a:pt x="53671" y="79104"/>
                    </a:cubicBezTo>
                    <a:lnTo>
                      <a:pt x="56369" y="87120"/>
                    </a:lnTo>
                    <a:cubicBezTo>
                      <a:pt x="59346" y="83511"/>
                      <a:pt x="61858" y="79479"/>
                      <a:pt x="63440" y="77206"/>
                    </a:cubicBezTo>
                    <a:lnTo>
                      <a:pt x="68929" y="81917"/>
                    </a:lnTo>
                    <a:cubicBezTo>
                      <a:pt x="68898" y="77323"/>
                      <a:pt x="70076" y="74416"/>
                      <a:pt x="69952" y="68205"/>
                    </a:cubicBezTo>
                    <a:close/>
                    <a:moveTo>
                      <a:pt x="49574" y="1"/>
                    </a:moveTo>
                    <a:cubicBezTo>
                      <a:pt x="64512" y="-114"/>
                      <a:pt x="79287" y="6136"/>
                      <a:pt x="79560" y="16051"/>
                    </a:cubicBezTo>
                    <a:cubicBezTo>
                      <a:pt x="80947" y="22443"/>
                      <a:pt x="79915" y="23913"/>
                      <a:pt x="78884" y="30165"/>
                    </a:cubicBezTo>
                    <a:cubicBezTo>
                      <a:pt x="84280" y="33821"/>
                      <a:pt x="83783" y="39962"/>
                      <a:pt x="76279" y="46759"/>
                    </a:cubicBezTo>
                    <a:cubicBezTo>
                      <a:pt x="76279" y="50814"/>
                      <a:pt x="71441" y="53533"/>
                      <a:pt x="69766" y="56111"/>
                    </a:cubicBezTo>
                    <a:cubicBezTo>
                      <a:pt x="69859" y="59533"/>
                      <a:pt x="69844" y="62803"/>
                      <a:pt x="76837" y="67291"/>
                    </a:cubicBezTo>
                    <a:cubicBezTo>
                      <a:pt x="82807" y="68440"/>
                      <a:pt x="93222" y="67960"/>
                      <a:pt x="108376" y="79948"/>
                    </a:cubicBezTo>
                    <a:cubicBezTo>
                      <a:pt x="113160" y="85923"/>
                      <a:pt x="116704" y="94241"/>
                      <a:pt x="119999" y="108372"/>
                    </a:cubicBezTo>
                    <a:cubicBezTo>
                      <a:pt x="107354" y="116733"/>
                      <a:pt x="77364" y="120272"/>
                      <a:pt x="47971" y="119983"/>
                    </a:cubicBezTo>
                    <a:lnTo>
                      <a:pt x="32925" y="119346"/>
                    </a:lnTo>
                    <a:lnTo>
                      <a:pt x="29917" y="108217"/>
                    </a:lnTo>
                    <a:cubicBezTo>
                      <a:pt x="26781" y="98114"/>
                      <a:pt x="23309" y="91286"/>
                      <a:pt x="19000" y="86010"/>
                    </a:cubicBezTo>
                    <a:cubicBezTo>
                      <a:pt x="12175" y="80718"/>
                      <a:pt x="6150" y="77489"/>
                      <a:pt x="907" y="75450"/>
                    </a:cubicBezTo>
                    <a:lnTo>
                      <a:pt x="0" y="75144"/>
                    </a:lnTo>
                    <a:lnTo>
                      <a:pt x="3649" y="73289"/>
                    </a:lnTo>
                    <a:cubicBezTo>
                      <a:pt x="10345" y="70375"/>
                      <a:pt x="17801" y="67975"/>
                      <a:pt x="23714" y="66752"/>
                    </a:cubicBezTo>
                    <a:cubicBezTo>
                      <a:pt x="31038" y="62604"/>
                      <a:pt x="31823" y="61201"/>
                      <a:pt x="32087" y="58010"/>
                    </a:cubicBezTo>
                    <a:cubicBezTo>
                      <a:pt x="29146" y="52397"/>
                      <a:pt x="25295" y="52009"/>
                      <a:pt x="25295" y="47603"/>
                    </a:cubicBezTo>
                    <a:cubicBezTo>
                      <a:pt x="12772" y="41616"/>
                      <a:pt x="17176" y="31533"/>
                      <a:pt x="19713" y="29743"/>
                    </a:cubicBezTo>
                    <a:cubicBezTo>
                      <a:pt x="19082" y="21757"/>
                      <a:pt x="18822" y="18412"/>
                      <a:pt x="21168" y="13097"/>
                    </a:cubicBezTo>
                    <a:cubicBezTo>
                      <a:pt x="26237" y="4033"/>
                      <a:pt x="37955" y="91"/>
                      <a:pt x="4957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94"/>
              <p:cNvSpPr/>
              <p:nvPr/>
            </p:nvSpPr>
            <p:spPr>
              <a:xfrm>
                <a:off x="7393632" y="2417516"/>
                <a:ext cx="799817" cy="105632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05" y="61885"/>
                    </a:moveTo>
                    <a:lnTo>
                      <a:pt x="49968" y="68215"/>
                    </a:lnTo>
                    <a:cubicBezTo>
                      <a:pt x="49937" y="72809"/>
                      <a:pt x="49906" y="77404"/>
                      <a:pt x="49875" y="81998"/>
                    </a:cubicBezTo>
                    <a:lnTo>
                      <a:pt x="57584" y="76935"/>
                    </a:lnTo>
                    <a:cubicBezTo>
                      <a:pt x="59163" y="79208"/>
                      <a:pt x="61392" y="83381"/>
                      <a:pt x="64364" y="86991"/>
                    </a:cubicBezTo>
                    <a:lnTo>
                      <a:pt x="66129" y="78763"/>
                    </a:lnTo>
                    <a:cubicBezTo>
                      <a:pt x="65200" y="77028"/>
                      <a:pt x="64271" y="74661"/>
                      <a:pt x="63343" y="72997"/>
                    </a:cubicBezTo>
                    <a:cubicBezTo>
                      <a:pt x="63807" y="71895"/>
                      <a:pt x="64829" y="71637"/>
                      <a:pt x="66594" y="69480"/>
                    </a:cubicBezTo>
                    <a:cubicBezTo>
                      <a:pt x="64086" y="67699"/>
                      <a:pt x="57584" y="64089"/>
                      <a:pt x="54705" y="61885"/>
                    </a:cubicBezTo>
                    <a:close/>
                    <a:moveTo>
                      <a:pt x="85448" y="61815"/>
                    </a:moveTo>
                    <a:cubicBezTo>
                      <a:pt x="82569" y="64019"/>
                      <a:pt x="76532" y="67277"/>
                      <a:pt x="74024" y="69058"/>
                    </a:cubicBezTo>
                    <a:cubicBezTo>
                      <a:pt x="75789" y="71215"/>
                      <a:pt x="77182" y="71684"/>
                      <a:pt x="77646" y="72786"/>
                    </a:cubicBezTo>
                    <a:cubicBezTo>
                      <a:pt x="76717" y="74450"/>
                      <a:pt x="74953" y="77380"/>
                      <a:pt x="74024" y="79115"/>
                    </a:cubicBezTo>
                    <a:lnTo>
                      <a:pt x="76717" y="87132"/>
                    </a:lnTo>
                    <a:cubicBezTo>
                      <a:pt x="79689" y="83522"/>
                      <a:pt x="82197" y="79490"/>
                      <a:pt x="83776" y="77216"/>
                    </a:cubicBezTo>
                    <a:lnTo>
                      <a:pt x="89256" y="81928"/>
                    </a:lnTo>
                    <a:cubicBezTo>
                      <a:pt x="89225" y="77333"/>
                      <a:pt x="90401" y="74426"/>
                      <a:pt x="90278" y="68215"/>
                    </a:cubicBezTo>
                    <a:close/>
                    <a:moveTo>
                      <a:pt x="69933" y="1"/>
                    </a:moveTo>
                    <a:cubicBezTo>
                      <a:pt x="84846" y="-114"/>
                      <a:pt x="99597" y="6137"/>
                      <a:pt x="99869" y="16053"/>
                    </a:cubicBezTo>
                    <a:cubicBezTo>
                      <a:pt x="101254" y="22446"/>
                      <a:pt x="100224" y="23916"/>
                      <a:pt x="99194" y="30169"/>
                    </a:cubicBezTo>
                    <a:cubicBezTo>
                      <a:pt x="104581" y="33826"/>
                      <a:pt x="104085" y="39967"/>
                      <a:pt x="96593" y="46765"/>
                    </a:cubicBezTo>
                    <a:cubicBezTo>
                      <a:pt x="96593" y="50821"/>
                      <a:pt x="91763" y="53540"/>
                      <a:pt x="90092" y="56119"/>
                    </a:cubicBezTo>
                    <a:cubicBezTo>
                      <a:pt x="90184" y="59541"/>
                      <a:pt x="90169" y="62811"/>
                      <a:pt x="97150" y="67300"/>
                    </a:cubicBezTo>
                    <a:cubicBezTo>
                      <a:pt x="101620" y="68162"/>
                      <a:pt x="108587" y="68107"/>
                      <a:pt x="118173" y="73084"/>
                    </a:cubicBezTo>
                    <a:lnTo>
                      <a:pt x="120000" y="74154"/>
                    </a:lnTo>
                    <a:lnTo>
                      <a:pt x="109152" y="78180"/>
                    </a:lnTo>
                    <a:cubicBezTo>
                      <a:pt x="101123" y="81611"/>
                      <a:pt x="94006" y="85645"/>
                      <a:pt x="90560" y="89500"/>
                    </a:cubicBezTo>
                    <a:cubicBezTo>
                      <a:pt x="85736" y="93184"/>
                      <a:pt x="84052" y="103459"/>
                      <a:pt x="82223" y="112063"/>
                    </a:cubicBezTo>
                    <a:lnTo>
                      <a:pt x="80245" y="119718"/>
                    </a:lnTo>
                    <a:lnTo>
                      <a:pt x="68333" y="120000"/>
                    </a:lnTo>
                    <a:cubicBezTo>
                      <a:pt x="38989" y="119711"/>
                      <a:pt x="10241" y="115596"/>
                      <a:pt x="0" y="108651"/>
                    </a:cubicBezTo>
                    <a:cubicBezTo>
                      <a:pt x="2544" y="101210"/>
                      <a:pt x="3250" y="87085"/>
                      <a:pt x="8606" y="82912"/>
                    </a:cubicBezTo>
                    <a:cubicBezTo>
                      <a:pt x="14344" y="76364"/>
                      <a:pt x="32311" y="69207"/>
                      <a:pt x="44117" y="66761"/>
                    </a:cubicBezTo>
                    <a:cubicBezTo>
                      <a:pt x="51428" y="62612"/>
                      <a:pt x="52213" y="61209"/>
                      <a:pt x="52476" y="58017"/>
                    </a:cubicBezTo>
                    <a:cubicBezTo>
                      <a:pt x="49540" y="52404"/>
                      <a:pt x="45696" y="52016"/>
                      <a:pt x="45696" y="47609"/>
                    </a:cubicBezTo>
                    <a:cubicBezTo>
                      <a:pt x="33194" y="41621"/>
                      <a:pt x="37590" y="31537"/>
                      <a:pt x="40123" y="29747"/>
                    </a:cubicBezTo>
                    <a:cubicBezTo>
                      <a:pt x="39493" y="21760"/>
                      <a:pt x="39234" y="18414"/>
                      <a:pt x="41575" y="13099"/>
                    </a:cubicBezTo>
                    <a:cubicBezTo>
                      <a:pt x="46636" y="4033"/>
                      <a:pt x="58334" y="91"/>
                      <a:pt x="6993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Century Gothic"/>
                  <a:buNone/>
                </a:pPr>
                <a:endParaRPr sz="7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" name="Picture 2" descr="C:\Users\kannau\AppData\Local\Microsoft\Windows\Temporary Internet Files\Content.Outlook\6YC6KO9L\PCTF_Graph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14" y="635855"/>
            <a:ext cx="914402" cy="91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6443</TotalTime>
  <Words>1114</Words>
  <Application>Microsoft Office PowerPoint</Application>
  <PresentationFormat>On-screen Show (4:3)</PresentationFormat>
  <Paragraphs>204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Joint Council Priority: Identity Management </vt:lpstr>
      <vt:lpstr>Why does Digital Identity matter? </vt:lpstr>
      <vt:lpstr>You asked us to:</vt:lpstr>
      <vt:lpstr>Our key findings identified: </vt:lpstr>
      <vt:lpstr>1. Communication/  Collaboration</vt:lpstr>
      <vt:lpstr>2. Pan-Canadian Trust Framework </vt:lpstr>
      <vt:lpstr>2. “Alpha Testing” of PCTF Conformance Criteria</vt:lpstr>
      <vt:lpstr>3. Pilots</vt:lpstr>
      <vt:lpstr>3a. Pilots: Testing out the Trust Framework </vt:lpstr>
      <vt:lpstr>3b. Pilots: Supporting Client Centric Services</vt:lpstr>
      <vt:lpstr>  Status Update </vt:lpstr>
      <vt:lpstr>3c. Nova Scotia (NS) Pilot</vt:lpstr>
      <vt:lpstr>3d. Government of Canada Interoperability Platform  as Enabler to CDI</vt:lpstr>
      <vt:lpstr>3cd. Alignment of CDI to  Identity Management Priority</vt:lpstr>
      <vt:lpstr>4. Approach to Technology </vt:lpstr>
      <vt:lpstr>5. Public Policy &amp; Governance</vt:lpstr>
      <vt:lpstr>PowerPoint Presentation</vt:lpstr>
      <vt:lpstr>PowerPoint Presentation</vt:lpstr>
      <vt:lpstr>Key Questions &amp; Recommendations</vt:lpstr>
      <vt:lpstr>Q: Public Policy &amp; Governance </vt:lpstr>
      <vt:lpstr>PowerPoint Presentation</vt:lpstr>
      <vt:lpstr>PowerPoint Presentation</vt:lpstr>
      <vt:lpstr>PowerPoint Presentation</vt:lpstr>
      <vt:lpstr>Thank you!</vt:lpstr>
    </vt:vector>
  </TitlesOfParts>
  <Company>Province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Council Priority: Identity Management</dc:title>
  <dc:creator>Annau, Keleigh MTIC:EX</dc:creator>
  <cp:lastModifiedBy>Annau, Keleigh MTIC:EX</cp:lastModifiedBy>
  <cp:revision>278</cp:revision>
  <cp:lastPrinted>2017-09-27T22:24:41Z</cp:lastPrinted>
  <dcterms:created xsi:type="dcterms:W3CDTF">2017-08-22T22:52:41Z</dcterms:created>
  <dcterms:modified xsi:type="dcterms:W3CDTF">2017-09-27T23:34:49Z</dcterms:modified>
</cp:coreProperties>
</file>