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handoutMasterIdLst>
    <p:handoutMasterId r:id="rId6"/>
  </p:handoutMasterIdLst>
  <p:sldIdLst>
    <p:sldId id="303" r:id="rId2"/>
    <p:sldId id="301" r:id="rId3"/>
    <p:sldId id="302" r:id="rId4"/>
  </p:sldIdLst>
  <p:sldSz cx="9144000" cy="6858000" type="screen4x3"/>
  <p:notesSz cx="7023100" cy="93091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932">
          <p15:clr>
            <a:srgbClr val="A4A3A4"/>
          </p15:clr>
        </p15:guide>
        <p15:guide id="4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3438" autoAdjust="0"/>
  </p:normalViewPr>
  <p:slideViewPr>
    <p:cSldViewPr>
      <p:cViewPr varScale="1">
        <p:scale>
          <a:sx n="86" d="100"/>
          <a:sy n="86" d="100"/>
        </p:scale>
        <p:origin x="763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30" d="100"/>
          <a:sy n="130" d="100"/>
        </p:scale>
        <p:origin x="-1164" y="2952"/>
      </p:cViewPr>
      <p:guideLst>
        <p:guide orient="horz" pos="2928"/>
        <p:guide pos="2208"/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200"/>
            </a:lvl1pPr>
          </a:lstStyle>
          <a:p>
            <a:fld id="{133AB399-40A0-4611-9F22-D99641732BEC}" type="datetimeFigureOut">
              <a:rPr lang="en-CA" smtClean="0"/>
              <a:t>2018-08-31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200"/>
            </a:lvl1pPr>
          </a:lstStyle>
          <a:p>
            <a:fld id="{0C00046A-08D8-4B9E-8CA3-BB74F0E30F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037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3979" cy="465773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7531" y="0"/>
            <a:ext cx="3043979" cy="465773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395A8284-A0C6-4656-B665-AB675B54DEC3}" type="datetimeFigureOut">
              <a:rPr lang="en-CA" smtClean="0"/>
              <a:t>2018-08-31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77" tIns="45789" rIns="91577" bIns="457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946" y="4422459"/>
            <a:ext cx="5617208" cy="4188778"/>
          </a:xfrm>
          <a:prstGeom prst="rect">
            <a:avLst/>
          </a:prstGeom>
        </p:spPr>
        <p:txBody>
          <a:bodyPr vert="horz" lIns="91577" tIns="45789" rIns="91577" bIns="457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1738"/>
            <a:ext cx="3043979" cy="465773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7531" y="8841738"/>
            <a:ext cx="3043979" cy="465773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C3F0898F-A5E5-444B-B649-0E7E9F3697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095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D536-25B1-4886-A92E-28A2CC16FD0F}" type="datetimeFigureOut">
              <a:rPr lang="en-CA" smtClean="0"/>
              <a:t>2018-08-31</a:t>
            </a:fld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5625C-96D7-47F2-9AFD-60EAE8DFC01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D536-25B1-4886-A92E-28A2CC16FD0F}" type="datetimeFigureOut">
              <a:rPr lang="en-CA" smtClean="0"/>
              <a:t>2018-08-31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25C-96D7-47F2-9AFD-60EAE8DFC01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D536-25B1-4886-A92E-28A2CC16FD0F}" type="datetimeFigureOut">
              <a:rPr lang="en-CA" smtClean="0"/>
              <a:t>2018-08-31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25C-96D7-47F2-9AFD-60EAE8DFC01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D536-25B1-4886-A92E-28A2CC16FD0F}" type="datetimeFigureOut">
              <a:rPr lang="en-CA" smtClean="0"/>
              <a:t>2018-08-31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25C-96D7-47F2-9AFD-60EAE8DFC01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D536-25B1-4886-A92E-28A2CC16FD0F}" type="datetimeFigureOut">
              <a:rPr lang="en-CA" smtClean="0"/>
              <a:t>2018-08-31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25C-96D7-47F2-9AFD-60EAE8DFC014}" type="slidenum">
              <a:rPr lang="en-CA" smtClean="0"/>
              <a:t>‹#›</a:t>
            </a:fld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D536-25B1-4886-A92E-28A2CC16FD0F}" type="datetimeFigureOut">
              <a:rPr lang="en-CA" smtClean="0"/>
              <a:t>2018-08-31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25C-96D7-47F2-9AFD-60EAE8DFC01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D536-25B1-4886-A92E-28A2CC16FD0F}" type="datetimeFigureOut">
              <a:rPr lang="en-CA" smtClean="0"/>
              <a:t>2018-08-31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25C-96D7-47F2-9AFD-60EAE8DFC014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D536-25B1-4886-A92E-28A2CC16FD0F}" type="datetimeFigureOut">
              <a:rPr lang="en-CA" smtClean="0"/>
              <a:t>2018-08-31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25C-96D7-47F2-9AFD-60EAE8DFC01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D536-25B1-4886-A92E-28A2CC16FD0F}" type="datetimeFigureOut">
              <a:rPr lang="en-CA" smtClean="0"/>
              <a:t>2018-08-31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25C-96D7-47F2-9AFD-60EAE8DFC01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D536-25B1-4886-A92E-28A2CC16FD0F}" type="datetimeFigureOut">
              <a:rPr lang="en-CA" smtClean="0"/>
              <a:t>2018-08-31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25C-96D7-47F2-9AFD-60EAE8DFC01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D536-25B1-4886-A92E-28A2CC16FD0F}" type="datetimeFigureOut">
              <a:rPr lang="en-CA" smtClean="0"/>
              <a:t>2018-08-31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25C-96D7-47F2-9AFD-60EAE8DFC01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BA0D536-25B1-4886-A92E-28A2CC16FD0F}" type="datetimeFigureOut">
              <a:rPr lang="en-CA" smtClean="0"/>
              <a:t>2018-08-31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065625C-96D7-47F2-9AFD-60EAE8DFC014}" type="slidenum">
              <a:rPr lang="en-CA" smtClean="0"/>
              <a:t>‹#›</a:t>
            </a:fld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548680"/>
          </a:xfrm>
        </p:spPr>
        <p:txBody>
          <a:bodyPr/>
          <a:lstStyle/>
          <a:p>
            <a:pPr algn="l"/>
            <a:r>
              <a:rPr lang="en-CA" dirty="0" smtClean="0"/>
              <a:t>PCTF Toolkit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052736"/>
            <a:ext cx="7274171" cy="2232248"/>
          </a:xfrm>
          <a:prstGeom prst="rect">
            <a:avLst/>
          </a:prstGeom>
        </p:spPr>
      </p:pic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609094" y="3573016"/>
            <a:ext cx="8085584" cy="25202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CA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 collaborative team effort with experts on the ground.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an iterative and continuously </a:t>
            </a:r>
            <a:r>
              <a:rPr lang="en-CA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improving </a:t>
            </a:r>
            <a:r>
              <a:rPr lang="en-CA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PCTF and assessment approach both continue to evolve.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Currently developing a PCTF Assessment Toolkit</a:t>
            </a:r>
            <a:endParaRPr lang="en-CA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8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518773"/>
            <a:ext cx="57606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Lessons Learned (1)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268760"/>
            <a:ext cx="8301608" cy="4896544"/>
          </a:xfrm>
        </p:spPr>
        <p:txBody>
          <a:bodyPr>
            <a:normAutofit fontScale="92500" lnSpcReduction="10000"/>
          </a:bodyPr>
          <a:lstStyle/>
          <a:p>
            <a:r>
              <a:rPr lang="en-CA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 collaborative team effort (with experts on the ground)</a:t>
            </a:r>
          </a:p>
          <a:p>
            <a:pPr lvl="1"/>
            <a:r>
              <a:rPr lang="en-CA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Kick-off involved in-person visit to </a:t>
            </a:r>
            <a:r>
              <a:rPr lang="en-CA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A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gain direct knowledge of program and ii) establish close working relationship between team members.</a:t>
            </a:r>
          </a:p>
          <a:p>
            <a:pPr lvl="1"/>
            <a:r>
              <a:rPr lang="en-CA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calls (and videoconferencing) between teams.</a:t>
            </a:r>
          </a:p>
          <a:p>
            <a:pPr lvl="1"/>
            <a:r>
              <a:rPr lang="en-CA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Gathered and compiled evidence using conformance criteria templates submitted for assessment.</a:t>
            </a:r>
          </a:p>
          <a:p>
            <a:r>
              <a:rPr lang="en-CA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an iterative </a:t>
            </a:r>
            <a:r>
              <a:rPr lang="en-CA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CA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(and continuously improving)</a:t>
            </a:r>
          </a:p>
          <a:p>
            <a:pPr lvl="1"/>
            <a:r>
              <a:rPr lang="en-CA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Developed a master spreadsheet to assess evidence against conformance criteria with traceability to TB policy requirements.</a:t>
            </a:r>
          </a:p>
          <a:p>
            <a:pPr lvl="1"/>
            <a:r>
              <a:rPr lang="en-CA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Assessment sheet created for each component (</a:t>
            </a:r>
            <a:r>
              <a:rPr lang="en-CA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Verified Person</a:t>
            </a:r>
            <a:r>
              <a:rPr lang="en-CA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CA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Verified Login</a:t>
            </a:r>
            <a:r>
              <a:rPr lang="en-CA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CA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 &amp; Consent</a:t>
            </a:r>
            <a:r>
              <a:rPr lang="en-CA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CA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Confirmation &amp;Binding</a:t>
            </a:r>
            <a:r>
              <a:rPr lang="en-CA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CA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review resulted in a </a:t>
            </a:r>
            <a:r>
              <a:rPr lang="en-CA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 of Acceptance </a:t>
            </a:r>
            <a:r>
              <a:rPr lang="en-CA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CA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r>
              <a:rPr lang="en-CA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CA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</a:t>
            </a:r>
            <a:r>
              <a:rPr lang="en-CA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CA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r>
              <a:rPr lang="en-CA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CA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PCTF and assessment approach both continue to evolve (we are defining the ‘state of the art’)</a:t>
            </a:r>
          </a:p>
          <a:p>
            <a:pPr lvl="1"/>
            <a:r>
              <a:rPr lang="en-CA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Clarified distinction between </a:t>
            </a:r>
            <a:r>
              <a:rPr lang="en-CA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Registration </a:t>
            </a:r>
            <a:r>
              <a:rPr lang="en-CA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CA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Enrolment.</a:t>
            </a:r>
          </a:p>
          <a:p>
            <a:pPr lvl="1"/>
            <a:r>
              <a:rPr lang="en-CA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Identified dependences with processes in existing programs (e.g. vital statistics, motor vehicle licensing) and other jurisdictions (e.g., federal immigration).</a:t>
            </a:r>
          </a:p>
          <a:p>
            <a:pPr lvl="1"/>
            <a:r>
              <a:rPr lang="en-CA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Clarified role of PCTF as a </a:t>
            </a:r>
            <a:r>
              <a:rPr lang="en-CA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process integrity framework </a:t>
            </a:r>
            <a:r>
              <a:rPr lang="en-CA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complement </a:t>
            </a:r>
            <a:r>
              <a:rPr lang="en-CA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interoperability standards and emerging frameworks </a:t>
            </a:r>
            <a:r>
              <a:rPr lang="en-CA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(e.g., SAML, Open ID Connect, Verifiable Claims).</a:t>
            </a:r>
          </a:p>
          <a:p>
            <a:pPr lvl="1"/>
            <a:r>
              <a:rPr lang="en-CA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Complements (doesn’t replace) existing assessment processes or agreements (e.g., Security Assessment and Authorization, SOC2 Trust Principles).</a:t>
            </a:r>
          </a:p>
          <a:p>
            <a:endParaRPr lang="en-CA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0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518773"/>
            <a:ext cx="57606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Lessons Learned (2)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24744"/>
            <a:ext cx="7283152" cy="6766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b="1" dirty="0" smtClean="0">
                <a:solidFill>
                  <a:schemeClr val="tx1"/>
                </a:solidFill>
              </a:rPr>
              <a:t>Examples of Assessment Approach and Artifacts</a:t>
            </a:r>
            <a:endParaRPr lang="en-CA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4022999"/>
            <a:ext cx="2830286" cy="20882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94" y="3873619"/>
            <a:ext cx="2088232" cy="227181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3873619"/>
            <a:ext cx="2347447" cy="22718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94" y="1717498"/>
            <a:ext cx="2376264" cy="178219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1937" y="1676083"/>
            <a:ext cx="2431483" cy="18236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3719" y="1717498"/>
            <a:ext cx="2311976" cy="173398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766858" y="357668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PCTF Assessment Approach</a:t>
            </a:r>
            <a:endParaRPr lang="en-CA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620449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Evidence</a:t>
            </a:r>
            <a:endParaRPr lang="en-CA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63888" y="620449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Assessment</a:t>
            </a:r>
            <a:endParaRPr lang="en-CA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60232" y="620449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endParaRPr lang="en-CA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52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56366|-13593164|-13155766|-3334100|-3351552|Treasury Board&quot;,&quot;Id&quot;:&quot;5b894fd33046431920731008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AB New Colour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F834C"/>
      </a:accent1>
      <a:accent2>
        <a:srgbClr val="74BE30"/>
      </a:accent2>
      <a:accent3>
        <a:srgbClr val="F8D608"/>
      </a:accent3>
      <a:accent4>
        <a:srgbClr val="4989A9"/>
      </a:accent4>
      <a:accent5>
        <a:srgbClr val="1DA8E7"/>
      </a:accent5>
      <a:accent6>
        <a:srgbClr val="3ACBF8"/>
      </a:accent6>
      <a:hlink>
        <a:srgbClr val="9D9D9D"/>
      </a:hlink>
      <a:folHlink>
        <a:srgbClr val="777777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7614</TotalTime>
  <Words>278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Courier New</vt:lpstr>
      <vt:lpstr>Palatino Linotype</vt:lpstr>
      <vt:lpstr>Wingdings</vt:lpstr>
      <vt:lpstr>Executive</vt:lpstr>
      <vt:lpstr>PCTF Toolkit</vt:lpstr>
      <vt:lpstr>PowerPoint Presentation</vt:lpstr>
      <vt:lpstr>PowerPoint Presentation</vt:lpstr>
    </vt:vector>
  </TitlesOfParts>
  <Company>Province of British Columbia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Council Priority: Identity Management</dc:title>
  <dc:creator>Annau, Keleigh MTIC:EX</dc:creator>
  <cp:lastModifiedBy>Bouma, Tim</cp:lastModifiedBy>
  <cp:revision>353</cp:revision>
  <cp:lastPrinted>2018-08-10T16:00:32Z</cp:lastPrinted>
  <dcterms:created xsi:type="dcterms:W3CDTF">2017-08-22T22:52:41Z</dcterms:created>
  <dcterms:modified xsi:type="dcterms:W3CDTF">2018-08-31T14:25:23Z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b9ab4177-2f29-4cec-984a-d13363ee260e</vt:lpwstr>
  </property>
  <property fmtid="{D5CDD505-2E9C-101B-9397-08002B2CF9AE}" pid="3" name="TBSSCTCLASSIFICATION">
    <vt:lpwstr>No Classification Selected</vt:lpwstr>
  </property>
  <property fmtid="{D5CDD505-2E9C-101B-9397-08002B2CF9AE}" pid="4" name="SECCLASS">
    <vt:lpwstr>CLASSN</vt:lpwstr>
  </property>
</Properties>
</file>