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3" r:id="rId4"/>
    <p:sldId id="262" r:id="rId5"/>
    <p:sldId id="26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AFF14-D812-43E5-B332-B6D43542984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47EA5BB-AB2D-46B3-B3D5-846D3E8B6934}">
      <dgm:prSet phldrT="[Text]"/>
      <dgm:spPr/>
      <dgm:t>
        <a:bodyPr/>
        <a:lstStyle/>
        <a:p>
          <a:r>
            <a:rPr lang="en-CA" b="1" dirty="0" smtClean="0"/>
            <a:t>Evidence</a:t>
          </a:r>
          <a:br>
            <a:rPr lang="en-CA" b="1" dirty="0" smtClean="0"/>
          </a:br>
          <a:r>
            <a:rPr lang="en-CA" b="1" dirty="0" smtClean="0"/>
            <a:t>Gathering</a:t>
          </a:r>
          <a:endParaRPr lang="en-CA" b="1" dirty="0"/>
        </a:p>
      </dgm:t>
    </dgm:pt>
    <dgm:pt modelId="{E8BE304E-D6E5-4367-A26B-74C9B67EB713}" type="parTrans" cxnId="{1B8FED21-D030-4727-A4B9-50232C715443}">
      <dgm:prSet/>
      <dgm:spPr/>
      <dgm:t>
        <a:bodyPr/>
        <a:lstStyle/>
        <a:p>
          <a:endParaRPr lang="en-CA" b="1"/>
        </a:p>
      </dgm:t>
    </dgm:pt>
    <dgm:pt modelId="{0516C4AA-5ACE-4FB4-BF37-FADFBB788593}" type="sibTrans" cxnId="{1B8FED21-D030-4727-A4B9-50232C715443}">
      <dgm:prSet/>
      <dgm:spPr/>
      <dgm:t>
        <a:bodyPr/>
        <a:lstStyle/>
        <a:p>
          <a:endParaRPr lang="en-CA" b="1"/>
        </a:p>
      </dgm:t>
    </dgm:pt>
    <dgm:pt modelId="{13575F4F-E97C-4C26-AAE1-F7339E821B55}">
      <dgm:prSet phldrT="[Text]"/>
      <dgm:spPr/>
      <dgm:t>
        <a:bodyPr/>
        <a:lstStyle/>
        <a:p>
          <a:r>
            <a:rPr lang="en-CA" b="1" dirty="0" smtClean="0"/>
            <a:t>Analysis</a:t>
          </a:r>
          <a:endParaRPr lang="en-CA" b="1" dirty="0"/>
        </a:p>
      </dgm:t>
    </dgm:pt>
    <dgm:pt modelId="{6644462E-87E1-4091-B982-EA54CFF1C735}" type="parTrans" cxnId="{59636100-EF03-44C9-96FB-14BEAC502848}">
      <dgm:prSet/>
      <dgm:spPr/>
      <dgm:t>
        <a:bodyPr/>
        <a:lstStyle/>
        <a:p>
          <a:endParaRPr lang="en-CA" b="1"/>
        </a:p>
      </dgm:t>
    </dgm:pt>
    <dgm:pt modelId="{8C10B391-433A-4CA9-9AC5-A6621EE98818}" type="sibTrans" cxnId="{59636100-EF03-44C9-96FB-14BEAC502848}">
      <dgm:prSet/>
      <dgm:spPr/>
      <dgm:t>
        <a:bodyPr/>
        <a:lstStyle/>
        <a:p>
          <a:endParaRPr lang="en-CA" b="1"/>
        </a:p>
      </dgm:t>
    </dgm:pt>
    <dgm:pt modelId="{E2E057FA-9CF9-4EF9-B11A-BD74F34002F4}">
      <dgm:prSet phldrT="[Text]"/>
      <dgm:spPr/>
      <dgm:t>
        <a:bodyPr/>
        <a:lstStyle/>
        <a:p>
          <a:r>
            <a:rPr lang="en-CA" b="1" dirty="0" smtClean="0"/>
            <a:t>Process Mapping</a:t>
          </a:r>
          <a:endParaRPr lang="en-CA" b="1" dirty="0"/>
        </a:p>
      </dgm:t>
    </dgm:pt>
    <dgm:pt modelId="{729BD12A-5D50-44D1-891D-06EEBEA02E9C}" type="parTrans" cxnId="{A7E049BE-FF88-4861-AFCE-B3F983F51989}">
      <dgm:prSet/>
      <dgm:spPr/>
      <dgm:t>
        <a:bodyPr/>
        <a:lstStyle/>
        <a:p>
          <a:endParaRPr lang="en-CA" b="1"/>
        </a:p>
      </dgm:t>
    </dgm:pt>
    <dgm:pt modelId="{F4DA7BD3-9012-4DFC-B126-848CFAC1248C}" type="sibTrans" cxnId="{A7E049BE-FF88-4861-AFCE-B3F983F51989}">
      <dgm:prSet/>
      <dgm:spPr/>
      <dgm:t>
        <a:bodyPr/>
        <a:lstStyle/>
        <a:p>
          <a:endParaRPr lang="en-CA" b="1"/>
        </a:p>
      </dgm:t>
    </dgm:pt>
    <dgm:pt modelId="{A8949986-4B21-4D7E-9795-C08ADC1DA2C8}">
      <dgm:prSet phldrT="[Text]"/>
      <dgm:spPr/>
      <dgm:t>
        <a:bodyPr/>
        <a:lstStyle/>
        <a:p>
          <a:r>
            <a:rPr lang="en-CA" b="1" dirty="0" smtClean="0"/>
            <a:t>Discovery</a:t>
          </a:r>
          <a:endParaRPr lang="en-CA" b="1" dirty="0"/>
        </a:p>
      </dgm:t>
    </dgm:pt>
    <dgm:pt modelId="{3919DDD1-F479-45D0-A3EE-7118FF157D9E}" type="parTrans" cxnId="{1337D0CD-A8CA-4114-81FA-BCD125C81727}">
      <dgm:prSet/>
      <dgm:spPr/>
      <dgm:t>
        <a:bodyPr/>
        <a:lstStyle/>
        <a:p>
          <a:endParaRPr lang="en-CA" b="1"/>
        </a:p>
      </dgm:t>
    </dgm:pt>
    <dgm:pt modelId="{0FD07978-9ED2-45DF-A617-262E677FE034}" type="sibTrans" cxnId="{1337D0CD-A8CA-4114-81FA-BCD125C81727}">
      <dgm:prSet/>
      <dgm:spPr/>
      <dgm:t>
        <a:bodyPr/>
        <a:lstStyle/>
        <a:p>
          <a:endParaRPr lang="en-CA" b="1"/>
        </a:p>
      </dgm:t>
    </dgm:pt>
    <dgm:pt modelId="{688D3B52-DF41-43DF-A8EF-D50390B92D5A}" type="pres">
      <dgm:prSet presAssocID="{26CAFF14-D812-43E5-B332-B6D43542984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8C61BEE-737B-44E3-BD23-6492656DF3BF}" type="pres">
      <dgm:prSet presAssocID="{847EA5BB-AB2D-46B3-B3D5-846D3E8B6934}" presName="dummy" presStyleCnt="0"/>
      <dgm:spPr/>
    </dgm:pt>
    <dgm:pt modelId="{14ACA132-D2A8-41F8-B2DF-2F1B94DE664D}" type="pres">
      <dgm:prSet presAssocID="{847EA5BB-AB2D-46B3-B3D5-846D3E8B6934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6AC9FDB-CD43-46A7-93A5-CE80FE68C222}" type="pres">
      <dgm:prSet presAssocID="{0516C4AA-5ACE-4FB4-BF37-FADFBB788593}" presName="sibTrans" presStyleLbl="node1" presStyleIdx="0" presStyleCnt="4"/>
      <dgm:spPr/>
      <dgm:t>
        <a:bodyPr/>
        <a:lstStyle/>
        <a:p>
          <a:endParaRPr lang="en-CA"/>
        </a:p>
      </dgm:t>
    </dgm:pt>
    <dgm:pt modelId="{F257F528-9841-4632-8E69-9586A8EFF230}" type="pres">
      <dgm:prSet presAssocID="{13575F4F-E97C-4C26-AAE1-F7339E821B55}" presName="dummy" presStyleCnt="0"/>
      <dgm:spPr/>
    </dgm:pt>
    <dgm:pt modelId="{703CA9A9-39B9-4CED-A0F0-95E2A96E5EC8}" type="pres">
      <dgm:prSet presAssocID="{13575F4F-E97C-4C26-AAE1-F7339E821B5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54F2431-EEE0-43C0-A27D-10C08056C7A7}" type="pres">
      <dgm:prSet presAssocID="{8C10B391-433A-4CA9-9AC5-A6621EE98818}" presName="sibTrans" presStyleLbl="node1" presStyleIdx="1" presStyleCnt="4"/>
      <dgm:spPr/>
      <dgm:t>
        <a:bodyPr/>
        <a:lstStyle/>
        <a:p>
          <a:endParaRPr lang="en-CA"/>
        </a:p>
      </dgm:t>
    </dgm:pt>
    <dgm:pt modelId="{23E6FD98-AC7A-48FC-BE60-81735C5F731E}" type="pres">
      <dgm:prSet presAssocID="{E2E057FA-9CF9-4EF9-B11A-BD74F34002F4}" presName="dummy" presStyleCnt="0"/>
      <dgm:spPr/>
    </dgm:pt>
    <dgm:pt modelId="{0C0F299E-51B2-4CF8-8005-F9FFC0CADFD9}" type="pres">
      <dgm:prSet presAssocID="{E2E057FA-9CF9-4EF9-B11A-BD74F34002F4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DA385A-307D-4732-A714-2DD0F852BFD1}" type="pres">
      <dgm:prSet presAssocID="{F4DA7BD3-9012-4DFC-B126-848CFAC1248C}" presName="sibTrans" presStyleLbl="node1" presStyleIdx="2" presStyleCnt="4"/>
      <dgm:spPr/>
      <dgm:t>
        <a:bodyPr/>
        <a:lstStyle/>
        <a:p>
          <a:endParaRPr lang="en-CA"/>
        </a:p>
      </dgm:t>
    </dgm:pt>
    <dgm:pt modelId="{D0A673BF-C503-4001-8B65-40CEDF6748EF}" type="pres">
      <dgm:prSet presAssocID="{A8949986-4B21-4D7E-9795-C08ADC1DA2C8}" presName="dummy" presStyleCnt="0"/>
      <dgm:spPr/>
    </dgm:pt>
    <dgm:pt modelId="{46551425-4DC4-43A0-A2E7-F4783521FFA2}" type="pres">
      <dgm:prSet presAssocID="{A8949986-4B21-4D7E-9795-C08ADC1DA2C8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354C661-A3F2-47CF-980F-8EFE8B2BAB17}" type="pres">
      <dgm:prSet presAssocID="{0FD07978-9ED2-45DF-A617-262E677FE034}" presName="sibTrans" presStyleLbl="node1" presStyleIdx="3" presStyleCnt="4"/>
      <dgm:spPr/>
      <dgm:t>
        <a:bodyPr/>
        <a:lstStyle/>
        <a:p>
          <a:endParaRPr lang="en-CA"/>
        </a:p>
      </dgm:t>
    </dgm:pt>
  </dgm:ptLst>
  <dgm:cxnLst>
    <dgm:cxn modelId="{1B8FED21-D030-4727-A4B9-50232C715443}" srcId="{26CAFF14-D812-43E5-B332-B6D435429843}" destId="{847EA5BB-AB2D-46B3-B3D5-846D3E8B6934}" srcOrd="0" destOrd="0" parTransId="{E8BE304E-D6E5-4367-A26B-74C9B67EB713}" sibTransId="{0516C4AA-5ACE-4FB4-BF37-FADFBB788593}"/>
    <dgm:cxn modelId="{A12E6513-912E-4E3E-9962-E17FFC362C18}" type="presOf" srcId="{0516C4AA-5ACE-4FB4-BF37-FADFBB788593}" destId="{A6AC9FDB-CD43-46A7-93A5-CE80FE68C222}" srcOrd="0" destOrd="0" presId="urn:microsoft.com/office/officeart/2005/8/layout/cycle1"/>
    <dgm:cxn modelId="{59636100-EF03-44C9-96FB-14BEAC502848}" srcId="{26CAFF14-D812-43E5-B332-B6D435429843}" destId="{13575F4F-E97C-4C26-AAE1-F7339E821B55}" srcOrd="1" destOrd="0" parTransId="{6644462E-87E1-4091-B982-EA54CFF1C735}" sibTransId="{8C10B391-433A-4CA9-9AC5-A6621EE98818}"/>
    <dgm:cxn modelId="{B1AD0103-BE2E-4DAB-8174-392188BA16FD}" type="presOf" srcId="{F4DA7BD3-9012-4DFC-B126-848CFAC1248C}" destId="{83DA385A-307D-4732-A714-2DD0F852BFD1}" srcOrd="0" destOrd="0" presId="urn:microsoft.com/office/officeart/2005/8/layout/cycle1"/>
    <dgm:cxn modelId="{1C284126-B73C-4B26-8A22-54DC862F9DC8}" type="presOf" srcId="{0FD07978-9ED2-45DF-A617-262E677FE034}" destId="{7354C661-A3F2-47CF-980F-8EFE8B2BAB17}" srcOrd="0" destOrd="0" presId="urn:microsoft.com/office/officeart/2005/8/layout/cycle1"/>
    <dgm:cxn modelId="{651B5622-EC30-451D-B1B6-9CF58CC66F53}" type="presOf" srcId="{A8949986-4B21-4D7E-9795-C08ADC1DA2C8}" destId="{46551425-4DC4-43A0-A2E7-F4783521FFA2}" srcOrd="0" destOrd="0" presId="urn:microsoft.com/office/officeart/2005/8/layout/cycle1"/>
    <dgm:cxn modelId="{DBF2E99A-EE6E-446C-852A-853D1FA3CB10}" type="presOf" srcId="{26CAFF14-D812-43E5-B332-B6D435429843}" destId="{688D3B52-DF41-43DF-A8EF-D50390B92D5A}" srcOrd="0" destOrd="0" presId="urn:microsoft.com/office/officeart/2005/8/layout/cycle1"/>
    <dgm:cxn modelId="{5A2B3119-45F5-495A-9BC9-3BF0B3F68CBA}" type="presOf" srcId="{847EA5BB-AB2D-46B3-B3D5-846D3E8B6934}" destId="{14ACA132-D2A8-41F8-B2DF-2F1B94DE664D}" srcOrd="0" destOrd="0" presId="urn:microsoft.com/office/officeart/2005/8/layout/cycle1"/>
    <dgm:cxn modelId="{1337D0CD-A8CA-4114-81FA-BCD125C81727}" srcId="{26CAFF14-D812-43E5-B332-B6D435429843}" destId="{A8949986-4B21-4D7E-9795-C08ADC1DA2C8}" srcOrd="3" destOrd="0" parTransId="{3919DDD1-F479-45D0-A3EE-7118FF157D9E}" sibTransId="{0FD07978-9ED2-45DF-A617-262E677FE034}"/>
    <dgm:cxn modelId="{25915D96-0390-4EC9-96A8-6B48DAB5B3BE}" type="presOf" srcId="{8C10B391-433A-4CA9-9AC5-A6621EE98818}" destId="{E54F2431-EEE0-43C0-A27D-10C08056C7A7}" srcOrd="0" destOrd="0" presId="urn:microsoft.com/office/officeart/2005/8/layout/cycle1"/>
    <dgm:cxn modelId="{A7E049BE-FF88-4861-AFCE-B3F983F51989}" srcId="{26CAFF14-D812-43E5-B332-B6D435429843}" destId="{E2E057FA-9CF9-4EF9-B11A-BD74F34002F4}" srcOrd="2" destOrd="0" parTransId="{729BD12A-5D50-44D1-891D-06EEBEA02E9C}" sibTransId="{F4DA7BD3-9012-4DFC-B126-848CFAC1248C}"/>
    <dgm:cxn modelId="{B467D675-6CCB-4E3F-ABCE-FE83F24FA2C9}" type="presOf" srcId="{E2E057FA-9CF9-4EF9-B11A-BD74F34002F4}" destId="{0C0F299E-51B2-4CF8-8005-F9FFC0CADFD9}" srcOrd="0" destOrd="0" presId="urn:microsoft.com/office/officeart/2005/8/layout/cycle1"/>
    <dgm:cxn modelId="{0079F98D-CF2A-457D-ADA9-26FC02D15FFA}" type="presOf" srcId="{13575F4F-E97C-4C26-AAE1-F7339E821B55}" destId="{703CA9A9-39B9-4CED-A0F0-95E2A96E5EC8}" srcOrd="0" destOrd="0" presId="urn:microsoft.com/office/officeart/2005/8/layout/cycle1"/>
    <dgm:cxn modelId="{0E2BBEE8-395C-465B-A699-CD35F124D77C}" type="presParOf" srcId="{688D3B52-DF41-43DF-A8EF-D50390B92D5A}" destId="{38C61BEE-737B-44E3-BD23-6492656DF3BF}" srcOrd="0" destOrd="0" presId="urn:microsoft.com/office/officeart/2005/8/layout/cycle1"/>
    <dgm:cxn modelId="{C096942D-CFC2-4699-B1E7-2319CA798E1D}" type="presParOf" srcId="{688D3B52-DF41-43DF-A8EF-D50390B92D5A}" destId="{14ACA132-D2A8-41F8-B2DF-2F1B94DE664D}" srcOrd="1" destOrd="0" presId="urn:microsoft.com/office/officeart/2005/8/layout/cycle1"/>
    <dgm:cxn modelId="{5CA26255-F3DF-40DA-BE2C-B476DFEC072B}" type="presParOf" srcId="{688D3B52-DF41-43DF-A8EF-D50390B92D5A}" destId="{A6AC9FDB-CD43-46A7-93A5-CE80FE68C222}" srcOrd="2" destOrd="0" presId="urn:microsoft.com/office/officeart/2005/8/layout/cycle1"/>
    <dgm:cxn modelId="{ACF6E423-A1F5-4FA4-A41A-6573FFE15C6A}" type="presParOf" srcId="{688D3B52-DF41-43DF-A8EF-D50390B92D5A}" destId="{F257F528-9841-4632-8E69-9586A8EFF230}" srcOrd="3" destOrd="0" presId="urn:microsoft.com/office/officeart/2005/8/layout/cycle1"/>
    <dgm:cxn modelId="{A35C39B2-113C-494D-9195-86DE051C0CCC}" type="presParOf" srcId="{688D3B52-DF41-43DF-A8EF-D50390B92D5A}" destId="{703CA9A9-39B9-4CED-A0F0-95E2A96E5EC8}" srcOrd="4" destOrd="0" presId="urn:microsoft.com/office/officeart/2005/8/layout/cycle1"/>
    <dgm:cxn modelId="{35712469-B30B-445A-8B9C-05AF0EE644F9}" type="presParOf" srcId="{688D3B52-DF41-43DF-A8EF-D50390B92D5A}" destId="{E54F2431-EEE0-43C0-A27D-10C08056C7A7}" srcOrd="5" destOrd="0" presId="urn:microsoft.com/office/officeart/2005/8/layout/cycle1"/>
    <dgm:cxn modelId="{B53599BE-C0C2-4410-AAA9-207ED73B0A1C}" type="presParOf" srcId="{688D3B52-DF41-43DF-A8EF-D50390B92D5A}" destId="{23E6FD98-AC7A-48FC-BE60-81735C5F731E}" srcOrd="6" destOrd="0" presId="urn:microsoft.com/office/officeart/2005/8/layout/cycle1"/>
    <dgm:cxn modelId="{05D6A9BD-0654-42B3-A408-66B52B713E59}" type="presParOf" srcId="{688D3B52-DF41-43DF-A8EF-D50390B92D5A}" destId="{0C0F299E-51B2-4CF8-8005-F9FFC0CADFD9}" srcOrd="7" destOrd="0" presId="urn:microsoft.com/office/officeart/2005/8/layout/cycle1"/>
    <dgm:cxn modelId="{731BA959-B13B-4343-9370-26A169AE0BCD}" type="presParOf" srcId="{688D3B52-DF41-43DF-A8EF-D50390B92D5A}" destId="{83DA385A-307D-4732-A714-2DD0F852BFD1}" srcOrd="8" destOrd="0" presId="urn:microsoft.com/office/officeart/2005/8/layout/cycle1"/>
    <dgm:cxn modelId="{0B0147CA-40A7-4E9E-A07C-58A6181D8660}" type="presParOf" srcId="{688D3B52-DF41-43DF-A8EF-D50390B92D5A}" destId="{D0A673BF-C503-4001-8B65-40CEDF6748EF}" srcOrd="9" destOrd="0" presId="urn:microsoft.com/office/officeart/2005/8/layout/cycle1"/>
    <dgm:cxn modelId="{1C3CBC83-C5FE-45DB-AACF-0D7F2913DF6A}" type="presParOf" srcId="{688D3B52-DF41-43DF-A8EF-D50390B92D5A}" destId="{46551425-4DC4-43A0-A2E7-F4783521FFA2}" srcOrd="10" destOrd="0" presId="urn:microsoft.com/office/officeart/2005/8/layout/cycle1"/>
    <dgm:cxn modelId="{43923B65-C2A1-4DE1-97A3-80DBF12A0E6B}" type="presParOf" srcId="{688D3B52-DF41-43DF-A8EF-D50390B92D5A}" destId="{7354C661-A3F2-47CF-980F-8EFE8B2BAB1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AFF14-D812-43E5-B332-B6D43542984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47EA5BB-AB2D-46B3-B3D5-846D3E8B6934}">
      <dgm:prSet phldrT="[Text]"/>
      <dgm:spPr/>
      <dgm:t>
        <a:bodyPr/>
        <a:lstStyle/>
        <a:p>
          <a:r>
            <a:rPr lang="en-CA" b="1" dirty="0" smtClean="0"/>
            <a:t>Peer</a:t>
          </a:r>
          <a:br>
            <a:rPr lang="en-CA" b="1" dirty="0" smtClean="0"/>
          </a:br>
          <a:r>
            <a:rPr lang="en-CA" b="1" dirty="0" smtClean="0"/>
            <a:t>Review</a:t>
          </a:r>
          <a:endParaRPr lang="en-CA" b="1" dirty="0"/>
        </a:p>
      </dgm:t>
    </dgm:pt>
    <dgm:pt modelId="{E8BE304E-D6E5-4367-A26B-74C9B67EB713}" type="parTrans" cxnId="{1B8FED21-D030-4727-A4B9-50232C715443}">
      <dgm:prSet/>
      <dgm:spPr/>
      <dgm:t>
        <a:bodyPr/>
        <a:lstStyle/>
        <a:p>
          <a:endParaRPr lang="en-CA" b="1"/>
        </a:p>
      </dgm:t>
    </dgm:pt>
    <dgm:pt modelId="{0516C4AA-5ACE-4FB4-BF37-FADFBB788593}" type="sibTrans" cxnId="{1B8FED21-D030-4727-A4B9-50232C715443}">
      <dgm:prSet/>
      <dgm:spPr/>
      <dgm:t>
        <a:bodyPr/>
        <a:lstStyle/>
        <a:p>
          <a:endParaRPr lang="en-CA" b="1"/>
        </a:p>
      </dgm:t>
    </dgm:pt>
    <dgm:pt modelId="{13575F4F-E97C-4C26-AAE1-F7339E821B55}">
      <dgm:prSet phldrT="[Text]"/>
      <dgm:spPr/>
      <dgm:t>
        <a:bodyPr/>
        <a:lstStyle/>
        <a:p>
          <a:r>
            <a:rPr lang="en-CA" b="1" dirty="0" smtClean="0"/>
            <a:t>Consultation &amp;</a:t>
          </a:r>
          <a:br>
            <a:rPr lang="en-CA" b="1" dirty="0" smtClean="0"/>
          </a:br>
          <a:r>
            <a:rPr lang="en-CA" b="1" dirty="0" smtClean="0"/>
            <a:t>Workshops</a:t>
          </a:r>
          <a:endParaRPr lang="en-CA" b="1" dirty="0"/>
        </a:p>
      </dgm:t>
    </dgm:pt>
    <dgm:pt modelId="{6644462E-87E1-4091-B982-EA54CFF1C735}" type="parTrans" cxnId="{59636100-EF03-44C9-96FB-14BEAC502848}">
      <dgm:prSet/>
      <dgm:spPr/>
      <dgm:t>
        <a:bodyPr/>
        <a:lstStyle/>
        <a:p>
          <a:endParaRPr lang="en-CA" b="1"/>
        </a:p>
      </dgm:t>
    </dgm:pt>
    <dgm:pt modelId="{8C10B391-433A-4CA9-9AC5-A6621EE98818}" type="sibTrans" cxnId="{59636100-EF03-44C9-96FB-14BEAC502848}">
      <dgm:prSet/>
      <dgm:spPr/>
      <dgm:t>
        <a:bodyPr/>
        <a:lstStyle/>
        <a:p>
          <a:endParaRPr lang="en-CA" b="1"/>
        </a:p>
      </dgm:t>
    </dgm:pt>
    <dgm:pt modelId="{E2E057FA-9CF9-4EF9-B11A-BD74F34002F4}">
      <dgm:prSet phldrT="[Text]"/>
      <dgm:spPr/>
      <dgm:t>
        <a:bodyPr/>
        <a:lstStyle/>
        <a:p>
          <a:r>
            <a:rPr lang="en-CA" b="1" dirty="0" smtClean="0"/>
            <a:t>Criteria</a:t>
          </a:r>
          <a:br>
            <a:rPr lang="en-CA" b="1" dirty="0" smtClean="0"/>
          </a:br>
          <a:r>
            <a:rPr lang="en-CA" b="1" dirty="0" smtClean="0"/>
            <a:t>Assessment</a:t>
          </a:r>
          <a:endParaRPr lang="en-CA" b="1" dirty="0"/>
        </a:p>
      </dgm:t>
    </dgm:pt>
    <dgm:pt modelId="{729BD12A-5D50-44D1-891D-06EEBEA02E9C}" type="parTrans" cxnId="{A7E049BE-FF88-4861-AFCE-B3F983F51989}">
      <dgm:prSet/>
      <dgm:spPr/>
      <dgm:t>
        <a:bodyPr/>
        <a:lstStyle/>
        <a:p>
          <a:endParaRPr lang="en-CA" b="1"/>
        </a:p>
      </dgm:t>
    </dgm:pt>
    <dgm:pt modelId="{F4DA7BD3-9012-4DFC-B126-848CFAC1248C}" type="sibTrans" cxnId="{A7E049BE-FF88-4861-AFCE-B3F983F51989}">
      <dgm:prSet/>
      <dgm:spPr/>
      <dgm:t>
        <a:bodyPr/>
        <a:lstStyle/>
        <a:p>
          <a:endParaRPr lang="en-CA" b="1"/>
        </a:p>
      </dgm:t>
    </dgm:pt>
    <dgm:pt modelId="{A8949986-4B21-4D7E-9795-C08ADC1DA2C8}">
      <dgm:prSet phldrT="[Text]"/>
      <dgm:spPr/>
      <dgm:t>
        <a:bodyPr/>
        <a:lstStyle/>
        <a:p>
          <a:endParaRPr lang="en-CA" b="1" dirty="0" smtClean="0"/>
        </a:p>
        <a:p>
          <a:r>
            <a:rPr lang="en-CA" b="1" dirty="0" smtClean="0"/>
            <a:t>Overall</a:t>
          </a:r>
        </a:p>
        <a:p>
          <a:r>
            <a:rPr lang="en-CA" b="1" dirty="0" smtClean="0"/>
            <a:t>Assessment</a:t>
          </a:r>
          <a:endParaRPr lang="en-CA" b="1" dirty="0"/>
        </a:p>
      </dgm:t>
    </dgm:pt>
    <dgm:pt modelId="{3919DDD1-F479-45D0-A3EE-7118FF157D9E}" type="parTrans" cxnId="{1337D0CD-A8CA-4114-81FA-BCD125C81727}">
      <dgm:prSet/>
      <dgm:spPr/>
      <dgm:t>
        <a:bodyPr/>
        <a:lstStyle/>
        <a:p>
          <a:endParaRPr lang="en-CA" b="1"/>
        </a:p>
      </dgm:t>
    </dgm:pt>
    <dgm:pt modelId="{0FD07978-9ED2-45DF-A617-262E677FE034}" type="sibTrans" cxnId="{1337D0CD-A8CA-4114-81FA-BCD125C81727}">
      <dgm:prSet/>
      <dgm:spPr/>
      <dgm:t>
        <a:bodyPr/>
        <a:lstStyle/>
        <a:p>
          <a:endParaRPr lang="en-CA" b="1"/>
        </a:p>
      </dgm:t>
    </dgm:pt>
    <dgm:pt modelId="{688D3B52-DF41-43DF-A8EF-D50390B92D5A}" type="pres">
      <dgm:prSet presAssocID="{26CAFF14-D812-43E5-B332-B6D43542984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8C61BEE-737B-44E3-BD23-6492656DF3BF}" type="pres">
      <dgm:prSet presAssocID="{847EA5BB-AB2D-46B3-B3D5-846D3E8B6934}" presName="dummy" presStyleCnt="0"/>
      <dgm:spPr/>
    </dgm:pt>
    <dgm:pt modelId="{14ACA132-D2A8-41F8-B2DF-2F1B94DE664D}" type="pres">
      <dgm:prSet presAssocID="{847EA5BB-AB2D-46B3-B3D5-846D3E8B6934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6AC9FDB-CD43-46A7-93A5-CE80FE68C222}" type="pres">
      <dgm:prSet presAssocID="{0516C4AA-5ACE-4FB4-BF37-FADFBB788593}" presName="sibTrans" presStyleLbl="node1" presStyleIdx="0" presStyleCnt="4"/>
      <dgm:spPr/>
      <dgm:t>
        <a:bodyPr/>
        <a:lstStyle/>
        <a:p>
          <a:endParaRPr lang="en-CA"/>
        </a:p>
      </dgm:t>
    </dgm:pt>
    <dgm:pt modelId="{F257F528-9841-4632-8E69-9586A8EFF230}" type="pres">
      <dgm:prSet presAssocID="{13575F4F-E97C-4C26-AAE1-F7339E821B55}" presName="dummy" presStyleCnt="0"/>
      <dgm:spPr/>
    </dgm:pt>
    <dgm:pt modelId="{703CA9A9-39B9-4CED-A0F0-95E2A96E5EC8}" type="pres">
      <dgm:prSet presAssocID="{13575F4F-E97C-4C26-AAE1-F7339E821B55}" presName="node" presStyleLbl="revTx" presStyleIdx="1" presStyleCnt="4" custScaleX="11666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54F2431-EEE0-43C0-A27D-10C08056C7A7}" type="pres">
      <dgm:prSet presAssocID="{8C10B391-433A-4CA9-9AC5-A6621EE98818}" presName="sibTrans" presStyleLbl="node1" presStyleIdx="1" presStyleCnt="4"/>
      <dgm:spPr/>
      <dgm:t>
        <a:bodyPr/>
        <a:lstStyle/>
        <a:p>
          <a:endParaRPr lang="en-CA"/>
        </a:p>
      </dgm:t>
    </dgm:pt>
    <dgm:pt modelId="{23E6FD98-AC7A-48FC-BE60-81735C5F731E}" type="pres">
      <dgm:prSet presAssocID="{E2E057FA-9CF9-4EF9-B11A-BD74F34002F4}" presName="dummy" presStyleCnt="0"/>
      <dgm:spPr/>
    </dgm:pt>
    <dgm:pt modelId="{0C0F299E-51B2-4CF8-8005-F9FFC0CADFD9}" type="pres">
      <dgm:prSet presAssocID="{E2E057FA-9CF9-4EF9-B11A-BD74F34002F4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DA385A-307D-4732-A714-2DD0F852BFD1}" type="pres">
      <dgm:prSet presAssocID="{F4DA7BD3-9012-4DFC-B126-848CFAC1248C}" presName="sibTrans" presStyleLbl="node1" presStyleIdx="2" presStyleCnt="4"/>
      <dgm:spPr/>
      <dgm:t>
        <a:bodyPr/>
        <a:lstStyle/>
        <a:p>
          <a:endParaRPr lang="en-CA"/>
        </a:p>
      </dgm:t>
    </dgm:pt>
    <dgm:pt modelId="{D0A673BF-C503-4001-8B65-40CEDF6748EF}" type="pres">
      <dgm:prSet presAssocID="{A8949986-4B21-4D7E-9795-C08ADC1DA2C8}" presName="dummy" presStyleCnt="0"/>
      <dgm:spPr/>
    </dgm:pt>
    <dgm:pt modelId="{46551425-4DC4-43A0-A2E7-F4783521FFA2}" type="pres">
      <dgm:prSet presAssocID="{A8949986-4B21-4D7E-9795-C08ADC1DA2C8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354C661-A3F2-47CF-980F-8EFE8B2BAB17}" type="pres">
      <dgm:prSet presAssocID="{0FD07978-9ED2-45DF-A617-262E677FE034}" presName="sibTrans" presStyleLbl="node1" presStyleIdx="3" presStyleCnt="4"/>
      <dgm:spPr/>
      <dgm:t>
        <a:bodyPr/>
        <a:lstStyle/>
        <a:p>
          <a:endParaRPr lang="en-CA"/>
        </a:p>
      </dgm:t>
    </dgm:pt>
  </dgm:ptLst>
  <dgm:cxnLst>
    <dgm:cxn modelId="{1337D0CD-A8CA-4114-81FA-BCD125C81727}" srcId="{26CAFF14-D812-43E5-B332-B6D435429843}" destId="{A8949986-4B21-4D7E-9795-C08ADC1DA2C8}" srcOrd="3" destOrd="0" parTransId="{3919DDD1-F479-45D0-A3EE-7118FF157D9E}" sibTransId="{0FD07978-9ED2-45DF-A617-262E677FE034}"/>
    <dgm:cxn modelId="{A7E049BE-FF88-4861-AFCE-B3F983F51989}" srcId="{26CAFF14-D812-43E5-B332-B6D435429843}" destId="{E2E057FA-9CF9-4EF9-B11A-BD74F34002F4}" srcOrd="2" destOrd="0" parTransId="{729BD12A-5D50-44D1-891D-06EEBEA02E9C}" sibTransId="{F4DA7BD3-9012-4DFC-B126-848CFAC1248C}"/>
    <dgm:cxn modelId="{1B8FED21-D030-4727-A4B9-50232C715443}" srcId="{26CAFF14-D812-43E5-B332-B6D435429843}" destId="{847EA5BB-AB2D-46B3-B3D5-846D3E8B6934}" srcOrd="0" destOrd="0" parTransId="{E8BE304E-D6E5-4367-A26B-74C9B67EB713}" sibTransId="{0516C4AA-5ACE-4FB4-BF37-FADFBB788593}"/>
    <dgm:cxn modelId="{47C90C36-1763-4202-AF25-A95DB70FA297}" type="presOf" srcId="{E2E057FA-9CF9-4EF9-B11A-BD74F34002F4}" destId="{0C0F299E-51B2-4CF8-8005-F9FFC0CADFD9}" srcOrd="0" destOrd="0" presId="urn:microsoft.com/office/officeart/2005/8/layout/cycle1"/>
    <dgm:cxn modelId="{D4248F97-6764-4348-B962-90456395F469}" type="presOf" srcId="{8C10B391-433A-4CA9-9AC5-A6621EE98818}" destId="{E54F2431-EEE0-43C0-A27D-10C08056C7A7}" srcOrd="0" destOrd="0" presId="urn:microsoft.com/office/officeart/2005/8/layout/cycle1"/>
    <dgm:cxn modelId="{0C9AF31F-F265-423C-9F2F-CD4E382103A9}" type="presOf" srcId="{0516C4AA-5ACE-4FB4-BF37-FADFBB788593}" destId="{A6AC9FDB-CD43-46A7-93A5-CE80FE68C222}" srcOrd="0" destOrd="0" presId="urn:microsoft.com/office/officeart/2005/8/layout/cycle1"/>
    <dgm:cxn modelId="{319A24B2-89DE-42BD-8224-6DF5C194CDC0}" type="presOf" srcId="{F4DA7BD3-9012-4DFC-B126-848CFAC1248C}" destId="{83DA385A-307D-4732-A714-2DD0F852BFD1}" srcOrd="0" destOrd="0" presId="urn:microsoft.com/office/officeart/2005/8/layout/cycle1"/>
    <dgm:cxn modelId="{59636100-EF03-44C9-96FB-14BEAC502848}" srcId="{26CAFF14-D812-43E5-B332-B6D435429843}" destId="{13575F4F-E97C-4C26-AAE1-F7339E821B55}" srcOrd="1" destOrd="0" parTransId="{6644462E-87E1-4091-B982-EA54CFF1C735}" sibTransId="{8C10B391-433A-4CA9-9AC5-A6621EE98818}"/>
    <dgm:cxn modelId="{FF243AD3-7382-497F-AC2B-C45F8B3A742D}" type="presOf" srcId="{847EA5BB-AB2D-46B3-B3D5-846D3E8B6934}" destId="{14ACA132-D2A8-41F8-B2DF-2F1B94DE664D}" srcOrd="0" destOrd="0" presId="urn:microsoft.com/office/officeart/2005/8/layout/cycle1"/>
    <dgm:cxn modelId="{5286BCC6-341B-4A30-98E6-B04A0076779D}" type="presOf" srcId="{0FD07978-9ED2-45DF-A617-262E677FE034}" destId="{7354C661-A3F2-47CF-980F-8EFE8B2BAB17}" srcOrd="0" destOrd="0" presId="urn:microsoft.com/office/officeart/2005/8/layout/cycle1"/>
    <dgm:cxn modelId="{A8151717-CE72-4F3D-B323-DF738883F97B}" type="presOf" srcId="{26CAFF14-D812-43E5-B332-B6D435429843}" destId="{688D3B52-DF41-43DF-A8EF-D50390B92D5A}" srcOrd="0" destOrd="0" presId="urn:microsoft.com/office/officeart/2005/8/layout/cycle1"/>
    <dgm:cxn modelId="{3B1A9884-4849-4FC1-9FA8-91983B170BB9}" type="presOf" srcId="{A8949986-4B21-4D7E-9795-C08ADC1DA2C8}" destId="{46551425-4DC4-43A0-A2E7-F4783521FFA2}" srcOrd="0" destOrd="0" presId="urn:microsoft.com/office/officeart/2005/8/layout/cycle1"/>
    <dgm:cxn modelId="{D19298B3-FCE8-47D7-A152-9AB39398100B}" type="presOf" srcId="{13575F4F-E97C-4C26-AAE1-F7339E821B55}" destId="{703CA9A9-39B9-4CED-A0F0-95E2A96E5EC8}" srcOrd="0" destOrd="0" presId="urn:microsoft.com/office/officeart/2005/8/layout/cycle1"/>
    <dgm:cxn modelId="{8A53C73E-F756-4429-A992-AA0C85EE7D10}" type="presParOf" srcId="{688D3B52-DF41-43DF-A8EF-D50390B92D5A}" destId="{38C61BEE-737B-44E3-BD23-6492656DF3BF}" srcOrd="0" destOrd="0" presId="urn:microsoft.com/office/officeart/2005/8/layout/cycle1"/>
    <dgm:cxn modelId="{78682B68-FA2B-45E4-A61A-2000D2494682}" type="presParOf" srcId="{688D3B52-DF41-43DF-A8EF-D50390B92D5A}" destId="{14ACA132-D2A8-41F8-B2DF-2F1B94DE664D}" srcOrd="1" destOrd="0" presId="urn:microsoft.com/office/officeart/2005/8/layout/cycle1"/>
    <dgm:cxn modelId="{15135681-97B9-454B-8CA0-BEECD4F95FB8}" type="presParOf" srcId="{688D3B52-DF41-43DF-A8EF-D50390B92D5A}" destId="{A6AC9FDB-CD43-46A7-93A5-CE80FE68C222}" srcOrd="2" destOrd="0" presId="urn:microsoft.com/office/officeart/2005/8/layout/cycle1"/>
    <dgm:cxn modelId="{22765288-AC26-4214-BF1E-D3345AE120D1}" type="presParOf" srcId="{688D3B52-DF41-43DF-A8EF-D50390B92D5A}" destId="{F257F528-9841-4632-8E69-9586A8EFF230}" srcOrd="3" destOrd="0" presId="urn:microsoft.com/office/officeart/2005/8/layout/cycle1"/>
    <dgm:cxn modelId="{2C41DCAE-87EE-4A8B-9A24-912E94FF9D41}" type="presParOf" srcId="{688D3B52-DF41-43DF-A8EF-D50390B92D5A}" destId="{703CA9A9-39B9-4CED-A0F0-95E2A96E5EC8}" srcOrd="4" destOrd="0" presId="urn:microsoft.com/office/officeart/2005/8/layout/cycle1"/>
    <dgm:cxn modelId="{8292AB0D-26A8-442E-B3EA-0BC5F61BE5C9}" type="presParOf" srcId="{688D3B52-DF41-43DF-A8EF-D50390B92D5A}" destId="{E54F2431-EEE0-43C0-A27D-10C08056C7A7}" srcOrd="5" destOrd="0" presId="urn:microsoft.com/office/officeart/2005/8/layout/cycle1"/>
    <dgm:cxn modelId="{E332DDEF-496B-40A7-B0FA-E059D1885DB8}" type="presParOf" srcId="{688D3B52-DF41-43DF-A8EF-D50390B92D5A}" destId="{23E6FD98-AC7A-48FC-BE60-81735C5F731E}" srcOrd="6" destOrd="0" presId="urn:microsoft.com/office/officeart/2005/8/layout/cycle1"/>
    <dgm:cxn modelId="{2FEF3502-F201-455B-B7B9-7543FFBB2DBA}" type="presParOf" srcId="{688D3B52-DF41-43DF-A8EF-D50390B92D5A}" destId="{0C0F299E-51B2-4CF8-8005-F9FFC0CADFD9}" srcOrd="7" destOrd="0" presId="urn:microsoft.com/office/officeart/2005/8/layout/cycle1"/>
    <dgm:cxn modelId="{CBFFFE51-C235-4D1F-A463-3CE214927849}" type="presParOf" srcId="{688D3B52-DF41-43DF-A8EF-D50390B92D5A}" destId="{83DA385A-307D-4732-A714-2DD0F852BFD1}" srcOrd="8" destOrd="0" presId="urn:microsoft.com/office/officeart/2005/8/layout/cycle1"/>
    <dgm:cxn modelId="{4F373838-091A-4B3F-8C84-D2F19056CBD8}" type="presParOf" srcId="{688D3B52-DF41-43DF-A8EF-D50390B92D5A}" destId="{D0A673BF-C503-4001-8B65-40CEDF6748EF}" srcOrd="9" destOrd="0" presId="urn:microsoft.com/office/officeart/2005/8/layout/cycle1"/>
    <dgm:cxn modelId="{9A7D9BA6-B773-42AF-B97D-FC245EBCD0BB}" type="presParOf" srcId="{688D3B52-DF41-43DF-A8EF-D50390B92D5A}" destId="{46551425-4DC4-43A0-A2E7-F4783521FFA2}" srcOrd="10" destOrd="0" presId="urn:microsoft.com/office/officeart/2005/8/layout/cycle1"/>
    <dgm:cxn modelId="{1911A316-EDAE-425B-BBAF-D0D2959FF25D}" type="presParOf" srcId="{688D3B52-DF41-43DF-A8EF-D50390B92D5A}" destId="{7354C661-A3F2-47CF-980F-8EFE8B2BAB1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19A1-CF31-42A9-B663-BDF114C95D8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146E-FC99-4BBD-97A4-0B2C82CF20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56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05CF-FFBD-4689-91DD-389DFFA54BE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39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1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36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529-2B14-49C5-911E-E69FFC256687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757A-289D-4440-AA50-C5CC03C6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82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63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71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83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87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96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9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5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1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8721-912F-4AB6-ADEC-B493B7ADA563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7FBC-6CE7-49E0-BAB5-365B743E187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hl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../diagrams/quickStyle2.xml"/><Relationship Id="rId3" Type="http://schemas.openxmlformats.org/officeDocument/2006/relationships/tags" Target="../tags/tag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2.xml"/><Relationship Id="rId12" Type="http://schemas.openxmlformats.org/officeDocument/2006/relationships/diagramLayout" Target="../diagrams/layout1.xml"/><Relationship Id="rId17" Type="http://schemas.openxmlformats.org/officeDocument/2006/relationships/diagramLayout" Target="../diagrams/layout2.xml"/><Relationship Id="rId2" Type="http://schemas.openxmlformats.org/officeDocument/2006/relationships/tags" Target="../tags/tag3.xml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diagramData" Target="../diagrams/data1.xml"/><Relationship Id="rId5" Type="http://schemas.openxmlformats.org/officeDocument/2006/relationships/tags" Target="../tags/tag6.xml"/><Relationship Id="rId15" Type="http://schemas.microsoft.com/office/2007/relationships/diagramDrawing" Target="../diagrams/drawing1.xml"/><Relationship Id="rId10" Type="http://schemas.openxmlformats.org/officeDocument/2006/relationships/image" Target="../media/image6.png"/><Relationship Id="rId19" Type="http://schemas.openxmlformats.org/officeDocument/2006/relationships/diagramColors" Target="../diagrams/colors2.xml"/><Relationship Id="rId4" Type="http://schemas.openxmlformats.org/officeDocument/2006/relationships/tags" Target="../tags/tag5.xml"/><Relationship Id="rId9" Type="http://schemas.openxmlformats.org/officeDocument/2006/relationships/hyperlink" Target="https://www.google.ca/url?sa=i&amp;source=images&amp;cd=&amp;cad=rja&amp;uact=8&amp;ved=2ahUKEwji1pmV2ofbAhWCVt8KHV9WAEQQjRx6BAgBEAU&amp;url=https://www.dcc-cdc.gc.ca/english/our_mandate/&amp;psig=AOvVaw2D8R5Mlz8YPPwnUwd-64lb&amp;ust=1526473259420530" TargetMode="External"/><Relationship Id="rId14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n-CA" sz="3600" b="1" dirty="0" smtClean="0">
                <a:latin typeface="+mn-lt"/>
              </a:rPr>
              <a:t>Pan-Canadian Trust Framework Public Sector Profile V1.1</a:t>
            </a:r>
            <a:endParaRPr lang="en-CA" sz="36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3746" y="1255626"/>
            <a:ext cx="6144322" cy="512158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b="1" dirty="0" smtClean="0"/>
              <a:t>Pan-Canadian Trust Framework Document</a:t>
            </a:r>
          </a:p>
          <a:p>
            <a:pPr lvl="1"/>
            <a:r>
              <a:rPr lang="en-CA" sz="2000" dirty="0" smtClean="0"/>
              <a:t>Comprehensive document (67 pages</a:t>
            </a:r>
            <a:r>
              <a:rPr lang="en-CA" sz="2000" dirty="0"/>
              <a:t>) </a:t>
            </a:r>
            <a:endParaRPr lang="en-CA" sz="2000" dirty="0" smtClean="0"/>
          </a:p>
          <a:p>
            <a:pPr lvl="1"/>
            <a:r>
              <a:rPr lang="en-CA" sz="2000" dirty="0" smtClean="0"/>
              <a:t>Combines scope of  </a:t>
            </a:r>
            <a:r>
              <a:rPr lang="en-CA" sz="2000" b="1" dirty="0" smtClean="0"/>
              <a:t>Persons, Organizations</a:t>
            </a:r>
            <a:r>
              <a:rPr lang="en-CA" sz="2000" dirty="0" smtClean="0"/>
              <a:t>, and </a:t>
            </a:r>
            <a:r>
              <a:rPr lang="en-CA" sz="2000" b="1" dirty="0" smtClean="0"/>
              <a:t>Relationships</a:t>
            </a:r>
          </a:p>
          <a:p>
            <a:pPr lvl="1"/>
            <a:r>
              <a:rPr lang="en-CA" sz="2000" dirty="0" smtClean="0"/>
              <a:t>Defines 25 </a:t>
            </a:r>
            <a:r>
              <a:rPr lang="en-CA" sz="2000" b="1" dirty="0" smtClean="0"/>
              <a:t>Atomic Processes and Qualifiers </a:t>
            </a:r>
            <a:r>
              <a:rPr lang="en-CA" sz="2000" dirty="0" smtClean="0"/>
              <a:t>(levels of assurance, etc.)</a:t>
            </a:r>
            <a:endParaRPr lang="en-CA" sz="2000" b="1" dirty="0" smtClean="0"/>
          </a:p>
          <a:p>
            <a:pPr lvl="1"/>
            <a:r>
              <a:rPr lang="en-CA" sz="2000" dirty="0" smtClean="0"/>
              <a:t>Provides background information, high-level guidance</a:t>
            </a:r>
            <a:r>
              <a:rPr lang="en-CA" sz="2000" dirty="0"/>
              <a:t> </a:t>
            </a:r>
            <a:r>
              <a:rPr lang="en-CA" sz="2000" dirty="0" smtClean="0"/>
              <a:t>and definitions.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b="1" dirty="0" smtClean="0"/>
              <a:t>PCTF Assessment Worksheet</a:t>
            </a:r>
          </a:p>
          <a:p>
            <a:pPr lvl="1"/>
            <a:r>
              <a:rPr lang="en-CA" sz="2000" dirty="0" smtClean="0"/>
              <a:t>Specifies </a:t>
            </a:r>
            <a:r>
              <a:rPr lang="en-CA" sz="2000" b="1" dirty="0"/>
              <a:t>C</a:t>
            </a:r>
            <a:r>
              <a:rPr lang="en-CA" sz="2000" b="1" dirty="0" smtClean="0"/>
              <a:t>onformance </a:t>
            </a:r>
            <a:r>
              <a:rPr lang="en-CA" sz="2000" b="1" dirty="0"/>
              <a:t>C</a:t>
            </a:r>
            <a:r>
              <a:rPr lang="en-CA" sz="2000" b="1" dirty="0" smtClean="0"/>
              <a:t>riteria </a:t>
            </a:r>
            <a:r>
              <a:rPr lang="en-CA" sz="2000" dirty="0" smtClean="0"/>
              <a:t>for each atomic process (approximately 250 in total)</a:t>
            </a:r>
          </a:p>
          <a:p>
            <a:pPr lvl="1"/>
            <a:r>
              <a:rPr lang="en-CA" sz="2000" dirty="0" smtClean="0"/>
              <a:t>Outlines an </a:t>
            </a:r>
            <a:r>
              <a:rPr lang="en-CA" sz="2000" b="1" dirty="0" smtClean="0"/>
              <a:t>Overall Assessment Approach </a:t>
            </a:r>
            <a:r>
              <a:rPr lang="en-CA" sz="2000" dirty="0" smtClean="0"/>
              <a:t>to collect and assess evidence (program documentation, etc.)</a:t>
            </a:r>
          </a:p>
          <a:p>
            <a:pPr lvl="1"/>
            <a:r>
              <a:rPr lang="en-CA" sz="2000" dirty="0" smtClean="0"/>
              <a:t>Documents assessment outcome for each conformance criteria: [</a:t>
            </a:r>
            <a:r>
              <a:rPr lang="en-CA" sz="2000" b="1" dirty="0" smtClean="0"/>
              <a:t>Accepted, Not Accepted, Accepted with Condition, Accepted with Observation, Not Applicable</a:t>
            </a:r>
            <a:r>
              <a:rPr lang="en-CA" sz="2000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b="1" dirty="0" smtClean="0"/>
              <a:t>Letter of Acceptance</a:t>
            </a:r>
          </a:p>
          <a:p>
            <a:pPr lvl="1"/>
            <a:r>
              <a:rPr lang="en-CA" sz="2100" dirty="0" smtClean="0"/>
              <a:t>Formally documents the outcome of PCTF assessment process</a:t>
            </a:r>
          </a:p>
          <a:p>
            <a:pPr lvl="1"/>
            <a:r>
              <a:rPr lang="en-CA" sz="2100" dirty="0" smtClean="0"/>
              <a:t>Issued to acknowledge acceptance of a trusted digital identity.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457200" lvl="1" indent="0">
              <a:buNone/>
            </a:pPr>
            <a:endParaRPr lang="en-CA" sz="2000" dirty="0" smtClean="0"/>
          </a:p>
          <a:p>
            <a:pPr lvl="1"/>
            <a:endParaRPr lang="en-CA" sz="2000" dirty="0" smtClean="0"/>
          </a:p>
          <a:p>
            <a:pPr lvl="1"/>
            <a:endParaRPr lang="en-CA" sz="2000" b="1" dirty="0" smtClean="0"/>
          </a:p>
          <a:p>
            <a:pPr lvl="1"/>
            <a:endParaRPr lang="en-CA" sz="1600" b="1" dirty="0" smtClean="0"/>
          </a:p>
          <a:p>
            <a:pPr lvl="1"/>
            <a:endParaRPr lang="en-CA" dirty="0" smtClean="0"/>
          </a:p>
          <a:p>
            <a:pPr lvl="2"/>
            <a:endParaRPr lang="en-CA" sz="1600" dirty="0" smtClean="0"/>
          </a:p>
          <a:p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69" y="1234440"/>
            <a:ext cx="1729771" cy="222269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29" y="4172127"/>
            <a:ext cx="2591671" cy="208527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69290" y="3933714"/>
            <a:ext cx="1583473" cy="2241395"/>
            <a:chOff x="9892275" y="1991162"/>
            <a:chExt cx="1583473" cy="2241395"/>
          </a:xfrm>
        </p:grpSpPr>
        <p:sp>
          <p:nvSpPr>
            <p:cNvPr id="8" name="Rectangle 7"/>
            <p:cNvSpPr/>
            <p:nvPr/>
          </p:nvSpPr>
          <p:spPr>
            <a:xfrm>
              <a:off x="9892275" y="1991162"/>
              <a:ext cx="1583473" cy="22413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b="1" dirty="0" smtClean="0">
                  <a:solidFill>
                    <a:schemeClr val="tx1"/>
                  </a:solidFill>
                </a:rPr>
                <a:t>Letter of Acceptance</a:t>
              </a:r>
              <a:endParaRPr lang="en-CA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0691" b="30691"/>
            <a:stretch/>
          </p:blipFill>
          <p:spPr>
            <a:xfrm>
              <a:off x="10106695" y="2787862"/>
              <a:ext cx="1247105" cy="12471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4465" b="14465"/>
            <a:stretch/>
          </p:blipFill>
          <p:spPr>
            <a:xfrm>
              <a:off x="10279772" y="2529609"/>
              <a:ext cx="747991" cy="747991"/>
            </a:xfrm>
            <a:prstGeom prst="rect">
              <a:avLst/>
            </a:prstGeom>
          </p:spPr>
        </p:pic>
      </p:grpSp>
      <p:sp>
        <p:nvSpPr>
          <p:cNvPr id="2" name="Down Arrow 1"/>
          <p:cNvSpPr/>
          <p:nvPr/>
        </p:nvSpPr>
        <p:spPr>
          <a:xfrm>
            <a:off x="7617626" y="3499163"/>
            <a:ext cx="36576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Down Arrow 10"/>
          <p:cNvSpPr/>
          <p:nvPr/>
        </p:nvSpPr>
        <p:spPr>
          <a:xfrm rot="16200000">
            <a:off x="9747105" y="4853578"/>
            <a:ext cx="36576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2" descr="https://lh5.googleusercontent.com/s8ttXFHLsFJSPyaeC2nN27X2m-1VFBiaX9_dTFH82KWvHg1x-UciaV6o1i3hLnIXWYNNhvlLFQzc74Fh7SnNhwlgyEhGmHE532kr7_7HcNSbE1ny6XYlMM3s8kphMhmT7t69U9nlqk3PI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362" y="1231876"/>
            <a:ext cx="2436562" cy="21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Arrow 12"/>
          <p:cNvSpPr/>
          <p:nvPr/>
        </p:nvSpPr>
        <p:spPr>
          <a:xfrm rot="5400000">
            <a:off x="9065645" y="2047479"/>
            <a:ext cx="365760" cy="559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753808" y="1797374"/>
            <a:ext cx="113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Consultation</a:t>
            </a:r>
            <a:endParaRPr lang="en-CA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03819" y="2366659"/>
            <a:ext cx="1486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Canadian</a:t>
            </a:r>
          </a:p>
          <a:p>
            <a:r>
              <a:rPr lang="en-CA" sz="1200" dirty="0" smtClean="0"/>
              <a:t>Public Sector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1560" y="3892229"/>
            <a:ext cx="1881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Assessment Worksheet</a:t>
            </a:r>
            <a:br>
              <a:rPr lang="en-CA" sz="1400" dirty="0" smtClean="0"/>
            </a:br>
            <a:endParaRPr lang="en-CA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71392" y="5334099"/>
            <a:ext cx="1028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Acceptance</a:t>
            </a:r>
            <a:endParaRPr lang="en-CA" sz="1400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10848538" y="3272996"/>
            <a:ext cx="36576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0209958" y="3683050"/>
            <a:ext cx="184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Trusted Digital Identity</a:t>
            </a:r>
            <a:endParaRPr lang="en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37236" y="917381"/>
            <a:ext cx="1621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Primary Deliverable</a:t>
            </a:r>
            <a:br>
              <a:rPr lang="en-CA" sz="1400" dirty="0" smtClean="0"/>
            </a:b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79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60" idx="3"/>
            <a:endCxn id="70" idx="1"/>
          </p:cNvCxnSpPr>
          <p:nvPr/>
        </p:nvCxnSpPr>
        <p:spPr>
          <a:xfrm>
            <a:off x="1991610" y="3742007"/>
            <a:ext cx="7523701" cy="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/>
          <p:cNvSpPr/>
          <p:nvPr>
            <p:custDataLst>
              <p:tags r:id="rId1"/>
            </p:custDataLst>
          </p:nvPr>
        </p:nvSpPr>
        <p:spPr>
          <a:xfrm>
            <a:off x="240776" y="1617816"/>
            <a:ext cx="2845722" cy="722330"/>
          </a:xfrm>
          <a:prstGeom prst="homePlate">
            <a:avLst>
              <a:gd name="adj" fmla="val 2754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Engagement</a:t>
            </a:r>
            <a:endParaRPr lang="en-US" dirty="0"/>
          </a:p>
        </p:txBody>
      </p:sp>
      <p:sp>
        <p:nvSpPr>
          <p:cNvPr id="9" name="Pentagon 8"/>
          <p:cNvSpPr/>
          <p:nvPr>
            <p:custDataLst>
              <p:tags r:id="rId2"/>
            </p:custDataLst>
          </p:nvPr>
        </p:nvSpPr>
        <p:spPr>
          <a:xfrm>
            <a:off x="3268748" y="1617816"/>
            <a:ext cx="2845722" cy="722330"/>
          </a:xfrm>
          <a:prstGeom prst="homePlate">
            <a:avLst>
              <a:gd name="adj" fmla="val 2754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Program Mapping</a:t>
            </a:r>
            <a:endParaRPr lang="en-US" dirty="0"/>
          </a:p>
        </p:txBody>
      </p:sp>
      <p:sp>
        <p:nvSpPr>
          <p:cNvPr id="10" name="Pentagon 9"/>
          <p:cNvSpPr/>
          <p:nvPr>
            <p:custDataLst>
              <p:tags r:id="rId3"/>
            </p:custDataLst>
          </p:nvPr>
        </p:nvSpPr>
        <p:spPr>
          <a:xfrm>
            <a:off x="6296720" y="1601797"/>
            <a:ext cx="2845722" cy="722330"/>
          </a:xfrm>
          <a:prstGeom prst="homePlate">
            <a:avLst>
              <a:gd name="adj" fmla="val 2754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Program Assessment</a:t>
            </a:r>
            <a:endParaRPr lang="en-US" dirty="0"/>
          </a:p>
        </p:txBody>
      </p:sp>
      <p:cxnSp>
        <p:nvCxnSpPr>
          <p:cNvPr id="15" name="Straight Connector 14"/>
          <p:cNvCxnSpPr/>
          <p:nvPr>
            <p:custDataLst>
              <p:tags r:id="rId4"/>
            </p:custDataLst>
          </p:nvPr>
        </p:nvCxnSpPr>
        <p:spPr>
          <a:xfrm flipH="1">
            <a:off x="3139129" y="1617814"/>
            <a:ext cx="18931" cy="4036741"/>
          </a:xfrm>
          <a:prstGeom prst="lin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51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32530" y="1617814"/>
            <a:ext cx="20172" cy="4036741"/>
          </a:xfrm>
          <a:prstGeom prst="line">
            <a:avLst/>
          </a:prstGeom>
          <a:solidFill>
            <a:schemeClr val="accent1">
              <a:lumMod val="7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9208008" y="1617171"/>
            <a:ext cx="34103" cy="403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entagon 37"/>
          <p:cNvSpPr/>
          <p:nvPr>
            <p:custDataLst>
              <p:tags r:id="rId5"/>
            </p:custDataLst>
          </p:nvPr>
        </p:nvSpPr>
        <p:spPr>
          <a:xfrm>
            <a:off x="9324692" y="1617171"/>
            <a:ext cx="2653430" cy="693327"/>
          </a:xfrm>
          <a:prstGeom prst="homePlate">
            <a:avLst>
              <a:gd name="adj" fmla="val 2754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Finalize</a:t>
            </a:r>
            <a:endParaRPr lang="en-US" dirty="0"/>
          </a:p>
        </p:txBody>
      </p:sp>
      <p:sp>
        <p:nvSpPr>
          <p:cNvPr id="60" name="Flowchart: Terminator 59"/>
          <p:cNvSpPr/>
          <p:nvPr/>
        </p:nvSpPr>
        <p:spPr>
          <a:xfrm>
            <a:off x="538889" y="3521045"/>
            <a:ext cx="1452721" cy="44192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 dirty="0" smtClean="0"/>
              <a:t>Kick-off</a:t>
            </a:r>
            <a:endParaRPr lang="en-CA" sz="1200" dirty="0"/>
          </a:p>
        </p:txBody>
      </p:sp>
      <p:sp>
        <p:nvSpPr>
          <p:cNvPr id="48" name="Rectangle 47"/>
          <p:cNvSpPr/>
          <p:nvPr/>
        </p:nvSpPr>
        <p:spPr>
          <a:xfrm>
            <a:off x="5858345" y="286519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 </a:t>
            </a:r>
          </a:p>
        </p:txBody>
      </p:sp>
      <p:sp>
        <p:nvSpPr>
          <p:cNvPr id="56" name="Flowchart: Terminator 55"/>
          <p:cNvSpPr/>
          <p:nvPr/>
        </p:nvSpPr>
        <p:spPr>
          <a:xfrm>
            <a:off x="538889" y="4434850"/>
            <a:ext cx="1452721" cy="44192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 dirty="0" smtClean="0"/>
              <a:t>Site Visit </a:t>
            </a:r>
            <a:br>
              <a:rPr lang="en-CA" sz="1200" dirty="0" smtClean="0"/>
            </a:br>
            <a:r>
              <a:rPr lang="en-CA" sz="1200" dirty="0" smtClean="0"/>
              <a:t>(If Possible)</a:t>
            </a:r>
            <a:endParaRPr lang="en-CA" sz="1200" dirty="0"/>
          </a:p>
        </p:txBody>
      </p:sp>
      <p:sp>
        <p:nvSpPr>
          <p:cNvPr id="62" name="Flowchart: Terminator 61"/>
          <p:cNvSpPr/>
          <p:nvPr/>
        </p:nvSpPr>
        <p:spPr>
          <a:xfrm>
            <a:off x="538889" y="2696452"/>
            <a:ext cx="1452721" cy="44192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 dirty="0" smtClean="0"/>
              <a:t>Team Formation</a:t>
            </a:r>
            <a:endParaRPr lang="en-CA" sz="1200" dirty="0"/>
          </a:p>
        </p:txBody>
      </p:sp>
      <p:sp>
        <p:nvSpPr>
          <p:cNvPr id="70" name="Flowchart: Terminator 69"/>
          <p:cNvSpPr/>
          <p:nvPr/>
        </p:nvSpPr>
        <p:spPr>
          <a:xfrm>
            <a:off x="9515311" y="3534420"/>
            <a:ext cx="1452721" cy="44192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Letter of Acceptance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927" y="899819"/>
            <a:ext cx="1137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Assessment process is conducted in </a:t>
            </a:r>
            <a:r>
              <a:rPr lang="en-CA" sz="1600" b="1" dirty="0" smtClean="0"/>
              <a:t>four phases </a:t>
            </a:r>
            <a:r>
              <a:rPr lang="en-CA" sz="1600" dirty="0" smtClean="0"/>
              <a:t>over </a:t>
            </a:r>
            <a:r>
              <a:rPr lang="en-CA" sz="1600" b="1" dirty="0" smtClean="0"/>
              <a:t>two fiscal quarters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Resourcing during phases requires </a:t>
            </a:r>
            <a:r>
              <a:rPr lang="en-CA" sz="1600" b="1" dirty="0" smtClean="0"/>
              <a:t>3.0 FTE</a:t>
            </a:r>
            <a:r>
              <a:rPr lang="en-CA" sz="1600" b="1" baseline="30000" dirty="0"/>
              <a:t> *</a:t>
            </a:r>
            <a:r>
              <a:rPr lang="en-CA" sz="1600" b="1" dirty="0" smtClean="0"/>
              <a:t> </a:t>
            </a:r>
            <a:r>
              <a:rPr lang="en-CA" sz="1600" dirty="0" smtClean="0"/>
              <a:t>-  </a:t>
            </a:r>
            <a:r>
              <a:rPr lang="en-CA" sz="1600" b="1" dirty="0" smtClean="0"/>
              <a:t>2.0 FTE</a:t>
            </a:r>
            <a:r>
              <a:rPr lang="en-CA" sz="1600" b="1" baseline="30000" dirty="0" smtClean="0"/>
              <a:t>*</a:t>
            </a:r>
            <a:r>
              <a:rPr lang="en-CA" sz="1600" b="1" dirty="0" smtClean="0"/>
              <a:t> </a:t>
            </a:r>
            <a:r>
              <a:rPr lang="en-CA" sz="1600" dirty="0" smtClean="0"/>
              <a:t>for dedicated analysis + </a:t>
            </a:r>
            <a:r>
              <a:rPr lang="en-CA" sz="1600" b="1" dirty="0" smtClean="0"/>
              <a:t>part-time 1.0 FTE </a:t>
            </a:r>
            <a:r>
              <a:rPr lang="en-CA" sz="1600" dirty="0" smtClean="0"/>
              <a:t>for consultation and assistance</a:t>
            </a:r>
            <a:r>
              <a:rPr lang="en-CA" sz="1600" b="1" dirty="0" smtClean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2400" y="169701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/>
              <a:t>Overview of PCTF  Public Sector Profile Assessment Process</a:t>
            </a:r>
          </a:p>
        </p:txBody>
      </p:sp>
      <p:pic>
        <p:nvPicPr>
          <p:cNvPr id="108" name="Picture 6" descr="Image result for government of canada logo white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702" y="6068841"/>
            <a:ext cx="1424215" cy="3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5465242"/>
              </p:ext>
            </p:extLst>
          </p:nvPr>
        </p:nvGraphicFramePr>
        <p:xfrm>
          <a:off x="3280689" y="2712551"/>
          <a:ext cx="2817699" cy="211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486350556"/>
              </p:ext>
            </p:extLst>
          </p:nvPr>
        </p:nvGraphicFramePr>
        <p:xfrm>
          <a:off x="6287793" y="2753440"/>
          <a:ext cx="2817699" cy="211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36" b="16136"/>
          <a:stretch/>
        </p:blipFill>
        <p:spPr>
          <a:xfrm>
            <a:off x="4052106" y="3134031"/>
            <a:ext cx="1129119" cy="10434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36" b="16136"/>
          <a:stretch/>
        </p:blipFill>
        <p:spPr>
          <a:xfrm>
            <a:off x="7207009" y="3134031"/>
            <a:ext cx="1129119" cy="10434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36" b="16136"/>
          <a:stretch/>
        </p:blipFill>
        <p:spPr>
          <a:xfrm>
            <a:off x="1951962" y="3134031"/>
            <a:ext cx="1129119" cy="104349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38688" y="5848643"/>
            <a:ext cx="11183336" cy="58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chemeClr val="tx1"/>
                </a:solidFill>
              </a:rPr>
              <a:t>Estimated Duration: </a:t>
            </a:r>
            <a:r>
              <a:rPr lang="en-CA" sz="1600" dirty="0" smtClean="0">
                <a:solidFill>
                  <a:schemeClr val="tx1"/>
                </a:solidFill>
              </a:rPr>
              <a:t>2 fiscal quarters (approximately 6 months)</a:t>
            </a:r>
          </a:p>
          <a:p>
            <a:pPr algn="ctr"/>
            <a:r>
              <a:rPr lang="en-CA" sz="1600" b="1" dirty="0" smtClean="0">
                <a:solidFill>
                  <a:schemeClr val="tx1"/>
                </a:solidFill>
              </a:rPr>
              <a:t>Estimated Effort</a:t>
            </a:r>
            <a:r>
              <a:rPr lang="en-CA" sz="1600" dirty="0" smtClean="0">
                <a:solidFill>
                  <a:schemeClr val="tx1"/>
                </a:solidFill>
              </a:rPr>
              <a:t>: </a:t>
            </a:r>
            <a:r>
              <a:rPr lang="en-CA" sz="1600" b="1" dirty="0" smtClean="0">
                <a:solidFill>
                  <a:schemeClr val="tx1"/>
                </a:solidFill>
              </a:rPr>
              <a:t>Q1: </a:t>
            </a:r>
            <a:r>
              <a:rPr lang="en-CA" sz="1600" dirty="0" smtClean="0">
                <a:solidFill>
                  <a:schemeClr val="tx1"/>
                </a:solidFill>
              </a:rPr>
              <a:t>(2.0 FTE x 100% + 4.0 FTE x 25% = </a:t>
            </a:r>
            <a:r>
              <a:rPr lang="en-CA" sz="1600" b="1" dirty="0" smtClean="0">
                <a:solidFill>
                  <a:schemeClr val="tx1"/>
                </a:solidFill>
              </a:rPr>
              <a:t>3.0 FTE</a:t>
            </a:r>
            <a:r>
              <a:rPr lang="en-CA" sz="1600" dirty="0" smtClean="0">
                <a:solidFill>
                  <a:schemeClr val="tx1"/>
                </a:solidFill>
              </a:rPr>
              <a:t>) </a:t>
            </a:r>
            <a:r>
              <a:rPr lang="en-CA" sz="1600" b="1" dirty="0" smtClean="0">
                <a:solidFill>
                  <a:schemeClr val="tx1"/>
                </a:solidFill>
              </a:rPr>
              <a:t>Q2:</a:t>
            </a:r>
            <a:r>
              <a:rPr lang="en-CA" sz="1600" dirty="0" smtClean="0">
                <a:solidFill>
                  <a:schemeClr val="tx1"/>
                </a:solidFill>
              </a:rPr>
              <a:t>(2.0 FTE x 100%+ 10.0 FTE x 10% = </a:t>
            </a:r>
            <a:r>
              <a:rPr lang="en-CA" sz="1600" b="1" dirty="0" smtClean="0">
                <a:solidFill>
                  <a:schemeClr val="tx1"/>
                </a:solidFill>
              </a:rPr>
              <a:t>3.0 FTE </a:t>
            </a:r>
            <a:r>
              <a:rPr lang="en-CA" sz="1600" dirty="0" smtClean="0">
                <a:solidFill>
                  <a:schemeClr val="tx1"/>
                </a:solidFill>
              </a:rPr>
              <a:t>) 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2" name="Flowchart: Terminator 41"/>
          <p:cNvSpPr/>
          <p:nvPr/>
        </p:nvSpPr>
        <p:spPr>
          <a:xfrm>
            <a:off x="10459442" y="4523165"/>
            <a:ext cx="1452721" cy="44192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 smtClean="0"/>
              <a:t>Approval Process</a:t>
            </a:r>
            <a:endParaRPr lang="en-CA" sz="1200" dirty="0"/>
          </a:p>
        </p:txBody>
      </p:sp>
      <p:cxnSp>
        <p:nvCxnSpPr>
          <p:cNvPr id="19" name="Elbow Connector 18"/>
          <p:cNvCxnSpPr>
            <a:stCxn id="70" idx="2"/>
            <a:endCxn id="42" idx="1"/>
          </p:cNvCxnSpPr>
          <p:nvPr/>
        </p:nvCxnSpPr>
        <p:spPr>
          <a:xfrm rot="16200000" flipH="1">
            <a:off x="9966666" y="4251350"/>
            <a:ext cx="767783" cy="217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2" idx="2"/>
            <a:endCxn id="60" idx="0"/>
          </p:cNvCxnSpPr>
          <p:nvPr/>
        </p:nvCxnSpPr>
        <p:spPr>
          <a:xfrm>
            <a:off x="1265250" y="3138376"/>
            <a:ext cx="0" cy="38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6" idx="0"/>
            <a:endCxn id="60" idx="2"/>
          </p:cNvCxnSpPr>
          <p:nvPr/>
        </p:nvCxnSpPr>
        <p:spPr>
          <a:xfrm flipV="1">
            <a:off x="1265250" y="3962969"/>
            <a:ext cx="0" cy="4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952608" y="1632411"/>
            <a:ext cx="29655" cy="40221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6"/>
            </p:custDataLst>
          </p:nvPr>
        </p:nvCxnSpPr>
        <p:spPr>
          <a:xfrm flipH="1">
            <a:off x="212736" y="1633054"/>
            <a:ext cx="16192" cy="4021501"/>
          </a:xfrm>
          <a:prstGeom prst="lin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51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58630" y="5460745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b="1" dirty="0" smtClean="0"/>
              <a:t>Q1</a:t>
            </a:r>
            <a:endParaRPr lang="en-CA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1724020" y="5469889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b="1" dirty="0" smtClean="0"/>
              <a:t>Q2</a:t>
            </a:r>
            <a:endParaRPr lang="en-CA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262" y="5469889"/>
            <a:ext cx="6472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b="1" dirty="0" smtClean="0"/>
              <a:t>Start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36" idx="3"/>
            <a:endCxn id="3" idx="1"/>
          </p:cNvCxnSpPr>
          <p:nvPr/>
        </p:nvCxnSpPr>
        <p:spPr>
          <a:xfrm flipV="1">
            <a:off x="713555" y="5645411"/>
            <a:ext cx="5345075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  <a:endCxn id="35" idx="1"/>
          </p:cNvCxnSpPr>
          <p:nvPr/>
        </p:nvCxnSpPr>
        <p:spPr>
          <a:xfrm>
            <a:off x="6515806" y="5645411"/>
            <a:ext cx="52082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8688" y="6475266"/>
            <a:ext cx="1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/>
              <a:t>* FTE is full-time-equivalent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24108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7934"/>
          </a:xfrm>
        </p:spPr>
        <p:txBody>
          <a:bodyPr>
            <a:normAutofit fontScale="90000"/>
          </a:bodyPr>
          <a:lstStyle/>
          <a:p>
            <a:r>
              <a:rPr lang="en-CA" sz="3600" b="1" dirty="0" smtClean="0">
                <a:latin typeface="+mn-lt"/>
              </a:rPr>
              <a:t>PCTF Public Sector Profile Assessments: Conducted to Date</a:t>
            </a:r>
            <a:endParaRPr lang="en-CA" sz="36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63" b="14663"/>
          <a:stretch/>
        </p:blipFill>
        <p:spPr>
          <a:xfrm>
            <a:off x="670931" y="1166586"/>
            <a:ext cx="2473712" cy="2473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66" r="5331" b="15998"/>
          <a:stretch/>
        </p:blipFill>
        <p:spPr>
          <a:xfrm>
            <a:off x="4562709" y="1160360"/>
            <a:ext cx="2440259" cy="2440259"/>
          </a:xfrm>
          <a:prstGeom prst="rect">
            <a:avLst/>
          </a:prstGeom>
        </p:spPr>
      </p:pic>
      <p:pic>
        <p:nvPicPr>
          <p:cNvPr id="1026" name="Picture 2" descr="https://lh5.googleusercontent.com/s8ttXFHLsFJSPyaeC2nN27X2m-1VFBiaX9_dTFH82KWvHg1x-UciaV6o1i3hLnIXWYNNhvlLFQzc74Fh7SnNhwlgyEhGmHE532kr7_7HcNSbE1ny6XYlMM3s8kphMhmT7t69U9nlqk3PI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578" y="1244643"/>
            <a:ext cx="3352870" cy="271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0571" y="3872473"/>
            <a:ext cx="363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 smtClean="0"/>
              <a:t>Province of Alberta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April-August 2018 </a:t>
            </a:r>
            <a:r>
              <a:rPr lang="en-CA" dirty="0" smtClean="0"/>
              <a:t>Initial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September 2018: </a:t>
            </a:r>
            <a:r>
              <a:rPr lang="en-CA" dirty="0" smtClean="0"/>
              <a:t>Letter of Acceptance Issued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August 2019: </a:t>
            </a:r>
            <a:r>
              <a:rPr lang="en-CA" dirty="0" smtClean="0"/>
              <a:t>Go-Live on My Service Canada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January 2019: </a:t>
            </a:r>
            <a:r>
              <a:rPr lang="en-CA" dirty="0" smtClean="0"/>
              <a:t>Quarterly Review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562710" y="3872473"/>
            <a:ext cx="35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 smtClean="0"/>
              <a:t>Province of British Columbia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August-December 2019 </a:t>
            </a:r>
            <a:r>
              <a:rPr lang="en-CA" dirty="0" smtClean="0"/>
              <a:t>Initial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Q1 2020: </a:t>
            </a:r>
            <a:r>
              <a:rPr lang="en-CA" dirty="0" smtClean="0"/>
              <a:t>Letter of Acceptance Issued (Est.)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Q1 2020: </a:t>
            </a:r>
            <a:r>
              <a:rPr lang="en-CA" dirty="0" smtClean="0"/>
              <a:t>Go-Live on My Service Canada Account and My CRA Login (Est.)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Q2 2020: </a:t>
            </a:r>
            <a:r>
              <a:rPr lang="en-CA" dirty="0" smtClean="0"/>
              <a:t>Quarterly Review (Est.)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474926" y="3872473"/>
            <a:ext cx="276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 smtClean="0"/>
              <a:t>Rest of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2020-202X (Est.)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3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58" y="309369"/>
            <a:ext cx="11071526" cy="493518"/>
          </a:xfrm>
        </p:spPr>
        <p:txBody>
          <a:bodyPr>
            <a:normAutofit fontScale="90000"/>
          </a:bodyPr>
          <a:lstStyle/>
          <a:p>
            <a:r>
              <a:rPr lang="en-CA" sz="3600" b="1" dirty="0" smtClean="0">
                <a:latin typeface="+mn-lt"/>
              </a:rPr>
              <a:t>PCTF Public Sector Profile: Key Milestones and Next Steps</a:t>
            </a:r>
            <a:endParaRPr lang="en-CA" sz="3600" b="1" dirty="0">
              <a:latin typeface="+mn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23746" y="1255626"/>
            <a:ext cx="11271430" cy="51215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b="1" dirty="0" smtClean="0"/>
              <a:t>Pan-Canadian Trust Framework Consultation Draft Version 1.1</a:t>
            </a:r>
          </a:p>
          <a:p>
            <a:pPr lvl="1"/>
            <a:r>
              <a:rPr lang="en-CA" sz="2000" dirty="0"/>
              <a:t>PCTF Working Group </a:t>
            </a:r>
            <a:r>
              <a:rPr lang="en-CA" sz="2000" dirty="0" smtClean="0"/>
              <a:t>Consultation Draft was finalized on </a:t>
            </a:r>
            <a:r>
              <a:rPr lang="en-CA" sz="2000" b="1" dirty="0" smtClean="0"/>
              <a:t>February 13th, 2020</a:t>
            </a:r>
          </a:p>
          <a:p>
            <a:pPr lvl="1"/>
            <a:r>
              <a:rPr lang="en-CA" sz="2000" dirty="0" smtClean="0"/>
              <a:t>Planned release </a:t>
            </a:r>
            <a:r>
              <a:rPr lang="en-CA" sz="2000" dirty="0" smtClean="0"/>
              <a:t>on GitHub for broader consultation and review (</a:t>
            </a:r>
            <a:r>
              <a:rPr lang="en-CA" sz="2000" b="1" dirty="0" smtClean="0"/>
              <a:t>March 2020</a:t>
            </a:r>
            <a:r>
              <a:rPr lang="en-CA" sz="2000" dirty="0" smtClean="0"/>
              <a:t>).</a:t>
            </a:r>
          </a:p>
          <a:p>
            <a:pPr lvl="1"/>
            <a:r>
              <a:rPr lang="en-CA" sz="2000" dirty="0" smtClean="0"/>
              <a:t>Seeking IMSC </a:t>
            </a:r>
            <a:r>
              <a:rPr lang="en-CA" sz="2000" dirty="0" smtClean="0"/>
              <a:t>end</a:t>
            </a:r>
            <a:r>
              <a:rPr lang="en-CA" sz="2000" dirty="0" smtClean="0"/>
              <a:t>orsement </a:t>
            </a:r>
            <a:r>
              <a:rPr lang="en-CA" sz="2000" dirty="0" smtClean="0"/>
              <a:t>at next meeting on </a:t>
            </a:r>
            <a:r>
              <a:rPr lang="en-CA" sz="2000" b="1" dirty="0" smtClean="0"/>
              <a:t>April 1</a:t>
            </a:r>
            <a:r>
              <a:rPr lang="en-CA" sz="2000" b="1" baseline="30000" dirty="0" smtClean="0"/>
              <a:t>st,</a:t>
            </a:r>
            <a:r>
              <a:rPr lang="en-CA" sz="2000" b="1" dirty="0" smtClean="0"/>
              <a:t> 2020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 smtClean="0"/>
              <a:t>PCTF Assessment Worksheet</a:t>
            </a:r>
          </a:p>
          <a:p>
            <a:pPr lvl="1"/>
            <a:r>
              <a:rPr lang="en-CA" sz="2000" dirty="0" smtClean="0"/>
              <a:t>Consolidation all </a:t>
            </a:r>
            <a:r>
              <a:rPr lang="en-CA" sz="2000" b="1" dirty="0" smtClean="0"/>
              <a:t>Conformance </a:t>
            </a:r>
            <a:r>
              <a:rPr lang="en-CA" sz="2000" b="1" dirty="0"/>
              <a:t>C</a:t>
            </a:r>
            <a:r>
              <a:rPr lang="en-CA" sz="2000" b="1" dirty="0" smtClean="0"/>
              <a:t>riteria </a:t>
            </a:r>
            <a:r>
              <a:rPr lang="en-CA" sz="2000" dirty="0" smtClean="0"/>
              <a:t>for each atomic process (approximately 250 in total)</a:t>
            </a:r>
          </a:p>
          <a:p>
            <a:pPr lvl="1"/>
            <a:r>
              <a:rPr lang="en-CA" sz="2000" dirty="0"/>
              <a:t>Integration of </a:t>
            </a:r>
            <a:r>
              <a:rPr lang="en-CA" sz="2000" b="1" dirty="0"/>
              <a:t>Verified Organization Conformance Criteria </a:t>
            </a:r>
            <a:r>
              <a:rPr lang="en-CA" sz="2000" dirty="0" smtClean="0"/>
              <a:t>(may be a separate worksheet)</a:t>
            </a:r>
            <a:endParaRPr lang="en-CA" sz="2000" dirty="0"/>
          </a:p>
          <a:p>
            <a:pPr lvl="1"/>
            <a:r>
              <a:rPr lang="en-CA" sz="2000" dirty="0" smtClean="0"/>
              <a:t>Continued refinement and validation of Conformance Criteria</a:t>
            </a:r>
            <a:br>
              <a:rPr lang="en-CA" sz="2000" dirty="0" smtClean="0"/>
            </a:br>
            <a:r>
              <a:rPr lang="en-CA" sz="20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 smtClean="0"/>
              <a:t>PCTF Assessment and Mutual Recognition</a:t>
            </a:r>
          </a:p>
          <a:p>
            <a:pPr lvl="1"/>
            <a:r>
              <a:rPr lang="en-CA" sz="2000" dirty="0"/>
              <a:t>Continued </a:t>
            </a:r>
            <a:r>
              <a:rPr lang="en-CA" sz="2000" dirty="0" smtClean="0"/>
              <a:t>iteration of PTCF </a:t>
            </a:r>
            <a:r>
              <a:rPr lang="en-CA" sz="2000" dirty="0"/>
              <a:t>assessment </a:t>
            </a:r>
            <a:r>
              <a:rPr lang="en-CA" sz="2000" dirty="0" smtClean="0"/>
              <a:t>processes into a </a:t>
            </a:r>
            <a:r>
              <a:rPr lang="en-CA" sz="2000" dirty="0" err="1" smtClean="0"/>
              <a:t>a</a:t>
            </a:r>
            <a:r>
              <a:rPr lang="en-CA" sz="2000" dirty="0" smtClean="0"/>
              <a:t> formalized program.</a:t>
            </a:r>
            <a:endParaRPr lang="en-CA" sz="2000" dirty="0"/>
          </a:p>
          <a:p>
            <a:pPr lvl="1"/>
            <a:r>
              <a:rPr lang="en-CA" sz="2100" dirty="0" smtClean="0"/>
              <a:t>Exploring alignment with other frameworks (</a:t>
            </a:r>
            <a:r>
              <a:rPr lang="en-CA" sz="2100" dirty="0" err="1" smtClean="0"/>
              <a:t>eIDAS</a:t>
            </a:r>
            <a:r>
              <a:rPr lang="en-CA" sz="2100" dirty="0" smtClean="0"/>
              <a:t>, Digital Nations, etc.)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457200" lvl="1" indent="0">
              <a:buNone/>
            </a:pPr>
            <a:endParaRPr lang="en-CA" sz="2000" dirty="0" smtClean="0"/>
          </a:p>
          <a:p>
            <a:pPr lvl="1"/>
            <a:endParaRPr lang="en-CA" sz="2000" dirty="0" smtClean="0"/>
          </a:p>
          <a:p>
            <a:pPr lvl="1"/>
            <a:endParaRPr lang="en-CA" sz="2000" b="1" dirty="0" smtClean="0"/>
          </a:p>
          <a:p>
            <a:pPr lvl="1"/>
            <a:endParaRPr lang="en-CA" sz="1600" b="1" dirty="0" smtClean="0"/>
          </a:p>
          <a:p>
            <a:pPr lvl="1"/>
            <a:endParaRPr lang="en-CA" dirty="0" smtClean="0"/>
          </a:p>
          <a:p>
            <a:pPr lvl="2"/>
            <a:endParaRPr lang="en-CA" sz="1600" dirty="0" smtClean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070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latin typeface="+mn-lt"/>
              </a:rPr>
              <a:t>PCTF Public Sector Profile: Lessons Learned</a:t>
            </a:r>
            <a:endParaRPr lang="en-CA" sz="36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9502" y="1416822"/>
            <a:ext cx="11262732" cy="5276585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team </a:t>
            </a:r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effort with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experts on the </a:t>
            </a:r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ground.</a:t>
            </a:r>
            <a:endParaRPr lang="en-C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Kick-off involved in-person visit to </a:t>
            </a:r>
            <a:r>
              <a:rPr lang="en-CA" sz="15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) gain direct knowledge of program and ii) establish close working relationship between team members.</a:t>
            </a: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Regular calls (and videoconferencing) between teams.</a:t>
            </a: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Gathered and compiled evidence using conformance criteria templates submitted for assessment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Assessment is a discrete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work stream, however tightly coupled to other work streams (technical integration, MOU, agreements etc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Engage legal counsel early in the process, as there will be implications for agreements and authorities.</a:t>
            </a:r>
            <a:endParaRPr lang="en-CA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Assessment process is iterative and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continuously </a:t>
            </a:r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improving.</a:t>
            </a:r>
            <a:endParaRPr lang="en-C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Applying best practices from other frameworks (e.g., security assessment and authorization)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of master 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spreadsheet to assess evidence against conformance criteria with traceability to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requirements.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Evidence collected in separate documents and filed for subsequent analysis, review and audit. Final review results in a Letter of Acceptance. 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Steps: PCTF is evolving for fit and purpose (we are defining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the ‘state of the art’)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to clarify 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distinction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of responsibilities between departments and jurisdictions. Identifying 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dependences with processes in existing programs (e.g. vital statistics, motor vehicle licensing) and other jurisdictions (e.g., federal immigration).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 focus of PCTF as a business 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process integrity framework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that complements (not replaces) existing 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technical interoperability standards and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frameworks 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(e.g., SAML, Open ID Connect, Verifiable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Credentials). PCTF also complements 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existing assessment processes or agreements (e.g.,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Impact Assessment, Security </a:t>
            </a:r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Assessment and Authorization, SOC2 Trust Principles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Ensure PCTF is alignment with global frameworks, World Bank, European Union, Financial Action Task Force (customer due diligence)</a:t>
            </a:r>
          </a:p>
          <a:p>
            <a:pPr lvl="1"/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endParaRPr lang="en-CA" sz="2400" b="1" dirty="0" smtClean="0"/>
          </a:p>
          <a:p>
            <a:pPr lvl="1"/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18451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e4d3ecb3046431cb0dcc2f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,&quot;OutlineColor&quot;:{&quot;ColorIndex&quot;:1,&quot;ColorModifier&quot;:0,&quot;BrightnessModifier&quot;:0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745</Words>
  <Application>Microsoft Office PowerPoint</Application>
  <PresentationFormat>Widescreen</PresentationFormat>
  <Paragraphs>106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Pan-Canadian Trust Framework Public Sector Profile V1.1</vt:lpstr>
      <vt:lpstr>PowerPoint Presentation</vt:lpstr>
      <vt:lpstr>PCTF Public Sector Profile Assessments: Conducted to Date</vt:lpstr>
      <vt:lpstr>PCTF Public Sector Profile: Key Milestones and Next Steps</vt:lpstr>
      <vt:lpstr>PCTF Public Sector Profile: Lessons Learned</vt:lpstr>
    </vt:vector>
  </TitlesOfParts>
  <Company>TBS-SCT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Bouma, Tim</dc:creator>
  <cp:lastModifiedBy>Bouma, Tim</cp:lastModifiedBy>
  <cp:revision>48</cp:revision>
  <dcterms:created xsi:type="dcterms:W3CDTF">2020-01-15T19:49:58Z</dcterms:created>
  <dcterms:modified xsi:type="dcterms:W3CDTF">2020-02-19T13:57:31Z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bbcc1f66-0b7b-4999-b7df-d34e3df1a8af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</Properties>
</file>