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86" r:id="rId3"/>
    <p:sldId id="332" r:id="rId4"/>
    <p:sldId id="299" r:id="rId5"/>
    <p:sldId id="320" r:id="rId6"/>
    <p:sldId id="262" r:id="rId7"/>
    <p:sldId id="279" r:id="rId8"/>
    <p:sldId id="270" r:id="rId9"/>
    <p:sldId id="275" r:id="rId10"/>
    <p:sldId id="274" r:id="rId11"/>
    <p:sldId id="291" r:id="rId12"/>
    <p:sldId id="301" r:id="rId13"/>
    <p:sldId id="322" r:id="rId14"/>
    <p:sldId id="321" r:id="rId15"/>
    <p:sldId id="312" r:id="rId16"/>
    <p:sldId id="335" r:id="rId17"/>
    <p:sldId id="336" r:id="rId18"/>
    <p:sldId id="298" r:id="rId19"/>
    <p:sldId id="297" r:id="rId20"/>
    <p:sldId id="337" r:id="rId21"/>
    <p:sldId id="325" r:id="rId22"/>
    <p:sldId id="295" r:id="rId23"/>
  </p:sldIdLst>
  <p:sldSz cx="9144000" cy="6858000" type="screen4x3"/>
  <p:notesSz cx="7010400" cy="9296400"/>
  <p:custDataLst>
    <p:tags r:id="rId2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929"/>
    <a:srgbClr val="75C72B"/>
    <a:srgbClr val="A3C929"/>
    <a:srgbClr val="98DAD8"/>
    <a:srgbClr val="98D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A6E48-61EC-4FC6-9B85-928BCDA12410}" v="3" dt="2021-12-21T19:08:55.779"/>
  </p1510:revLst>
</p1510:revInfo>
</file>

<file path=ppt/tableStyles.xml><?xml version="1.0" encoding="utf-8"?>
<a:tblStyleLst xmlns:a="http://schemas.openxmlformats.org/drawingml/2006/main" def="{D5520791-1BC8-4D58-B9A2-D0FDBC2A07F9}">
  <a:tblStyle styleId="{D5520791-1BC8-4D58-B9A2-D0FDBC2A07F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23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5138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1786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0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581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581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581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581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581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581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581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581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58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338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581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581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58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58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58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8097c8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88097c883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488097c883_0_0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58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8347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9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p1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56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6" name="Google Shape;506;p15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749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0">
                <a:solidFill>
                  <a:schemeClr val="tx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199" y="6356350"/>
            <a:ext cx="31447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CA" dirty="0"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0">
                <a:solidFill>
                  <a:schemeClr val="tx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0">
                <a:solidFill>
                  <a:schemeClr val="tx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5" name="Google Shape;25;p3"/>
          <p:cNvSpPr txBox="1"/>
          <p:nvPr/>
        </p:nvSpPr>
        <p:spPr>
          <a:xfrm>
            <a:off x="3050930" y="6356250"/>
            <a:ext cx="3130061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CA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0">
                <a:solidFill>
                  <a:schemeClr val="tx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8" name="Google Shape;38;p5"/>
          <p:cNvSpPr txBox="1"/>
          <p:nvPr/>
        </p:nvSpPr>
        <p:spPr>
          <a:xfrm>
            <a:off x="3015761" y="6356250"/>
            <a:ext cx="308826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12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Discussion and Consultation Purposes Only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3100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>
                <a:solidFill>
                  <a:schemeClr val="tx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CA"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0">
                <a:solidFill>
                  <a:schemeClr val="tx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2021-12-16</a:t>
            </a:r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3118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0">
                <a:solidFill>
                  <a:schemeClr val="tx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2021-12-16</a:t>
            </a:r>
            <a:endParaRPr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dirty="0"/>
          </a:p>
        </p:txBody>
      </p:sp>
      <p:sp>
        <p:nvSpPr>
          <p:cNvPr id="58" name="Google Shape;58;p8"/>
          <p:cNvSpPr txBox="1"/>
          <p:nvPr/>
        </p:nvSpPr>
        <p:spPr>
          <a:xfrm>
            <a:off x="3024554" y="6356250"/>
            <a:ext cx="311247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1200" i="1" dirty="0">
                <a:latin typeface="Calibri" panose="020F0502020204030204" pitchFamily="34" charset="0"/>
                <a:cs typeface="Calibri" panose="020F0502020204030204" pitchFamily="34" charset="0"/>
              </a:rPr>
              <a:t>For Discussion and Consultation Purposes Only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2021-12-16</a:t>
            </a:r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3118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2021-12-16</a:t>
            </a:r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3118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0">
                <a:solidFill>
                  <a:schemeClr val="tx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30919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CA" dirty="0"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0">
                <a:solidFill>
                  <a:schemeClr val="tx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199" y="6356350"/>
            <a:ext cx="3135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1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CA"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hl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 dirty="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22169" y="980388"/>
            <a:ext cx="7871381" cy="375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Public Sector Profile of the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Pan-Canadian Trust Framework (PCTF)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Version 1.4</a:t>
            </a:r>
            <a:endParaRPr lang="en-CA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Figures for v0.1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2021-12-16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1"/>
          <p:cNvSpPr txBox="1">
            <a:spLocks noGrp="1"/>
          </p:cNvSpPr>
          <p:nvPr>
            <p:ph type="title"/>
          </p:nvPr>
        </p:nvSpPr>
        <p:spPr>
          <a:xfrm>
            <a:off x="440669" y="412203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CA" sz="2400" b="1" dirty="0">
                <a:latin typeface="Calibri"/>
                <a:ea typeface="Calibri"/>
                <a:cs typeface="Calibri"/>
                <a:sym typeface="Calibri"/>
              </a:rPr>
              <a:t>Conveyance of Process Output States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1"/>
          <p:cNvSpPr/>
          <p:nvPr/>
        </p:nvSpPr>
        <p:spPr>
          <a:xfrm>
            <a:off x="4011709" y="1549773"/>
            <a:ext cx="1080120" cy="57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</a:t>
            </a:r>
            <a:b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2605635" y="1549709"/>
            <a:ext cx="936104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</a:t>
            </a:r>
            <a:b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5617624" y="1549773"/>
            <a:ext cx="864096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b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p31"/>
          <p:cNvCxnSpPr>
            <a:stCxn id="468" idx="3"/>
            <a:endCxn id="467" idx="1"/>
          </p:cNvCxnSpPr>
          <p:nvPr/>
        </p:nvCxnSpPr>
        <p:spPr>
          <a:xfrm>
            <a:off x="3541739" y="1837741"/>
            <a:ext cx="469970" cy="3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71" name="Google Shape;471;p31"/>
          <p:cNvCxnSpPr>
            <a:stCxn id="467" idx="3"/>
            <a:endCxn id="469" idx="1"/>
          </p:cNvCxnSpPr>
          <p:nvPr/>
        </p:nvCxnSpPr>
        <p:spPr>
          <a:xfrm>
            <a:off x="5091829" y="1837773"/>
            <a:ext cx="525795" cy="3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77" name="Google Shape;477;p31"/>
          <p:cNvSpPr/>
          <p:nvPr/>
        </p:nvSpPr>
        <p:spPr>
          <a:xfrm>
            <a:off x="1901628" y="1194037"/>
            <a:ext cx="5300283" cy="1287408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Party A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1"/>
          <p:cNvSpPr/>
          <p:nvPr/>
        </p:nvSpPr>
        <p:spPr>
          <a:xfrm>
            <a:off x="2605635" y="2780075"/>
            <a:ext cx="3876085" cy="149252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Conveyance Mechanisms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Application Programming Interface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Peer-to-Peer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Trusted Third Party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Distributed Ledger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10</a:t>
            </a:fld>
            <a:endParaRPr lang="en-CA" dirty="0"/>
          </a:p>
        </p:txBody>
      </p:sp>
      <p:cxnSp>
        <p:nvCxnSpPr>
          <p:cNvPr id="50" name="Google Shape;471;p31"/>
          <p:cNvCxnSpPr>
            <a:stCxn id="468" idx="2"/>
          </p:cNvCxnSpPr>
          <p:nvPr/>
        </p:nvCxnSpPr>
        <p:spPr>
          <a:xfrm>
            <a:off x="3073687" y="2125773"/>
            <a:ext cx="0" cy="65430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2" name="Google Shape;471;p31"/>
          <p:cNvCxnSpPr>
            <a:stCxn id="469" idx="2"/>
          </p:cNvCxnSpPr>
          <p:nvPr/>
        </p:nvCxnSpPr>
        <p:spPr>
          <a:xfrm>
            <a:off x="6049672" y="2125837"/>
            <a:ext cx="0" cy="65423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90" name="Google Shape;490;p31"/>
          <p:cNvSpPr/>
          <p:nvPr/>
        </p:nvSpPr>
        <p:spPr>
          <a:xfrm>
            <a:off x="4003617" y="4925755"/>
            <a:ext cx="1080120" cy="57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</a:t>
            </a:r>
            <a:b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1"/>
          <p:cNvSpPr/>
          <p:nvPr/>
        </p:nvSpPr>
        <p:spPr>
          <a:xfrm>
            <a:off x="2605635" y="4925691"/>
            <a:ext cx="936104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</a:t>
            </a:r>
            <a:b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1"/>
          <p:cNvSpPr/>
          <p:nvPr/>
        </p:nvSpPr>
        <p:spPr>
          <a:xfrm>
            <a:off x="5617624" y="4925755"/>
            <a:ext cx="864096" cy="576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</a:t>
            </a:r>
            <a:b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31"/>
          <p:cNvCxnSpPr>
            <a:stCxn id="491" idx="3"/>
            <a:endCxn id="490" idx="1"/>
          </p:cNvCxnSpPr>
          <p:nvPr/>
        </p:nvCxnSpPr>
        <p:spPr>
          <a:xfrm>
            <a:off x="3541739" y="5213723"/>
            <a:ext cx="461878" cy="3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94" name="Google Shape;494;p31"/>
          <p:cNvCxnSpPr>
            <a:stCxn id="490" idx="3"/>
            <a:endCxn id="492" idx="1"/>
          </p:cNvCxnSpPr>
          <p:nvPr/>
        </p:nvCxnSpPr>
        <p:spPr>
          <a:xfrm>
            <a:off x="5083737" y="5213755"/>
            <a:ext cx="533887" cy="3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95" name="Google Shape;495;p31"/>
          <p:cNvSpPr/>
          <p:nvPr/>
        </p:nvSpPr>
        <p:spPr>
          <a:xfrm>
            <a:off x="1901628" y="4569964"/>
            <a:ext cx="5300283" cy="1287518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Party B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471;p31"/>
          <p:cNvCxnSpPr>
            <a:endCxn id="491" idx="0"/>
          </p:cNvCxnSpPr>
          <p:nvPr/>
        </p:nvCxnSpPr>
        <p:spPr>
          <a:xfrm>
            <a:off x="3073687" y="4272595"/>
            <a:ext cx="0" cy="65309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2" name="Google Shape;471;p31"/>
          <p:cNvCxnSpPr>
            <a:endCxn id="492" idx="0"/>
          </p:cNvCxnSpPr>
          <p:nvPr/>
        </p:nvCxnSpPr>
        <p:spPr>
          <a:xfrm>
            <a:off x="6038409" y="4283369"/>
            <a:ext cx="11263" cy="64238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23659" y="66018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Ecosystem Roles and Information Flows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11</a:t>
            </a:fld>
            <a:endParaRPr lang="en-CA" dirty="0"/>
          </a:p>
        </p:txBody>
      </p:sp>
      <p:sp>
        <p:nvSpPr>
          <p:cNvPr id="33" name="Google Shape;143;p18"/>
          <p:cNvSpPr/>
          <p:nvPr/>
        </p:nvSpPr>
        <p:spPr>
          <a:xfrm>
            <a:off x="3881809" y="2833187"/>
            <a:ext cx="1332690" cy="937340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Holder</a:t>
            </a:r>
            <a:endParaRPr sz="1800" dirty="0"/>
          </a:p>
        </p:txBody>
      </p:sp>
      <p:sp>
        <p:nvSpPr>
          <p:cNvPr id="34" name="Google Shape;129;p17"/>
          <p:cNvSpPr/>
          <p:nvPr/>
        </p:nvSpPr>
        <p:spPr>
          <a:xfrm>
            <a:off x="3896364" y="1396875"/>
            <a:ext cx="1332690" cy="937340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 sz="1800" dirty="0"/>
          </a:p>
        </p:txBody>
      </p:sp>
      <p:sp>
        <p:nvSpPr>
          <p:cNvPr id="35" name="Google Shape;129;p17"/>
          <p:cNvSpPr/>
          <p:nvPr/>
        </p:nvSpPr>
        <p:spPr>
          <a:xfrm>
            <a:off x="6953507" y="2833187"/>
            <a:ext cx="1332986" cy="937340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Verifier</a:t>
            </a:r>
            <a:endParaRPr sz="1800" dirty="0"/>
          </a:p>
        </p:txBody>
      </p:sp>
      <p:sp>
        <p:nvSpPr>
          <p:cNvPr id="36" name="Google Shape;129;p17"/>
          <p:cNvSpPr/>
          <p:nvPr/>
        </p:nvSpPr>
        <p:spPr>
          <a:xfrm>
            <a:off x="827181" y="2833187"/>
            <a:ext cx="1332691" cy="937340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Issuer</a:t>
            </a:r>
            <a:endParaRPr sz="1800" dirty="0"/>
          </a:p>
        </p:txBody>
      </p:sp>
      <p:sp>
        <p:nvSpPr>
          <p:cNvPr id="37" name="Google Shape;143;p18"/>
          <p:cNvSpPr/>
          <p:nvPr/>
        </p:nvSpPr>
        <p:spPr>
          <a:xfrm>
            <a:off x="584462" y="1205296"/>
            <a:ext cx="7965649" cy="5033913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8" name="Google Shape;147;p18"/>
          <p:cNvSpPr/>
          <p:nvPr/>
        </p:nvSpPr>
        <p:spPr>
          <a:xfrm>
            <a:off x="3417330" y="4269499"/>
            <a:ext cx="2245715" cy="1750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0" cap="flat" cmpd="sng">
            <a:solidFill>
              <a:srgbClr val="75C72B">
                <a:alpha val="8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1800" dirty="0"/>
          </a:p>
        </p:txBody>
      </p:sp>
      <p:cxnSp>
        <p:nvCxnSpPr>
          <p:cNvPr id="39" name="Elbow Connector 38"/>
          <p:cNvCxnSpPr>
            <a:stCxn id="34" idx="1"/>
            <a:endCxn id="36" idx="0"/>
          </p:cNvCxnSpPr>
          <p:nvPr/>
        </p:nvCxnSpPr>
        <p:spPr>
          <a:xfrm rot="10800000" flipV="1">
            <a:off x="1493528" y="1865545"/>
            <a:ext cx="2402837" cy="96764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138;p18"/>
          <p:cNvSpPr txBox="1"/>
          <p:nvPr/>
        </p:nvSpPr>
        <p:spPr>
          <a:xfrm>
            <a:off x="2110484" y="4381682"/>
            <a:ext cx="1104629" cy="36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38;p18"/>
          <p:cNvSpPr txBox="1"/>
          <p:nvPr/>
        </p:nvSpPr>
        <p:spPr>
          <a:xfrm>
            <a:off x="2380244" y="1507250"/>
            <a:ext cx="759687" cy="37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38;p18"/>
          <p:cNvSpPr txBox="1"/>
          <p:nvPr/>
        </p:nvSpPr>
        <p:spPr>
          <a:xfrm>
            <a:off x="1702442" y="4992786"/>
            <a:ext cx="1257458" cy="46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Registration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38;p18"/>
          <p:cNvSpPr txBox="1"/>
          <p:nvPr/>
        </p:nvSpPr>
        <p:spPr>
          <a:xfrm>
            <a:off x="6084003" y="4992786"/>
            <a:ext cx="1375081" cy="46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Confirmation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163782" y="3770527"/>
            <a:ext cx="1" cy="1786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153392" y="5536056"/>
            <a:ext cx="2263938" cy="692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663045" y="5542984"/>
            <a:ext cx="22639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926984" y="3770527"/>
            <a:ext cx="10392" cy="1772457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25831" y="3764278"/>
            <a:ext cx="0" cy="98531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825831" y="4734267"/>
            <a:ext cx="2359582" cy="612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4184268" y="3764278"/>
            <a:ext cx="11016" cy="98220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877771" y="3764278"/>
            <a:ext cx="0" cy="969989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230793" y="3764278"/>
            <a:ext cx="9872" cy="982245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4877771" y="4734267"/>
            <a:ext cx="2367828" cy="608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oogle Shape;138;p18"/>
          <p:cNvSpPr txBox="1"/>
          <p:nvPr/>
        </p:nvSpPr>
        <p:spPr>
          <a:xfrm>
            <a:off x="5818583" y="4388630"/>
            <a:ext cx="1270040" cy="36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30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29705" y="66018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2400" b="1" dirty="0">
                <a:latin typeface="Calibri" panose="020F0502020204030204" pitchFamily="34" charset="0"/>
              </a:rPr>
              <a:t>The Balanced Relationship Model</a:t>
            </a:r>
            <a:endParaRPr sz="24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12</a:t>
            </a:fld>
            <a:endParaRPr lang="en-CA" dirty="0"/>
          </a:p>
        </p:txBody>
      </p:sp>
      <p:sp>
        <p:nvSpPr>
          <p:cNvPr id="37" name="Google Shape;143;p18"/>
          <p:cNvSpPr/>
          <p:nvPr/>
        </p:nvSpPr>
        <p:spPr>
          <a:xfrm>
            <a:off x="584462" y="1335187"/>
            <a:ext cx="7965649" cy="2209126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6" name="Google Shape;73;p12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0" name="Google Shape;84;p13"/>
          <p:cNvSpPr/>
          <p:nvPr/>
        </p:nvSpPr>
        <p:spPr>
          <a:xfrm>
            <a:off x="4758017" y="2539484"/>
            <a:ext cx="23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cxnSp>
        <p:nvCxnSpPr>
          <p:cNvPr id="13" name="Google Shape;87;p13"/>
          <p:cNvCxnSpPr>
            <a:stCxn id="17" idx="3"/>
            <a:endCxn id="15" idx="1"/>
          </p:cNvCxnSpPr>
          <p:nvPr/>
        </p:nvCxnSpPr>
        <p:spPr>
          <a:xfrm>
            <a:off x="2705934" y="2423904"/>
            <a:ext cx="111755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5" name="Google Shape;143;p18"/>
          <p:cNvSpPr/>
          <p:nvPr/>
        </p:nvSpPr>
        <p:spPr>
          <a:xfrm>
            <a:off x="3823487" y="1886154"/>
            <a:ext cx="1497026" cy="1075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Relationship</a:t>
            </a:r>
            <a:endParaRPr sz="1800" baseline="-25000" dirty="0"/>
          </a:p>
        </p:txBody>
      </p:sp>
      <p:sp>
        <p:nvSpPr>
          <p:cNvPr id="17" name="Google Shape;143;p18"/>
          <p:cNvSpPr/>
          <p:nvPr/>
        </p:nvSpPr>
        <p:spPr>
          <a:xfrm>
            <a:off x="1208908" y="1886154"/>
            <a:ext cx="1497026" cy="1075500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(Equal)</a:t>
            </a:r>
            <a:endParaRPr sz="1800" baseline="-25000" dirty="0"/>
          </a:p>
        </p:txBody>
      </p:sp>
      <p:sp>
        <p:nvSpPr>
          <p:cNvPr id="18" name="Google Shape;143;p18"/>
          <p:cNvSpPr/>
          <p:nvPr/>
        </p:nvSpPr>
        <p:spPr>
          <a:xfrm>
            <a:off x="6493007" y="1885580"/>
            <a:ext cx="1497026" cy="1075500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(Equal)</a:t>
            </a:r>
            <a:endParaRPr sz="1800" baseline="-25000" dirty="0"/>
          </a:p>
        </p:txBody>
      </p:sp>
      <p:cxnSp>
        <p:nvCxnSpPr>
          <p:cNvPr id="19" name="Google Shape;87;p13"/>
          <p:cNvCxnSpPr>
            <a:stCxn id="18" idx="1"/>
            <a:endCxn id="15" idx="3"/>
          </p:cNvCxnSpPr>
          <p:nvPr/>
        </p:nvCxnSpPr>
        <p:spPr>
          <a:xfrm flipH="1">
            <a:off x="5320513" y="2423330"/>
            <a:ext cx="1172494" cy="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6051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29705" y="660182"/>
            <a:ext cx="7478100" cy="67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2400" b="1" dirty="0">
                <a:latin typeface="Calibri" panose="020F0502020204030204" pitchFamily="34" charset="0"/>
              </a:rPr>
              <a:t>The Agency Relationship Model (a special case of the Balanced Relationship Model)</a:t>
            </a:r>
            <a:endParaRPr sz="24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13</a:t>
            </a:fld>
            <a:endParaRPr lang="en-CA" dirty="0"/>
          </a:p>
        </p:txBody>
      </p:sp>
      <p:sp>
        <p:nvSpPr>
          <p:cNvPr id="37" name="Google Shape;143;p18"/>
          <p:cNvSpPr/>
          <p:nvPr/>
        </p:nvSpPr>
        <p:spPr>
          <a:xfrm>
            <a:off x="584462" y="1650774"/>
            <a:ext cx="7965649" cy="2192943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6" name="Google Shape;73;p12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0" name="Google Shape;84;p13"/>
          <p:cNvSpPr/>
          <p:nvPr/>
        </p:nvSpPr>
        <p:spPr>
          <a:xfrm>
            <a:off x="4758017" y="2539484"/>
            <a:ext cx="23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cxnSp>
        <p:nvCxnSpPr>
          <p:cNvPr id="13" name="Google Shape;87;p13"/>
          <p:cNvCxnSpPr>
            <a:stCxn id="17" idx="3"/>
            <a:endCxn id="15" idx="1"/>
          </p:cNvCxnSpPr>
          <p:nvPr/>
        </p:nvCxnSpPr>
        <p:spPr>
          <a:xfrm>
            <a:off x="2705934" y="2756416"/>
            <a:ext cx="111283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5" name="Google Shape;143;p18"/>
          <p:cNvSpPr/>
          <p:nvPr/>
        </p:nvSpPr>
        <p:spPr>
          <a:xfrm>
            <a:off x="3818773" y="2218666"/>
            <a:ext cx="1497026" cy="1075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Agency Relationship</a:t>
            </a:r>
            <a:endParaRPr sz="1800" baseline="-25000" dirty="0"/>
          </a:p>
        </p:txBody>
      </p:sp>
      <p:sp>
        <p:nvSpPr>
          <p:cNvPr id="17" name="Google Shape;143;p18"/>
          <p:cNvSpPr/>
          <p:nvPr/>
        </p:nvSpPr>
        <p:spPr>
          <a:xfrm>
            <a:off x="1208908" y="2218666"/>
            <a:ext cx="1497026" cy="1075500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(Principal)</a:t>
            </a:r>
            <a:endParaRPr sz="1800" baseline="-25000" dirty="0"/>
          </a:p>
        </p:txBody>
      </p:sp>
      <p:sp>
        <p:nvSpPr>
          <p:cNvPr id="18" name="Google Shape;143;p18"/>
          <p:cNvSpPr/>
          <p:nvPr/>
        </p:nvSpPr>
        <p:spPr>
          <a:xfrm>
            <a:off x="6493007" y="2209495"/>
            <a:ext cx="1497026" cy="1075500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(Agent)</a:t>
            </a:r>
            <a:endParaRPr sz="1800" baseline="-25000" dirty="0"/>
          </a:p>
        </p:txBody>
      </p:sp>
      <p:cxnSp>
        <p:nvCxnSpPr>
          <p:cNvPr id="19" name="Google Shape;87;p13"/>
          <p:cNvCxnSpPr>
            <a:stCxn id="18" idx="1"/>
            <a:endCxn id="15" idx="3"/>
          </p:cNvCxnSpPr>
          <p:nvPr/>
        </p:nvCxnSpPr>
        <p:spPr>
          <a:xfrm flipH="1">
            <a:off x="5315799" y="2747245"/>
            <a:ext cx="1177208" cy="917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9377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29705" y="66018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2400" b="1" dirty="0">
                <a:latin typeface="Calibri" panose="020F0502020204030204" pitchFamily="34" charset="0"/>
              </a:rPr>
              <a:t>The Directed Relationship Model</a:t>
            </a:r>
            <a:endParaRPr sz="24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14</a:t>
            </a:fld>
            <a:endParaRPr lang="en-CA" dirty="0"/>
          </a:p>
        </p:txBody>
      </p:sp>
      <p:sp>
        <p:nvSpPr>
          <p:cNvPr id="37" name="Google Shape;143;p18"/>
          <p:cNvSpPr/>
          <p:nvPr/>
        </p:nvSpPr>
        <p:spPr>
          <a:xfrm>
            <a:off x="584462" y="1335186"/>
            <a:ext cx="7965649" cy="2103929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6" name="Google Shape;73;p12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0" name="Google Shape;84;p13"/>
          <p:cNvSpPr/>
          <p:nvPr/>
        </p:nvSpPr>
        <p:spPr>
          <a:xfrm>
            <a:off x="4758017" y="2539484"/>
            <a:ext cx="23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cxnSp>
        <p:nvCxnSpPr>
          <p:cNvPr id="13" name="Google Shape;87;p13"/>
          <p:cNvCxnSpPr>
            <a:stCxn id="17" idx="3"/>
            <a:endCxn id="15" idx="1"/>
          </p:cNvCxnSpPr>
          <p:nvPr/>
        </p:nvCxnSpPr>
        <p:spPr>
          <a:xfrm>
            <a:off x="2705934" y="2423904"/>
            <a:ext cx="1117553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5" name="Google Shape;143;p18"/>
          <p:cNvSpPr/>
          <p:nvPr/>
        </p:nvSpPr>
        <p:spPr>
          <a:xfrm>
            <a:off x="3823487" y="1886154"/>
            <a:ext cx="1497026" cy="1075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Directed Relationship</a:t>
            </a:r>
            <a:endParaRPr sz="1800" baseline="-25000" dirty="0"/>
          </a:p>
        </p:txBody>
      </p:sp>
      <p:sp>
        <p:nvSpPr>
          <p:cNvPr id="17" name="Google Shape;143;p18"/>
          <p:cNvSpPr/>
          <p:nvPr/>
        </p:nvSpPr>
        <p:spPr>
          <a:xfrm>
            <a:off x="1208908" y="1886154"/>
            <a:ext cx="1497026" cy="1075500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(Parent)</a:t>
            </a:r>
            <a:endParaRPr sz="1800" baseline="-25000" dirty="0"/>
          </a:p>
        </p:txBody>
      </p:sp>
      <p:sp>
        <p:nvSpPr>
          <p:cNvPr id="18" name="Google Shape;143;p18"/>
          <p:cNvSpPr/>
          <p:nvPr/>
        </p:nvSpPr>
        <p:spPr>
          <a:xfrm>
            <a:off x="6493007" y="1885580"/>
            <a:ext cx="1497026" cy="1075500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(Child)</a:t>
            </a:r>
            <a:endParaRPr sz="1800" baseline="-25000" dirty="0"/>
          </a:p>
        </p:txBody>
      </p:sp>
      <p:cxnSp>
        <p:nvCxnSpPr>
          <p:cNvPr id="19" name="Google Shape;87;p13"/>
          <p:cNvCxnSpPr>
            <a:stCxn id="18" idx="1"/>
            <a:endCxn id="15" idx="3"/>
          </p:cNvCxnSpPr>
          <p:nvPr/>
        </p:nvCxnSpPr>
        <p:spPr>
          <a:xfrm flipH="1">
            <a:off x="5320513" y="2423330"/>
            <a:ext cx="1172494" cy="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3832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29705" y="66018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2400" b="1" dirty="0">
                <a:latin typeface="Calibri" panose="020F0502020204030204" pitchFamily="34" charset="0"/>
              </a:rPr>
              <a:t>Internal Relationship Network within an Organization</a:t>
            </a:r>
            <a:endParaRPr sz="24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15</a:t>
            </a:fld>
            <a:endParaRPr lang="en-CA" dirty="0"/>
          </a:p>
        </p:txBody>
      </p:sp>
      <p:sp>
        <p:nvSpPr>
          <p:cNvPr id="37" name="Google Shape;143;p18"/>
          <p:cNvSpPr/>
          <p:nvPr/>
        </p:nvSpPr>
        <p:spPr>
          <a:xfrm>
            <a:off x="584462" y="1335187"/>
            <a:ext cx="7965649" cy="4944232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6" name="Google Shape;73;p12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0" name="Google Shape;84;p13"/>
          <p:cNvSpPr/>
          <p:nvPr/>
        </p:nvSpPr>
        <p:spPr>
          <a:xfrm>
            <a:off x="4758017" y="2539484"/>
            <a:ext cx="23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cxnSp>
        <p:nvCxnSpPr>
          <p:cNvPr id="13" name="Google Shape;87;p13"/>
          <p:cNvCxnSpPr>
            <a:stCxn id="17" idx="3"/>
            <a:endCxn id="15" idx="1"/>
          </p:cNvCxnSpPr>
          <p:nvPr/>
        </p:nvCxnSpPr>
        <p:spPr>
          <a:xfrm>
            <a:off x="2997247" y="3073444"/>
            <a:ext cx="82152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5" name="Google Shape;143;p18"/>
          <p:cNvSpPr/>
          <p:nvPr/>
        </p:nvSpPr>
        <p:spPr>
          <a:xfrm>
            <a:off x="3818773" y="2535694"/>
            <a:ext cx="1497026" cy="1075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aseline="-25000" dirty="0"/>
          </a:p>
        </p:txBody>
      </p:sp>
      <p:sp>
        <p:nvSpPr>
          <p:cNvPr id="17" name="Google Shape;143;p18"/>
          <p:cNvSpPr/>
          <p:nvPr/>
        </p:nvSpPr>
        <p:spPr>
          <a:xfrm>
            <a:off x="1500221" y="2535694"/>
            <a:ext cx="1497026" cy="1075500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(Person)</a:t>
            </a:r>
            <a:endParaRPr lang="en-CA" sz="1800" baseline="-25000" dirty="0"/>
          </a:p>
        </p:txBody>
      </p:sp>
      <p:sp>
        <p:nvSpPr>
          <p:cNvPr id="18" name="Google Shape;143;p18"/>
          <p:cNvSpPr/>
          <p:nvPr/>
        </p:nvSpPr>
        <p:spPr>
          <a:xfrm>
            <a:off x="6161234" y="2535694"/>
            <a:ext cx="1497026" cy="1075500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(Person)</a:t>
            </a:r>
            <a:endParaRPr lang="en-CA" sz="1800" baseline="-25000" dirty="0"/>
          </a:p>
        </p:txBody>
      </p:sp>
      <p:cxnSp>
        <p:nvCxnSpPr>
          <p:cNvPr id="19" name="Google Shape;87;p13"/>
          <p:cNvCxnSpPr>
            <a:stCxn id="18" idx="1"/>
            <a:endCxn id="15" idx="3"/>
          </p:cNvCxnSpPr>
          <p:nvPr/>
        </p:nvCxnSpPr>
        <p:spPr>
          <a:xfrm flipH="1">
            <a:off x="5315799" y="3073444"/>
            <a:ext cx="84543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0" name="Google Shape;143;p18"/>
          <p:cNvSpPr/>
          <p:nvPr/>
        </p:nvSpPr>
        <p:spPr>
          <a:xfrm>
            <a:off x="1060057" y="1812616"/>
            <a:ext cx="7040070" cy="4110754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2869554" y="1925905"/>
            <a:ext cx="404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latin typeface="Calibri" panose="020F0502020204030204" pitchFamily="34" charset="0"/>
              </a:rPr>
              <a:t>Compound Entity (Organization)</a:t>
            </a:r>
          </a:p>
          <a:p>
            <a:pPr algn="ctr"/>
            <a:endParaRPr lang="en-CA" sz="1800" b="1" dirty="0">
              <a:latin typeface="Calibri" panose="020F0502020204030204" pitchFamily="34" charset="0"/>
            </a:endParaRPr>
          </a:p>
        </p:txBody>
      </p:sp>
      <p:sp>
        <p:nvSpPr>
          <p:cNvPr id="21" name="Google Shape;143;p18"/>
          <p:cNvSpPr/>
          <p:nvPr/>
        </p:nvSpPr>
        <p:spPr>
          <a:xfrm>
            <a:off x="6161234" y="4355053"/>
            <a:ext cx="1497026" cy="1075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aseline="-25000" dirty="0"/>
          </a:p>
        </p:txBody>
      </p:sp>
      <p:sp>
        <p:nvSpPr>
          <p:cNvPr id="23" name="Google Shape;143;p18"/>
          <p:cNvSpPr/>
          <p:nvPr/>
        </p:nvSpPr>
        <p:spPr>
          <a:xfrm>
            <a:off x="3818771" y="4355053"/>
            <a:ext cx="1497026" cy="1075500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(Person)</a:t>
            </a:r>
            <a:endParaRPr lang="en-CA" sz="1800" baseline="-25000" dirty="0"/>
          </a:p>
        </p:txBody>
      </p:sp>
      <p:cxnSp>
        <p:nvCxnSpPr>
          <p:cNvPr id="28" name="Google Shape;87;p13"/>
          <p:cNvCxnSpPr>
            <a:stCxn id="18" idx="2"/>
            <a:endCxn id="21" idx="0"/>
          </p:cNvCxnSpPr>
          <p:nvPr/>
        </p:nvCxnSpPr>
        <p:spPr>
          <a:xfrm>
            <a:off x="6909747" y="3611194"/>
            <a:ext cx="0" cy="74385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1" name="Google Shape;87;p13"/>
          <p:cNvCxnSpPr>
            <a:stCxn id="23" idx="3"/>
            <a:endCxn id="21" idx="1"/>
          </p:cNvCxnSpPr>
          <p:nvPr/>
        </p:nvCxnSpPr>
        <p:spPr>
          <a:xfrm>
            <a:off x="5315797" y="4892803"/>
            <a:ext cx="84543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4" name="Google Shape;87;p13"/>
          <p:cNvCxnSpPr>
            <a:stCxn id="23" idx="0"/>
            <a:endCxn id="15" idx="2"/>
          </p:cNvCxnSpPr>
          <p:nvPr/>
        </p:nvCxnSpPr>
        <p:spPr>
          <a:xfrm flipV="1">
            <a:off x="4567284" y="3611194"/>
            <a:ext cx="2" cy="74385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7488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29705" y="66018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2400" b="1" dirty="0">
                <a:latin typeface="Calibri" panose="020F0502020204030204" pitchFamily="34" charset="0"/>
              </a:rPr>
              <a:t>Organization to Organization Relationships</a:t>
            </a:r>
            <a:endParaRPr lang="en-CA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16</a:t>
            </a:fld>
            <a:endParaRPr lang="en-CA" dirty="0"/>
          </a:p>
        </p:txBody>
      </p:sp>
      <p:sp>
        <p:nvSpPr>
          <p:cNvPr id="37" name="Google Shape;143;p18"/>
          <p:cNvSpPr/>
          <p:nvPr/>
        </p:nvSpPr>
        <p:spPr>
          <a:xfrm>
            <a:off x="584462" y="1375646"/>
            <a:ext cx="7965649" cy="4855471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6" name="Google Shape;73;p12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cxnSp>
        <p:nvCxnSpPr>
          <p:cNvPr id="18" name="Google Shape;75;p12"/>
          <p:cNvCxnSpPr/>
          <p:nvPr/>
        </p:nvCxnSpPr>
        <p:spPr>
          <a:xfrm>
            <a:off x="4039624" y="2069687"/>
            <a:ext cx="413593" cy="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0" name="Google Shape;143;p18"/>
          <p:cNvSpPr/>
          <p:nvPr/>
        </p:nvSpPr>
        <p:spPr>
          <a:xfrm>
            <a:off x="2612592" y="1736043"/>
            <a:ext cx="1437004" cy="1075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Directed Relationship</a:t>
            </a:r>
            <a:endParaRPr sz="1800" baseline="-25000" dirty="0"/>
          </a:p>
        </p:txBody>
      </p:sp>
      <p:cxnSp>
        <p:nvCxnSpPr>
          <p:cNvPr id="20" name="Google Shape;75;p12"/>
          <p:cNvCxnSpPr/>
          <p:nvPr/>
        </p:nvCxnSpPr>
        <p:spPr>
          <a:xfrm flipH="1">
            <a:off x="2233400" y="2069686"/>
            <a:ext cx="379192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3" name="Google Shape;143;p18"/>
          <p:cNvSpPr/>
          <p:nvPr/>
        </p:nvSpPr>
        <p:spPr>
          <a:xfrm>
            <a:off x="4402136" y="3257663"/>
            <a:ext cx="1437004" cy="1075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Agency Relationship</a:t>
            </a:r>
            <a:endParaRPr lang="en-CA" sz="1800" baseline="-25000" dirty="0"/>
          </a:p>
        </p:txBody>
      </p:sp>
      <p:sp>
        <p:nvSpPr>
          <p:cNvPr id="21" name="Google Shape;143;p18"/>
          <p:cNvSpPr/>
          <p:nvPr/>
        </p:nvSpPr>
        <p:spPr>
          <a:xfrm>
            <a:off x="2612592" y="4822237"/>
            <a:ext cx="1437004" cy="1075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Directed Relationship</a:t>
            </a:r>
            <a:endParaRPr lang="en-CA" sz="1800" baseline="-25000" dirty="0"/>
          </a:p>
        </p:txBody>
      </p:sp>
      <p:cxnSp>
        <p:nvCxnSpPr>
          <p:cNvPr id="26" name="Google Shape;75;p12"/>
          <p:cNvCxnSpPr/>
          <p:nvPr/>
        </p:nvCxnSpPr>
        <p:spPr>
          <a:xfrm flipH="1" flipV="1">
            <a:off x="2229040" y="5558775"/>
            <a:ext cx="383552" cy="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7" name="Google Shape;75;p12"/>
          <p:cNvCxnSpPr>
            <a:stCxn id="13" idx="0"/>
            <a:endCxn id="177" idx="2"/>
          </p:cNvCxnSpPr>
          <p:nvPr/>
        </p:nvCxnSpPr>
        <p:spPr>
          <a:xfrm flipV="1">
            <a:off x="5120638" y="2811543"/>
            <a:ext cx="0" cy="44612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" name="Google Shape;75;p12"/>
          <p:cNvCxnSpPr/>
          <p:nvPr/>
        </p:nvCxnSpPr>
        <p:spPr>
          <a:xfrm>
            <a:off x="4039624" y="5558776"/>
            <a:ext cx="40362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3" name="Google Shape;75;p12"/>
          <p:cNvCxnSpPr>
            <a:stCxn id="13" idx="2"/>
            <a:endCxn id="123" idx="0"/>
          </p:cNvCxnSpPr>
          <p:nvPr/>
        </p:nvCxnSpPr>
        <p:spPr>
          <a:xfrm flipH="1">
            <a:off x="5110666" y="4333163"/>
            <a:ext cx="9972" cy="4890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9" name="Google Shape;76;p12"/>
          <p:cNvSpPr/>
          <p:nvPr/>
        </p:nvSpPr>
        <p:spPr>
          <a:xfrm>
            <a:off x="6903090" y="4822237"/>
            <a:ext cx="1314898" cy="10755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Org</a:t>
            </a:r>
            <a:r>
              <a:rPr lang="en-CA" sz="1800" b="1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00" name="Google Shape;75;p12"/>
          <p:cNvCxnSpPr>
            <a:stCxn id="123" idx="3"/>
            <a:endCxn id="99" idx="1"/>
          </p:cNvCxnSpPr>
          <p:nvPr/>
        </p:nvCxnSpPr>
        <p:spPr>
          <a:xfrm>
            <a:off x="5768115" y="5359987"/>
            <a:ext cx="11349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6" name="TextBox 175"/>
          <p:cNvSpPr txBox="1"/>
          <p:nvPr/>
        </p:nvSpPr>
        <p:spPr>
          <a:xfrm>
            <a:off x="5812912" y="5051555"/>
            <a:ext cx="1045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>
                <a:latin typeface="Calibri" panose="020F0502020204030204" pitchFamily="34" charset="0"/>
              </a:rPr>
              <a:t>Transactions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4463189" y="1736043"/>
            <a:ext cx="1314898" cy="10755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3" name="TextBox 182"/>
          <p:cNvSpPr txBox="1"/>
          <p:nvPr/>
        </p:nvSpPr>
        <p:spPr>
          <a:xfrm>
            <a:off x="4453217" y="1885022"/>
            <a:ext cx="127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latin typeface="Calibri" panose="020F0502020204030204" pitchFamily="34" charset="0"/>
              </a:rPr>
              <a:t>Org</a:t>
            </a:r>
            <a:r>
              <a:rPr lang="en-CA" sz="1800" b="1" baseline="-25000" dirty="0">
                <a:latin typeface="Calibri" panose="020F0502020204030204" pitchFamily="34" charset="0"/>
              </a:rPr>
              <a:t>2</a:t>
            </a:r>
            <a:r>
              <a:rPr lang="en-CA" sz="1200" b="1" dirty="0">
                <a:latin typeface="Calibri" panose="020F0502020204030204" pitchFamily="34" charset="0"/>
              </a:rPr>
              <a:t> (Child)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453217" y="2423927"/>
            <a:ext cx="133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latin typeface="Calibri" panose="020F0502020204030204" pitchFamily="34" charset="0"/>
              </a:rPr>
              <a:t>Org</a:t>
            </a:r>
            <a:r>
              <a:rPr lang="en-CA" sz="1800" b="1" baseline="-25000" dirty="0">
                <a:latin typeface="Calibri" panose="020F0502020204030204" pitchFamily="34" charset="0"/>
              </a:rPr>
              <a:t>2</a:t>
            </a:r>
            <a:r>
              <a:rPr lang="en-CA" sz="1200" b="1" dirty="0">
                <a:latin typeface="Calibri" panose="020F0502020204030204" pitchFamily="34" charset="0"/>
              </a:rPr>
              <a:t> (Principal)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453217" y="4822237"/>
            <a:ext cx="1314898" cy="10755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4" name="TextBox 123"/>
          <p:cNvSpPr txBox="1"/>
          <p:nvPr/>
        </p:nvSpPr>
        <p:spPr>
          <a:xfrm>
            <a:off x="4532799" y="4807377"/>
            <a:ext cx="11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latin typeface="Calibri" panose="020F0502020204030204" pitchFamily="34" charset="0"/>
              </a:rPr>
              <a:t>Org</a:t>
            </a:r>
            <a:r>
              <a:rPr lang="en-CA" sz="1800" b="1" baseline="-25000" dirty="0">
                <a:latin typeface="Calibri" panose="020F0502020204030204" pitchFamily="34" charset="0"/>
              </a:rPr>
              <a:t>4</a:t>
            </a:r>
            <a:r>
              <a:rPr lang="en-CA" sz="1200" b="1" dirty="0">
                <a:latin typeface="Calibri" panose="020F0502020204030204" pitchFamily="34" charset="0"/>
              </a:rPr>
              <a:t> (Agent)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443245" y="5370600"/>
            <a:ext cx="117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latin typeface="Calibri" panose="020F0502020204030204" pitchFamily="34" charset="0"/>
              </a:rPr>
              <a:t>Org</a:t>
            </a:r>
            <a:r>
              <a:rPr lang="en-CA" sz="1800" b="1" baseline="-25000" dirty="0">
                <a:latin typeface="Calibri" panose="020F0502020204030204" pitchFamily="34" charset="0"/>
              </a:rPr>
              <a:t>4</a:t>
            </a:r>
            <a:r>
              <a:rPr lang="en-CA" sz="1200" b="1" dirty="0">
                <a:latin typeface="Calibri" panose="020F0502020204030204" pitchFamily="34" charset="0"/>
              </a:rPr>
              <a:t> (Child)</a:t>
            </a:r>
          </a:p>
        </p:txBody>
      </p:sp>
      <p:sp>
        <p:nvSpPr>
          <p:cNvPr id="34" name="Google Shape;143;p18"/>
          <p:cNvSpPr/>
          <p:nvPr/>
        </p:nvSpPr>
        <p:spPr>
          <a:xfrm>
            <a:off x="857449" y="3265631"/>
            <a:ext cx="1437004" cy="1075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Balanced Relationship</a:t>
            </a:r>
            <a:endParaRPr lang="en-CA" sz="1800" baseline="-25000" dirty="0"/>
          </a:p>
        </p:txBody>
      </p:sp>
      <p:cxnSp>
        <p:nvCxnSpPr>
          <p:cNvPr id="35" name="Google Shape;75;p12"/>
          <p:cNvCxnSpPr>
            <a:stCxn id="34" idx="0"/>
            <a:endCxn id="43" idx="2"/>
          </p:cNvCxnSpPr>
          <p:nvPr/>
        </p:nvCxnSpPr>
        <p:spPr>
          <a:xfrm flipV="1">
            <a:off x="1575951" y="2808189"/>
            <a:ext cx="0" cy="45744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6" name="Google Shape;75;p12"/>
          <p:cNvCxnSpPr>
            <a:stCxn id="34" idx="2"/>
            <a:endCxn id="51" idx="0"/>
          </p:cNvCxnSpPr>
          <p:nvPr/>
        </p:nvCxnSpPr>
        <p:spPr>
          <a:xfrm flipH="1">
            <a:off x="1571590" y="4341131"/>
            <a:ext cx="4361" cy="49171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3" name="Rectangle 42"/>
          <p:cNvSpPr/>
          <p:nvPr/>
        </p:nvSpPr>
        <p:spPr>
          <a:xfrm>
            <a:off x="918502" y="1732689"/>
            <a:ext cx="1314898" cy="10755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1059262" y="1858871"/>
            <a:ext cx="117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latin typeface="Calibri" panose="020F0502020204030204" pitchFamily="34" charset="0"/>
              </a:rPr>
              <a:t>Org</a:t>
            </a:r>
            <a:r>
              <a:rPr lang="en-CA" sz="1800" b="1" baseline="-25000" dirty="0">
                <a:latin typeface="Calibri" panose="020F0502020204030204" pitchFamily="34" charset="0"/>
              </a:rPr>
              <a:t>1</a:t>
            </a:r>
            <a:r>
              <a:rPr lang="en-CA" sz="1200" b="1" dirty="0">
                <a:latin typeface="Calibri" panose="020F0502020204030204" pitchFamily="34" charset="0"/>
              </a:rPr>
              <a:t> (Parent)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98888" y="2423927"/>
            <a:ext cx="114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latin typeface="Calibri" panose="020F0502020204030204" pitchFamily="34" charset="0"/>
              </a:rPr>
              <a:t>Org</a:t>
            </a:r>
            <a:r>
              <a:rPr lang="en-CA" sz="1800" b="1" baseline="-25000" dirty="0">
                <a:latin typeface="Calibri" panose="020F0502020204030204" pitchFamily="34" charset="0"/>
              </a:rPr>
              <a:t>1</a:t>
            </a:r>
            <a:r>
              <a:rPr lang="en-CA" sz="1200" b="1" dirty="0">
                <a:latin typeface="Calibri" panose="020F0502020204030204" pitchFamily="34" charset="0"/>
              </a:rPr>
              <a:t> (Equal)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14141" y="4832850"/>
            <a:ext cx="1314898" cy="10755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2" name="TextBox 51"/>
          <p:cNvSpPr txBox="1"/>
          <p:nvPr/>
        </p:nvSpPr>
        <p:spPr>
          <a:xfrm>
            <a:off x="1026895" y="4822237"/>
            <a:ext cx="108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latin typeface="Calibri" panose="020F0502020204030204" pitchFamily="34" charset="0"/>
              </a:rPr>
              <a:t>Org</a:t>
            </a:r>
            <a:r>
              <a:rPr lang="en-CA" sz="1800" b="1" baseline="-25000" dirty="0">
                <a:latin typeface="Calibri" panose="020F0502020204030204" pitchFamily="34" charset="0"/>
              </a:rPr>
              <a:t>3</a:t>
            </a:r>
            <a:r>
              <a:rPr lang="en-CA" sz="1200" b="1" dirty="0">
                <a:latin typeface="Calibri" panose="020F0502020204030204" pitchFamily="34" charset="0"/>
              </a:rPr>
              <a:t> (Equal)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59262" y="5359987"/>
            <a:ext cx="115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latin typeface="Calibri" panose="020F0502020204030204" pitchFamily="34" charset="0"/>
              </a:rPr>
              <a:t>Org</a:t>
            </a:r>
            <a:r>
              <a:rPr lang="en-CA" sz="1800" b="1" baseline="-25000" dirty="0">
                <a:latin typeface="Calibri" panose="020F0502020204030204" pitchFamily="34" charset="0"/>
              </a:rPr>
              <a:t>3</a:t>
            </a:r>
            <a:r>
              <a:rPr lang="en-CA" sz="1200" b="1" dirty="0">
                <a:latin typeface="Calibri" panose="020F0502020204030204" pitchFamily="34" charset="0"/>
              </a:rPr>
              <a:t> (Parent)</a:t>
            </a:r>
          </a:p>
        </p:txBody>
      </p:sp>
    </p:spTree>
    <p:extLst>
      <p:ext uri="{BB962C8B-B14F-4D97-AF65-F5344CB8AC3E}">
        <p14:creationId xmlns:p14="http://schemas.microsoft.com/office/powerpoint/2010/main" val="392617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28236" y="66018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Credential Model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17</a:t>
            </a:fld>
            <a:endParaRPr lang="en-CA" dirty="0"/>
          </a:p>
        </p:txBody>
      </p:sp>
      <p:sp>
        <p:nvSpPr>
          <p:cNvPr id="37" name="Google Shape;143;p18"/>
          <p:cNvSpPr/>
          <p:nvPr/>
        </p:nvSpPr>
        <p:spPr>
          <a:xfrm>
            <a:off x="584462" y="1197204"/>
            <a:ext cx="7965649" cy="5033913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0" name="Google Shape;143;p18"/>
          <p:cNvSpPr/>
          <p:nvPr/>
        </p:nvSpPr>
        <p:spPr>
          <a:xfrm>
            <a:off x="3337294" y="3501421"/>
            <a:ext cx="2459979" cy="755796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Payload [Claims]</a:t>
            </a:r>
            <a:endParaRPr lang="en-CA"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477;p31"/>
          <p:cNvSpPr/>
          <p:nvPr/>
        </p:nvSpPr>
        <p:spPr>
          <a:xfrm>
            <a:off x="2890546" y="2039193"/>
            <a:ext cx="3353480" cy="3511943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Payload [Credential]</a:t>
            </a:r>
            <a:endParaRPr lang="en-CA"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43;p18"/>
          <p:cNvSpPr/>
          <p:nvPr/>
        </p:nvSpPr>
        <p:spPr>
          <a:xfrm>
            <a:off x="3337293" y="4474896"/>
            <a:ext cx="2459979" cy="752560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Proofs</a:t>
            </a:r>
            <a:endParaRPr sz="1800" dirty="0"/>
          </a:p>
        </p:txBody>
      </p:sp>
      <p:sp>
        <p:nvSpPr>
          <p:cNvPr id="13" name="Google Shape;477;p31"/>
          <p:cNvSpPr/>
          <p:nvPr/>
        </p:nvSpPr>
        <p:spPr>
          <a:xfrm>
            <a:off x="2236780" y="1565724"/>
            <a:ext cx="4661012" cy="4296871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lang="en-CA"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43;p18"/>
          <p:cNvSpPr/>
          <p:nvPr/>
        </p:nvSpPr>
        <p:spPr>
          <a:xfrm>
            <a:off x="3337296" y="2520856"/>
            <a:ext cx="2459979" cy="755796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Metadata</a:t>
            </a:r>
            <a:endParaRPr lang="en-CA"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41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28236" y="66018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2400" b="1" dirty="0">
                <a:latin typeface="Calibri" panose="020F0502020204030204" pitchFamily="34" charset="0"/>
              </a:rPr>
              <a:t>The Claims Assertion Model of a Subject Claim</a:t>
            </a:r>
            <a:endParaRPr sz="24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18</a:t>
            </a:fld>
            <a:endParaRPr lang="en-CA" dirty="0"/>
          </a:p>
        </p:txBody>
      </p:sp>
      <p:sp>
        <p:nvSpPr>
          <p:cNvPr id="37" name="Google Shape;143;p18"/>
          <p:cNvSpPr/>
          <p:nvPr/>
        </p:nvSpPr>
        <p:spPr>
          <a:xfrm>
            <a:off x="584462" y="1197204"/>
            <a:ext cx="7965649" cy="5033913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54" name="Straight Connector 53"/>
          <p:cNvCxnSpPr>
            <a:stCxn id="28" idx="2"/>
            <a:endCxn id="40" idx="0"/>
          </p:cNvCxnSpPr>
          <p:nvPr/>
        </p:nvCxnSpPr>
        <p:spPr>
          <a:xfrm>
            <a:off x="4567286" y="4320072"/>
            <a:ext cx="0" cy="37903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43;p18"/>
          <p:cNvSpPr/>
          <p:nvPr/>
        </p:nvSpPr>
        <p:spPr>
          <a:xfrm>
            <a:off x="3818773" y="3454585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endParaRPr lang="en-CA" sz="1800" baseline="-25000" dirty="0"/>
          </a:p>
        </p:txBody>
      </p:sp>
      <p:sp>
        <p:nvSpPr>
          <p:cNvPr id="40" name="Google Shape;143;p18"/>
          <p:cNvSpPr/>
          <p:nvPr/>
        </p:nvSpPr>
        <p:spPr>
          <a:xfrm>
            <a:off x="3818773" y="4699104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lang="en-CA" sz="1800" baseline="-25000" dirty="0"/>
          </a:p>
        </p:txBody>
      </p:sp>
      <p:sp>
        <p:nvSpPr>
          <p:cNvPr id="58" name="Google Shape;143;p18"/>
          <p:cNvSpPr/>
          <p:nvPr/>
        </p:nvSpPr>
        <p:spPr>
          <a:xfrm>
            <a:off x="3818773" y="1521710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Issuer</a:t>
            </a:r>
            <a:endParaRPr sz="1800" dirty="0"/>
          </a:p>
        </p:txBody>
      </p:sp>
      <p:sp>
        <p:nvSpPr>
          <p:cNvPr id="62" name="Google Shape;477;p31"/>
          <p:cNvSpPr/>
          <p:nvPr/>
        </p:nvSpPr>
        <p:spPr>
          <a:xfrm>
            <a:off x="3559828" y="2872671"/>
            <a:ext cx="2014916" cy="3002147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CA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</a:t>
            </a:r>
            <a:r>
              <a:rPr lang="en-CA" sz="18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Subject</a:t>
            </a:r>
            <a:endParaRPr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Straight Connector 71"/>
          <p:cNvCxnSpPr>
            <a:stCxn id="58" idx="2"/>
            <a:endCxn id="62" idx="0"/>
          </p:cNvCxnSpPr>
          <p:nvPr/>
        </p:nvCxnSpPr>
        <p:spPr>
          <a:xfrm>
            <a:off x="4567286" y="2387197"/>
            <a:ext cx="0" cy="485474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28236" y="66018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2400" b="1" dirty="0">
                <a:latin typeface="Calibri" panose="020F0502020204030204" pitchFamily="34" charset="0"/>
              </a:rPr>
              <a:t>The Claims Assertion Model of a </a:t>
            </a: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 Claim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19</a:t>
            </a:fld>
            <a:endParaRPr lang="en-CA" dirty="0"/>
          </a:p>
        </p:txBody>
      </p:sp>
      <p:sp>
        <p:nvSpPr>
          <p:cNvPr id="33" name="Google Shape;143;p18"/>
          <p:cNvSpPr/>
          <p:nvPr/>
        </p:nvSpPr>
        <p:spPr>
          <a:xfrm>
            <a:off x="3818773" y="3454585"/>
            <a:ext cx="1497026" cy="8654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aseline="-25000" dirty="0"/>
          </a:p>
        </p:txBody>
      </p:sp>
      <p:sp>
        <p:nvSpPr>
          <p:cNvPr id="37" name="Google Shape;143;p18"/>
          <p:cNvSpPr/>
          <p:nvPr/>
        </p:nvSpPr>
        <p:spPr>
          <a:xfrm>
            <a:off x="584462" y="1197204"/>
            <a:ext cx="7965649" cy="5033913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47" name="Straight Connector 46"/>
          <p:cNvCxnSpPr>
            <a:stCxn id="33" idx="1"/>
            <a:endCxn id="28" idx="3"/>
          </p:cNvCxnSpPr>
          <p:nvPr/>
        </p:nvCxnSpPr>
        <p:spPr>
          <a:xfrm flipH="1">
            <a:off x="2879486" y="3887329"/>
            <a:ext cx="939287" cy="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9" idx="1"/>
            <a:endCxn id="33" idx="3"/>
          </p:cNvCxnSpPr>
          <p:nvPr/>
        </p:nvCxnSpPr>
        <p:spPr>
          <a:xfrm flipH="1" flipV="1">
            <a:off x="5315799" y="3887329"/>
            <a:ext cx="983911" cy="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8" idx="2"/>
          </p:cNvCxnSpPr>
          <p:nvPr/>
        </p:nvCxnSpPr>
        <p:spPr>
          <a:xfrm>
            <a:off x="2130973" y="4320073"/>
            <a:ext cx="0" cy="516596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43;p18"/>
          <p:cNvSpPr/>
          <p:nvPr/>
        </p:nvSpPr>
        <p:spPr>
          <a:xfrm>
            <a:off x="1382460" y="3454586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CA" sz="1800" baseline="-25000" dirty="0"/>
          </a:p>
        </p:txBody>
      </p:sp>
      <p:sp>
        <p:nvSpPr>
          <p:cNvPr id="29" name="Google Shape;143;p18"/>
          <p:cNvSpPr/>
          <p:nvPr/>
        </p:nvSpPr>
        <p:spPr>
          <a:xfrm>
            <a:off x="6299710" y="3454586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CA" sz="1800" baseline="-25000" dirty="0"/>
          </a:p>
        </p:txBody>
      </p:sp>
      <p:cxnSp>
        <p:nvCxnSpPr>
          <p:cNvPr id="30" name="Straight Connector 29"/>
          <p:cNvCxnSpPr>
            <a:endCxn id="58" idx="3"/>
          </p:cNvCxnSpPr>
          <p:nvPr/>
        </p:nvCxnSpPr>
        <p:spPr>
          <a:xfrm flipH="1">
            <a:off x="5324560" y="1808798"/>
            <a:ext cx="17444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143;p18"/>
          <p:cNvSpPr/>
          <p:nvPr/>
        </p:nvSpPr>
        <p:spPr>
          <a:xfrm>
            <a:off x="1363796" y="4836669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lang="en-CA" sz="1800" baseline="-25000" dirty="0"/>
          </a:p>
        </p:txBody>
      </p:sp>
      <p:sp>
        <p:nvSpPr>
          <p:cNvPr id="43" name="Google Shape;143;p18"/>
          <p:cNvSpPr/>
          <p:nvPr/>
        </p:nvSpPr>
        <p:spPr>
          <a:xfrm>
            <a:off x="3818773" y="4836669"/>
            <a:ext cx="1497026" cy="8654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lang="en-CA" sz="1800" baseline="-25000" dirty="0"/>
          </a:p>
        </p:txBody>
      </p:sp>
      <p:sp>
        <p:nvSpPr>
          <p:cNvPr id="57" name="Google Shape;143;p18"/>
          <p:cNvSpPr/>
          <p:nvPr/>
        </p:nvSpPr>
        <p:spPr>
          <a:xfrm>
            <a:off x="6299710" y="4836668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lang="en-CA" sz="1800" baseline="-25000" dirty="0"/>
          </a:p>
        </p:txBody>
      </p:sp>
      <p:sp>
        <p:nvSpPr>
          <p:cNvPr id="58" name="Google Shape;143;p18"/>
          <p:cNvSpPr/>
          <p:nvPr/>
        </p:nvSpPr>
        <p:spPr>
          <a:xfrm>
            <a:off x="3827534" y="1376054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Issuer</a:t>
            </a:r>
            <a:endParaRPr sz="1800" dirty="0"/>
          </a:p>
        </p:txBody>
      </p:sp>
      <p:sp>
        <p:nvSpPr>
          <p:cNvPr id="61" name="Google Shape;477;p31"/>
          <p:cNvSpPr/>
          <p:nvPr/>
        </p:nvSpPr>
        <p:spPr>
          <a:xfrm>
            <a:off x="6036658" y="2872671"/>
            <a:ext cx="2014977" cy="3002147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CA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</a:t>
            </a:r>
            <a:r>
              <a:rPr lang="en-CA" sz="18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Subject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477;p31"/>
          <p:cNvSpPr/>
          <p:nvPr/>
        </p:nvSpPr>
        <p:spPr>
          <a:xfrm>
            <a:off x="1124794" y="2872671"/>
            <a:ext cx="2014916" cy="3002147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CA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</a:t>
            </a:r>
            <a:r>
              <a:rPr lang="en-CA" sz="18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Subject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Straight Connector 62"/>
          <p:cNvCxnSpPr>
            <a:stCxn id="29" idx="2"/>
            <a:endCxn id="57" idx="0"/>
          </p:cNvCxnSpPr>
          <p:nvPr/>
        </p:nvCxnSpPr>
        <p:spPr>
          <a:xfrm>
            <a:off x="7048223" y="4320073"/>
            <a:ext cx="0" cy="516595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3" idx="2"/>
            <a:endCxn id="43" idx="0"/>
          </p:cNvCxnSpPr>
          <p:nvPr/>
        </p:nvCxnSpPr>
        <p:spPr>
          <a:xfrm>
            <a:off x="4567286" y="4320072"/>
            <a:ext cx="0" cy="516597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477;p31"/>
          <p:cNvSpPr/>
          <p:nvPr/>
        </p:nvSpPr>
        <p:spPr>
          <a:xfrm>
            <a:off x="833481" y="2610997"/>
            <a:ext cx="7485132" cy="3458029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n+1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Subject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</a:p>
          <a:p>
            <a:pPr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n+1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Subject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Straight Connector 65"/>
          <p:cNvCxnSpPr>
            <a:endCxn id="61" idx="0"/>
          </p:cNvCxnSpPr>
          <p:nvPr/>
        </p:nvCxnSpPr>
        <p:spPr>
          <a:xfrm>
            <a:off x="7044146" y="1831664"/>
            <a:ext cx="1" cy="1041007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62" idx="0"/>
          </p:cNvCxnSpPr>
          <p:nvPr/>
        </p:nvCxnSpPr>
        <p:spPr>
          <a:xfrm>
            <a:off x="2132252" y="1831664"/>
            <a:ext cx="0" cy="1041007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8" idx="1"/>
          </p:cNvCxnSpPr>
          <p:nvPr/>
        </p:nvCxnSpPr>
        <p:spPr>
          <a:xfrm flipH="1" flipV="1">
            <a:off x="2112309" y="1806182"/>
            <a:ext cx="1715225" cy="2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8" idx="2"/>
            <a:endCxn id="65" idx="0"/>
          </p:cNvCxnSpPr>
          <p:nvPr/>
        </p:nvCxnSpPr>
        <p:spPr>
          <a:xfrm>
            <a:off x="4576047" y="2241541"/>
            <a:ext cx="0" cy="369456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69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597158" y="660183"/>
            <a:ext cx="793552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PCTF Model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5300283" y="1301846"/>
            <a:ext cx="3041283" cy="336143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2</a:t>
            </a:fld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2014954" y="1282215"/>
            <a:ext cx="18726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CA" sz="2000" b="1" dirty="0">
                <a:latin typeface="Calibri"/>
                <a:ea typeface="Calibri"/>
                <a:cs typeface="Calibri"/>
                <a:sym typeface="Calibri"/>
              </a:rPr>
              <a:t>Normative Core</a:t>
            </a:r>
          </a:p>
        </p:txBody>
      </p:sp>
      <p:sp>
        <p:nvSpPr>
          <p:cNvPr id="46" name="Google Shape;143;p18"/>
          <p:cNvSpPr/>
          <p:nvPr/>
        </p:nvSpPr>
        <p:spPr>
          <a:xfrm>
            <a:off x="793101" y="1301846"/>
            <a:ext cx="4312973" cy="336143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7" name="Rectangle 46"/>
          <p:cNvSpPr/>
          <p:nvPr/>
        </p:nvSpPr>
        <p:spPr>
          <a:xfrm>
            <a:off x="5677021" y="1282215"/>
            <a:ext cx="2287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CA" sz="2000" b="1" dirty="0">
                <a:latin typeface="Calibri"/>
                <a:ea typeface="Calibri"/>
                <a:cs typeface="Calibri"/>
                <a:sym typeface="Calibri"/>
              </a:rPr>
              <a:t>Mutual Recognition</a:t>
            </a:r>
          </a:p>
        </p:txBody>
      </p:sp>
      <p:sp>
        <p:nvSpPr>
          <p:cNvPr id="49" name="Google Shape;129;p17"/>
          <p:cNvSpPr/>
          <p:nvPr/>
        </p:nvSpPr>
        <p:spPr>
          <a:xfrm>
            <a:off x="987856" y="2422608"/>
            <a:ext cx="2426983" cy="576591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latin typeface="Calibri" panose="020F0502020204030204" pitchFamily="34" charset="0"/>
              </a:rPr>
              <a:t>Identity Types</a:t>
            </a:r>
            <a:endParaRPr sz="1600" b="1" dirty="0">
              <a:latin typeface="Calibri" panose="020F0502020204030204" pitchFamily="34" charset="0"/>
            </a:endParaRPr>
          </a:p>
        </p:txBody>
      </p:sp>
      <p:sp>
        <p:nvSpPr>
          <p:cNvPr id="60" name="Google Shape;129;p17"/>
          <p:cNvSpPr/>
          <p:nvPr/>
        </p:nvSpPr>
        <p:spPr>
          <a:xfrm>
            <a:off x="793102" y="5599796"/>
            <a:ext cx="7548465" cy="576591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Ecosystem Roles and Information Flows</a:t>
            </a:r>
            <a:endParaRPr sz="2000" dirty="0"/>
          </a:p>
        </p:txBody>
      </p:sp>
      <p:sp>
        <p:nvSpPr>
          <p:cNvPr id="61" name="Google Shape;129;p17"/>
          <p:cNvSpPr/>
          <p:nvPr/>
        </p:nvSpPr>
        <p:spPr>
          <a:xfrm>
            <a:off x="986461" y="1682328"/>
            <a:ext cx="2428378" cy="576591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Representations</a:t>
            </a:r>
            <a:endParaRPr sz="1600" dirty="0"/>
          </a:p>
        </p:txBody>
      </p:sp>
      <p:sp>
        <p:nvSpPr>
          <p:cNvPr id="62" name="Google Shape;129;p17"/>
          <p:cNvSpPr/>
          <p:nvPr/>
        </p:nvSpPr>
        <p:spPr>
          <a:xfrm>
            <a:off x="793101" y="4843241"/>
            <a:ext cx="7548465" cy="576591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Infrastructure</a:t>
            </a:r>
            <a:endParaRPr sz="2000" dirty="0"/>
          </a:p>
        </p:txBody>
      </p:sp>
      <p:sp>
        <p:nvSpPr>
          <p:cNvPr id="63" name="Google Shape;129;p17"/>
          <p:cNvSpPr/>
          <p:nvPr/>
        </p:nvSpPr>
        <p:spPr>
          <a:xfrm>
            <a:off x="987856" y="3161245"/>
            <a:ext cx="2426983" cy="576591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and Compound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</a:t>
            </a:r>
            <a:endParaRPr sz="1600" dirty="0"/>
          </a:p>
        </p:txBody>
      </p:sp>
      <p:sp>
        <p:nvSpPr>
          <p:cNvPr id="64" name="Google Shape;129;p17"/>
          <p:cNvSpPr/>
          <p:nvPr/>
        </p:nvSpPr>
        <p:spPr>
          <a:xfrm>
            <a:off x="986461" y="3901525"/>
            <a:ext cx="2428378" cy="576591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  <a:endParaRPr sz="1600" dirty="0"/>
          </a:p>
        </p:txBody>
      </p:sp>
      <p:sp>
        <p:nvSpPr>
          <p:cNvPr id="65" name="Google Shape;129;p17"/>
          <p:cNvSpPr/>
          <p:nvPr/>
        </p:nvSpPr>
        <p:spPr>
          <a:xfrm rot="16200000">
            <a:off x="2474748" y="2796881"/>
            <a:ext cx="2785878" cy="576591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Conformance Criteria</a:t>
            </a:r>
            <a:endParaRPr sz="1600" dirty="0"/>
          </a:p>
        </p:txBody>
      </p:sp>
      <p:sp>
        <p:nvSpPr>
          <p:cNvPr id="66" name="Google Shape;129;p17"/>
          <p:cNvSpPr/>
          <p:nvPr/>
        </p:nvSpPr>
        <p:spPr>
          <a:xfrm rot="16200000">
            <a:off x="3215272" y="2796881"/>
            <a:ext cx="2785877" cy="576593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Qualifiers</a:t>
            </a:r>
            <a:endParaRPr sz="1600" dirty="0"/>
          </a:p>
        </p:txBody>
      </p:sp>
      <p:sp>
        <p:nvSpPr>
          <p:cNvPr id="68" name="Google Shape;129;p17"/>
          <p:cNvSpPr/>
          <p:nvPr/>
        </p:nvSpPr>
        <p:spPr>
          <a:xfrm>
            <a:off x="5515920" y="1682325"/>
            <a:ext cx="2624667" cy="576591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Mapping</a:t>
            </a:r>
            <a:endParaRPr sz="1600" dirty="0"/>
          </a:p>
        </p:txBody>
      </p:sp>
      <p:sp>
        <p:nvSpPr>
          <p:cNvPr id="69" name="Google Shape;129;p17"/>
          <p:cNvSpPr/>
          <p:nvPr/>
        </p:nvSpPr>
        <p:spPr>
          <a:xfrm>
            <a:off x="5516751" y="2428704"/>
            <a:ext cx="2623835" cy="576591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 to Other Frameworks</a:t>
            </a:r>
            <a:endParaRPr lang="en-CA" sz="1600" dirty="0"/>
          </a:p>
        </p:txBody>
      </p:sp>
      <p:sp>
        <p:nvSpPr>
          <p:cNvPr id="70" name="Google Shape;129;p17"/>
          <p:cNvSpPr/>
          <p:nvPr/>
        </p:nvSpPr>
        <p:spPr>
          <a:xfrm>
            <a:off x="5516752" y="3168955"/>
            <a:ext cx="2623834" cy="576591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Assessment</a:t>
            </a:r>
            <a:endParaRPr sz="1600" dirty="0"/>
          </a:p>
        </p:txBody>
      </p:sp>
      <p:sp>
        <p:nvSpPr>
          <p:cNvPr id="71" name="Google Shape;129;p17"/>
          <p:cNvSpPr/>
          <p:nvPr/>
        </p:nvSpPr>
        <p:spPr>
          <a:xfrm>
            <a:off x="5516752" y="3930569"/>
            <a:ext cx="2623834" cy="576591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</a:t>
            </a:r>
            <a:endParaRPr sz="1600" dirty="0"/>
          </a:p>
        </p:txBody>
      </p:sp>
      <p:sp>
        <p:nvSpPr>
          <p:cNvPr id="21" name="Google Shape;143;p18"/>
          <p:cNvSpPr/>
          <p:nvPr/>
        </p:nvSpPr>
        <p:spPr>
          <a:xfrm>
            <a:off x="597158" y="1121883"/>
            <a:ext cx="7935529" cy="5234467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69752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28236" y="66018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Credential Issuance Model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20</a:t>
            </a:fld>
            <a:endParaRPr lang="en-CA" dirty="0"/>
          </a:p>
        </p:txBody>
      </p:sp>
      <p:sp>
        <p:nvSpPr>
          <p:cNvPr id="37" name="Google Shape;143;p18"/>
          <p:cNvSpPr/>
          <p:nvPr/>
        </p:nvSpPr>
        <p:spPr>
          <a:xfrm>
            <a:off x="584462" y="1197204"/>
            <a:ext cx="7965649" cy="5033913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8" name="Google Shape;143;p18"/>
          <p:cNvSpPr/>
          <p:nvPr/>
        </p:nvSpPr>
        <p:spPr>
          <a:xfrm>
            <a:off x="828236" y="3358153"/>
            <a:ext cx="1065298" cy="752643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Issuer</a:t>
            </a:r>
            <a:endParaRPr sz="1800" dirty="0"/>
          </a:p>
        </p:txBody>
      </p:sp>
      <p:sp>
        <p:nvSpPr>
          <p:cNvPr id="65" name="Google Shape;477;p31"/>
          <p:cNvSpPr/>
          <p:nvPr/>
        </p:nvSpPr>
        <p:spPr>
          <a:xfrm>
            <a:off x="2314322" y="1529394"/>
            <a:ext cx="4523448" cy="4402067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endParaRPr lang="en-CA"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Straight Connector 71"/>
          <p:cNvCxnSpPr>
            <a:stCxn id="58" idx="3"/>
            <a:endCxn id="65" idx="1"/>
          </p:cNvCxnSpPr>
          <p:nvPr/>
        </p:nvCxnSpPr>
        <p:spPr>
          <a:xfrm flipV="1">
            <a:off x="1893534" y="3730428"/>
            <a:ext cx="420788" cy="4047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43;p18"/>
          <p:cNvSpPr/>
          <p:nvPr/>
        </p:nvSpPr>
        <p:spPr>
          <a:xfrm>
            <a:off x="7263817" y="3358153"/>
            <a:ext cx="1042519" cy="752643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Holder</a:t>
            </a:r>
            <a:endParaRPr sz="1800" dirty="0"/>
          </a:p>
        </p:txBody>
      </p:sp>
      <p:cxnSp>
        <p:nvCxnSpPr>
          <p:cNvPr id="41" name="Straight Connector 40"/>
          <p:cNvCxnSpPr>
            <a:stCxn id="65" idx="3"/>
            <a:endCxn id="35" idx="1"/>
          </p:cNvCxnSpPr>
          <p:nvPr/>
        </p:nvCxnSpPr>
        <p:spPr>
          <a:xfrm>
            <a:off x="6837770" y="3730428"/>
            <a:ext cx="426047" cy="4047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143;p18"/>
          <p:cNvSpPr/>
          <p:nvPr/>
        </p:nvSpPr>
        <p:spPr>
          <a:xfrm>
            <a:off x="3094528" y="3596865"/>
            <a:ext cx="1323723" cy="752645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Subject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7" name="Google Shape;143;p18"/>
          <p:cNvSpPr/>
          <p:nvPr/>
        </p:nvSpPr>
        <p:spPr>
          <a:xfrm>
            <a:off x="4685288" y="3596863"/>
            <a:ext cx="1327779" cy="752645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Subject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" name="Google Shape;477;p31"/>
          <p:cNvSpPr/>
          <p:nvPr/>
        </p:nvSpPr>
        <p:spPr>
          <a:xfrm>
            <a:off x="2859863" y="3151846"/>
            <a:ext cx="3414839" cy="1448474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Payload</a:t>
            </a:r>
            <a:endParaRPr lang="en-CA"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77;p31"/>
          <p:cNvSpPr/>
          <p:nvPr/>
        </p:nvSpPr>
        <p:spPr>
          <a:xfrm>
            <a:off x="2581358" y="1925904"/>
            <a:ext cx="3989375" cy="3754705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 Payload [Credential]</a:t>
            </a:r>
            <a:endParaRPr lang="en-CA"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43;p18"/>
          <p:cNvSpPr/>
          <p:nvPr/>
        </p:nvSpPr>
        <p:spPr>
          <a:xfrm>
            <a:off x="2859863" y="4814759"/>
            <a:ext cx="3414839" cy="566442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Proofs</a:t>
            </a:r>
            <a:endParaRPr sz="1800" dirty="0"/>
          </a:p>
        </p:txBody>
      </p:sp>
      <p:sp>
        <p:nvSpPr>
          <p:cNvPr id="22" name="Google Shape;143;p18"/>
          <p:cNvSpPr/>
          <p:nvPr/>
        </p:nvSpPr>
        <p:spPr>
          <a:xfrm>
            <a:off x="2859862" y="2377709"/>
            <a:ext cx="3414839" cy="566442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Metadata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104328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29705" y="66018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2400" b="1" dirty="0">
                <a:latin typeface="Calibri" panose="020F0502020204030204" pitchFamily="34" charset="0"/>
              </a:rPr>
              <a:t>Interactions between Entities (Not Used)</a:t>
            </a:r>
            <a:endParaRPr sz="24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21</a:t>
            </a:fld>
            <a:endParaRPr lang="en-CA" dirty="0"/>
          </a:p>
        </p:txBody>
      </p:sp>
      <p:sp>
        <p:nvSpPr>
          <p:cNvPr id="37" name="Google Shape;143;p18"/>
          <p:cNvSpPr/>
          <p:nvPr/>
        </p:nvSpPr>
        <p:spPr>
          <a:xfrm>
            <a:off x="584462" y="1121884"/>
            <a:ext cx="7965649" cy="525464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6" name="Google Shape;73;p12"/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0" name="Google Shape;84;p13"/>
          <p:cNvSpPr/>
          <p:nvPr/>
        </p:nvSpPr>
        <p:spPr>
          <a:xfrm>
            <a:off x="4758017" y="2539484"/>
            <a:ext cx="23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9" name="TextBox 28"/>
          <p:cNvSpPr txBox="1"/>
          <p:nvPr/>
        </p:nvSpPr>
        <p:spPr>
          <a:xfrm>
            <a:off x="3915394" y="5252746"/>
            <a:ext cx="130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alibri" panose="020F0502020204030204" pitchFamily="34" charset="0"/>
              </a:rPr>
              <a:t>Transactions</a:t>
            </a:r>
          </a:p>
        </p:txBody>
      </p:sp>
      <p:sp>
        <p:nvSpPr>
          <p:cNvPr id="21" name="Google Shape;143;p18"/>
          <p:cNvSpPr/>
          <p:nvPr/>
        </p:nvSpPr>
        <p:spPr>
          <a:xfrm>
            <a:off x="1159705" y="3552403"/>
            <a:ext cx="2387150" cy="2461198"/>
          </a:xfrm>
          <a:prstGeom prst="rect">
            <a:avLst/>
          </a:prstGeom>
          <a:pattFill prst="ltDnDiag">
            <a:fgClr>
              <a:schemeClr val="bg2">
                <a:lumMod val="20000"/>
                <a:lumOff val="80000"/>
              </a:schemeClr>
            </a:fgClr>
            <a:bgClr>
              <a:schemeClr val="bg1"/>
            </a:bgClr>
          </a:pattFill>
          <a:ln w="3175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Relationship Network</a:t>
            </a:r>
            <a:endParaRPr sz="1800" baseline="-25000" dirty="0"/>
          </a:p>
        </p:txBody>
      </p:sp>
      <p:sp>
        <p:nvSpPr>
          <p:cNvPr id="24" name="Google Shape;143;p18"/>
          <p:cNvSpPr/>
          <p:nvPr/>
        </p:nvSpPr>
        <p:spPr>
          <a:xfrm>
            <a:off x="791166" y="2867831"/>
            <a:ext cx="3124228" cy="3352117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55659" y="2867831"/>
            <a:ext cx="238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latin typeface="Calibri" panose="020F0502020204030204" pitchFamily="34" charset="0"/>
              </a:rPr>
              <a:t>Compound Entity</a:t>
            </a:r>
            <a:r>
              <a:rPr lang="en-CA" sz="1800" b="1" baseline="-25000" dirty="0">
                <a:latin typeface="Calibri" panose="020F0502020204030204" pitchFamily="34" charset="0"/>
              </a:rPr>
              <a:t>1</a:t>
            </a:r>
          </a:p>
          <a:p>
            <a:pPr algn="ctr"/>
            <a:r>
              <a:rPr lang="en-CA" sz="1800" b="1" dirty="0">
                <a:latin typeface="Calibri" panose="020F0502020204030204" pitchFamily="34" charset="0"/>
              </a:rPr>
              <a:t>(Organization)</a:t>
            </a:r>
          </a:p>
        </p:txBody>
      </p:sp>
      <p:cxnSp>
        <p:nvCxnSpPr>
          <p:cNvPr id="26" name="Google Shape;87;p13"/>
          <p:cNvCxnSpPr>
            <a:endCxn id="19" idx="0"/>
          </p:cNvCxnSpPr>
          <p:nvPr/>
        </p:nvCxnSpPr>
        <p:spPr>
          <a:xfrm>
            <a:off x="2353280" y="4248319"/>
            <a:ext cx="0" cy="53169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ysDash"/>
            <a:round/>
            <a:headEnd type="none" w="sm" len="sm"/>
            <a:tailEnd type="triangle" w="med" len="med"/>
          </a:ln>
          <a:effectLst/>
        </p:spPr>
      </p:cxnSp>
      <p:sp>
        <p:nvSpPr>
          <p:cNvPr id="19" name="Google Shape;143;p18"/>
          <p:cNvSpPr/>
          <p:nvPr/>
        </p:nvSpPr>
        <p:spPr>
          <a:xfrm>
            <a:off x="1604767" y="4780012"/>
            <a:ext cx="1497026" cy="1075500"/>
          </a:xfrm>
          <a:prstGeom prst="rect">
            <a:avLst/>
          </a:prstGeom>
          <a:solidFill>
            <a:schemeClr val="bg1"/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(Person)</a:t>
            </a:r>
            <a:endParaRPr lang="en-CA" sz="1800" baseline="-25000" dirty="0"/>
          </a:p>
        </p:txBody>
      </p:sp>
      <p:sp>
        <p:nvSpPr>
          <p:cNvPr id="15" name="Google Shape;143;p18"/>
          <p:cNvSpPr/>
          <p:nvPr/>
        </p:nvSpPr>
        <p:spPr>
          <a:xfrm>
            <a:off x="5587184" y="3552403"/>
            <a:ext cx="2387150" cy="2461197"/>
          </a:xfrm>
          <a:prstGeom prst="rect">
            <a:avLst/>
          </a:prstGeom>
          <a:pattFill prst="ltDnDiag">
            <a:fgClr>
              <a:schemeClr val="bg2">
                <a:lumMod val="20000"/>
                <a:lumOff val="80000"/>
              </a:schemeClr>
            </a:fgClr>
            <a:bgClr>
              <a:schemeClr val="bg1"/>
            </a:bgClr>
          </a:pattFill>
          <a:ln w="31750" cap="flat" cmpd="sng">
            <a:solidFill>
              <a:srgbClr val="395E8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Relationship Network</a:t>
            </a:r>
            <a:endParaRPr sz="1800" baseline="-25000" dirty="0"/>
          </a:p>
        </p:txBody>
      </p:sp>
      <p:sp>
        <p:nvSpPr>
          <p:cNvPr id="20" name="Google Shape;143;p18"/>
          <p:cNvSpPr/>
          <p:nvPr/>
        </p:nvSpPr>
        <p:spPr>
          <a:xfrm>
            <a:off x="5218645" y="2867831"/>
            <a:ext cx="3124228" cy="3352118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5587184" y="2867830"/>
            <a:ext cx="238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latin typeface="Calibri" panose="020F0502020204030204" pitchFamily="34" charset="0"/>
              </a:rPr>
              <a:t>Compound Entity</a:t>
            </a:r>
            <a:r>
              <a:rPr lang="en-CA" sz="1800" b="1" baseline="-25000" dirty="0">
                <a:latin typeface="Calibri" panose="020F0502020204030204" pitchFamily="34" charset="0"/>
              </a:rPr>
              <a:t>2</a:t>
            </a:r>
          </a:p>
          <a:p>
            <a:pPr algn="ctr"/>
            <a:r>
              <a:rPr lang="en-CA" sz="1800" b="1" dirty="0">
                <a:latin typeface="Calibri" panose="020F0502020204030204" pitchFamily="34" charset="0"/>
              </a:rPr>
              <a:t>(Organization)</a:t>
            </a:r>
          </a:p>
        </p:txBody>
      </p:sp>
      <p:cxnSp>
        <p:nvCxnSpPr>
          <p:cNvPr id="31" name="Google Shape;87;p13"/>
          <p:cNvCxnSpPr>
            <a:endCxn id="23" idx="0"/>
          </p:cNvCxnSpPr>
          <p:nvPr/>
        </p:nvCxnSpPr>
        <p:spPr>
          <a:xfrm>
            <a:off x="6780759" y="4248319"/>
            <a:ext cx="0" cy="53169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ysDash"/>
            <a:round/>
            <a:headEnd type="none" w="sm" len="sm"/>
            <a:tailEnd type="triangle" w="med" len="med"/>
          </a:ln>
          <a:effectLst/>
        </p:spPr>
      </p:cxnSp>
      <p:sp>
        <p:nvSpPr>
          <p:cNvPr id="23" name="Google Shape;143;p18"/>
          <p:cNvSpPr/>
          <p:nvPr/>
        </p:nvSpPr>
        <p:spPr>
          <a:xfrm>
            <a:off x="6032246" y="4780012"/>
            <a:ext cx="1497026" cy="1075500"/>
          </a:xfrm>
          <a:prstGeom prst="rect">
            <a:avLst/>
          </a:prstGeom>
          <a:solidFill>
            <a:schemeClr val="bg1"/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(Person)</a:t>
            </a:r>
            <a:endParaRPr lang="en-CA" sz="1800" baseline="-25000" dirty="0"/>
          </a:p>
        </p:txBody>
      </p:sp>
      <p:cxnSp>
        <p:nvCxnSpPr>
          <p:cNvPr id="13" name="Google Shape;87;p13"/>
          <p:cNvCxnSpPr/>
          <p:nvPr/>
        </p:nvCxnSpPr>
        <p:spPr>
          <a:xfrm>
            <a:off x="3097747" y="5575412"/>
            <a:ext cx="29344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7" name="Google Shape;143;p18"/>
          <p:cNvSpPr/>
          <p:nvPr/>
        </p:nvSpPr>
        <p:spPr>
          <a:xfrm>
            <a:off x="1600721" y="1311584"/>
            <a:ext cx="1497026" cy="1075500"/>
          </a:xfrm>
          <a:prstGeom prst="rect">
            <a:avLst/>
          </a:prstGeom>
          <a:solidFill>
            <a:schemeClr val="bg1"/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(Person)</a:t>
            </a:r>
            <a:endParaRPr lang="en-CA" sz="1800" baseline="-25000" dirty="0"/>
          </a:p>
        </p:txBody>
      </p:sp>
      <p:sp>
        <p:nvSpPr>
          <p:cNvPr id="32" name="Google Shape;143;p18"/>
          <p:cNvSpPr/>
          <p:nvPr/>
        </p:nvSpPr>
        <p:spPr>
          <a:xfrm>
            <a:off x="6032246" y="1311584"/>
            <a:ext cx="1497026" cy="1075500"/>
          </a:xfrm>
          <a:prstGeom prst="rect">
            <a:avLst/>
          </a:prstGeom>
          <a:solidFill>
            <a:schemeClr val="bg1"/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(Person)</a:t>
            </a:r>
            <a:endParaRPr lang="en-CA" sz="18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3801858" y="1245754"/>
            <a:ext cx="130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alibri" panose="020F0502020204030204" pitchFamily="34" charset="0"/>
              </a:rPr>
              <a:t>Transactions</a:t>
            </a:r>
          </a:p>
        </p:txBody>
      </p:sp>
      <p:cxnSp>
        <p:nvCxnSpPr>
          <p:cNvPr id="36" name="Google Shape;87;p13"/>
          <p:cNvCxnSpPr/>
          <p:nvPr/>
        </p:nvCxnSpPr>
        <p:spPr>
          <a:xfrm>
            <a:off x="3076068" y="1569855"/>
            <a:ext cx="295617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Straight Connector 61"/>
          <p:cNvCxnSpPr/>
          <p:nvPr/>
        </p:nvCxnSpPr>
        <p:spPr>
          <a:xfrm>
            <a:off x="3103242" y="2128205"/>
            <a:ext cx="1450915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548662" y="2128205"/>
            <a:ext cx="0" cy="2888857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548662" y="5017062"/>
            <a:ext cx="1483583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183805" y="1820427"/>
            <a:ext cx="1302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alibri" panose="020F0502020204030204" pitchFamily="34" charset="0"/>
              </a:rPr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993073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29705" y="66018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Identity-Credential Feedback Loop (Not Used)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22</a:t>
            </a:fld>
            <a:endParaRPr lang="en-CA" dirty="0"/>
          </a:p>
        </p:txBody>
      </p:sp>
      <p:sp>
        <p:nvSpPr>
          <p:cNvPr id="33" name="Google Shape;143;p18"/>
          <p:cNvSpPr/>
          <p:nvPr/>
        </p:nvSpPr>
        <p:spPr>
          <a:xfrm>
            <a:off x="5203673" y="2995074"/>
            <a:ext cx="1839260" cy="1438172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</a:t>
            </a:r>
            <a:endParaRPr sz="1800" dirty="0"/>
          </a:p>
        </p:txBody>
      </p:sp>
      <p:sp>
        <p:nvSpPr>
          <p:cNvPr id="37" name="Google Shape;143;p18"/>
          <p:cNvSpPr/>
          <p:nvPr/>
        </p:nvSpPr>
        <p:spPr>
          <a:xfrm>
            <a:off x="584462" y="1197204"/>
            <a:ext cx="7965649" cy="5033913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1" name="Google Shape;138;p18"/>
          <p:cNvSpPr txBox="1"/>
          <p:nvPr/>
        </p:nvSpPr>
        <p:spPr>
          <a:xfrm>
            <a:off x="3277274" y="5214507"/>
            <a:ext cx="2613727" cy="36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Claim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38;p18"/>
          <p:cNvSpPr txBox="1"/>
          <p:nvPr/>
        </p:nvSpPr>
        <p:spPr>
          <a:xfrm>
            <a:off x="3277275" y="1871392"/>
            <a:ext cx="2613726" cy="37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 of Identity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014208" y="2379058"/>
            <a:ext cx="310909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43;p18"/>
          <p:cNvSpPr/>
          <p:nvPr/>
        </p:nvSpPr>
        <p:spPr>
          <a:xfrm>
            <a:off x="2103237" y="2995074"/>
            <a:ext cx="1839260" cy="1438172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of an Entity</a:t>
            </a:r>
            <a:endParaRPr lang="en-CA" sz="1800" dirty="0"/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3022867" y="2379058"/>
            <a:ext cx="0" cy="616016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3" idx="0"/>
          </p:cNvCxnSpPr>
          <p:nvPr/>
        </p:nvCxnSpPr>
        <p:spPr>
          <a:xfrm>
            <a:off x="6107685" y="2379058"/>
            <a:ext cx="15618" cy="616016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1" idx="2"/>
          </p:cNvCxnSpPr>
          <p:nvPr/>
        </p:nvCxnSpPr>
        <p:spPr>
          <a:xfrm>
            <a:off x="3022867" y="4433246"/>
            <a:ext cx="0" cy="616016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3" idx="2"/>
          </p:cNvCxnSpPr>
          <p:nvPr/>
        </p:nvCxnSpPr>
        <p:spPr>
          <a:xfrm>
            <a:off x="6123303" y="4433246"/>
            <a:ext cx="0" cy="64154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998590" y="5058435"/>
            <a:ext cx="310909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3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28236" y="66018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Entities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3</a:t>
            </a:fld>
            <a:endParaRPr lang="en-CA" dirty="0"/>
          </a:p>
        </p:txBody>
      </p:sp>
      <p:sp>
        <p:nvSpPr>
          <p:cNvPr id="37" name="Google Shape;143;p18"/>
          <p:cNvSpPr/>
          <p:nvPr/>
        </p:nvSpPr>
        <p:spPr>
          <a:xfrm>
            <a:off x="509798" y="1213804"/>
            <a:ext cx="8059667" cy="5017063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8" name="Google Shape;143;p18"/>
          <p:cNvSpPr/>
          <p:nvPr/>
        </p:nvSpPr>
        <p:spPr>
          <a:xfrm>
            <a:off x="862604" y="3321959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 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CA" sz="1800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373112" y="1577948"/>
            <a:ext cx="2816028" cy="4321146"/>
            <a:chOff x="5373112" y="1577948"/>
            <a:chExt cx="2816028" cy="4321146"/>
          </a:xfrm>
        </p:grpSpPr>
        <p:sp>
          <p:nvSpPr>
            <p:cNvPr id="10" name="Google Shape;477;p31"/>
            <p:cNvSpPr/>
            <p:nvPr/>
          </p:nvSpPr>
          <p:spPr>
            <a:xfrm>
              <a:off x="5373112" y="1577948"/>
              <a:ext cx="2816028" cy="4321146"/>
            </a:xfrm>
            <a:prstGeom prst="rect">
              <a:avLst/>
            </a:prstGeom>
            <a:noFill/>
            <a:ln w="28575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CA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Compound Entity</a:t>
              </a:r>
              <a:r>
                <a:rPr lang="en-CA" sz="1800" b="1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644194" y="3107342"/>
              <a:ext cx="2273861" cy="2499355"/>
              <a:chOff x="2693393" y="2314349"/>
              <a:chExt cx="2273861" cy="2419492"/>
            </a:xfrm>
          </p:grpSpPr>
          <p:sp>
            <p:nvSpPr>
              <p:cNvPr id="18" name="Google Shape;143;p18"/>
              <p:cNvSpPr/>
              <p:nvPr/>
            </p:nvSpPr>
            <p:spPr>
              <a:xfrm>
                <a:off x="3065626" y="2767476"/>
                <a:ext cx="1497026" cy="713766"/>
              </a:xfrm>
              <a:prstGeom prst="rect">
                <a:avLst/>
              </a:prstGeom>
              <a:noFill/>
              <a:ln w="3175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CA" sz="1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Atomic  Entity</a:t>
                </a:r>
                <a:r>
                  <a:rPr lang="en-CA" sz="1800" b="1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lang="en-CA" sz="1800" baseline="-25000" dirty="0"/>
              </a:p>
            </p:txBody>
          </p:sp>
          <p:sp>
            <p:nvSpPr>
              <p:cNvPr id="19" name="Google Shape;143;p18"/>
              <p:cNvSpPr/>
              <p:nvPr/>
            </p:nvSpPr>
            <p:spPr>
              <a:xfrm>
                <a:off x="3081811" y="3738521"/>
                <a:ext cx="1497026" cy="713766"/>
              </a:xfrm>
              <a:prstGeom prst="rect">
                <a:avLst/>
              </a:prstGeom>
              <a:noFill/>
              <a:ln w="3175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CA" sz="1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Atomic  Entity</a:t>
                </a:r>
                <a:r>
                  <a:rPr lang="en-CA" sz="1800" b="1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lang="en-CA" sz="1800" baseline="-25000" dirty="0"/>
              </a:p>
            </p:txBody>
          </p:sp>
          <p:sp>
            <p:nvSpPr>
              <p:cNvPr id="20" name="Google Shape;477;p31"/>
              <p:cNvSpPr/>
              <p:nvPr/>
            </p:nvSpPr>
            <p:spPr>
              <a:xfrm>
                <a:off x="2693393" y="2314349"/>
                <a:ext cx="2273861" cy="2419492"/>
              </a:xfrm>
              <a:prstGeom prst="rect">
                <a:avLst/>
              </a:prstGeom>
              <a:noFill/>
              <a:ln w="28575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 algn="ctr"/>
                <a:r>
                  <a:rPr lang="en-CA" sz="1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Compound Entity</a:t>
                </a:r>
                <a:r>
                  <a:rPr lang="en-CA" sz="1800" b="1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800" b="1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" name="Google Shape;143;p18"/>
            <p:cNvSpPr/>
            <p:nvPr/>
          </p:nvSpPr>
          <p:spPr>
            <a:xfrm>
              <a:off x="6016428" y="2107156"/>
              <a:ext cx="1497026" cy="713766"/>
            </a:xfrm>
            <a:prstGeom prst="rect">
              <a:avLst/>
            </a:prstGeom>
            <a:noFill/>
            <a:ln w="3175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CA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Atomic  Entity</a:t>
              </a:r>
              <a:r>
                <a:rPr lang="en-CA" sz="1800" b="1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lang="en-CA" sz="1800" baseline="-25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2409" y="2488843"/>
            <a:ext cx="2273861" cy="2499355"/>
            <a:chOff x="2693393" y="2314349"/>
            <a:chExt cx="2273861" cy="2419492"/>
          </a:xfrm>
        </p:grpSpPr>
        <p:sp>
          <p:nvSpPr>
            <p:cNvPr id="25" name="Google Shape;143;p18"/>
            <p:cNvSpPr/>
            <p:nvPr/>
          </p:nvSpPr>
          <p:spPr>
            <a:xfrm>
              <a:off x="3065626" y="2767476"/>
              <a:ext cx="1497026" cy="713766"/>
            </a:xfrm>
            <a:prstGeom prst="rect">
              <a:avLst/>
            </a:prstGeom>
            <a:noFill/>
            <a:ln w="3175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CA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Atomic  Entity</a:t>
              </a:r>
              <a:r>
                <a:rPr lang="en-CA" sz="1800" b="1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lang="en-CA" sz="1800" baseline="-25000" dirty="0"/>
            </a:p>
          </p:txBody>
        </p:sp>
        <p:sp>
          <p:nvSpPr>
            <p:cNvPr id="26" name="Google Shape;143;p18"/>
            <p:cNvSpPr/>
            <p:nvPr/>
          </p:nvSpPr>
          <p:spPr>
            <a:xfrm>
              <a:off x="3081811" y="3738521"/>
              <a:ext cx="1497026" cy="713766"/>
            </a:xfrm>
            <a:prstGeom prst="rect">
              <a:avLst/>
            </a:prstGeom>
            <a:noFill/>
            <a:ln w="3175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CA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Atomic  Entity</a:t>
              </a:r>
              <a:r>
                <a:rPr lang="en-CA" sz="1800" b="1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lang="en-CA" sz="1800" baseline="-25000" dirty="0"/>
            </a:p>
          </p:txBody>
        </p:sp>
        <p:sp>
          <p:nvSpPr>
            <p:cNvPr id="27" name="Google Shape;477;p31"/>
            <p:cNvSpPr/>
            <p:nvPr/>
          </p:nvSpPr>
          <p:spPr>
            <a:xfrm>
              <a:off x="2693393" y="2314349"/>
              <a:ext cx="2273861" cy="2419492"/>
            </a:xfrm>
            <a:prstGeom prst="rect">
              <a:avLst/>
            </a:prstGeom>
            <a:noFill/>
            <a:ln w="28575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CA" sz="1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Compound Entity</a:t>
              </a:r>
              <a:r>
                <a:rPr lang="en-CA" sz="1800" b="1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9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28236" y="66018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Entities and Relationships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4</a:t>
            </a:fld>
            <a:endParaRPr lang="en-CA" dirty="0"/>
          </a:p>
        </p:txBody>
      </p:sp>
      <p:sp>
        <p:nvSpPr>
          <p:cNvPr id="33" name="Google Shape;143;p18"/>
          <p:cNvSpPr/>
          <p:nvPr/>
        </p:nvSpPr>
        <p:spPr>
          <a:xfrm>
            <a:off x="3818105" y="1706706"/>
            <a:ext cx="1497026" cy="8654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aseline="-25000" dirty="0"/>
          </a:p>
        </p:txBody>
      </p:sp>
      <p:sp>
        <p:nvSpPr>
          <p:cNvPr id="37" name="Google Shape;143;p18"/>
          <p:cNvSpPr/>
          <p:nvPr/>
        </p:nvSpPr>
        <p:spPr>
          <a:xfrm>
            <a:off x="584462" y="1197204"/>
            <a:ext cx="7965649" cy="5033913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cxnSp>
        <p:nvCxnSpPr>
          <p:cNvPr id="47" name="Straight Connector 46"/>
          <p:cNvCxnSpPr>
            <a:stCxn id="33" idx="1"/>
            <a:endCxn id="28" idx="3"/>
          </p:cNvCxnSpPr>
          <p:nvPr/>
        </p:nvCxnSpPr>
        <p:spPr>
          <a:xfrm flipH="1">
            <a:off x="2879486" y="2139450"/>
            <a:ext cx="938619" cy="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9" idx="1"/>
            <a:endCxn id="33" idx="3"/>
          </p:cNvCxnSpPr>
          <p:nvPr/>
        </p:nvCxnSpPr>
        <p:spPr>
          <a:xfrm flipH="1" flipV="1">
            <a:off x="5315131" y="2139450"/>
            <a:ext cx="984579" cy="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43;p18"/>
          <p:cNvSpPr/>
          <p:nvPr/>
        </p:nvSpPr>
        <p:spPr>
          <a:xfrm>
            <a:off x="1382460" y="1706707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CA" sz="1800" baseline="-25000" dirty="0"/>
          </a:p>
        </p:txBody>
      </p:sp>
      <p:sp>
        <p:nvSpPr>
          <p:cNvPr id="29" name="Google Shape;143;p18"/>
          <p:cNvSpPr/>
          <p:nvPr/>
        </p:nvSpPr>
        <p:spPr>
          <a:xfrm>
            <a:off x="6299710" y="1706707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CA" sz="1800" baseline="-25000" dirty="0"/>
          </a:p>
        </p:txBody>
      </p:sp>
      <p:sp>
        <p:nvSpPr>
          <p:cNvPr id="32" name="Google Shape;143;p18"/>
          <p:cNvSpPr/>
          <p:nvPr/>
        </p:nvSpPr>
        <p:spPr>
          <a:xfrm>
            <a:off x="6299710" y="3267032"/>
            <a:ext cx="1497026" cy="8654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aseline="-25000" dirty="0"/>
          </a:p>
        </p:txBody>
      </p:sp>
      <p:sp>
        <p:nvSpPr>
          <p:cNvPr id="34" name="Google Shape;143;p18"/>
          <p:cNvSpPr/>
          <p:nvPr/>
        </p:nvSpPr>
        <p:spPr>
          <a:xfrm>
            <a:off x="6301238" y="4820790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CA" sz="1800" baseline="-25000" dirty="0"/>
          </a:p>
        </p:txBody>
      </p:sp>
      <p:sp>
        <p:nvSpPr>
          <p:cNvPr id="35" name="Google Shape;143;p18"/>
          <p:cNvSpPr/>
          <p:nvPr/>
        </p:nvSpPr>
        <p:spPr>
          <a:xfrm>
            <a:off x="3818773" y="3267033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CA" sz="1800" baseline="-25000" dirty="0"/>
          </a:p>
        </p:txBody>
      </p:sp>
      <p:sp>
        <p:nvSpPr>
          <p:cNvPr id="36" name="Google Shape;143;p18"/>
          <p:cNvSpPr/>
          <p:nvPr/>
        </p:nvSpPr>
        <p:spPr>
          <a:xfrm>
            <a:off x="1382460" y="3267034"/>
            <a:ext cx="1497026" cy="8654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aseline="-25000" dirty="0"/>
          </a:p>
        </p:txBody>
      </p:sp>
      <p:sp>
        <p:nvSpPr>
          <p:cNvPr id="38" name="Google Shape;143;p18"/>
          <p:cNvSpPr/>
          <p:nvPr/>
        </p:nvSpPr>
        <p:spPr>
          <a:xfrm>
            <a:off x="1382460" y="4820791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en-CA" sz="1800" baseline="-25000" dirty="0"/>
          </a:p>
        </p:txBody>
      </p:sp>
      <p:cxnSp>
        <p:nvCxnSpPr>
          <p:cNvPr id="41" name="Straight Connector 40"/>
          <p:cNvCxnSpPr>
            <a:stCxn id="29" idx="2"/>
            <a:endCxn id="32" idx="0"/>
          </p:cNvCxnSpPr>
          <p:nvPr/>
        </p:nvCxnSpPr>
        <p:spPr>
          <a:xfrm>
            <a:off x="7048223" y="2572194"/>
            <a:ext cx="0" cy="69483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2"/>
            <a:endCxn id="36" idx="0"/>
          </p:cNvCxnSpPr>
          <p:nvPr/>
        </p:nvCxnSpPr>
        <p:spPr>
          <a:xfrm>
            <a:off x="2130973" y="2572194"/>
            <a:ext cx="0" cy="69484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5" idx="3"/>
            <a:endCxn id="32" idx="1"/>
          </p:cNvCxnSpPr>
          <p:nvPr/>
        </p:nvCxnSpPr>
        <p:spPr>
          <a:xfrm flipV="1">
            <a:off x="5315799" y="3699776"/>
            <a:ext cx="983911" cy="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0"/>
            <a:endCxn id="36" idx="2"/>
          </p:cNvCxnSpPr>
          <p:nvPr/>
        </p:nvCxnSpPr>
        <p:spPr>
          <a:xfrm flipV="1">
            <a:off x="2130973" y="4132521"/>
            <a:ext cx="0" cy="68827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0"/>
            <a:endCxn id="32" idx="2"/>
          </p:cNvCxnSpPr>
          <p:nvPr/>
        </p:nvCxnSpPr>
        <p:spPr>
          <a:xfrm flipH="1" flipV="1">
            <a:off x="7048223" y="4132519"/>
            <a:ext cx="1528" cy="68827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4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28236" y="660183"/>
            <a:ext cx="747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 Entities and Relationships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5</a:t>
            </a:fld>
            <a:endParaRPr lang="en-CA" dirty="0"/>
          </a:p>
        </p:txBody>
      </p:sp>
      <p:sp>
        <p:nvSpPr>
          <p:cNvPr id="37" name="Google Shape;143;p18"/>
          <p:cNvSpPr/>
          <p:nvPr/>
        </p:nvSpPr>
        <p:spPr>
          <a:xfrm>
            <a:off x="584462" y="1197204"/>
            <a:ext cx="7965649" cy="4993203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28" name="Google Shape;143;p18"/>
          <p:cNvSpPr/>
          <p:nvPr/>
        </p:nvSpPr>
        <p:spPr>
          <a:xfrm>
            <a:off x="6340109" y="1917966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 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CA" sz="1800" baseline="-25000" dirty="0"/>
          </a:p>
        </p:txBody>
      </p:sp>
      <p:sp>
        <p:nvSpPr>
          <p:cNvPr id="40" name="Google Shape;143;p18"/>
          <p:cNvSpPr/>
          <p:nvPr/>
        </p:nvSpPr>
        <p:spPr>
          <a:xfrm>
            <a:off x="6340109" y="4756108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 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CA" sz="1800" baseline="-25000" dirty="0"/>
          </a:p>
        </p:txBody>
      </p:sp>
      <p:sp>
        <p:nvSpPr>
          <p:cNvPr id="62" name="Google Shape;477;p31"/>
          <p:cNvSpPr/>
          <p:nvPr/>
        </p:nvSpPr>
        <p:spPr>
          <a:xfrm>
            <a:off x="6012382" y="1448474"/>
            <a:ext cx="2152481" cy="4474896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 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CA" sz="1800" baseline="-25000" dirty="0"/>
          </a:p>
        </p:txBody>
      </p:sp>
      <p:sp>
        <p:nvSpPr>
          <p:cNvPr id="10" name="Google Shape;477;p31"/>
          <p:cNvSpPr/>
          <p:nvPr/>
        </p:nvSpPr>
        <p:spPr>
          <a:xfrm>
            <a:off x="1011501" y="2241568"/>
            <a:ext cx="2176757" cy="1640768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 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CA" sz="1800" baseline="-25000" dirty="0"/>
          </a:p>
        </p:txBody>
      </p:sp>
      <p:sp>
        <p:nvSpPr>
          <p:cNvPr id="11" name="Google Shape;143;p18"/>
          <p:cNvSpPr/>
          <p:nvPr/>
        </p:nvSpPr>
        <p:spPr>
          <a:xfrm>
            <a:off x="1351366" y="2684297"/>
            <a:ext cx="1497026" cy="865487"/>
          </a:xfrm>
          <a:prstGeom prst="rect">
            <a:avLst/>
          </a:prstGeom>
          <a:noFill/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 Entity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CA" sz="1800" baseline="-25000" dirty="0"/>
          </a:p>
        </p:txBody>
      </p:sp>
      <p:sp>
        <p:nvSpPr>
          <p:cNvPr id="13" name="Google Shape;143;p18"/>
          <p:cNvSpPr/>
          <p:nvPr/>
        </p:nvSpPr>
        <p:spPr>
          <a:xfrm>
            <a:off x="3818772" y="2629209"/>
            <a:ext cx="1497026" cy="8654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CA" sz="1800" baseline="-25000" dirty="0"/>
          </a:p>
        </p:txBody>
      </p:sp>
      <p:sp>
        <p:nvSpPr>
          <p:cNvPr id="14" name="Google Shape;143;p18"/>
          <p:cNvSpPr/>
          <p:nvPr/>
        </p:nvSpPr>
        <p:spPr>
          <a:xfrm>
            <a:off x="6340109" y="3340454"/>
            <a:ext cx="1497026" cy="8654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CA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</a:t>
            </a:r>
            <a:r>
              <a:rPr lang="en-CA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CA" sz="1800" baseline="-25000" dirty="0"/>
          </a:p>
        </p:txBody>
      </p:sp>
      <p:cxnSp>
        <p:nvCxnSpPr>
          <p:cNvPr id="15" name="Straight Connector 14"/>
          <p:cNvCxnSpPr>
            <a:stCxn id="10" idx="3"/>
            <a:endCxn id="13" idx="1"/>
          </p:cNvCxnSpPr>
          <p:nvPr/>
        </p:nvCxnSpPr>
        <p:spPr>
          <a:xfrm>
            <a:off x="3188258" y="3061952"/>
            <a:ext cx="630514" cy="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3" idx="3"/>
          </p:cNvCxnSpPr>
          <p:nvPr/>
        </p:nvCxnSpPr>
        <p:spPr>
          <a:xfrm flipH="1">
            <a:off x="5315798" y="3061952"/>
            <a:ext cx="696584" cy="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8" idx="2"/>
            <a:endCxn id="14" idx="0"/>
          </p:cNvCxnSpPr>
          <p:nvPr/>
        </p:nvCxnSpPr>
        <p:spPr>
          <a:xfrm>
            <a:off x="7088622" y="2783453"/>
            <a:ext cx="0" cy="557001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0" idx="0"/>
            <a:endCxn id="14" idx="2"/>
          </p:cNvCxnSpPr>
          <p:nvPr/>
        </p:nvCxnSpPr>
        <p:spPr>
          <a:xfrm flipV="1">
            <a:off x="7088622" y="4205941"/>
            <a:ext cx="0" cy="550167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0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457200" y="386904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CA" sz="2400" b="1" dirty="0">
                <a:latin typeface="Calibri"/>
                <a:ea typeface="Calibri"/>
                <a:cs typeface="Calibri"/>
                <a:sym typeface="Calibri"/>
              </a:rPr>
              <a:t>The Atomic Process Model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389106" y="1033234"/>
            <a:ext cx="8385243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CA" sz="1800" i="1" dirty="0"/>
              <a:t>An atomic process is a set of logically related activities that results in the state transition of an object. The object’s output state can be relied on by other atomic processes.</a:t>
            </a:r>
            <a:endParaRPr dirty="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 i="1"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i="1" dirty="0"/>
          </a:p>
        </p:txBody>
      </p:sp>
      <p:sp>
        <p:nvSpPr>
          <p:cNvPr id="155" name="Google Shape;155;p19"/>
          <p:cNvSpPr/>
          <p:nvPr/>
        </p:nvSpPr>
        <p:spPr>
          <a:xfrm>
            <a:off x="3509988" y="2276872"/>
            <a:ext cx="1753386" cy="93427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</a:t>
            </a:r>
            <a:b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1472001" y="2275077"/>
            <a:ext cx="1458163" cy="93607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Object Input </a:t>
            </a:r>
            <a:br>
              <a:rPr lang="en-CA" sz="1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6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5843435" y="2276871"/>
            <a:ext cx="1457688" cy="9342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Object Output </a:t>
            </a:r>
            <a:br>
              <a:rPr lang="en-CA" sz="1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1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sz="16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19"/>
          <p:cNvCxnSpPr>
            <a:stCxn id="156" idx="3"/>
            <a:endCxn id="155" idx="1"/>
          </p:cNvCxnSpPr>
          <p:nvPr/>
        </p:nvCxnSpPr>
        <p:spPr>
          <a:xfrm>
            <a:off x="2930164" y="2743113"/>
            <a:ext cx="579824" cy="89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9" name="Google Shape;159;p19"/>
          <p:cNvCxnSpPr>
            <a:stCxn id="155" idx="3"/>
            <a:endCxn id="157" idx="1"/>
          </p:cNvCxnSpPr>
          <p:nvPr/>
        </p:nvCxnSpPr>
        <p:spPr>
          <a:xfrm flipV="1">
            <a:off x="5263374" y="2744010"/>
            <a:ext cx="580061" cy="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0" name="Google Shape;160;p19"/>
          <p:cNvSpPr txBox="1"/>
          <p:nvPr/>
        </p:nvSpPr>
        <p:spPr>
          <a:xfrm>
            <a:off x="3220076" y="3895246"/>
            <a:ext cx="1905952" cy="535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Conformance criteria ensure process integrity</a:t>
            </a:r>
            <a:endParaRPr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19"/>
          <p:cNvCxnSpPr>
            <a:stCxn id="160" idx="0"/>
            <a:endCxn id="155" idx="2"/>
          </p:cNvCxnSpPr>
          <p:nvPr/>
        </p:nvCxnSpPr>
        <p:spPr>
          <a:xfrm rot="5400000" flipH="1" flipV="1">
            <a:off x="3937818" y="3446384"/>
            <a:ext cx="684097" cy="21362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2" name="Google Shape;162;p19"/>
          <p:cNvSpPr txBox="1"/>
          <p:nvPr/>
        </p:nvSpPr>
        <p:spPr>
          <a:xfrm>
            <a:off x="5926876" y="3765903"/>
            <a:ext cx="1864979" cy="75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output state that can be relied on by other atomic processes</a:t>
            </a:r>
            <a:endParaRPr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19"/>
          <p:cNvCxnSpPr>
            <a:stCxn id="162" idx="0"/>
            <a:endCxn id="157" idx="2"/>
          </p:cNvCxnSpPr>
          <p:nvPr/>
        </p:nvCxnSpPr>
        <p:spPr>
          <a:xfrm rot="16200000" flipV="1">
            <a:off x="6438446" y="3344982"/>
            <a:ext cx="554754" cy="28708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4" name="Google Shape;164;p19"/>
          <p:cNvSpPr txBox="1"/>
          <p:nvPr/>
        </p:nvSpPr>
        <p:spPr>
          <a:xfrm>
            <a:off x="457200" y="5184316"/>
            <a:ext cx="8229600" cy="61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CA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Formalizing (and standardizing) the </a:t>
            </a:r>
            <a:r>
              <a:rPr lang="en-CA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processes</a:t>
            </a:r>
            <a:r>
              <a:rPr lang="en-CA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lang="en-CA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states</a:t>
            </a:r>
            <a:r>
              <a:rPr lang="en-CA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lang="en-CA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states</a:t>
            </a:r>
            <a:r>
              <a:rPr lang="en-CA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 </a:t>
            </a:r>
            <a:r>
              <a:rPr lang="en-CA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conformance criteria</a:t>
            </a:r>
            <a:r>
              <a:rPr lang="en-CA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is the essence of defining the trust framework.</a:t>
            </a:r>
            <a:endParaRPr dirty="0"/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6</a:t>
            </a:fld>
            <a:endParaRPr lang="en-CA" dirty="0"/>
          </a:p>
        </p:txBody>
      </p:sp>
      <p:sp>
        <p:nvSpPr>
          <p:cNvPr id="31" name="Google Shape;162;p19"/>
          <p:cNvSpPr txBox="1"/>
          <p:nvPr/>
        </p:nvSpPr>
        <p:spPr>
          <a:xfrm>
            <a:off x="1045053" y="3675738"/>
            <a:ext cx="1801841" cy="97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input state with evidence or conditions required to carry out the atomic process</a:t>
            </a:r>
            <a:endParaRPr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161;p19"/>
          <p:cNvCxnSpPr>
            <a:stCxn id="31" idx="0"/>
            <a:endCxn id="156" idx="2"/>
          </p:cNvCxnSpPr>
          <p:nvPr/>
        </p:nvCxnSpPr>
        <p:spPr>
          <a:xfrm rot="5400000" flipH="1" flipV="1">
            <a:off x="1841234" y="3315890"/>
            <a:ext cx="464589" cy="25510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457200" y="386904"/>
            <a:ext cx="8229600" cy="42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CA" sz="2400" b="1" dirty="0">
                <a:latin typeface="Calibri"/>
                <a:ea typeface="Calibri"/>
                <a:cs typeface="Calibri"/>
                <a:sym typeface="Calibri"/>
              </a:rPr>
              <a:t>Examples of Atomic Processes (Modeled)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704734" y="2866386"/>
            <a:ext cx="1734532" cy="93607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 Verification</a:t>
            </a:r>
          </a:p>
        </p:txBody>
      </p:sp>
      <p:sp>
        <p:nvSpPr>
          <p:cNvPr id="156" name="Google Shape;156;p19"/>
          <p:cNvSpPr/>
          <p:nvPr/>
        </p:nvSpPr>
        <p:spPr>
          <a:xfrm>
            <a:off x="1655677" y="2866386"/>
            <a:ext cx="1458163" cy="93607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Authenticator Bound Credential</a:t>
            </a:r>
          </a:p>
        </p:txBody>
      </p:sp>
      <p:sp>
        <p:nvSpPr>
          <p:cNvPr id="157" name="Google Shape;157;p19"/>
          <p:cNvSpPr/>
          <p:nvPr/>
        </p:nvSpPr>
        <p:spPr>
          <a:xfrm>
            <a:off x="6030162" y="2867283"/>
            <a:ext cx="1457688" cy="9342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Verified Credential</a:t>
            </a:r>
          </a:p>
        </p:txBody>
      </p:sp>
      <p:cxnSp>
        <p:nvCxnSpPr>
          <p:cNvPr id="158" name="Google Shape;158;p19"/>
          <p:cNvCxnSpPr>
            <a:stCxn id="156" idx="3"/>
            <a:endCxn id="155" idx="1"/>
          </p:cNvCxnSpPr>
          <p:nvPr/>
        </p:nvCxnSpPr>
        <p:spPr>
          <a:xfrm>
            <a:off x="3113840" y="3334422"/>
            <a:ext cx="590894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9" name="Google Shape;159;p19"/>
          <p:cNvCxnSpPr>
            <a:stCxn id="155" idx="3"/>
            <a:endCxn id="157" idx="1"/>
          </p:cNvCxnSpPr>
          <p:nvPr/>
        </p:nvCxnSpPr>
        <p:spPr>
          <a:xfrm>
            <a:off x="5439266" y="3334422"/>
            <a:ext cx="590896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7</a:t>
            </a:fld>
            <a:endParaRPr lang="en-CA" dirty="0"/>
          </a:p>
        </p:txBody>
      </p:sp>
      <p:sp>
        <p:nvSpPr>
          <p:cNvPr id="20" name="Google Shape;155;p19"/>
          <p:cNvSpPr/>
          <p:nvPr/>
        </p:nvSpPr>
        <p:spPr>
          <a:xfrm>
            <a:off x="3704734" y="1411434"/>
            <a:ext cx="1734532" cy="93607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Information Validation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56;p19"/>
          <p:cNvSpPr/>
          <p:nvPr/>
        </p:nvSpPr>
        <p:spPr>
          <a:xfrm>
            <a:off x="1655677" y="1411434"/>
            <a:ext cx="1458163" cy="93607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CA" sz="1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Unconfirmed Identity Information</a:t>
            </a:r>
            <a:endParaRPr sz="16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57;p19"/>
          <p:cNvSpPr/>
          <p:nvPr/>
        </p:nvSpPr>
        <p:spPr>
          <a:xfrm>
            <a:off x="6030635" y="1411434"/>
            <a:ext cx="1457688" cy="9342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CA" sz="1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Confirmed Identity Information</a:t>
            </a:r>
          </a:p>
        </p:txBody>
      </p:sp>
      <p:cxnSp>
        <p:nvCxnSpPr>
          <p:cNvPr id="23" name="Google Shape;158;p19"/>
          <p:cNvCxnSpPr>
            <a:stCxn id="21" idx="3"/>
            <a:endCxn id="20" idx="1"/>
          </p:cNvCxnSpPr>
          <p:nvPr/>
        </p:nvCxnSpPr>
        <p:spPr>
          <a:xfrm>
            <a:off x="3113840" y="1879470"/>
            <a:ext cx="590894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" name="Google Shape;159;p19"/>
          <p:cNvCxnSpPr>
            <a:stCxn id="20" idx="3"/>
            <a:endCxn id="22" idx="1"/>
          </p:cNvCxnSpPr>
          <p:nvPr/>
        </p:nvCxnSpPr>
        <p:spPr>
          <a:xfrm flipV="1">
            <a:off x="5439266" y="1878573"/>
            <a:ext cx="591369" cy="897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" name="Google Shape;155;p19"/>
          <p:cNvSpPr/>
          <p:nvPr/>
        </p:nvSpPr>
        <p:spPr>
          <a:xfrm>
            <a:off x="3704734" y="4321338"/>
            <a:ext cx="1734532" cy="93607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Consent Registration</a:t>
            </a:r>
          </a:p>
        </p:txBody>
      </p:sp>
      <p:sp>
        <p:nvSpPr>
          <p:cNvPr id="27" name="Google Shape;156;p19"/>
          <p:cNvSpPr/>
          <p:nvPr/>
        </p:nvSpPr>
        <p:spPr>
          <a:xfrm>
            <a:off x="1655677" y="4318288"/>
            <a:ext cx="1458163" cy="93607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Consent Decision</a:t>
            </a:r>
          </a:p>
        </p:txBody>
      </p:sp>
      <p:sp>
        <p:nvSpPr>
          <p:cNvPr id="28" name="Google Shape;157;p19"/>
          <p:cNvSpPr/>
          <p:nvPr/>
        </p:nvSpPr>
        <p:spPr>
          <a:xfrm>
            <a:off x="6030162" y="4329601"/>
            <a:ext cx="1457688" cy="9342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Stored Consent Decision</a:t>
            </a:r>
          </a:p>
        </p:txBody>
      </p:sp>
      <p:cxnSp>
        <p:nvCxnSpPr>
          <p:cNvPr id="29" name="Google Shape;158;p19"/>
          <p:cNvCxnSpPr>
            <a:stCxn id="27" idx="3"/>
            <a:endCxn id="26" idx="1"/>
          </p:cNvCxnSpPr>
          <p:nvPr/>
        </p:nvCxnSpPr>
        <p:spPr>
          <a:xfrm>
            <a:off x="3113840" y="4786324"/>
            <a:ext cx="590894" cy="305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0" name="Google Shape;159;p19"/>
          <p:cNvCxnSpPr>
            <a:stCxn id="26" idx="3"/>
            <a:endCxn id="28" idx="1"/>
          </p:cNvCxnSpPr>
          <p:nvPr/>
        </p:nvCxnSpPr>
        <p:spPr>
          <a:xfrm>
            <a:off x="5439266" y="4789374"/>
            <a:ext cx="590896" cy="736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1514968" y="942388"/>
            <a:ext cx="1739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Object Input State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31370" y="945192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Atomic Process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16755" y="945036"/>
            <a:ext cx="1895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Object Output State</a:t>
            </a:r>
          </a:p>
        </p:txBody>
      </p:sp>
    </p:spTree>
    <p:extLst>
      <p:ext uri="{BB962C8B-B14F-4D97-AF65-F5344CB8AC3E}">
        <p14:creationId xmlns:p14="http://schemas.microsoft.com/office/powerpoint/2010/main" val="199634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 txBox="1"/>
          <p:nvPr/>
        </p:nvSpPr>
        <p:spPr>
          <a:xfrm>
            <a:off x="467544" y="660183"/>
            <a:ext cx="821925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a Compound Process</a:t>
            </a:r>
            <a:r>
              <a:rPr lang="en-CA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2400" b="1" dirty="0">
                <a:latin typeface="Calibri"/>
                <a:ea typeface="Calibri"/>
                <a:cs typeface="Calibri"/>
                <a:sym typeface="Calibri"/>
              </a:rPr>
              <a:t>(Modeled)</a:t>
            </a: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2158738" y="1253764"/>
            <a:ext cx="4826524" cy="500563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Process: </a:t>
            </a:r>
            <a:r>
              <a:rPr lang="en-CA" sz="20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Confirmation</a:t>
            </a:r>
            <a:endParaRPr sz="20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3805900" y="1983968"/>
            <a:ext cx="1542534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Evidence Acceptance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3805901" y="2799314"/>
            <a:ext cx="1542536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Information Validation</a:t>
            </a:r>
          </a:p>
        </p:txBody>
      </p:sp>
      <p:sp>
        <p:nvSpPr>
          <p:cNvPr id="410" name="Google Shape;410;p27"/>
          <p:cNvSpPr/>
          <p:nvPr/>
        </p:nvSpPr>
        <p:spPr>
          <a:xfrm>
            <a:off x="3805901" y="4419117"/>
            <a:ext cx="1542537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Continuity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3805900" y="5227810"/>
            <a:ext cx="1542537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Maintenance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8</a:t>
            </a:fld>
            <a:endParaRPr lang="en-CA" dirty="0"/>
          </a:p>
        </p:txBody>
      </p:sp>
      <p:sp>
        <p:nvSpPr>
          <p:cNvPr id="11" name="Google Shape;408;p27"/>
          <p:cNvSpPr/>
          <p:nvPr/>
        </p:nvSpPr>
        <p:spPr>
          <a:xfrm>
            <a:off x="3805900" y="3610424"/>
            <a:ext cx="1542537" cy="63355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Verification</a:t>
            </a:r>
          </a:p>
        </p:txBody>
      </p:sp>
      <p:sp>
        <p:nvSpPr>
          <p:cNvPr id="12" name="Google Shape;346;p23"/>
          <p:cNvSpPr/>
          <p:nvPr/>
        </p:nvSpPr>
        <p:spPr>
          <a:xfrm>
            <a:off x="467544" y="3208180"/>
            <a:ext cx="1197630" cy="1096800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Unconfirmed Identity</a:t>
            </a:r>
            <a:endParaRPr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46;p23"/>
          <p:cNvSpPr/>
          <p:nvPr/>
        </p:nvSpPr>
        <p:spPr>
          <a:xfrm>
            <a:off x="7478826" y="3208180"/>
            <a:ext cx="1197630" cy="1096800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Confirmed Identity</a:t>
            </a:r>
            <a:endParaRPr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348;p23"/>
          <p:cNvCxnSpPr>
            <a:stCxn id="12" idx="3"/>
            <a:endCxn id="406" idx="1"/>
          </p:cNvCxnSpPr>
          <p:nvPr/>
        </p:nvCxnSpPr>
        <p:spPr>
          <a:xfrm>
            <a:off x="1665174" y="3756580"/>
            <a:ext cx="493564" cy="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348;p23"/>
          <p:cNvCxnSpPr>
            <a:stCxn id="406" idx="3"/>
            <a:endCxn id="13" idx="1"/>
          </p:cNvCxnSpPr>
          <p:nvPr/>
        </p:nvCxnSpPr>
        <p:spPr>
          <a:xfrm flipV="1">
            <a:off x="6985262" y="3756580"/>
            <a:ext cx="493564" cy="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346;p23"/>
          <p:cNvSpPr/>
          <p:nvPr/>
        </p:nvSpPr>
        <p:spPr>
          <a:xfrm>
            <a:off x="2492301" y="5227809"/>
            <a:ext cx="882495" cy="633553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Information</a:t>
            </a:r>
          </a:p>
        </p:txBody>
      </p:sp>
      <p:sp>
        <p:nvSpPr>
          <p:cNvPr id="25" name="Google Shape;346;p23"/>
          <p:cNvSpPr/>
          <p:nvPr/>
        </p:nvSpPr>
        <p:spPr>
          <a:xfrm>
            <a:off x="2492301" y="3606186"/>
            <a:ext cx="882495" cy="633553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Unverified Control</a:t>
            </a:r>
          </a:p>
        </p:txBody>
      </p:sp>
      <p:sp>
        <p:nvSpPr>
          <p:cNvPr id="26" name="Google Shape;346;p23"/>
          <p:cNvSpPr/>
          <p:nvPr/>
        </p:nvSpPr>
        <p:spPr>
          <a:xfrm>
            <a:off x="2492301" y="1983967"/>
            <a:ext cx="882495" cy="633553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Unconfirmed Identity Evidence</a:t>
            </a:r>
          </a:p>
        </p:txBody>
      </p:sp>
      <p:sp>
        <p:nvSpPr>
          <p:cNvPr id="31" name="Google Shape;346;p23"/>
          <p:cNvSpPr/>
          <p:nvPr/>
        </p:nvSpPr>
        <p:spPr>
          <a:xfrm>
            <a:off x="2492301" y="4413058"/>
            <a:ext cx="882495" cy="633553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 Presence</a:t>
            </a:r>
          </a:p>
        </p:txBody>
      </p:sp>
      <p:sp>
        <p:nvSpPr>
          <p:cNvPr id="32" name="Google Shape;346;p23"/>
          <p:cNvSpPr/>
          <p:nvPr/>
        </p:nvSpPr>
        <p:spPr>
          <a:xfrm>
            <a:off x="5779538" y="3606186"/>
            <a:ext cx="882495" cy="633553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Verified Control</a:t>
            </a:r>
          </a:p>
        </p:txBody>
      </p:sp>
      <p:sp>
        <p:nvSpPr>
          <p:cNvPr id="33" name="Google Shape;346;p23"/>
          <p:cNvSpPr/>
          <p:nvPr/>
        </p:nvSpPr>
        <p:spPr>
          <a:xfrm>
            <a:off x="5779538" y="1983966"/>
            <a:ext cx="882495" cy="633553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Confirmed Identity Evidence</a:t>
            </a:r>
          </a:p>
        </p:txBody>
      </p:sp>
      <p:sp>
        <p:nvSpPr>
          <p:cNvPr id="34" name="Google Shape;346;p23"/>
          <p:cNvSpPr/>
          <p:nvPr/>
        </p:nvSpPr>
        <p:spPr>
          <a:xfrm>
            <a:off x="5779538" y="2799314"/>
            <a:ext cx="882495" cy="633553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Confirmed Identity Information</a:t>
            </a:r>
          </a:p>
        </p:txBody>
      </p:sp>
      <p:sp>
        <p:nvSpPr>
          <p:cNvPr id="35" name="Google Shape;346;p23"/>
          <p:cNvSpPr/>
          <p:nvPr/>
        </p:nvSpPr>
        <p:spPr>
          <a:xfrm>
            <a:off x="2492301" y="2799314"/>
            <a:ext cx="882495" cy="633553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Unconfirmed Identity Information</a:t>
            </a:r>
          </a:p>
        </p:txBody>
      </p:sp>
      <p:sp>
        <p:nvSpPr>
          <p:cNvPr id="36" name="Google Shape;346;p23"/>
          <p:cNvSpPr/>
          <p:nvPr/>
        </p:nvSpPr>
        <p:spPr>
          <a:xfrm>
            <a:off x="5779538" y="4421532"/>
            <a:ext cx="882495" cy="633553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Presence</a:t>
            </a:r>
          </a:p>
        </p:txBody>
      </p:sp>
      <p:sp>
        <p:nvSpPr>
          <p:cNvPr id="37" name="Google Shape;346;p23"/>
          <p:cNvSpPr/>
          <p:nvPr/>
        </p:nvSpPr>
        <p:spPr>
          <a:xfrm>
            <a:off x="5779538" y="5227808"/>
            <a:ext cx="882495" cy="633553"/>
          </a:xfrm>
          <a:prstGeom prst="rect">
            <a:avLst/>
          </a:prstGeom>
          <a:noFill/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CA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Identity Information</a:t>
            </a:r>
          </a:p>
        </p:txBody>
      </p:sp>
      <p:cxnSp>
        <p:nvCxnSpPr>
          <p:cNvPr id="43" name="Google Shape;348;p23"/>
          <p:cNvCxnSpPr>
            <a:stCxn id="26" idx="3"/>
            <a:endCxn id="408" idx="1"/>
          </p:cNvCxnSpPr>
          <p:nvPr/>
        </p:nvCxnSpPr>
        <p:spPr>
          <a:xfrm>
            <a:off x="3374796" y="2300744"/>
            <a:ext cx="431104" cy="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348;p23"/>
          <p:cNvCxnSpPr>
            <a:stCxn id="35" idx="3"/>
            <a:endCxn id="409" idx="1"/>
          </p:cNvCxnSpPr>
          <p:nvPr/>
        </p:nvCxnSpPr>
        <p:spPr>
          <a:xfrm>
            <a:off x="3374796" y="3116091"/>
            <a:ext cx="431105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348;p23"/>
          <p:cNvCxnSpPr>
            <a:stCxn id="25" idx="3"/>
            <a:endCxn id="11" idx="1"/>
          </p:cNvCxnSpPr>
          <p:nvPr/>
        </p:nvCxnSpPr>
        <p:spPr>
          <a:xfrm>
            <a:off x="3374796" y="3922963"/>
            <a:ext cx="431104" cy="423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348;p23"/>
          <p:cNvCxnSpPr>
            <a:stCxn id="31" idx="3"/>
            <a:endCxn id="410" idx="1"/>
          </p:cNvCxnSpPr>
          <p:nvPr/>
        </p:nvCxnSpPr>
        <p:spPr>
          <a:xfrm>
            <a:off x="3374796" y="4729835"/>
            <a:ext cx="431105" cy="605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348;p23"/>
          <p:cNvCxnSpPr>
            <a:stCxn id="24" idx="3"/>
            <a:endCxn id="411" idx="1"/>
          </p:cNvCxnSpPr>
          <p:nvPr/>
        </p:nvCxnSpPr>
        <p:spPr>
          <a:xfrm>
            <a:off x="3374796" y="5544586"/>
            <a:ext cx="431104" cy="1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348;p23"/>
          <p:cNvCxnSpPr>
            <a:stCxn id="408" idx="3"/>
            <a:endCxn id="33" idx="1"/>
          </p:cNvCxnSpPr>
          <p:nvPr/>
        </p:nvCxnSpPr>
        <p:spPr>
          <a:xfrm flipV="1">
            <a:off x="5348434" y="2300743"/>
            <a:ext cx="431104" cy="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348;p23"/>
          <p:cNvCxnSpPr>
            <a:stCxn id="409" idx="3"/>
            <a:endCxn id="34" idx="1"/>
          </p:cNvCxnSpPr>
          <p:nvPr/>
        </p:nvCxnSpPr>
        <p:spPr>
          <a:xfrm>
            <a:off x="5348437" y="3116091"/>
            <a:ext cx="431101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348;p23"/>
          <p:cNvCxnSpPr>
            <a:stCxn id="11" idx="3"/>
            <a:endCxn id="32" idx="1"/>
          </p:cNvCxnSpPr>
          <p:nvPr/>
        </p:nvCxnSpPr>
        <p:spPr>
          <a:xfrm flipV="1">
            <a:off x="5348437" y="3922963"/>
            <a:ext cx="431101" cy="423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348;p23"/>
          <p:cNvCxnSpPr>
            <a:stCxn id="410" idx="3"/>
            <a:endCxn id="36" idx="1"/>
          </p:cNvCxnSpPr>
          <p:nvPr/>
        </p:nvCxnSpPr>
        <p:spPr>
          <a:xfrm>
            <a:off x="5348438" y="4735894"/>
            <a:ext cx="431100" cy="241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348;p23"/>
          <p:cNvCxnSpPr>
            <a:stCxn id="411" idx="3"/>
            <a:endCxn id="37" idx="1"/>
          </p:cNvCxnSpPr>
          <p:nvPr/>
        </p:nvCxnSpPr>
        <p:spPr>
          <a:xfrm flipV="1">
            <a:off x="5348437" y="5544585"/>
            <a:ext cx="431101" cy="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2"/>
          <p:cNvSpPr txBox="1"/>
          <p:nvPr/>
        </p:nvSpPr>
        <p:spPr>
          <a:xfrm>
            <a:off x="832933" y="334552"/>
            <a:ext cx="7478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Infrastructure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670804" y="982493"/>
            <a:ext cx="7776864" cy="2885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883126" y="2563247"/>
            <a:ext cx="3580041" cy="107696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and Security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Impact Assessments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Assessments and Authorizations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2021-12-16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9</a:t>
            </a:fld>
            <a:endParaRPr lang="en-CA" dirty="0"/>
          </a:p>
        </p:txBody>
      </p:sp>
      <p:sp>
        <p:nvSpPr>
          <p:cNvPr id="27" name="Google Shape;512;p32"/>
          <p:cNvSpPr/>
          <p:nvPr/>
        </p:nvSpPr>
        <p:spPr>
          <a:xfrm>
            <a:off x="877316" y="1215976"/>
            <a:ext cx="3580041" cy="107696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Service Delivery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Level Agreements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Needs and Experience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512;p32"/>
          <p:cNvSpPr/>
          <p:nvPr/>
        </p:nvSpPr>
        <p:spPr>
          <a:xfrm>
            <a:off x="4663869" y="1215978"/>
            <a:ext cx="3580041" cy="107696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CA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Conveyance Mechanisms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CA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Profiles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512;p32"/>
          <p:cNvSpPr/>
          <p:nvPr/>
        </p:nvSpPr>
        <p:spPr>
          <a:xfrm>
            <a:off x="4663869" y="2563248"/>
            <a:ext cx="3580041" cy="107696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Interoperability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Process Standards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CA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Standards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61c226473445324994fcdc2f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10664</TotalTime>
  <Words>747</Words>
  <Application>Microsoft Office PowerPoint</Application>
  <PresentationFormat>On-screen Show (4:3)</PresentationFormat>
  <Paragraphs>297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Atomic Process Model</vt:lpstr>
      <vt:lpstr>Examples of Atomic Processes (Modeled)</vt:lpstr>
      <vt:lpstr>PowerPoint Presentation</vt:lpstr>
      <vt:lpstr>PowerPoint Presentation</vt:lpstr>
      <vt:lpstr>Conveyance of Process Output States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 PCTF Consolidated Overview</dc:title>
  <dc:creator>David.Roberts@tbs-sct.gc.ca</dc:creator>
  <cp:lastModifiedBy>Bouma, Tim</cp:lastModifiedBy>
  <cp:revision>532</cp:revision>
  <cp:lastPrinted>2020-03-12T19:48:27Z</cp:lastPrinted>
  <dcterms:modified xsi:type="dcterms:W3CDTF">2021-12-21T19:08:55Z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f7afc759-4fe7-4e96-b621-59dc6c47898a</vt:lpwstr>
  </property>
  <property fmtid="{D5CDD505-2E9C-101B-9397-08002B2CF9AE}" pid="3" name="SECCLASS">
    <vt:lpwstr>CLASSU</vt:lpwstr>
  </property>
  <property fmtid="{D5CDD505-2E9C-101B-9397-08002B2CF9AE}" pid="4" name="TBSSCTCLASSIFICATION">
    <vt:lpwstr>UNCLASSIFIED</vt:lpwstr>
  </property>
  <property fmtid="{D5CDD505-2E9C-101B-9397-08002B2CF9AE}" pid="5" name="TBSSCTVISUALMARKINGNO">
    <vt:lpwstr>NO</vt:lpwstr>
  </property>
  <property fmtid="{D5CDD505-2E9C-101B-9397-08002B2CF9AE}" pid="6" name="MSIP_Label_3515d617-256d-4284-aedb-1064be1c4b48_Enabled">
    <vt:lpwstr>true</vt:lpwstr>
  </property>
  <property fmtid="{D5CDD505-2E9C-101B-9397-08002B2CF9AE}" pid="7" name="MSIP_Label_3515d617-256d-4284-aedb-1064be1c4b48_SetDate">
    <vt:lpwstr>2021-12-21T19:08:55Z</vt:lpwstr>
  </property>
  <property fmtid="{D5CDD505-2E9C-101B-9397-08002B2CF9AE}" pid="8" name="MSIP_Label_3515d617-256d-4284-aedb-1064be1c4b48_Method">
    <vt:lpwstr>Privileged</vt:lpwstr>
  </property>
  <property fmtid="{D5CDD505-2E9C-101B-9397-08002B2CF9AE}" pid="9" name="MSIP_Label_3515d617-256d-4284-aedb-1064be1c4b48_Name">
    <vt:lpwstr>3515d617-256d-4284-aedb-1064be1c4b48</vt:lpwstr>
  </property>
  <property fmtid="{D5CDD505-2E9C-101B-9397-08002B2CF9AE}" pid="10" name="MSIP_Label_3515d617-256d-4284-aedb-1064be1c4b48_SiteId">
    <vt:lpwstr>6397df10-4595-4047-9c4f-03311282152b</vt:lpwstr>
  </property>
  <property fmtid="{D5CDD505-2E9C-101B-9397-08002B2CF9AE}" pid="11" name="MSIP_Label_3515d617-256d-4284-aedb-1064be1c4b48_ActionId">
    <vt:lpwstr>20bd2843-e9b0-453e-ac5b-ec16af235358</vt:lpwstr>
  </property>
  <property fmtid="{D5CDD505-2E9C-101B-9397-08002B2CF9AE}" pid="12" name="MSIP_Label_3515d617-256d-4284-aedb-1064be1c4b48_ContentBits">
    <vt:lpwstr>0</vt:lpwstr>
  </property>
</Properties>
</file>