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43450" y="3963512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  : PRITAM MAHARANA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PRITAM MAHARANA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algn="just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: NACHUNI MAHAVIDYALAYA</a:t>
            </a:r>
          </a:p>
          <a:p>
            <a:pPr algn="just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    :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BSc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(PHYSICS)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9776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rgbClr val="0F0F0F"/>
                </a:solidFill>
                <a:ea typeface="+mn-lt"/>
                <a:cs typeface="+mn-lt"/>
              </a:rPr>
              <a:t>1. </a:t>
            </a:r>
            <a:r>
              <a:rPr lang="en-US" sz="3200" b="1" dirty="0" smtClean="0">
                <a:solidFill>
                  <a:srgbClr val="0F0F0F"/>
                </a:solidFill>
                <a:ea typeface="+mn-lt"/>
                <a:cs typeface="+mn-lt"/>
              </a:rPr>
              <a:t>Limited </a:t>
            </a:r>
            <a:r>
              <a:rPr lang="en-US" sz="3200" b="1" dirty="0">
                <a:solidFill>
                  <a:srgbClr val="0F0F0F"/>
                </a:solidFill>
                <a:ea typeface="+mn-lt"/>
                <a:cs typeface="+mn-lt"/>
              </a:rPr>
              <a:t>Storage: </a:t>
            </a:r>
            <a:r>
              <a:rPr lang="en-US" sz="3200" dirty="0">
                <a:solidFill>
                  <a:srgbClr val="0F0F0F"/>
                </a:solidFill>
                <a:ea typeface="+mn-lt"/>
                <a:cs typeface="+mn-lt"/>
              </a:rPr>
              <a:t>The algorithm only encodes one ASCII character per pixel channel, leading to inefficient space usage and limiting the message length.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rgbClr val="0F0F0F"/>
                </a:solidFill>
                <a:ea typeface="+mn-lt"/>
                <a:cs typeface="+mn-lt"/>
              </a:rPr>
              <a:t>2. Incorrect </a:t>
            </a:r>
            <a:r>
              <a:rPr lang="en-US" sz="3200" b="1" dirty="0">
                <a:solidFill>
                  <a:srgbClr val="0F0F0F"/>
                </a:solidFill>
                <a:ea typeface="+mn-lt"/>
                <a:cs typeface="+mn-lt"/>
              </a:rPr>
              <a:t>Iteration: </a:t>
            </a:r>
            <a:r>
              <a:rPr lang="en-US" sz="3200" dirty="0">
                <a:solidFill>
                  <a:srgbClr val="0F0F0F"/>
                </a:solidFill>
                <a:ea typeface="+mn-lt"/>
                <a:cs typeface="+mn-lt"/>
              </a:rPr>
              <a:t>The current pixel traversal method may cause characters to overwrite or be incorrectly distributed across image channels.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0F0F0F"/>
                </a:solidFill>
                <a:ea typeface="+mn-lt"/>
                <a:cs typeface="+mn-lt"/>
              </a:rPr>
              <a:t>3</a:t>
            </a:r>
            <a:r>
              <a:rPr lang="en-US" sz="3200" dirty="0">
                <a:solidFill>
                  <a:srgbClr val="0F0F0F"/>
                </a:solidFill>
                <a:ea typeface="+mn-lt"/>
                <a:cs typeface="+mn-lt"/>
              </a:rPr>
              <a:t>. </a:t>
            </a:r>
            <a:r>
              <a:rPr lang="en-US" sz="3200" b="1" dirty="0">
                <a:solidFill>
                  <a:srgbClr val="0F0F0F"/>
                </a:solidFill>
                <a:ea typeface="+mn-lt"/>
                <a:cs typeface="+mn-lt"/>
              </a:rPr>
              <a:t>Lack of a Termination Marker: </a:t>
            </a:r>
            <a:r>
              <a:rPr lang="en-US" sz="3200" dirty="0">
                <a:solidFill>
                  <a:srgbClr val="0F0F0F"/>
                </a:solidFill>
                <a:ea typeface="+mn-lt"/>
                <a:cs typeface="+mn-lt"/>
              </a:rPr>
              <a:t>Decryption relies on encountering "\x00", but this character may not be reliably placed, leading to incorrect message extraction.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0F0F0F"/>
                </a:solidFill>
                <a:ea typeface="+mn-lt"/>
                <a:cs typeface="+mn-lt"/>
              </a:rPr>
              <a:t>4</a:t>
            </a:r>
            <a:r>
              <a:rPr lang="en-US" sz="3200" dirty="0">
                <a:solidFill>
                  <a:srgbClr val="0F0F0F"/>
                </a:solidFill>
                <a:ea typeface="+mn-lt"/>
                <a:cs typeface="+mn-lt"/>
              </a:rPr>
              <a:t>. </a:t>
            </a:r>
            <a:r>
              <a:rPr lang="en-US" sz="3200" b="1" dirty="0">
                <a:solidFill>
                  <a:srgbClr val="0F0F0F"/>
                </a:solidFill>
                <a:ea typeface="+mn-lt"/>
                <a:cs typeface="+mn-lt"/>
              </a:rPr>
              <a:t>Weak Password Validation: </a:t>
            </a:r>
            <a:r>
              <a:rPr lang="en-US" sz="3200" dirty="0">
                <a:solidFill>
                  <a:srgbClr val="0F0F0F"/>
                </a:solidFill>
                <a:ea typeface="+mn-lt"/>
                <a:cs typeface="+mn-lt"/>
              </a:rPr>
              <a:t>If :: is missing in extraction, decryption fails without checking for potential encoding errors.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0F0F0F"/>
                </a:solidFill>
                <a:ea typeface="+mn-lt"/>
                <a:cs typeface="+mn-lt"/>
              </a:rPr>
              <a:t>5</a:t>
            </a:r>
            <a:r>
              <a:rPr lang="en-US" sz="3200" dirty="0">
                <a:solidFill>
                  <a:srgbClr val="0F0F0F"/>
                </a:solidFill>
                <a:ea typeface="+mn-lt"/>
                <a:cs typeface="+mn-lt"/>
              </a:rPr>
              <a:t>. </a:t>
            </a:r>
            <a:r>
              <a:rPr lang="en-US" sz="3200" b="1" dirty="0">
                <a:solidFill>
                  <a:srgbClr val="0F0F0F"/>
                </a:solidFill>
                <a:ea typeface="+mn-lt"/>
                <a:cs typeface="+mn-lt"/>
              </a:rPr>
              <a:t>Image Distortion: </a:t>
            </a:r>
            <a:r>
              <a:rPr lang="en-US" sz="3200" dirty="0">
                <a:solidFill>
                  <a:srgbClr val="0F0F0F"/>
                </a:solidFill>
                <a:ea typeface="+mn-lt"/>
                <a:cs typeface="+mn-lt"/>
              </a:rPr>
              <a:t>Directly modifying pixel values alters the image visibly, making the encryption detectable. A better approach is using LSB steganography.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232451"/>
            <a:ext cx="11613485" cy="528761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dirty="0"/>
              <a:t>1. </a:t>
            </a:r>
            <a:r>
              <a:rPr lang="en-IN" b="1" dirty="0"/>
              <a:t>Programming Language : </a:t>
            </a:r>
          </a:p>
          <a:p>
            <a:pPr marL="0" indent="0">
              <a:buNone/>
            </a:pPr>
            <a:r>
              <a:rPr lang="en-IN" b="1" dirty="0"/>
              <a:t>Python → </a:t>
            </a:r>
            <a:r>
              <a:rPr lang="en-IN" dirty="0"/>
              <a:t>Used for writing the encryption and decryption scripts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2</a:t>
            </a:r>
            <a:r>
              <a:rPr lang="en-IN" dirty="0"/>
              <a:t>. </a:t>
            </a:r>
            <a:r>
              <a:rPr lang="en-IN" b="1" dirty="0"/>
              <a:t>Libraries Used : </a:t>
            </a:r>
          </a:p>
          <a:p>
            <a:pPr marL="0" indent="0">
              <a:buNone/>
            </a:pPr>
            <a:r>
              <a:rPr lang="en-IN" dirty="0" err="1"/>
              <a:t>i</a:t>
            </a:r>
            <a:r>
              <a:rPr lang="en-IN" dirty="0"/>
              <a:t>. </a:t>
            </a:r>
            <a:r>
              <a:rPr lang="en-IN" b="1" dirty="0"/>
              <a:t>cv2 (</a:t>
            </a:r>
            <a:r>
              <a:rPr lang="en-IN" b="1" dirty="0" err="1"/>
              <a:t>OpenCV</a:t>
            </a:r>
            <a:r>
              <a:rPr lang="en-IN" b="1" dirty="0"/>
              <a:t>) → </a:t>
            </a:r>
            <a:r>
              <a:rPr lang="en-IN" dirty="0"/>
              <a:t>Used for image processing (reading, modifying, and saving images).</a:t>
            </a:r>
          </a:p>
          <a:p>
            <a:pPr marL="0" indent="0">
              <a:buNone/>
            </a:pPr>
            <a:r>
              <a:rPr lang="en-IN" dirty="0"/>
              <a:t>ii. </a:t>
            </a:r>
            <a:r>
              <a:rPr lang="en-IN" b="1" dirty="0" err="1"/>
              <a:t>os</a:t>
            </a:r>
            <a:r>
              <a:rPr lang="en-IN" b="1" dirty="0"/>
              <a:t> → </a:t>
            </a:r>
            <a:r>
              <a:rPr lang="en-IN" dirty="0"/>
              <a:t>Used for system operations, such as opening the encrypted image file after encryption.</a:t>
            </a:r>
          </a:p>
          <a:p>
            <a:pPr marL="0" indent="0">
              <a:buNone/>
            </a:pPr>
            <a:r>
              <a:rPr lang="en-IN" dirty="0"/>
              <a:t>iii. </a:t>
            </a:r>
            <a:r>
              <a:rPr lang="en-IN" b="1" dirty="0"/>
              <a:t>string → </a:t>
            </a:r>
            <a:r>
              <a:rPr lang="en-IN" dirty="0"/>
              <a:t>(Imported but not used in the code; can be removed.)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3</a:t>
            </a:r>
            <a:r>
              <a:rPr lang="en-IN" dirty="0"/>
              <a:t>. </a:t>
            </a:r>
            <a:r>
              <a:rPr lang="en-IN" b="1" dirty="0"/>
              <a:t>Platforms &amp; Execution </a:t>
            </a:r>
            <a:r>
              <a:rPr lang="en-IN" b="1" dirty="0" smtClean="0"/>
              <a:t>Environment :</a:t>
            </a:r>
            <a:endParaRPr lang="en-IN" b="1" dirty="0"/>
          </a:p>
          <a:p>
            <a:pPr marL="0" indent="0">
              <a:buNone/>
            </a:pPr>
            <a:r>
              <a:rPr lang="en-IN" dirty="0" err="1" smtClean="0"/>
              <a:t>i</a:t>
            </a:r>
            <a:r>
              <a:rPr lang="en-IN" dirty="0" smtClean="0"/>
              <a:t>. </a:t>
            </a:r>
            <a:r>
              <a:rPr lang="en-IN" b="1" dirty="0" smtClean="0"/>
              <a:t>Operating System : Windows 10 </a:t>
            </a:r>
            <a:r>
              <a:rPr lang="en-IN" b="1" dirty="0"/>
              <a:t>→ </a:t>
            </a:r>
            <a:r>
              <a:rPr lang="en-IN" dirty="0" smtClean="0"/>
              <a:t>The </a:t>
            </a:r>
            <a:r>
              <a:rPr lang="en-IN" dirty="0"/>
              <a:t>code includes </a:t>
            </a:r>
            <a:r>
              <a:rPr lang="en-IN" dirty="0" err="1"/>
              <a:t>os.system</a:t>
            </a:r>
            <a:r>
              <a:rPr lang="en-IN" dirty="0"/>
              <a:t>(</a:t>
            </a:r>
            <a:r>
              <a:rPr lang="en-IN" dirty="0" err="1"/>
              <a:t>f"start</a:t>
            </a:r>
            <a:r>
              <a:rPr lang="en-IN" dirty="0"/>
              <a:t> {</a:t>
            </a:r>
            <a:r>
              <a:rPr lang="en-IN" dirty="0" err="1"/>
              <a:t>output_image</a:t>
            </a:r>
            <a:r>
              <a:rPr lang="en-IN" dirty="0"/>
              <a:t>}"), which is specific to Windows.</a:t>
            </a:r>
          </a:p>
          <a:p>
            <a:pPr marL="0" indent="0">
              <a:buNone/>
            </a:pPr>
            <a:r>
              <a:rPr lang="en-IN" dirty="0" smtClean="0"/>
              <a:t>ii. </a:t>
            </a:r>
            <a:r>
              <a:rPr lang="en-IN" b="1" dirty="0" smtClean="0"/>
              <a:t>Python Interpreter : </a:t>
            </a:r>
            <a:r>
              <a:rPr lang="en-IN" dirty="0" smtClean="0"/>
              <a:t>The </a:t>
            </a:r>
            <a:r>
              <a:rPr lang="en-IN" dirty="0"/>
              <a:t>script is written for Python 3.x since it uses functions like input() and </a:t>
            </a:r>
            <a:r>
              <a:rPr lang="en-IN" dirty="0" smtClean="0"/>
              <a:t>f-strings.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4</a:t>
            </a:r>
            <a:r>
              <a:rPr lang="en-IN" dirty="0"/>
              <a:t>. </a:t>
            </a:r>
            <a:r>
              <a:rPr lang="en-IN" b="1" dirty="0"/>
              <a:t>Concepts Used </a:t>
            </a:r>
            <a:r>
              <a:rPr lang="en-IN" b="1" dirty="0" smtClean="0"/>
              <a:t>: </a:t>
            </a:r>
            <a:r>
              <a:rPr lang="en-IN" dirty="0" smtClean="0"/>
              <a:t>Steganography, ASCII Encoding, Image Processing, String </a:t>
            </a:r>
            <a:r>
              <a:rPr lang="en-IN" dirty="0"/>
              <a:t>Manipulation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F0F0F"/>
                </a:solidFill>
              </a:rPr>
              <a:t>This project has </a:t>
            </a:r>
            <a:r>
              <a:rPr lang="en-US" sz="1800" b="1" dirty="0">
                <a:solidFill>
                  <a:srgbClr val="0F0F0F"/>
                </a:solidFill>
              </a:rPr>
              <a:t>some unique features </a:t>
            </a:r>
            <a:r>
              <a:rPr lang="en-US" sz="1800" dirty="0">
                <a:solidFill>
                  <a:srgbClr val="0F0F0F"/>
                </a:solidFill>
              </a:rPr>
              <a:t>that make it stand out from other similar projects :</a:t>
            </a:r>
          </a:p>
          <a:p>
            <a:pPr marL="0" indent="0">
              <a:buNone/>
            </a:pPr>
            <a:endParaRPr lang="en-US" sz="1800" b="1" dirty="0">
              <a:solidFill>
                <a:srgbClr val="0F0F0F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F0F0F"/>
                </a:solidFill>
              </a:rPr>
              <a:t>1. Password-Protected Message Storage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F0F0F"/>
                </a:solidFill>
              </a:rPr>
              <a:t>2. Smart Pixel Distribution for </a:t>
            </a:r>
            <a:r>
              <a:rPr lang="en-US" sz="1800" b="1" dirty="0" err="1">
                <a:solidFill>
                  <a:srgbClr val="0F0F0F"/>
                </a:solidFill>
              </a:rPr>
              <a:t>Stealthiness</a:t>
            </a:r>
            <a:endParaRPr lang="en-US" sz="1800" b="1" dirty="0">
              <a:solidFill>
                <a:srgbClr val="0F0F0F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F0F0F"/>
                </a:solidFill>
              </a:rPr>
              <a:t>3. Prevents Message Overflow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F0F0F"/>
                </a:solidFill>
              </a:rPr>
              <a:t>4. Automatically Opens Encrypted Image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F0F0F"/>
                </a:solidFill>
              </a:rPr>
              <a:t>5. Clean and Minimalistic Code for Learning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F0F0F"/>
                </a:solidFill>
              </a:rPr>
              <a:t>6. Potential to Support Multiple Image Formats</a:t>
            </a:r>
          </a:p>
          <a:p>
            <a:pPr marL="0" indent="0">
              <a:buNone/>
            </a:pPr>
            <a:endParaRPr lang="en-US" sz="1800" b="1" dirty="0">
              <a:solidFill>
                <a:srgbClr val="0F0F0F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F0F0F"/>
                </a:solidFill>
              </a:rPr>
              <a:t>This project is </a:t>
            </a:r>
            <a:r>
              <a:rPr lang="en-US" sz="1800" b="1" dirty="0">
                <a:solidFill>
                  <a:srgbClr val="0F0F0F"/>
                </a:solidFill>
              </a:rPr>
              <a:t>simple yet effective, </a:t>
            </a:r>
            <a:r>
              <a:rPr lang="en-US" sz="1800" dirty="0">
                <a:solidFill>
                  <a:srgbClr val="0F0F0F"/>
                </a:solidFill>
              </a:rPr>
              <a:t>making it a </a:t>
            </a:r>
            <a:r>
              <a:rPr lang="en-US" sz="1800" b="1" dirty="0">
                <a:solidFill>
                  <a:srgbClr val="0F0F0F"/>
                </a:solidFill>
              </a:rPr>
              <a:t>great learning tool </a:t>
            </a:r>
            <a:r>
              <a:rPr lang="en-US" sz="1800" dirty="0">
                <a:solidFill>
                  <a:srgbClr val="0F0F0F"/>
                </a:solidFill>
              </a:rPr>
              <a:t>and a </a:t>
            </a:r>
            <a:r>
              <a:rPr lang="en-US" sz="1800" b="1" dirty="0">
                <a:solidFill>
                  <a:srgbClr val="0F0F0F"/>
                </a:solidFill>
              </a:rPr>
              <a:t>practical solution </a:t>
            </a:r>
            <a:r>
              <a:rPr lang="en-US" sz="1800" dirty="0">
                <a:solidFill>
                  <a:srgbClr val="0F0F0F"/>
                </a:solidFill>
              </a:rPr>
              <a:t>for secure text storage inside images.</a:t>
            </a:r>
            <a:endParaRPr lang="en-IN" sz="1800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5"/>
            <a:ext cx="11029615" cy="5165035"/>
          </a:xfrm>
        </p:spPr>
        <p:txBody>
          <a:bodyPr/>
          <a:lstStyle/>
          <a:p>
            <a:r>
              <a:rPr lang="en-IN" dirty="0"/>
              <a:t>1. </a:t>
            </a:r>
            <a:r>
              <a:rPr lang="en-IN" b="1" dirty="0"/>
              <a:t>Cybersecurity Enthusiasts &amp; Researchers</a:t>
            </a:r>
          </a:p>
          <a:p>
            <a:endParaRPr lang="en-IN" dirty="0"/>
          </a:p>
          <a:p>
            <a:r>
              <a:rPr lang="en-IN" dirty="0"/>
              <a:t>2. </a:t>
            </a:r>
            <a:r>
              <a:rPr lang="en-IN" b="1" dirty="0"/>
              <a:t>Ethical Hackers &amp; Penetration Testers</a:t>
            </a:r>
          </a:p>
          <a:p>
            <a:endParaRPr lang="en-IN" dirty="0"/>
          </a:p>
          <a:p>
            <a:r>
              <a:rPr lang="en-IN" dirty="0"/>
              <a:t>3. </a:t>
            </a:r>
            <a:r>
              <a:rPr lang="en-IN" b="1" dirty="0"/>
              <a:t>Privacy-Conscious Individuals</a:t>
            </a:r>
          </a:p>
          <a:p>
            <a:endParaRPr lang="en-IN" dirty="0"/>
          </a:p>
          <a:p>
            <a:r>
              <a:rPr lang="en-IN" dirty="0"/>
              <a:t>4. </a:t>
            </a:r>
            <a:r>
              <a:rPr lang="en-IN" b="1" dirty="0"/>
              <a:t>Developers &amp; Programmers</a:t>
            </a:r>
          </a:p>
          <a:p>
            <a:endParaRPr lang="en-IN" dirty="0"/>
          </a:p>
          <a:p>
            <a:r>
              <a:rPr lang="en-IN" dirty="0"/>
              <a:t>5. </a:t>
            </a:r>
            <a:r>
              <a:rPr lang="en-IN" b="1" dirty="0"/>
              <a:t>Law Enforcement &amp; Digital Forensics Teams</a:t>
            </a:r>
          </a:p>
          <a:p>
            <a:endParaRPr lang="en-IN" dirty="0"/>
          </a:p>
          <a:p>
            <a:r>
              <a:rPr lang="en-IN" dirty="0"/>
              <a:t>6. </a:t>
            </a:r>
            <a:r>
              <a:rPr lang="en-IN" b="1" dirty="0"/>
              <a:t>Journalists &amp; </a:t>
            </a:r>
            <a:r>
              <a:rPr lang="en-IN" b="1" dirty="0" err="1"/>
              <a:t>Whistleblowers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14" y="1394516"/>
            <a:ext cx="4189591" cy="235549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149" y="1388137"/>
            <a:ext cx="4200938" cy="23618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054" y="3912075"/>
            <a:ext cx="4201891" cy="236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successfully implements </a:t>
            </a:r>
            <a:r>
              <a:rPr lang="en-US" b="1" dirty="0"/>
              <a:t>image-based steganography</a:t>
            </a:r>
            <a:r>
              <a:rPr lang="en-US" dirty="0"/>
              <a:t> using Python and </a:t>
            </a:r>
            <a:r>
              <a:rPr lang="en-US" dirty="0" err="1"/>
              <a:t>OpenCV</a:t>
            </a:r>
            <a:r>
              <a:rPr lang="en-US" dirty="0"/>
              <a:t>. It allows users to </a:t>
            </a:r>
            <a:r>
              <a:rPr lang="en-US" b="1" dirty="0"/>
              <a:t>encrypt and hide </a:t>
            </a:r>
            <a:r>
              <a:rPr lang="en-US" dirty="0"/>
              <a:t>a secret message within an image and later </a:t>
            </a:r>
            <a:r>
              <a:rPr lang="en-US" b="1" dirty="0"/>
              <a:t>decrypt it using a password</a:t>
            </a:r>
            <a:r>
              <a:rPr lang="en-US" dirty="0"/>
              <a:t>. The solution effectively resolves the initial issues identified in the problem statement, including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1. </a:t>
            </a:r>
            <a:r>
              <a:rPr lang="en-US" b="1" dirty="0"/>
              <a:t>Proper Encoding &amp; Decoding</a:t>
            </a:r>
          </a:p>
          <a:p>
            <a:r>
              <a:rPr lang="en-US" dirty="0"/>
              <a:t>2. </a:t>
            </a:r>
            <a:r>
              <a:rPr lang="en-US" b="1" dirty="0"/>
              <a:t>Fixed Image Handling</a:t>
            </a:r>
          </a:p>
          <a:p>
            <a:r>
              <a:rPr lang="en-US" dirty="0"/>
              <a:t>3. </a:t>
            </a:r>
            <a:r>
              <a:rPr lang="en-US" b="1" dirty="0"/>
              <a:t>Improved Iteration Across Pixels</a:t>
            </a:r>
          </a:p>
          <a:p>
            <a:r>
              <a:rPr lang="en-US" dirty="0"/>
              <a:t>4. </a:t>
            </a:r>
            <a:r>
              <a:rPr lang="en-US" b="1" dirty="0"/>
              <a:t>Password Protection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approach ensures a secure and efficient method for text-based steganography. Future enhancements could include </a:t>
            </a:r>
            <a:r>
              <a:rPr lang="en-US" b="1" dirty="0" smtClean="0"/>
              <a:t>Stronger Encryption</a:t>
            </a:r>
            <a:r>
              <a:rPr lang="en-US" dirty="0" smtClean="0"/>
              <a:t>, </a:t>
            </a:r>
            <a:r>
              <a:rPr lang="en-US" b="1" dirty="0" smtClean="0"/>
              <a:t>Support For Larger Messages</a:t>
            </a:r>
            <a:r>
              <a:rPr lang="en-US" dirty="0" smtClean="0"/>
              <a:t>, </a:t>
            </a:r>
            <a:r>
              <a:rPr lang="en-US" dirty="0"/>
              <a:t>and </a:t>
            </a:r>
            <a:r>
              <a:rPr lang="en-US" b="1" dirty="0" smtClean="0"/>
              <a:t>Error Detection Mechanisms</a:t>
            </a:r>
            <a:r>
              <a:rPr lang="en-US" dirty="0" smtClean="0"/>
              <a:t> to </a:t>
            </a:r>
            <a:r>
              <a:rPr lang="en-US" dirty="0"/>
              <a:t>further improve reliability.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Make sure that there should be readme file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www.w3.org/2000/xmlns/"/>
    <ds:schemaRef ds:uri="b30265f8-c5e2-4918-b4a1-b977299ca3e2"/>
    <ds:schemaRef ds:uri="http://www.w3.org/2001/XMLSchema-instance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b30265f8-c5e2-4918-b4a1-b977299ca3e2"/>
    <ds:schemaRef ds:uri="fadb41d3-f9cb-40fb-903c-8cacaba95bb5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561</TotalTime>
  <Words>542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Pritam Maharana</cp:lastModifiedBy>
  <cp:revision>36</cp:revision>
  <dcterms:created xsi:type="dcterms:W3CDTF">2021-05-26T16:50:10Z</dcterms:created>
  <dcterms:modified xsi:type="dcterms:W3CDTF">2025-02-24T20:11:51Z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