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63" r:id="rId5"/>
    <p:sldId id="266" r:id="rId6"/>
    <p:sldId id="258" r:id="rId7"/>
    <p:sldId id="269" r:id="rId8"/>
    <p:sldId id="259" r:id="rId9"/>
    <p:sldId id="262" r:id="rId10"/>
    <p:sldId id="257" r:id="rId11"/>
    <p:sldId id="267" r:id="rId12"/>
    <p:sldId id="275" r:id="rId13"/>
    <p:sldId id="276" r:id="rId14"/>
    <p:sldId id="268" r:id="rId15"/>
    <p:sldId id="274" r:id="rId16"/>
    <p:sldId id="273"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6063"/>
    <a:srgbClr val="9494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MR on yarn, Storm on yarn, hbase on yarn, spark on yarn</a:t>
            </a:r>
            <a:endParaRPr lang="x-none" altLang="en-US"/>
          </a:p>
          <a:p>
            <a:endParaRPr lang="x-none" altLang="en-US"/>
          </a:p>
          <a:p>
            <a:r>
              <a:rPr lang="x-none" altLang="en-US"/>
              <a:t>container</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Container是一种分配形式，contianer是yarn的resourceManager为ResourceRequest成功分配资源的结果。container为应用程序授予在特定主机上使用资源（内存/cpu）的资格</a:t>
            </a:r>
            <a:endParaRPr lang="x-none" altLang="en-US"/>
          </a:p>
          <a:p>
            <a:r>
              <a:rPr lang="x-none" altLang="en-US"/>
              <a:t>container是单个节点上如ram、cpu核和磁盘等物理资源的集合。系统中的每个节点可以恩威是有内存和cpu的最小容量的多个container组成</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1 10TB</a:t>
            </a:r>
            <a:endParaRPr lang="x-none" altLang="en-US"/>
          </a:p>
          <a:p>
            <a:r>
              <a:rPr lang="x-none" altLang="en-US"/>
              <a:t>2 high calculation complexity,like statistical simulations.</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The Apache Hadoop software library is a </a:t>
            </a:r>
            <a:r>
              <a:rPr lang="en-US">
                <a:solidFill>
                  <a:schemeClr val="bg1">
                    <a:lumMod val="50000"/>
                  </a:schemeClr>
                </a:solidFill>
                <a:sym typeface="+mn-ea"/>
              </a:rPr>
              <a:t>framework </a:t>
            </a:r>
            <a:r>
              <a:rPr lang="en-US">
                <a:sym typeface="+mn-ea"/>
              </a:rPr>
              <a:t>that allows for the </a:t>
            </a:r>
            <a:r>
              <a:rPr lang="en-US">
                <a:solidFill>
                  <a:schemeClr val="bg1">
                    <a:lumMod val="50000"/>
                  </a:schemeClr>
                </a:solidFill>
                <a:sym typeface="+mn-ea"/>
              </a:rPr>
              <a:t>distributed processing of large data sets across clusters of computers </a:t>
            </a:r>
            <a:r>
              <a:rPr lang="en-US">
                <a:sym typeface="+mn-ea"/>
              </a:rPr>
              <a:t>using simple programming models. It is designed to scale up from single servers to thousands of machines, each offering local computation and storage. Rather than rely on hardware to deliver high-availability, the library itself is designed to </a:t>
            </a:r>
            <a:r>
              <a:rPr lang="en-US">
                <a:solidFill>
                  <a:schemeClr val="bg1">
                    <a:lumMod val="50000"/>
                  </a:schemeClr>
                </a:solidFill>
                <a:sym typeface="+mn-ea"/>
              </a:rPr>
              <a:t>detect and handle failures </a:t>
            </a:r>
            <a:r>
              <a:rPr lang="en-US">
                <a:sym typeface="+mn-ea"/>
              </a:rPr>
              <a:t>at the application layer, so delivering a </a:t>
            </a:r>
            <a:r>
              <a:rPr lang="en-US">
                <a:solidFill>
                  <a:schemeClr val="bg1">
                    <a:lumMod val="50000"/>
                  </a:schemeClr>
                </a:solidFill>
                <a:sym typeface="+mn-ea"/>
              </a:rPr>
              <a:t>highly-available service on top of a cluster of computers</a:t>
            </a:r>
            <a:r>
              <a:rPr lang="en-US">
                <a:sym typeface="+mn-ea"/>
              </a:rPr>
              <a:t>, each of which may be prone to failures.</a:t>
            </a:r>
            <a:endParaRPr lang="en-US"/>
          </a:p>
          <a:p>
            <a:endParaRPr lang="x-none" altLang="en-US"/>
          </a:p>
          <a:p>
            <a:r>
              <a:rPr lang="x-none" altLang="en-US">
                <a:sym typeface="+mn-ea"/>
              </a:rPr>
              <a:t>hadoop 是作者的女儿的一只玩具大象的名字。</a:t>
            </a:r>
            <a:endParaRPr lang="x-none" altLang="en-US"/>
          </a:p>
          <a:p>
            <a:endParaRPr lang="x-none" altLang="en-US"/>
          </a:p>
          <a:p>
            <a:r>
              <a:rPr lang="x-none" altLang="en-US">
                <a:sym typeface="+mn-ea"/>
              </a:rPr>
              <a:t>opensource under apache licence</a:t>
            </a:r>
            <a:endParaRPr lang="x-none" altLang="en-US"/>
          </a:p>
          <a:p>
            <a:endParaRPr lang="x-none" altLang="en-US"/>
          </a:p>
          <a:p>
            <a:r>
              <a:rPr lang="x-none" altLang="en-US">
                <a:sym typeface="+mn-ea"/>
              </a:rPr>
              <a:t>apache项目基金会</a:t>
            </a:r>
            <a:endParaRPr lang="x-none" altLang="en-US"/>
          </a:p>
          <a:p>
            <a:endParaRPr lang="x-none" altLang="en-US"/>
          </a:p>
          <a:p>
            <a:r>
              <a:rPr lang="x-none" altLang="en-US">
                <a:sym typeface="+mn-ea"/>
              </a:rPr>
              <a:t>https://www.youtube.com/watch?v=FHVuRxJpiwI&amp;nohtml5=False&amp;spfreload=10</a:t>
            </a:r>
            <a:endParaRPr lang="x-none" altLang="en-US"/>
          </a:p>
          <a:p>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core</a:t>
            </a:r>
            <a:endParaRPr lang="x-none" altLang="en-US"/>
          </a:p>
          <a:p>
            <a:r>
              <a:rPr lang="x-none" altLang="en-US" b="1"/>
              <a:t>1 storing files</a:t>
            </a:r>
            <a:endParaRPr lang="x-none" altLang="en-US" b="1"/>
          </a:p>
          <a:p>
            <a:r>
              <a:rPr lang="x-none" altLang="en-US" b="1"/>
              <a:t>2 running application on top of hadoop</a:t>
            </a:r>
            <a:endParaRPr lang="x-none" altLang="en-US" b="1"/>
          </a:p>
          <a:p>
            <a:endParaRPr lang="x-none" altLang="en-US" b="1"/>
          </a:p>
          <a:p>
            <a:r>
              <a:rPr lang="x-none" altLang="en-US" b="1"/>
              <a:t>hadoop: opening system, propersly built for data processing, can be installed on many nodes and make them look like one big</a:t>
            </a:r>
            <a:r>
              <a:rPr lang="x-none" altLang="en-US" b="1" i="1"/>
              <a:t> mainframe.</a:t>
            </a:r>
            <a:endParaRPr lang="x-none" altLang="en-US" b="1" i="1"/>
          </a:p>
          <a:p>
            <a:endParaRPr lang="x-none" altLang="en-US" b="1" i="1"/>
          </a:p>
          <a:p>
            <a:r>
              <a:rPr lang="x-none" altLang="en-US"/>
              <a:t>distrabuted file system: big files, many files.</a:t>
            </a:r>
            <a:endParaRPr lang="x-none" altLang="en-US"/>
          </a:p>
          <a:p>
            <a:r>
              <a:rPr lang="x-none" altLang="en-US"/>
              <a:t>mapreduce: processes data in a unique way--for big data sets takes time to transfer on internet. processing the software where the data is stored.</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HBase是一个开源的非关系型分布式数据库（NoSQL），它参考了谷歌的BigTable建模，实现的编程语言为 Java。它是Apache软件基金会的Hadoop项目的一部分，运行于HDFS文件系统之上，为 Hadoop 提供类似于BigTable 规模的服务。因此，它可以容错地存储海量稀疏的数据。</a:t>
            </a:r>
            <a:endParaRPr lang="en-US"/>
          </a:p>
          <a:p>
            <a:r>
              <a:rPr lang="en-US"/>
              <a:t>ZooKeeper是Apache软件基金会的一个软件项目，他为大型分布式计算提供开源的分布式配置服务、同步服务和命名注册</a:t>
            </a:r>
            <a:endParaRPr lang="en-US"/>
          </a:p>
          <a:p>
            <a:r>
              <a:rPr lang="en-US"/>
              <a:t>Storm是一个分布式计算框架</a:t>
            </a:r>
            <a:r>
              <a:rPr lang="x-none" altLang="en-US"/>
              <a:t>。</a:t>
            </a:r>
            <a:endParaRPr lang="x-none" altLang="en-US"/>
          </a:p>
          <a:p>
            <a:r>
              <a:rPr lang="x-none" altLang="en-US"/>
              <a:t>Pig is a high-level platform for creating MapReduce programs used with Hadoop. </a:t>
            </a:r>
            <a:endParaRPr lang="x-none" altLang="en-US"/>
          </a:p>
          <a:p>
            <a:r>
              <a:rPr lang="x-none" altLang="en-US"/>
              <a:t>Apache Hive是一个建立在Hadoop架构之上的数据仓库。</a:t>
            </a:r>
            <a:endParaRPr lang="x-none" altLang="en-US"/>
          </a:p>
          <a:p>
            <a:r>
              <a:rPr lang="x-none" altLang="en-US"/>
              <a:t>Apache™ Mahout is a library of scalable machine-learning algorithms, implemented on top of Apache Hadoop® and using the MapReduce paradigm. </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latin typeface="Microsoft YaHei" charset="0"/>
                <a:ea typeface="Microsoft YaHei" charset="0"/>
                <a:sym typeface="+mn-ea"/>
              </a:rPr>
              <a:t>流式数据访问： 一次写入多次读取</a:t>
            </a:r>
            <a:endParaRPr lang="x-none" altLang="en-US">
              <a:latin typeface="Microsoft YaHei" charset="0"/>
              <a:ea typeface="Microsoft YaHei" charset="0"/>
              <a:sym typeface="+mn-ea"/>
            </a:endParaRPr>
          </a:p>
          <a:p>
            <a:endParaRPr lang="en-US"/>
          </a:p>
          <a:p>
            <a:r>
              <a:rPr lang="x-none" altLang="en-US"/>
              <a:t>不适用情况：</a:t>
            </a:r>
            <a:endParaRPr lang="x-none" altLang="en-US"/>
          </a:p>
          <a:p>
            <a:r>
              <a:rPr lang="x-none" altLang="en-US"/>
              <a:t>低延迟的数据访问——&gt;hbase是替代选项，hdfs追求的是高数据吞吐量，会一定程度增加时间延迟</a:t>
            </a:r>
            <a:endParaRPr lang="x-none" altLang="en-US"/>
          </a:p>
          <a:p>
            <a:r>
              <a:rPr lang="x-none" altLang="en-US"/>
              <a:t>大量小文件——&gt;与文件系统的概念有关，消耗内存</a:t>
            </a:r>
            <a:endParaRPr lang="x-none" altLang="en-US"/>
          </a:p>
          <a:p>
            <a:r>
              <a:rPr lang="x-none" altLang="en-US"/>
              <a:t>多用户写入，任意修改文件</a:t>
            </a:r>
            <a:endParaRPr lang="x-none" altLang="en-US"/>
          </a:p>
          <a:p>
            <a:endParaRPr lang="x-none" altLang="en-US"/>
          </a:p>
          <a:p>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b="1"/>
              <a:t>scheduling system </a:t>
            </a:r>
            <a:endParaRPr lang="x-none" altLang="en-US" b="1"/>
          </a:p>
          <a:p>
            <a:r>
              <a:rPr lang="x-none" altLang="en-US" b="1"/>
              <a:t>programming modle</a:t>
            </a:r>
            <a:endParaRPr lang="x-none" altLang="en-US" b="1"/>
          </a:p>
          <a:p>
            <a:endParaRPr lang="x-none" altLang="en-US" b="1"/>
          </a:p>
          <a:p>
            <a:r>
              <a:rPr lang="x-none" altLang="en-US"/>
              <a:t>processing on distributed containers - map</a:t>
            </a:r>
            <a:endParaRPr lang="x-none" altLang="en-US"/>
          </a:p>
          <a:p>
            <a:r>
              <a:rPr lang="x-none" altLang="en-US"/>
              <a:t>brings the answer back - reduce</a:t>
            </a:r>
            <a:endParaRPr lang="x-none" altLang="en-US"/>
          </a:p>
          <a:p>
            <a:endParaRPr lang="x-none" altLang="en-US"/>
          </a:p>
          <a:p>
            <a:r>
              <a:rPr lang="x-none" altLang="en-US" i="1" u="sng"/>
              <a:t>jeffery dean段子：</a:t>
            </a:r>
            <a:endParaRPr lang="x-none" altLang="en-US" i="1" u="sng"/>
          </a:p>
          <a:p>
            <a:endParaRPr lang="x-none" altLang="en-US" i="1"/>
          </a:p>
          <a:p>
            <a:r>
              <a:rPr lang="x-none" altLang="en-US" i="1"/>
              <a:t>Jeff还是会在提交代码前把它们编译一遍，不过这么做的目的只是为了检查下编译器和链接器有没有bug</a:t>
            </a:r>
            <a:endParaRPr lang="x-none" altLang="en-US" i="1"/>
          </a:p>
          <a:p>
            <a:endParaRPr lang="x-none" altLang="en-US" i="1"/>
          </a:p>
          <a:p>
            <a:r>
              <a:rPr lang="x-none" altLang="en-US" i="1"/>
              <a:t>编译器从来不给Jeff编译警告，而是Jeff警告编译器</a:t>
            </a:r>
            <a:endParaRPr lang="x-none" altLang="en-US" i="1"/>
          </a:p>
          <a:p>
            <a:endParaRPr lang="x-none" altLang="en-US" i="1"/>
          </a:p>
          <a:p>
            <a:r>
              <a:rPr lang="x-none" altLang="en-US"/>
              <a:t>https://www.youtube.com/watch?v=9s-vSeWej1U&amp;nohtml5=False&amp;spfreload=10</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Microsoft YaHei" charset="0"/>
                <a:ea typeface="Microsoft YaHei" charset="0"/>
                <a:sym typeface="+mn-ea"/>
              </a:rPr>
              <a:t>Map（映射）”和“Reduce（归纳）”，及他们的主要思想，都是从函数式编程语言借来的，还有从矢量编程语言借来的特性。</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对于Map phase，又主要包含四个子阶段：从磁盘上读数据-》执行map函数-》combine结果-》将结果写到本地磁盘上；</a:t>
            </a:r>
            <a:endParaRPr lang="en-US">
              <a:sym typeface="+mn-ea"/>
            </a:endParaRPr>
          </a:p>
          <a:p>
            <a:r>
              <a:rPr lang="en-US">
                <a:sym typeface="+mn-ea"/>
              </a:rPr>
              <a:t>对于reduce phase，同样包含四个子阶段：从各个map task上读相应的数据（shuffle）-》sort-》执行reduce函数-》将结果写到HDFS中。</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miter/>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miter/>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miter/>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0640" y="1122680"/>
            <a:ext cx="12112625" cy="2387600"/>
          </a:xfrm>
        </p:spPr>
        <p:txBody>
          <a:bodyPr/>
          <a:p>
            <a:r>
              <a:rPr lang="x-none" altLang="en-US">
                <a:latin typeface="Microsoft YaHei" charset="0"/>
                <a:ea typeface="Microsoft YaHei" charset="0"/>
              </a:rPr>
              <a:t>Introducing Apache Hadoop</a:t>
            </a:r>
            <a:endParaRPr lang="x-none" altLang="en-US">
              <a:latin typeface="Microsoft YaHei" charset="0"/>
              <a:ea typeface="Microsoft YaHei" charset="0"/>
            </a:endParaRPr>
          </a:p>
        </p:txBody>
      </p:sp>
      <p:sp>
        <p:nvSpPr>
          <p:cNvPr id="4" name="Subtitle 2"/>
          <p:cNvSpPr>
            <a:spLocks noGrp="1"/>
          </p:cNvSpPr>
          <p:nvPr/>
        </p:nvSpPr>
        <p:spPr>
          <a:xfrm>
            <a:off x="1524953" y="3489643"/>
            <a:ext cx="9144000" cy="1655762"/>
          </a:xfrm>
          <a:prstGeom prst="rect">
            <a:avLst/>
          </a:prstGeom>
          <a:noFill/>
          <a:ln w="9525">
            <a:noFill/>
            <a:miter/>
          </a:ln>
        </p:spPr>
        <p:txBody>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pPr algn="ctr">
              <a:lnSpc>
                <a:spcPct val="150000"/>
              </a:lnSpc>
            </a:pPr>
            <a:r>
              <a:rPr lang="x-none" altLang="en-US">
                <a:latin typeface="Microsoft YaHei" charset="0"/>
                <a:ea typeface="Microsoft YaHei" charset="0"/>
                <a:sym typeface="+mn-ea"/>
              </a:rPr>
              <a:t>螺丝工作室例会 </a:t>
            </a:r>
            <a:endParaRPr lang="x-none" altLang="en-US">
              <a:latin typeface="Microsoft YaHei" charset="0"/>
              <a:ea typeface="Microsoft YaHei" charset="0"/>
            </a:endParaRPr>
          </a:p>
        </p:txBody>
      </p:sp>
      <p:sp>
        <p:nvSpPr>
          <p:cNvPr id="5" name="Text Box 4"/>
          <p:cNvSpPr txBox="1"/>
          <p:nvPr/>
        </p:nvSpPr>
        <p:spPr>
          <a:xfrm>
            <a:off x="4536123" y="5135880"/>
            <a:ext cx="3121660" cy="469900"/>
          </a:xfrm>
          <a:prstGeom prst="rect">
            <a:avLst/>
          </a:prstGeom>
          <a:noFill/>
        </p:spPr>
        <p:txBody>
          <a:bodyPr wrap="square" rtlCol="0">
            <a:spAutoFit/>
          </a:bodyPr>
          <a:p>
            <a:pPr algn="ctr"/>
            <a:r>
              <a:rPr lang="x-none" altLang="en-US" sz="1200">
                <a:latin typeface="Microsoft YaHei" charset="0"/>
                <a:ea typeface="Microsoft YaHei" charset="0"/>
              </a:rPr>
              <a:t>张德通</a:t>
            </a:r>
            <a:endParaRPr lang="x-none" altLang="en-US" sz="1200">
              <a:latin typeface="Microsoft YaHei" charset="0"/>
              <a:ea typeface="Microsoft YaHei" charset="0"/>
            </a:endParaRPr>
          </a:p>
          <a:p>
            <a:pPr algn="ctr"/>
            <a:r>
              <a:rPr lang="x-none" altLang="en-US" sz="1200">
                <a:latin typeface="Microsoft YaHei" charset="0"/>
                <a:ea typeface="Microsoft YaHei" charset="0"/>
              </a:rPr>
              <a:t>2016/04/10</a:t>
            </a:r>
            <a:endParaRPr lang="x-none" altLang="en-US" sz="1200">
              <a:latin typeface="Microsoft YaHei" charset="0"/>
              <a:ea typeface="Microsoft YaHei" charset="0"/>
            </a:endParaRPr>
          </a:p>
        </p:txBody>
      </p:sp>
      <p:pic>
        <p:nvPicPr>
          <p:cNvPr id="11" name="Picture 10"/>
          <p:cNvPicPr>
            <a:picLocks noChangeAspect="1"/>
          </p:cNvPicPr>
          <p:nvPr/>
        </p:nvPicPr>
        <p:blipFill>
          <a:blip r:embed="rId1"/>
          <a:stretch>
            <a:fillRect/>
          </a:stretch>
        </p:blipFill>
        <p:spPr>
          <a:xfrm>
            <a:off x="7660640" y="2724785"/>
            <a:ext cx="3138805" cy="7073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charset="0"/>
                <a:ea typeface="Microsoft YaHei" charset="0"/>
                <a:sym typeface="+mn-ea"/>
              </a:rPr>
              <a:t>MapReduce</a:t>
            </a:r>
            <a:endParaRPr lang="en-US">
              <a:latin typeface="Microsoft YaHei" charset="0"/>
              <a:ea typeface="Microsoft YaHei" charset="0"/>
              <a:sym typeface="+mn-ea"/>
            </a:endParaRPr>
          </a:p>
        </p:txBody>
      </p:sp>
      <p:pic>
        <p:nvPicPr>
          <p:cNvPr id="7" name="Content Placeholder 6"/>
          <p:cNvPicPr>
            <a:picLocks noChangeAspect="1"/>
          </p:cNvPicPr>
          <p:nvPr>
            <p:ph idx="1"/>
          </p:nvPr>
        </p:nvPicPr>
        <p:blipFill>
          <a:blip r:embed="rId1"/>
          <a:stretch>
            <a:fillRect/>
          </a:stretch>
        </p:blipFill>
        <p:spPr>
          <a:xfrm>
            <a:off x="3107055" y="1416050"/>
            <a:ext cx="6734175" cy="5228590"/>
          </a:xfrm>
          <a:prstGeom prst="rect">
            <a:avLst/>
          </a:prstGeom>
        </p:spPr>
      </p:pic>
      <p:sp>
        <p:nvSpPr>
          <p:cNvPr id="8" name="Text Box 7"/>
          <p:cNvSpPr txBox="1"/>
          <p:nvPr/>
        </p:nvSpPr>
        <p:spPr>
          <a:xfrm>
            <a:off x="8317865" y="5911215"/>
            <a:ext cx="1151255" cy="365760"/>
          </a:xfrm>
          <a:prstGeom prst="rect">
            <a:avLst/>
          </a:prstGeom>
          <a:solidFill>
            <a:schemeClr val="bg1"/>
          </a:solidFill>
        </p:spPr>
        <p:txBody>
          <a:bodyPr wrap="square" rtlCol="0">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charset="0"/>
                <a:ea typeface="Microsoft YaHei" charset="0"/>
                <a:sym typeface="+mn-ea"/>
              </a:rPr>
              <a:t>MapReduce</a:t>
            </a:r>
            <a:endParaRPr lang="en-US"/>
          </a:p>
        </p:txBody>
      </p:sp>
      <p:sp>
        <p:nvSpPr>
          <p:cNvPr id="3" name="Content Placeholder 2"/>
          <p:cNvSpPr>
            <a:spLocks noGrp="1"/>
          </p:cNvSpPr>
          <p:nvPr>
            <p:ph idx="1"/>
          </p:nvPr>
        </p:nvSpPr>
        <p:spPr>
          <a:xfrm>
            <a:off x="1713230" y="1600200"/>
            <a:ext cx="9869805" cy="4526280"/>
          </a:xfrm>
        </p:spPr>
        <p:txBody>
          <a:bodyPr/>
          <a:p>
            <a:r>
              <a:rPr lang="en-US" sz="2400"/>
              <a:t>    "Map"</a:t>
            </a:r>
            <a:endParaRPr lang="en-US" sz="2400"/>
          </a:p>
          <a:p>
            <a:r>
              <a:rPr lang="en-US" sz="2400"/>
              <a:t>    "Shuffle"</a:t>
            </a:r>
            <a:endParaRPr lang="en-US" sz="2400"/>
          </a:p>
          <a:p>
            <a:r>
              <a:rPr lang="en-US" sz="2400"/>
              <a:t>    "Reduce"</a:t>
            </a:r>
            <a:endParaRPr lang="en-US" sz="2400"/>
          </a:p>
          <a:p>
            <a:endParaRPr lang="en-US" sz="2400"/>
          </a:p>
          <a:p>
            <a:r>
              <a:rPr lang="en-US" sz="2400" i="1"/>
              <a:t>https://www.youtube.com/watch?v=bcjSe0xCHbE</a:t>
            </a:r>
            <a:endParaRPr lang="en-US" sz="2400"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3684270" y="1489075"/>
            <a:ext cx="8339455" cy="5330825"/>
          </a:xfrm>
          <a:prstGeom prst="rect">
            <a:avLst/>
          </a:prstGeom>
        </p:spPr>
      </p:pic>
      <p:sp>
        <p:nvSpPr>
          <p:cNvPr id="2" name="Title 1"/>
          <p:cNvSpPr>
            <a:spLocks noGrp="1"/>
          </p:cNvSpPr>
          <p:nvPr>
            <p:ph type="title"/>
          </p:nvPr>
        </p:nvSpPr>
        <p:spPr>
          <a:xfrm>
            <a:off x="609600" y="640398"/>
            <a:ext cx="10972800" cy="1143000"/>
          </a:xfrm>
        </p:spPr>
        <p:txBody>
          <a:bodyPr/>
          <a:p>
            <a:r>
              <a:rPr lang="x-none" altLang="en-US">
                <a:latin typeface="Microsoft YaHei" charset="0"/>
                <a:ea typeface="Microsoft YaHei" charset="0"/>
              </a:rPr>
              <a:t>Yarn</a:t>
            </a:r>
            <a:br>
              <a:rPr lang="x-none" altLang="en-US">
                <a:latin typeface="Microsoft YaHei" charset="0"/>
                <a:ea typeface="Microsoft YaHei" charset="0"/>
              </a:rPr>
            </a:br>
            <a:r>
              <a:rPr lang="x-none" altLang="en-US" sz="2800" i="1">
                <a:latin typeface="Microsoft YaHei" charset="0"/>
                <a:ea typeface="Microsoft YaHei" charset="0"/>
              </a:rPr>
              <a:t>Yet Another Resource Negotiator</a:t>
            </a:r>
            <a:endParaRPr lang="x-none" altLang="en-US" sz="2800" i="1">
              <a:latin typeface="Microsoft YaHei" charset="0"/>
              <a:ea typeface="Microsoft YaHei" charset="0"/>
            </a:endParaRPr>
          </a:p>
        </p:txBody>
      </p:sp>
      <p:sp>
        <p:nvSpPr>
          <p:cNvPr id="3" name="Content Placeholder 2"/>
          <p:cNvSpPr>
            <a:spLocks noGrp="1"/>
          </p:cNvSpPr>
          <p:nvPr>
            <p:ph idx="1"/>
          </p:nvPr>
        </p:nvSpPr>
        <p:spPr>
          <a:xfrm>
            <a:off x="609600" y="1965960"/>
            <a:ext cx="10972800" cy="4525963"/>
          </a:xfrm>
        </p:spPr>
        <p:txBody>
          <a:bodyPr/>
          <a:p>
            <a:r>
              <a:rPr lang="x-none" altLang="en-US">
                <a:latin typeface="Microsoft YaHei" charset="0"/>
                <a:ea typeface="Microsoft YaHei" charset="0"/>
              </a:rPr>
              <a:t>资源调度</a:t>
            </a:r>
            <a:endParaRPr lang="x-none" altLang="en-US">
              <a:latin typeface="Microsoft YaHei" charset="0"/>
              <a:ea typeface="Microsoft YaHei" charset="0"/>
            </a:endParaRPr>
          </a:p>
          <a:p>
            <a:r>
              <a:rPr lang="x-none" altLang="en-US">
                <a:latin typeface="Microsoft YaHei" charset="0"/>
                <a:ea typeface="Microsoft YaHei" charset="0"/>
              </a:rPr>
              <a:t>资源隔离</a:t>
            </a:r>
            <a:endParaRPr lang="x-none" altLang="en-US">
              <a:latin typeface="Microsoft YaHei" charset="0"/>
              <a:ea typeface="Microsoft YaHei" charset="0"/>
            </a:endParaRPr>
          </a:p>
          <a:p>
            <a:r>
              <a:rPr lang="x-none" altLang="en-US">
                <a:latin typeface="Microsoft YaHei" charset="0"/>
                <a:ea typeface="Microsoft YaHei" charset="0"/>
              </a:rPr>
              <a:t>弹性收缩</a:t>
            </a:r>
            <a:endParaRPr lang="x-none" altLang="en-US">
              <a:latin typeface="Microsoft YaHei" charset="0"/>
              <a:ea typeface="Microsoft YaHei" charset="0"/>
            </a:endParaRPr>
          </a:p>
          <a:p>
            <a:r>
              <a:rPr lang="x-none" altLang="en-US">
                <a:latin typeface="Microsoft YaHei" charset="0"/>
                <a:ea typeface="Microsoft YaHei" charset="0"/>
              </a:rPr>
              <a:t>容灾容错</a:t>
            </a:r>
            <a:endParaRPr lang="x-none" altLang="en-US">
              <a:latin typeface="Microsoft YaHei" charset="0"/>
              <a:ea typeface="Microsoft YaHei"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Yarn </a:t>
            </a:r>
            <a:r>
              <a:rPr lang="x-none" altLang="en-US" b="1"/>
              <a:t>container</a:t>
            </a:r>
            <a:endParaRPr lang="x-none" altLang="en-US" b="1"/>
          </a:p>
        </p:txBody>
      </p:sp>
      <p:sp>
        <p:nvSpPr>
          <p:cNvPr id="3" name="Content Placeholder 2"/>
          <p:cNvSpPr>
            <a:spLocks noGrp="1"/>
          </p:cNvSpPr>
          <p:nvPr>
            <p:ph idx="1"/>
          </p:nvPr>
        </p:nvSpPr>
        <p:spPr/>
        <p:txBody>
          <a:bodyPr/>
          <a:p>
            <a:pPr marL="0" indent="0">
              <a:buNone/>
            </a:pPr>
            <a:r>
              <a:rPr lang="en-US"/>
              <a:t>It represents a resource (memory) on a single node at a given cluster.</a:t>
            </a:r>
            <a:endParaRPr lang="en-US"/>
          </a:p>
          <a:p>
            <a:pPr marL="0" indent="0">
              <a:buNone/>
            </a:pPr>
            <a:r>
              <a:rPr lang="en-US"/>
              <a:t>A container is</a:t>
            </a:r>
            <a:endParaRPr lang="en-US"/>
          </a:p>
          <a:p>
            <a:endParaRPr lang="en-US"/>
          </a:p>
          <a:p>
            <a:r>
              <a:rPr lang="en-US"/>
              <a:t>    supervised by the node manager</a:t>
            </a:r>
            <a:endParaRPr lang="en-US"/>
          </a:p>
          <a:p>
            <a:r>
              <a:rPr lang="en-US"/>
              <a:t>    scheduled by the resource manager</a:t>
            </a:r>
            <a:endParaRPr lang="en-US"/>
          </a:p>
          <a:p>
            <a:endParaRPr lang="en-US"/>
          </a:p>
          <a:p>
            <a:pPr marL="0" indent="0">
              <a:buNone/>
            </a:pPr>
            <a:r>
              <a:rPr lang="en-US"/>
              <a:t>One MR task runs in such container(s).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7540" y="2647633"/>
            <a:ext cx="10972800" cy="1143000"/>
          </a:xfrm>
        </p:spPr>
        <p:txBody>
          <a:bodyPr>
            <a:scene3d>
              <a:camera prst="orthographicFront"/>
              <a:lightRig rig="threePt" dir="t"/>
            </a:scene3d>
          </a:bodyPr>
          <a:p>
            <a:r>
              <a:rPr lang="x-none" altLang="en-US" sz="9600">
                <a:ln w="6600">
                  <a:solidFill>
                    <a:schemeClr val="accent2"/>
                  </a:solidFill>
                  <a:prstDash val="solid"/>
                </a:ln>
                <a:solidFill>
                  <a:srgbClr val="FFFFFF"/>
                </a:solidFill>
                <a:effectLst>
                  <a:outerShdw dist="38100" dir="2700000" algn="tl" rotWithShape="0">
                    <a:schemeClr val="accent2"/>
                  </a:outerShdw>
                </a:effectLst>
                <a:latin typeface="BDZongYi-A001" charset="0"/>
                <a:ea typeface="BDZongYi-A001" charset="0"/>
              </a:rPr>
              <a:t>废话</a:t>
            </a:r>
            <a:endParaRPr lang="x-none" altLang="en-US" sz="9600">
              <a:ln w="6600">
                <a:solidFill>
                  <a:schemeClr val="accent2"/>
                </a:solidFill>
                <a:prstDash val="solid"/>
              </a:ln>
              <a:solidFill>
                <a:srgbClr val="FFFFFF"/>
              </a:solidFill>
              <a:effectLst>
                <a:outerShdw dist="38100" dir="2700000" algn="tl" rotWithShape="0">
                  <a:schemeClr val="accent2"/>
                </a:outerShdw>
              </a:effectLst>
              <a:latin typeface="BDZongYi-A001" charset="0"/>
              <a:ea typeface="BDZongYi-A001"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0"/>
          </a:schemeClr>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x-none" altLang="en-US" sz="8000">
                <a:ln w="6600">
                  <a:solidFill>
                    <a:schemeClr val="accent2"/>
                  </a:solidFill>
                  <a:prstDash val="solid"/>
                </a:ln>
                <a:solidFill>
                  <a:srgbClr val="FFFFFF"/>
                </a:solidFill>
                <a:effectLst>
                  <a:outerShdw dist="38100" dir="2700000" algn="tl" rotWithShape="0">
                    <a:schemeClr val="accent2"/>
                  </a:outerShdw>
                </a:effectLst>
                <a:latin typeface="Microsoft YaHei" charset="0"/>
                <a:ea typeface="Microsoft YaHei" charset="0"/>
              </a:rPr>
              <a:t>英特尔杯</a:t>
            </a:r>
            <a:endParaRPr lang="x-none" altLang="en-US" sz="8000">
              <a:ln w="6600">
                <a:solidFill>
                  <a:schemeClr val="accent2"/>
                </a:solidFill>
                <a:prstDash val="solid"/>
              </a:ln>
              <a:solidFill>
                <a:srgbClr val="FFFFFF"/>
              </a:solidFill>
              <a:effectLst>
                <a:outerShdw dist="38100" dir="2700000" algn="tl" rotWithShape="0">
                  <a:schemeClr val="accent2"/>
                </a:outerShdw>
              </a:effectLst>
              <a:latin typeface="Microsoft YaHei" charset="0"/>
              <a:ea typeface="Microsoft YaHei" charset="0"/>
            </a:endParaRPr>
          </a:p>
        </p:txBody>
      </p:sp>
      <p:sp>
        <p:nvSpPr>
          <p:cNvPr id="3" name="Content Placeholder 2"/>
          <p:cNvSpPr>
            <a:spLocks noGrp="1"/>
          </p:cNvSpPr>
          <p:nvPr>
            <p:ph idx="1"/>
          </p:nvPr>
        </p:nvSpPr>
        <p:spPr/>
        <p:txBody>
          <a:bodyPr>
            <a:scene3d>
              <a:camera prst="orthographicFront"/>
              <a:lightRig rig="threePt" dir="t"/>
            </a:scene3d>
          </a:bodyPr>
          <a:p>
            <a:r>
              <a:rPr lang="en-US">
                <a:ln w="6600">
                  <a:solidFill>
                    <a:schemeClr val="accent2"/>
                  </a:solidFill>
                  <a:prstDash val="solid"/>
                </a:ln>
                <a:solidFill>
                  <a:srgbClr val="FFFFFF"/>
                </a:solidFill>
                <a:effectLst>
                  <a:outerShdw dist="38100" dir="2700000" algn="tl" rotWithShape="0">
                    <a:schemeClr val="accent2"/>
                  </a:outerShdw>
                </a:effectLst>
                <a:latin typeface="Microsoft YaHei" charset="0"/>
                <a:ea typeface="Microsoft YaHei" charset="0"/>
              </a:rPr>
              <a:t>http://www.swcontest.net/index.php?a=intro&amp;m=news#said_introd</a:t>
            </a:r>
            <a:endParaRPr lang="en-US">
              <a:ln w="6600">
                <a:solidFill>
                  <a:schemeClr val="accent2"/>
                </a:solidFill>
                <a:prstDash val="solid"/>
              </a:ln>
              <a:solidFill>
                <a:srgbClr val="FFFFFF"/>
              </a:solidFill>
              <a:effectLst>
                <a:outerShdw dist="38100" dir="2700000" algn="tl" rotWithShape="0">
                  <a:schemeClr val="accent2"/>
                </a:outerShdw>
              </a:effectLst>
              <a:latin typeface="Microsoft YaHei" charset="0"/>
              <a:ea typeface="Microsoft YaHei" charset="0"/>
            </a:endParaRPr>
          </a:p>
        </p:txBody>
      </p:sp>
      <p:pic>
        <p:nvPicPr>
          <p:cNvPr id="4" name="Picture 3"/>
          <p:cNvPicPr>
            <a:picLocks noChangeAspect="1"/>
          </p:cNvPicPr>
          <p:nvPr/>
        </p:nvPicPr>
        <p:blipFill>
          <a:blip r:embed="rId1"/>
          <a:stretch>
            <a:fillRect/>
          </a:stretch>
        </p:blipFill>
        <p:spPr>
          <a:xfrm>
            <a:off x="708025" y="2828290"/>
            <a:ext cx="10627995" cy="35750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49494">
            <a:alpha val="8000"/>
          </a:srgbClr>
        </a:solidFill>
        <a:effectLst/>
      </p:bgPr>
    </p:bg>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435860" y="321945"/>
            <a:ext cx="6903085" cy="62852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7540" y="1992313"/>
            <a:ext cx="10972800" cy="1143000"/>
          </a:xfrm>
        </p:spPr>
        <p:txBody>
          <a:bodyPr>
            <a:scene3d>
              <a:camera prst="orthographicFront"/>
              <a:lightRig rig="threePt" dir="t"/>
            </a:scene3d>
          </a:bodyPr>
          <a:p>
            <a:r>
              <a:rPr lang="x-none" altLang="en-US" sz="6000">
                <a:ln w="6600">
                  <a:solidFill>
                    <a:schemeClr val="accent2"/>
                  </a:solidFill>
                  <a:prstDash val="solid"/>
                </a:ln>
                <a:solidFill>
                  <a:srgbClr val="FFFFFF"/>
                </a:solidFill>
                <a:effectLst>
                  <a:outerShdw dist="38100" dir="2700000" algn="tl" rotWithShape="0">
                    <a:schemeClr val="accent2"/>
                  </a:outerShdw>
                </a:effectLst>
                <a:latin typeface="BDZongYi-A001" charset="0"/>
                <a:ea typeface="BDZongYi-A001" charset="0"/>
              </a:rPr>
              <a:t>完</a:t>
            </a:r>
            <a:endParaRPr lang="x-none" altLang="en-US" sz="6000">
              <a:ln w="6600">
                <a:solidFill>
                  <a:schemeClr val="accent2"/>
                </a:solidFill>
                <a:prstDash val="solid"/>
              </a:ln>
              <a:solidFill>
                <a:srgbClr val="FFFFFF"/>
              </a:solidFill>
              <a:effectLst>
                <a:outerShdw dist="38100" dir="2700000" algn="tl" rotWithShape="0">
                  <a:schemeClr val="accent2"/>
                </a:outerShdw>
              </a:effectLst>
              <a:latin typeface="BDZongYi-A001" charset="0"/>
              <a:ea typeface="BDZongYi-A001"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Microsoft YaHei" charset="0"/>
                <a:ea typeface="Microsoft YaHei" charset="0"/>
              </a:rPr>
              <a:t>大数据是什么</a:t>
            </a:r>
            <a:endParaRPr lang="x-none" altLang="en-US">
              <a:latin typeface="Microsoft YaHei" charset="0"/>
              <a:ea typeface="Microsoft YaHei" charset="0"/>
            </a:endParaRPr>
          </a:p>
        </p:txBody>
      </p:sp>
      <p:sp>
        <p:nvSpPr>
          <p:cNvPr id="3" name="Content Placeholder 2"/>
          <p:cNvSpPr>
            <a:spLocks noGrp="1"/>
          </p:cNvSpPr>
          <p:nvPr>
            <p:ph idx="1"/>
          </p:nvPr>
        </p:nvSpPr>
        <p:spPr/>
        <p:txBody>
          <a:bodyPr/>
          <a:p>
            <a:r>
              <a:rPr lang="en-US">
                <a:latin typeface="Microsoft YaHei" charset="0"/>
                <a:ea typeface="Microsoft YaHei" charset="0"/>
              </a:rPr>
              <a:t>https://www.youtube.com/watch?v=TzxmjbL-i4Y</a:t>
            </a:r>
            <a:endParaRPr lang="en-US">
              <a:latin typeface="Microsoft YaHei" charset="0"/>
              <a:ea typeface="Microsoft YaHe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Microsoft YaHei" charset="0"/>
                <a:ea typeface="Microsoft YaHei" charset="0"/>
              </a:rPr>
              <a:t>所谓大数据的</a:t>
            </a:r>
            <a:r>
              <a:rPr lang="x-none" altLang="en-US" i="1">
                <a:latin typeface="Microsoft YaHei" charset="0"/>
                <a:ea typeface="Microsoft YaHei" charset="0"/>
              </a:rPr>
              <a:t>应用场景</a:t>
            </a:r>
            <a:endParaRPr lang="x-none" altLang="en-US" i="1">
              <a:latin typeface="Microsoft YaHei" charset="0"/>
              <a:ea typeface="Microsoft YaHei" charset="0"/>
            </a:endParaRPr>
          </a:p>
        </p:txBody>
      </p:sp>
      <p:sp>
        <p:nvSpPr>
          <p:cNvPr id="3" name="Content Placeholder 2"/>
          <p:cNvSpPr>
            <a:spLocks noGrp="1"/>
          </p:cNvSpPr>
          <p:nvPr>
            <p:ph idx="1"/>
          </p:nvPr>
        </p:nvSpPr>
        <p:spPr>
          <a:xfrm>
            <a:off x="1188720" y="1828800"/>
            <a:ext cx="10972800" cy="4525963"/>
          </a:xfrm>
        </p:spPr>
        <p:txBody>
          <a:bodyPr/>
          <a:p>
            <a:r>
              <a:rPr lang="x-none" altLang="en-US"/>
              <a:t>医疗</a:t>
            </a:r>
            <a:endParaRPr lang="x-none" altLang="en-US"/>
          </a:p>
          <a:p>
            <a:r>
              <a:rPr lang="x-none" altLang="en-US"/>
              <a:t>城市管理（https://www.gzdata.com.cn/）</a:t>
            </a:r>
            <a:endParaRPr lang="x-none" altLang="en-US"/>
          </a:p>
          <a:p>
            <a:r>
              <a:rPr lang="x-none" altLang="en-US">
                <a:sym typeface="+mn-ea"/>
              </a:rPr>
              <a:t>金融交易</a:t>
            </a:r>
            <a:endParaRPr lang="x-none" altLang="en-US"/>
          </a:p>
          <a:p>
            <a:r>
              <a:rPr lang="x-none" altLang="en-US"/>
              <a:t>IoT</a:t>
            </a:r>
            <a:endParaRPr lang="x-none" altLang="en-US"/>
          </a:p>
          <a:p>
            <a:endParaRPr lang="x-none"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r>
              <a:rPr lang="x-none" altLang="en-US">
                <a:latin typeface="Microsoft YaHei" charset="0"/>
                <a:ea typeface="Microsoft YaHei" charset="0"/>
              </a:rPr>
              <a:t>       是什么</a:t>
            </a:r>
            <a:endParaRPr lang="x-none" altLang="en-US">
              <a:latin typeface="Microsoft YaHei" charset="0"/>
              <a:ea typeface="Microsoft YaHei" charset="0"/>
            </a:endParaRPr>
          </a:p>
        </p:txBody>
      </p:sp>
      <p:pic>
        <p:nvPicPr>
          <p:cNvPr id="11" name="Picture 10"/>
          <p:cNvPicPr>
            <a:picLocks noChangeAspect="1"/>
          </p:cNvPicPr>
          <p:nvPr/>
        </p:nvPicPr>
        <p:blipFill>
          <a:blip r:embed="rId1"/>
          <a:stretch>
            <a:fillRect/>
          </a:stretch>
        </p:blipFill>
        <p:spPr>
          <a:xfrm>
            <a:off x="3442335" y="534035"/>
            <a:ext cx="2344420" cy="528320"/>
          </a:xfrm>
          <a:prstGeom prst="rect">
            <a:avLst/>
          </a:prstGeom>
        </p:spPr>
      </p:pic>
      <p:sp>
        <p:nvSpPr>
          <p:cNvPr id="2" name="Text Box 1"/>
          <p:cNvSpPr txBox="1"/>
          <p:nvPr/>
        </p:nvSpPr>
        <p:spPr>
          <a:xfrm>
            <a:off x="539115" y="1643380"/>
            <a:ext cx="11229975" cy="4282440"/>
          </a:xfrm>
          <a:prstGeom prst="rect">
            <a:avLst/>
          </a:prstGeom>
          <a:noFill/>
        </p:spPr>
        <p:txBody>
          <a:bodyPr wrap="square" rtlCol="0">
            <a:spAutoFit/>
          </a:bodyPr>
          <a:p>
            <a:pPr marL="342900" indent="-342900">
              <a:buFont typeface="Arial" panose="02080604020202020204" charset="0"/>
              <a:buChar char="•"/>
            </a:pPr>
            <a:r>
              <a:rPr lang="en-US" sz="2500">
                <a:sym typeface="+mn-ea"/>
              </a:rPr>
              <a:t>a </a:t>
            </a:r>
            <a:r>
              <a:rPr lang="en-US" sz="2500">
                <a:solidFill>
                  <a:schemeClr val="bg1">
                    <a:lumMod val="50000"/>
                  </a:schemeClr>
                </a:solidFill>
                <a:sym typeface="+mn-ea"/>
              </a:rPr>
              <a:t>framework </a:t>
            </a:r>
            <a:r>
              <a:rPr lang="en-US" sz="2500">
                <a:sym typeface="+mn-ea"/>
              </a:rPr>
              <a:t>that allows for the </a:t>
            </a:r>
            <a:r>
              <a:rPr lang="en-US" sz="2500">
                <a:solidFill>
                  <a:schemeClr val="bg1">
                    <a:lumMod val="50000"/>
                  </a:schemeClr>
                </a:solidFill>
                <a:sym typeface="+mn-ea"/>
              </a:rPr>
              <a:t>distributed processing of large data sets across clusters of computers </a:t>
            </a:r>
            <a:r>
              <a:rPr lang="en-US" sz="2500">
                <a:sym typeface="+mn-ea"/>
              </a:rPr>
              <a:t>using simple programming models</a:t>
            </a:r>
            <a:endParaRPr lang="en-US" sz="2500">
              <a:sym typeface="+mn-ea"/>
            </a:endParaRPr>
          </a:p>
          <a:p>
            <a:pPr marL="342900" indent="-342900">
              <a:buFont typeface="Arial" panose="02080604020202020204" charset="0"/>
              <a:buChar char="•"/>
            </a:pPr>
            <a:endParaRPr lang="en-US" sz="2500">
              <a:sym typeface="+mn-ea"/>
            </a:endParaRPr>
          </a:p>
          <a:p>
            <a:pPr marL="342900" indent="-342900">
              <a:buFont typeface="Arial" panose="02080604020202020204" charset="0"/>
              <a:buChar char="•"/>
            </a:pPr>
            <a:r>
              <a:rPr lang="en-US" sz="2500">
                <a:sym typeface="+mn-ea"/>
              </a:rPr>
              <a:t>scale up from single servers to thousands of machines, each offering local computation and storage </a:t>
            </a:r>
            <a:endParaRPr lang="en-US" sz="2500">
              <a:sym typeface="+mn-ea"/>
            </a:endParaRPr>
          </a:p>
          <a:p>
            <a:pPr marL="342900" indent="-342900">
              <a:buFont typeface="Arial" panose="02080604020202020204" charset="0"/>
              <a:buChar char="•"/>
            </a:pPr>
            <a:endParaRPr lang="en-US" sz="2500">
              <a:solidFill>
                <a:schemeClr val="bg1">
                  <a:lumMod val="50000"/>
                </a:schemeClr>
              </a:solidFill>
              <a:sym typeface="+mn-ea"/>
            </a:endParaRPr>
          </a:p>
          <a:p>
            <a:pPr marL="342900" indent="-342900">
              <a:buFont typeface="Arial" panose="02080604020202020204" charset="0"/>
              <a:buChar char="•"/>
            </a:pPr>
            <a:r>
              <a:rPr lang="en-US" sz="2500">
                <a:solidFill>
                  <a:schemeClr val="bg1">
                    <a:lumMod val="50000"/>
                  </a:schemeClr>
                </a:solidFill>
                <a:sym typeface="+mn-ea"/>
              </a:rPr>
              <a:t>detect and handle failures </a:t>
            </a:r>
            <a:r>
              <a:rPr lang="en-US" sz="2500">
                <a:sym typeface="+mn-ea"/>
              </a:rPr>
              <a:t>at the application layer, so </a:t>
            </a:r>
            <a:endParaRPr lang="en-US" sz="2500">
              <a:sym typeface="+mn-ea"/>
            </a:endParaRPr>
          </a:p>
          <a:p>
            <a:pPr marL="342900" indent="-342900">
              <a:buFont typeface="Arial" panose="02080604020202020204" charset="0"/>
              <a:buChar char="•"/>
            </a:pPr>
            <a:r>
              <a:rPr lang="en-US" sz="2500">
                <a:sym typeface="+mn-ea"/>
              </a:rPr>
              <a:t>delivering a </a:t>
            </a:r>
            <a:r>
              <a:rPr lang="en-US" sz="2500">
                <a:solidFill>
                  <a:schemeClr val="bg1">
                    <a:lumMod val="50000"/>
                  </a:schemeClr>
                </a:solidFill>
                <a:sym typeface="+mn-ea"/>
              </a:rPr>
              <a:t>highly-available service on top of a cluster of computers</a:t>
            </a:r>
            <a:endParaRPr lang="en-US" sz="2500">
              <a:sym typeface="+mn-ea"/>
            </a:endParaRPr>
          </a:p>
          <a:p>
            <a:pPr marL="342900" indent="-342900"/>
            <a:endParaRPr lang="en-US" sz="25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r>
              <a:rPr lang="x-none" altLang="en-US">
                <a:latin typeface="Microsoft YaHei" charset="0"/>
                <a:ea typeface="Microsoft YaHei" charset="0"/>
              </a:rPr>
              <a:t>       是什么</a:t>
            </a:r>
            <a:endParaRPr lang="x-none" altLang="en-US">
              <a:latin typeface="Microsoft YaHei" charset="0"/>
              <a:ea typeface="Microsoft YaHei" charset="0"/>
            </a:endParaRPr>
          </a:p>
        </p:txBody>
      </p:sp>
      <p:pic>
        <p:nvPicPr>
          <p:cNvPr id="11" name="Picture 10"/>
          <p:cNvPicPr>
            <a:picLocks noChangeAspect="1"/>
          </p:cNvPicPr>
          <p:nvPr/>
        </p:nvPicPr>
        <p:blipFill>
          <a:blip r:embed="rId1"/>
          <a:stretch>
            <a:fillRect/>
          </a:stretch>
        </p:blipFill>
        <p:spPr>
          <a:xfrm>
            <a:off x="3442335" y="534035"/>
            <a:ext cx="2344420" cy="528320"/>
          </a:xfrm>
          <a:prstGeom prst="rect">
            <a:avLst/>
          </a:prstGeom>
        </p:spPr>
      </p:pic>
      <p:sp>
        <p:nvSpPr>
          <p:cNvPr id="2" name="Text Box 1"/>
          <p:cNvSpPr txBox="1"/>
          <p:nvPr/>
        </p:nvSpPr>
        <p:spPr>
          <a:xfrm>
            <a:off x="539115" y="1643380"/>
            <a:ext cx="11229975" cy="3128010"/>
          </a:xfrm>
          <a:prstGeom prst="rect">
            <a:avLst/>
          </a:prstGeom>
          <a:noFill/>
        </p:spPr>
        <p:txBody>
          <a:bodyPr wrap="square" rtlCol="0">
            <a:spAutoFit/>
          </a:bodyPr>
          <a:p>
            <a:r>
              <a:rPr lang="x-none" altLang="en-US">
                <a:latin typeface="Microsoft YaHei" charset="0"/>
                <a:ea typeface="Microsoft YaHei" charset="0"/>
                <a:sym typeface="+mn-ea"/>
              </a:rPr>
              <a:t>A scalable fault-tolerant distributed system for data storage and processing (open source under the Apache license).</a:t>
            </a:r>
            <a:endParaRPr lang="x-none" altLang="en-US">
              <a:latin typeface="Microsoft YaHei" charset="0"/>
              <a:ea typeface="Microsoft YaHei" charset="0"/>
            </a:endParaRPr>
          </a:p>
          <a:p>
            <a:endParaRPr lang="en-US"/>
          </a:p>
          <a:p>
            <a:endParaRPr lang="en-US"/>
          </a:p>
          <a:p>
            <a:r>
              <a:rPr lang="en-US"/>
              <a:t>The project includes these modules:</a:t>
            </a:r>
            <a:endParaRPr lang="en-US"/>
          </a:p>
          <a:p>
            <a:endParaRPr lang="en-US"/>
          </a:p>
          <a:p>
            <a:r>
              <a:rPr lang="en-US"/>
              <a:t>    </a:t>
            </a:r>
            <a:r>
              <a:rPr lang="en-US" b="1"/>
              <a:t>Hadoop Common: </a:t>
            </a:r>
            <a:r>
              <a:rPr lang="en-US"/>
              <a:t>The common utilities that support the other Hadoop modules.</a:t>
            </a:r>
            <a:endParaRPr lang="en-US"/>
          </a:p>
          <a:p>
            <a:r>
              <a:rPr lang="en-US"/>
              <a:t>    </a:t>
            </a:r>
            <a:r>
              <a:rPr lang="en-US" b="1"/>
              <a:t>Hadoop Distributed File System (HDFS): </a:t>
            </a:r>
            <a:r>
              <a:rPr lang="en-US"/>
              <a:t>A distributed file system that provides high-throughput access to application data.</a:t>
            </a:r>
            <a:endParaRPr lang="en-US"/>
          </a:p>
          <a:p>
            <a:r>
              <a:rPr lang="en-US"/>
              <a:t>    </a:t>
            </a:r>
            <a:r>
              <a:rPr lang="en-US" b="1"/>
              <a:t>Hadoop YARN: </a:t>
            </a:r>
            <a:r>
              <a:rPr lang="en-US"/>
              <a:t>A framework for job scheduling and cluster resource management.</a:t>
            </a:r>
            <a:endParaRPr lang="en-US"/>
          </a:p>
          <a:p>
            <a:r>
              <a:rPr lang="en-US"/>
              <a:t>    </a:t>
            </a:r>
            <a:r>
              <a:rPr lang="en-US" b="1"/>
              <a:t>Hadoop MapReduce: </a:t>
            </a:r>
            <a:r>
              <a:rPr lang="en-US"/>
              <a:t>A YARN-based system for parallel processing of large data sets.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1542415" y="8890"/>
            <a:ext cx="9178290" cy="6834505"/>
          </a:xfrm>
          <a:prstGeom prst="rect">
            <a:avLst/>
          </a:prstGeom>
        </p:spPr>
      </p:pic>
      <p:sp>
        <p:nvSpPr>
          <p:cNvPr id="2" name="Title 1"/>
          <p:cNvSpPr>
            <a:spLocks noGrp="1"/>
          </p:cNvSpPr>
          <p:nvPr>
            <p:ph type="title"/>
          </p:nvPr>
        </p:nvSpPr>
        <p:spPr/>
        <p:txBody>
          <a:bodyPr/>
          <a:p>
            <a:pPr algn="l"/>
            <a:r>
              <a:rPr lang="x-none" altLang="en-US" sz="2800">
                <a:latin typeface="Microsoft YaHei" charset="0"/>
                <a:ea typeface="Microsoft YaHei" charset="0"/>
              </a:rPr>
              <a:t>Hadoop生态系统</a:t>
            </a:r>
            <a:endParaRPr lang="x-none" altLang="en-US" sz="2800">
              <a:latin typeface="Microsoft YaHei" charset="0"/>
              <a:ea typeface="Microsoft YaHe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7558"/>
            <a:ext cx="10972800" cy="1143000"/>
          </a:xfrm>
        </p:spPr>
        <p:txBody>
          <a:bodyPr/>
          <a:p>
            <a:r>
              <a:rPr lang="x-none" altLang="en-US">
                <a:latin typeface="Microsoft YaHei" charset="0"/>
                <a:ea typeface="Microsoft YaHei" charset="0"/>
              </a:rPr>
              <a:t>HDFS</a:t>
            </a:r>
            <a:br>
              <a:rPr lang="x-none" altLang="en-US">
                <a:latin typeface="Microsoft YaHei" charset="0"/>
                <a:ea typeface="Microsoft YaHei" charset="0"/>
              </a:rPr>
            </a:br>
            <a:r>
              <a:rPr lang="x-none" altLang="en-US" sz="2800" i="1">
                <a:latin typeface="Microsoft YaHei" charset="0"/>
                <a:ea typeface="Microsoft YaHei" charset="0"/>
                <a:sym typeface="+mn-ea"/>
              </a:rPr>
              <a:t>hadoop distributed filesystem</a:t>
            </a:r>
            <a:endParaRPr lang="x-none" altLang="en-US" sz="2800" i="1">
              <a:latin typeface="Microsoft YaHei" charset="0"/>
              <a:ea typeface="Microsoft YaHei" charset="0"/>
              <a:sym typeface="+mn-ea"/>
            </a:endParaRPr>
          </a:p>
          <a:p>
            <a:endParaRPr lang="x-none" altLang="en-US" sz="2800">
              <a:latin typeface="Microsoft YaHei" charset="0"/>
              <a:ea typeface="Microsoft YaHei" charset="0"/>
              <a:sym typeface="+mn-ea"/>
            </a:endParaRPr>
          </a:p>
        </p:txBody>
      </p:sp>
      <p:sp>
        <p:nvSpPr>
          <p:cNvPr id="3" name="Content Placeholder 2"/>
          <p:cNvSpPr>
            <a:spLocks noGrp="1"/>
          </p:cNvSpPr>
          <p:nvPr>
            <p:ph idx="1"/>
          </p:nvPr>
        </p:nvSpPr>
        <p:spPr>
          <a:xfrm>
            <a:off x="609600" y="2103120"/>
            <a:ext cx="10972800" cy="4525963"/>
          </a:xfrm>
        </p:spPr>
        <p:txBody>
          <a:bodyPr/>
          <a:p>
            <a:r>
              <a:rPr lang="x-none" altLang="en-US">
                <a:latin typeface="Microsoft YaHei" charset="0"/>
                <a:ea typeface="Microsoft YaHei" charset="0"/>
              </a:rPr>
              <a:t>hdfs以流数据的访问模式来存储超大文件</a:t>
            </a:r>
            <a:endParaRPr lang="x-none" altLang="en-US">
              <a:latin typeface="Microsoft YaHei" charset="0"/>
              <a:ea typeface="Microsoft YaHei" charset="0"/>
            </a:endParaRPr>
          </a:p>
          <a:p>
            <a:r>
              <a:rPr lang="x-none" altLang="en-US">
                <a:latin typeface="Microsoft YaHei" charset="0"/>
                <a:ea typeface="Microsoft YaHei" charset="0"/>
              </a:rPr>
              <a:t>超大文件指的是几班MB/GB/TB的文件</a:t>
            </a:r>
            <a:endParaRPr lang="x-none" altLang="en-US">
              <a:latin typeface="Microsoft YaHei" charset="0"/>
              <a:ea typeface="Microsoft YaHei" charset="0"/>
            </a:endParaRPr>
          </a:p>
          <a:p>
            <a:r>
              <a:rPr lang="x-none" altLang="en-US">
                <a:latin typeface="Microsoft YaHei" charset="0"/>
                <a:ea typeface="Microsoft YaHei" charset="0"/>
              </a:rPr>
              <a:t>流式数据访问</a:t>
            </a:r>
            <a:endParaRPr lang="x-none" altLang="en-US">
              <a:latin typeface="Microsoft YaHei" charset="0"/>
              <a:ea typeface="Microsoft YaHei" charset="0"/>
            </a:endParaRPr>
          </a:p>
          <a:p>
            <a:r>
              <a:rPr lang="x-none" altLang="en-US">
                <a:latin typeface="Microsoft YaHei" charset="0"/>
                <a:ea typeface="Microsoft YaHei" charset="0"/>
              </a:rPr>
              <a:t>商用硬件，即常见的普通硬件</a:t>
            </a:r>
            <a:endParaRPr lang="x-none" altLang="en-US">
              <a:latin typeface="Microsoft YaHei" charset="0"/>
              <a:ea typeface="Microsoft YaHe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903605" y="-62230"/>
            <a:ext cx="9895840" cy="9083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charset="0"/>
                <a:ea typeface="Microsoft YaHei" charset="0"/>
                <a:sym typeface="+mn-ea"/>
              </a:rPr>
              <a:t>MapReduce</a:t>
            </a:r>
            <a:endParaRPr lang="en-US">
              <a:latin typeface="Microsoft YaHei" charset="0"/>
              <a:ea typeface="Microsoft YaHei" charset="0"/>
              <a:sym typeface="+mn-ea"/>
            </a:endParaRPr>
          </a:p>
        </p:txBody>
      </p:sp>
      <p:sp>
        <p:nvSpPr>
          <p:cNvPr id="3" name="Content Placeholder 2"/>
          <p:cNvSpPr>
            <a:spLocks noGrp="1"/>
          </p:cNvSpPr>
          <p:nvPr>
            <p:ph idx="1"/>
          </p:nvPr>
        </p:nvSpPr>
        <p:spPr/>
        <p:txBody>
          <a:bodyPr/>
          <a:p>
            <a:r>
              <a:rPr lang="en-US">
                <a:latin typeface="Microsoft YaHei" charset="0"/>
                <a:ea typeface="Microsoft YaHei" charset="0"/>
              </a:rPr>
              <a:t>Google提出的一个软件架构，用于大规模数据集（大于1TB）的</a:t>
            </a:r>
            <a:r>
              <a:rPr lang="en-US" b="1">
                <a:latin typeface="Microsoft YaHei" charset="0"/>
                <a:ea typeface="Microsoft YaHei" charset="0"/>
              </a:rPr>
              <a:t>并行运算</a:t>
            </a:r>
            <a:endParaRPr lang="en-US" b="1">
              <a:latin typeface="Microsoft YaHei" charset="0"/>
              <a:ea typeface="Microsoft YaHei" charset="0"/>
            </a:endParaRPr>
          </a:p>
          <a:p>
            <a:endParaRPr lang="en-US">
              <a:latin typeface="Microsoft YaHei" charset="0"/>
              <a:ea typeface="Microsoft YaHei" charset="0"/>
            </a:endParaRPr>
          </a:p>
          <a:p>
            <a:r>
              <a:rPr lang="en-US">
                <a:latin typeface="Microsoft YaHei" charset="0"/>
                <a:ea typeface="Microsoft YaHei" charset="0"/>
              </a:rPr>
              <a:t>当前的软件实现是指定一个Map（映射）函数，用来把一组</a:t>
            </a:r>
            <a:r>
              <a:rPr lang="en-US" b="1">
                <a:latin typeface="Microsoft YaHei" charset="0"/>
                <a:ea typeface="Microsoft YaHei" charset="0"/>
              </a:rPr>
              <a:t>键值对</a:t>
            </a:r>
            <a:r>
              <a:rPr lang="en-US">
                <a:latin typeface="Microsoft YaHei" charset="0"/>
                <a:ea typeface="Microsoft YaHei" charset="0"/>
              </a:rPr>
              <a:t>映射成一组</a:t>
            </a:r>
            <a:r>
              <a:rPr lang="en-US" i="1">
                <a:latin typeface="Microsoft YaHei" charset="0"/>
                <a:ea typeface="Microsoft YaHei" charset="0"/>
              </a:rPr>
              <a:t>新的键值对</a:t>
            </a:r>
            <a:r>
              <a:rPr lang="en-US">
                <a:latin typeface="Microsoft YaHei" charset="0"/>
                <a:ea typeface="Microsoft YaHei" charset="0"/>
              </a:rPr>
              <a:t>，指定并发的Reduce（归纳）函数，用来保证所有映射的键值对中的每一个共享相同的键组</a:t>
            </a:r>
            <a:endParaRPr lang="en-US">
              <a:latin typeface="Microsoft YaHei" charset="0"/>
              <a:ea typeface="Microsoft YaHei" charset="0"/>
            </a:endParaRPr>
          </a:p>
        </p:txBody>
      </p:sp>
    </p:spTree>
  </p:cSld>
  <p:clrMapOvr>
    <a:masterClrMapping/>
  </p:clrMapOvr>
</p:sld>
</file>

<file path=ppt/theme/theme1.xml><?xml version="1.0" encoding="utf-8"?>
<a:theme xmlns:a="http://schemas.openxmlformats.org/drawingml/2006/main" name="Default Desig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
      <a:majorFont>
        <a:latin typeface="Arial"/>
        <a:ea typeface="SimSun"/>
        <a:cs typeface=""/>
      </a:majorFont>
      <a:minorFont>
        <a:latin typeface="Arial"/>
        <a:ea typeface="SimSun"/>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1698</Words>
  <Application>Kingsoft Office WPP</Application>
  <PresentationFormat>Widescreen</PresentationFormat>
  <Paragraphs>92</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Default Design</vt:lpstr>
      <vt:lpstr>Introducing Apache Hadoop</vt:lpstr>
      <vt:lpstr>大数据是什么鬼</vt:lpstr>
      <vt:lpstr>所谓大数据的应用场景</vt:lpstr>
      <vt:lpstr>       是什么</vt:lpstr>
      <vt:lpstr>       是什么</vt:lpstr>
      <vt:lpstr>Hadoop生态系统</vt:lpstr>
      <vt:lpstr>HDFS的设计</vt:lpstr>
      <vt:lpstr>PowerPoint 演示文稿</vt:lpstr>
      <vt:lpstr>PowerPoint 演示文稿</vt:lpstr>
      <vt:lpstr>MapReduce</vt:lpstr>
      <vt:lpstr>PowerPoint 演示文稿</vt:lpstr>
      <vt:lpstr>PowerPoint 演示文稿</vt:lpstr>
      <vt:lpstr>PowerPoint 演示文稿</vt:lpstr>
      <vt:lpstr>完</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Apache Hadoop</dc:title>
  <dc:creator>zdt</dc:creator>
  <cp:lastModifiedBy>zdt</cp:lastModifiedBy>
  <cp:revision>98</cp:revision>
  <dcterms:created xsi:type="dcterms:W3CDTF">2016-04-09T20:57:11Z</dcterms:created>
  <dcterms:modified xsi:type="dcterms:W3CDTF">2016-04-09T20:57:11Z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1033-10.1.0.5503</vt:lpwstr>
  </property>
</Properties>
</file>