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3"/>
    <p:sldId id="257" r:id="rId4"/>
    <p:sldId id="258" r:id="rId5"/>
    <p:sldId id="259" r:id="rId7"/>
    <p:sldId id="266" r:id="rId8"/>
    <p:sldId id="262" r:id="rId9"/>
    <p:sldId id="263" r:id="rId10"/>
    <p:sldId id="264" r:id="rId11"/>
    <p:sldId id="260" r:id="rId12"/>
    <p:sldId id="265" r:id="rId13"/>
    <p:sldId id="277" r:id="rId14"/>
    <p:sldId id="267" r:id="rId15"/>
    <p:sldId id="269" r:id="rId16"/>
    <p:sldId id="279" r:id="rId17"/>
    <p:sldId id="268" r:id="rId18"/>
    <p:sldId id="276" r:id="rId19"/>
    <p:sldId id="285" r:id="rId20"/>
    <p:sldId id="278" r:id="rId21"/>
    <p:sldId id="286" r:id="rId22"/>
    <p:sldId id="290" r:id="rId23"/>
    <p:sldId id="288" r:id="rId24"/>
    <p:sldId id="287" r:id="rId25"/>
    <p:sldId id="289"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821"/>
    <a:srgbClr val="1818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from zhihu</a:t>
            </a:r>
            <a:endParaRPr lang="x-none" altLang="en-US"/>
          </a:p>
          <a:p>
            <a:endParaRPr lang="x-none" altLang="en-US"/>
          </a:p>
          <a:p>
            <a:r>
              <a:rPr lang="x-none" altLang="en-US"/>
              <a:t>                   面向对象是将事物高度抽象化。</a:t>
            </a:r>
            <a:endParaRPr lang="x-none" altLang="en-US"/>
          </a:p>
          <a:p>
            <a:endParaRPr lang="x-none" altLang="en-US"/>
          </a:p>
          <a:p>
            <a:r>
              <a:rPr lang="x-none" altLang="en-US"/>
              <a:t>                   面向过程是一种自顶向下的编程</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http://stackoverflow.com/questions/242177/what-is-aspect-oriented-programming</a:t>
            </a:r>
            <a:endParaRPr lang="en-US">
              <a:sym typeface="+mn-ea"/>
            </a:endParaRPr>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http://stackoverflow.com/questions/739654/how-can-i-make-a-chain-of-function-decorators-in-python/1594484#1594484</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reference:</a:t>
            </a:r>
            <a:endParaRPr lang="x-none" altLang="en-US"/>
          </a:p>
          <a:p>
            <a:endParaRPr lang="x-none" altLang="en-US"/>
          </a:p>
          <a:p>
            <a:r>
              <a:rPr lang="en-US"/>
              <a:t>http://www.juliantec.info/articles/basic-concept/poa-and-ooa.html</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https://scotch.io/bar-talk/s-o-l-i-d-the-first-five-principles-of-object-oriented-design</a:t>
            </a:r>
            <a:endParaRPr lang="en-US"/>
          </a:p>
          <a:p>
            <a:endParaRPr lang="en-US"/>
          </a:p>
          <a:p>
            <a:endParaRPr lang="en-US"/>
          </a:p>
          <a:p>
            <a:r>
              <a:rPr lang="en-US"/>
              <a:t>S  = 单一责任原则</a:t>
            </a:r>
            <a:r>
              <a:rPr lang="x-none" altLang="en-US"/>
              <a:t>	一个类有且只有一个职责</a:t>
            </a:r>
            <a:endParaRPr lang="x-none" altLang="en-US"/>
          </a:p>
          <a:p>
            <a:r>
              <a:rPr lang="en-US"/>
              <a:t>O = 开闭原则</a:t>
            </a:r>
            <a:r>
              <a:rPr lang="x-none" altLang="en-US"/>
              <a:t>		软件实体（类，模块，函数等）应该对扩展开放，对修改关闭	</a:t>
            </a:r>
            <a:endParaRPr lang="x-none" altLang="en-US"/>
          </a:p>
          <a:p>
            <a:r>
              <a:rPr lang="en-US"/>
              <a:t>L  = Liscov替换原则</a:t>
            </a:r>
            <a:r>
              <a:rPr lang="x-none" altLang="en-US"/>
              <a:t>	使用基类引用的函数必须能够使用派生类而无须了解派生类,   确保继承被正确使用的手段.</a:t>
            </a:r>
            <a:endParaRPr lang="x-none" altLang="en-US"/>
          </a:p>
          <a:p>
            <a:r>
              <a:rPr lang="en-US"/>
              <a:t>I  = 接口隔离原则</a:t>
            </a:r>
            <a:r>
              <a:rPr lang="x-none" altLang="en-US"/>
              <a:t>	用户不应该被迫依赖他们不使用的接口</a:t>
            </a:r>
            <a:endParaRPr lang="x-none" altLang="en-US"/>
          </a:p>
          <a:p>
            <a:r>
              <a:rPr lang="en-US"/>
              <a:t>D = 依赖倒置原则</a:t>
            </a:r>
            <a:r>
              <a:rPr lang="x-none" altLang="en-US"/>
              <a:t>	高层次的模块不应该依赖于低层次的模块，而是，都应该依赖于抽象</a:t>
            </a:r>
            <a:endParaRPr lang="x-none" alt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https://www.smashingmagazine.com/2014/07/dont-be-scared-of-functional-programming/</a:t>
            </a:r>
            <a:endParaRPr lang="en-US"/>
          </a:p>
          <a:p>
            <a:endParaRPr lang="en-US"/>
          </a:p>
          <a:p>
            <a:r>
              <a:rPr lang="en-US"/>
              <a:t>为了避开边界效应，不可变的数据结构是函数式编程中不可或缺的部分。</a:t>
            </a:r>
            <a:endParaRPr lang="en-US"/>
          </a:p>
          <a:p>
            <a:r>
              <a:rPr lang="en-US"/>
              <a:t>不可变的数据结构保证数据的一致性，极大地降低了排查问题的难度。 </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http://www.cnblogs.com/huxi/archive/2011/06/18/2084316.html</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 </a:t>
            </a:r>
            <a:r>
              <a:rPr lang="en-US"/>
              <a:t>http://stackoverflow.com/questions/36636/what-is-a-closure </a:t>
            </a:r>
            <a:r>
              <a:rPr lang="x-none" altLang="en-US"/>
              <a:t>**</a:t>
            </a:r>
            <a:endParaRPr lang="x-none" altLang="en-US"/>
          </a:p>
          <a:p>
            <a:endParaRPr lang="en-US"/>
          </a:p>
          <a:p>
            <a:r>
              <a:rPr lang="en-US"/>
              <a:t>Lambda演算与科里化(Currying)</a:t>
            </a:r>
            <a:endParaRPr lang="en-US"/>
          </a:p>
          <a:p>
            <a:r>
              <a:rPr lang="en-US"/>
              <a:t>http://www.cnblogs.com/fox23/archive/2009/10/22/intro-to-Lambda-calculus-and-currying.html</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Lambda calculus</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x-none" altLang="en-US"/>
              <a:t>py\java:</a:t>
            </a:r>
            <a:endParaRPr lang="x-none" altLang="en-US"/>
          </a:p>
          <a:p>
            <a:endParaRPr lang="x-none" altLang="en-US"/>
          </a:p>
          <a:p>
            <a:r>
              <a:rPr lang="en-US"/>
              <a:t>http://www.zhihu.com/question/20125256</a:t>
            </a:r>
            <a:endParaRPr lang="en-US"/>
          </a:p>
          <a:p>
            <a:endParaRPr lang="en-US"/>
          </a:p>
          <a:p>
            <a:endParaRPr lang="en-US"/>
          </a:p>
          <a:p>
            <a:r>
              <a:rPr lang="x-none" altLang="en-US"/>
              <a:t>C++</a:t>
            </a:r>
            <a:endParaRPr lang="x-none" altLang="en-US"/>
          </a:p>
          <a:p>
            <a:r>
              <a:rPr lang="en-US"/>
              <a:t>http://www.jb51.net/article/56147.htm</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http://bluereader.org/article/113234521</a:t>
            </a:r>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9" Type="http://schemas.openxmlformats.org/officeDocument/2006/relationships/image" Target="../media/image12.GIF"/><Relationship Id="rId8" Type="http://schemas.openxmlformats.org/officeDocument/2006/relationships/image" Target="../media/image11.GIF"/><Relationship Id="rId7" Type="http://schemas.openxmlformats.org/officeDocument/2006/relationships/image" Target="../media/image10.GIF"/><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 Id="rId3" Type="http://schemas.openxmlformats.org/officeDocument/2006/relationships/image" Target="../media/image6.GIF"/><Relationship Id="rId2" Type="http://schemas.openxmlformats.org/officeDocument/2006/relationships/image" Target="../media/image5.GIF"/><Relationship Id="rId17" Type="http://schemas.openxmlformats.org/officeDocument/2006/relationships/slideLayout" Target="../slideLayouts/slideLayout2.xml"/><Relationship Id="rId16" Type="http://schemas.openxmlformats.org/officeDocument/2006/relationships/image" Target="../media/image19.GIF"/><Relationship Id="rId15" Type="http://schemas.openxmlformats.org/officeDocument/2006/relationships/image" Target="../media/image18.GIF"/><Relationship Id="rId14" Type="http://schemas.openxmlformats.org/officeDocument/2006/relationships/image" Target="../media/image17.GIF"/><Relationship Id="rId13" Type="http://schemas.openxmlformats.org/officeDocument/2006/relationships/image" Target="../media/image16.GIF"/><Relationship Id="rId12" Type="http://schemas.openxmlformats.org/officeDocument/2006/relationships/image" Target="../media/image15.GIF"/><Relationship Id="rId11" Type="http://schemas.openxmlformats.org/officeDocument/2006/relationships/image" Target="../media/image14.GIF"/><Relationship Id="rId10" Type="http://schemas.openxmlformats.org/officeDocument/2006/relationships/image" Target="../media/image13.GIF"/><Relationship Id="rId1" Type="http://schemas.openxmlformats.org/officeDocument/2006/relationships/image" Target="../media/image4.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363"/>
            <a:ext cx="9144000" cy="2387600"/>
          </a:xfrm>
        </p:spPr>
        <p:txBody>
          <a:bodyPr>
            <a:scene3d>
              <a:camera prst="orthographicFront"/>
              <a:lightRig rig="threePt" dir="t"/>
            </a:scene3d>
          </a:bodyPr>
          <a:p>
            <a:r>
              <a:rPr lang="x-none" altLang="en-US">
                <a:solidFill>
                  <a:schemeClr val="accent1"/>
                </a:solidFill>
                <a:effectLst>
                  <a:outerShdw blurRad="38100" dist="25400" dir="5400000" algn="ctr" rotWithShape="0">
                    <a:srgbClr val="6E747A">
                      <a:alpha val="43000"/>
                    </a:srgbClr>
                  </a:outerShdw>
                </a:effectLst>
                <a:latin typeface="FZChaoCuHei-M10" charset="0"/>
                <a:ea typeface="FZChaoCuHei-M10" charset="0"/>
              </a:rPr>
              <a:t>面向 [  ] 编程</a:t>
            </a:r>
            <a:endParaRPr lang="x-none" altLang="en-US">
              <a:solidFill>
                <a:schemeClr val="accent1"/>
              </a:solidFill>
              <a:effectLst>
                <a:outerShdw blurRad="38100" dist="25400" dir="5400000" algn="ctr" rotWithShape="0">
                  <a:srgbClr val="6E747A">
                    <a:alpha val="43000"/>
                  </a:srgbClr>
                </a:outerShdw>
              </a:effectLst>
              <a:latin typeface="FZChaoCuHei-M10" charset="0"/>
              <a:ea typeface="FZChaoCuHei-M10" charset="0"/>
            </a:endParaRPr>
          </a:p>
        </p:txBody>
      </p:sp>
      <p:sp>
        <p:nvSpPr>
          <p:cNvPr id="3" name="Subtitle 2"/>
          <p:cNvSpPr>
            <a:spLocks noGrp="1"/>
          </p:cNvSpPr>
          <p:nvPr>
            <p:ph type="subTitle" idx="1"/>
          </p:nvPr>
        </p:nvSpPr>
        <p:spPr>
          <a:xfrm>
            <a:off x="1524000" y="3442018"/>
            <a:ext cx="9144000" cy="1655762"/>
          </a:xfrm>
        </p:spPr>
        <p:txBody>
          <a:bodyPr>
            <a:scene3d>
              <a:camera prst="orthographicFront"/>
              <a:lightRig rig="threePt" dir="t"/>
            </a:scene3d>
          </a:bodyPr>
          <a:p>
            <a:r>
              <a:rPr lang="x-none" altLang="en-US" sz="4100">
                <a:solidFill>
                  <a:schemeClr val="accent1"/>
                </a:solidFill>
                <a:effectLst>
                  <a:outerShdw blurRad="38100" dist="25400" dir="5400000" algn="ctr" rotWithShape="0">
                    <a:srgbClr val="6E747A">
                      <a:alpha val="43000"/>
                    </a:srgbClr>
                  </a:outerShdw>
                </a:effectLst>
                <a:latin typeface="FZChaoCuHei-M10" charset="0"/>
                <a:ea typeface="FZChaoCuHei-M10" charset="0"/>
              </a:rPr>
              <a:t>又是这个制杖讲例会</a:t>
            </a:r>
            <a:endParaRPr lang="x-none" altLang="en-US" sz="4100">
              <a:solidFill>
                <a:schemeClr val="accent1"/>
              </a:solidFill>
              <a:effectLst>
                <a:outerShdw blurRad="38100" dist="25400" dir="5400000" algn="ctr" rotWithShape="0">
                  <a:srgbClr val="6E747A">
                    <a:alpha val="43000"/>
                  </a:srgbClr>
                </a:outerShdw>
              </a:effectLst>
              <a:latin typeface="FZChaoCuHei-M10" charset="0"/>
              <a:ea typeface="FZChaoCuHei-M10" charset="0"/>
            </a:endParaRPr>
          </a:p>
        </p:txBody>
      </p:sp>
      <p:sp>
        <p:nvSpPr>
          <p:cNvPr id="4" name="Text Box 3"/>
          <p:cNvSpPr txBox="1"/>
          <p:nvPr/>
        </p:nvSpPr>
        <p:spPr>
          <a:xfrm>
            <a:off x="4334510" y="5045710"/>
            <a:ext cx="3522980" cy="529590"/>
          </a:xfrm>
          <a:prstGeom prst="rect">
            <a:avLst/>
          </a:prstGeom>
          <a:noFill/>
        </p:spPr>
        <p:txBody>
          <a:bodyPr wrap="square" rtlCol="0">
            <a:spAutoFit/>
            <a:scene3d>
              <a:camera prst="orthographicFront"/>
              <a:lightRig rig="threePt" dir="t"/>
            </a:scene3d>
          </a:bodyPr>
          <a:p>
            <a:pPr algn="ctr">
              <a:lnSpc>
                <a:spcPct val="120000"/>
              </a:lnSpc>
            </a:pPr>
            <a:r>
              <a:rPr lang="en-US" sz="1200">
                <a:solidFill>
                  <a:schemeClr val="tx1"/>
                </a:solidFill>
                <a:effectLst>
                  <a:outerShdw blurRad="38100" dist="19050" dir="2700000" algn="tl" rotWithShape="0">
                    <a:schemeClr val="dk1">
                      <a:alpha val="40000"/>
                    </a:schemeClr>
                  </a:outerShdw>
                </a:effectLst>
              </a:rPr>
              <a:t>张德通</a:t>
            </a:r>
            <a:endParaRPr lang="en-US" sz="1200">
              <a:solidFill>
                <a:schemeClr val="tx1"/>
              </a:solidFill>
              <a:effectLst>
                <a:outerShdw blurRad="38100" dist="19050" dir="2700000" algn="tl" rotWithShape="0">
                  <a:schemeClr val="dk1">
                    <a:alpha val="40000"/>
                  </a:schemeClr>
                </a:outerShdw>
              </a:effectLst>
            </a:endParaRPr>
          </a:p>
          <a:p>
            <a:pPr algn="ctr">
              <a:lnSpc>
                <a:spcPct val="120000"/>
              </a:lnSpc>
            </a:pPr>
            <a:r>
              <a:rPr lang="en-US" sz="1200">
                <a:solidFill>
                  <a:schemeClr val="tx1"/>
                </a:solidFill>
                <a:effectLst>
                  <a:outerShdw blurRad="38100" dist="19050" dir="2700000" algn="tl" rotWithShape="0">
                    <a:schemeClr val="dk1">
                      <a:alpha val="40000"/>
                    </a:schemeClr>
                  </a:outerShdw>
                </a:effectLst>
              </a:rPr>
              <a:t>2016/05/13</a:t>
            </a:r>
            <a:endParaRPr lang="en-US" sz="12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79490"/>
          </a:xfrm>
        </p:spPr>
        <p:txBody>
          <a:bodyPr/>
          <a:p>
            <a:pPr algn="ctr">
              <a:lnSpc>
                <a:spcPct val="120000"/>
              </a:lnSpc>
            </a:pPr>
            <a:r>
              <a:rPr 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面向函数编程</a:t>
            </a:r>
            <a: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a:t>
            </a:r>
            <a:b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函数式编程/</a:t>
            </a:r>
            <a:b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面向函数范式编程</a:t>
            </a:r>
            <a:b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br>
              <a:rPr lang="x-none" altLang="en-US" b="1">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r>
              <a:rPr lang="x-none" altLang="en-US" sz="6000"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rPr>
              <a:t>Functional programming</a:t>
            </a:r>
            <a:endParaRPr lang="x-none" altLang="en-US" sz="6000"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atin typeface="Microsoft YaHei" charset="0"/>
                <a:ea typeface="Microsoft YaHei" charset="0"/>
              </a:rPr>
              <a:t>函数式编程的一个特点就是，允许把函数本身作为参数传入另一个函数，还允许返回一个函数</a:t>
            </a:r>
            <a:endParaRPr lang="en-US">
              <a:latin typeface="Microsoft YaHei" charset="0"/>
              <a:ea typeface="Microsoft YaHei" charset="0"/>
            </a:endParaRPr>
          </a:p>
          <a:p>
            <a:pPr marL="0" indent="0">
              <a:buNone/>
            </a:pPr>
            <a:r>
              <a:rPr lang="x-none" altLang="en-US">
                <a:latin typeface="Microsoft YaHei" charset="0"/>
                <a:ea typeface="Microsoft YaHei" charset="0"/>
              </a:rPr>
              <a:t>								——  廖雪峰</a:t>
            </a:r>
            <a:endParaRPr lang="x-none" altLang="en-US">
              <a:latin typeface="Microsoft YaHei" charset="0"/>
              <a:ea typeface="Microsoft YaHe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函数风格的编程特点</a:t>
            </a:r>
            <a:endParaRPr lang="en-US">
              <a:latin typeface="Microsoft YaHei" charset="0"/>
              <a:ea typeface="Microsoft YaHei" charset="0"/>
              <a:sym typeface="+mn-ea"/>
            </a:endParaRPr>
          </a:p>
        </p:txBody>
      </p:sp>
      <p:sp>
        <p:nvSpPr>
          <p:cNvPr id="3" name="Content Placeholder 2"/>
          <p:cNvSpPr>
            <a:spLocks noGrp="1"/>
          </p:cNvSpPr>
          <p:nvPr>
            <p:ph idx="1"/>
          </p:nvPr>
        </p:nvSpPr>
        <p:spPr/>
        <p:txBody>
          <a:bodyPr>
            <a:normAutofit fontScale="70000"/>
          </a:bodyPr>
          <a:p>
            <a:pPr marL="0" indent="0">
              <a:buNone/>
            </a:pPr>
            <a:r>
              <a:rPr lang="en-US" b="1">
                <a:ln w="12700">
                  <a:solidFill>
                    <a:schemeClr val="accent5"/>
                  </a:solidFill>
                  <a:prstDash val="solid"/>
                </a:ln>
                <a:pattFill prst="ltDnDiag">
                  <a:fgClr>
                    <a:schemeClr val="accent5">
                      <a:lumMod val="60000"/>
                      <a:lumOff val="40000"/>
                    </a:schemeClr>
                  </a:fgClr>
                  <a:bgClr>
                    <a:schemeClr val="bg1"/>
                  </a:bgClr>
                </a:pattFill>
                <a:effectLst/>
                <a:latin typeface="Microsoft YaHei" charset="0"/>
                <a:ea typeface="Microsoft YaHei" charset="0"/>
              </a:rPr>
              <a:t>第一等公民是函数</a:t>
            </a:r>
            <a:endParaRPr lang="en-US" b="1">
              <a:ln w="12700">
                <a:solidFill>
                  <a:schemeClr val="accent5"/>
                </a:solidFill>
                <a:prstDash val="solid"/>
              </a:ln>
              <a:pattFill prst="ltDnDiag">
                <a:fgClr>
                  <a:schemeClr val="accent5">
                    <a:lumMod val="60000"/>
                    <a:lumOff val="40000"/>
                  </a:schemeClr>
                </a:fgClr>
                <a:bgClr>
                  <a:schemeClr val="bg1"/>
                </a:bgClr>
              </a:pattFill>
              <a:effectLst/>
              <a:latin typeface="Microsoft YaHei" charset="0"/>
              <a:ea typeface="Microsoft YaHei" charset="0"/>
            </a:endParaRPr>
          </a:p>
          <a:p>
            <a:endParaRPr lang="en-US">
              <a:latin typeface="Microsoft YaHei" charset="0"/>
              <a:ea typeface="Microsoft YaHei" charset="0"/>
            </a:endParaRPr>
          </a:p>
          <a:p>
            <a:r>
              <a:rPr lang="en-US" sz="4000">
                <a:latin typeface="Microsoft YaHei" charset="0"/>
                <a:ea typeface="Microsoft YaHei" charset="0"/>
              </a:rPr>
              <a:t>带有闭包的Lambdas/Anonymous函数</a:t>
            </a:r>
            <a:endParaRPr lang="en-US" sz="4000">
              <a:latin typeface="Microsoft YaHei" charset="0"/>
              <a:ea typeface="Microsoft YaHei" charset="0"/>
            </a:endParaRPr>
          </a:p>
          <a:p>
            <a:r>
              <a:rPr lang="en-US" sz="4000" b="1">
                <a:latin typeface="Microsoft YaHei" charset="0"/>
                <a:ea typeface="Microsoft YaHei" charset="0"/>
              </a:rPr>
              <a:t>不变性</a:t>
            </a:r>
            <a:endParaRPr lang="en-US" sz="4000" b="1">
              <a:latin typeface="Microsoft YaHei" charset="0"/>
              <a:ea typeface="Microsoft YaHei" charset="0"/>
            </a:endParaRPr>
          </a:p>
          <a:p>
            <a:r>
              <a:rPr lang="en-US" sz="4000" b="1">
                <a:solidFill>
                  <a:schemeClr val="tx1"/>
                </a:solidFill>
                <a:latin typeface="Microsoft YaHei" charset="0"/>
                <a:ea typeface="Microsoft YaHei" charset="0"/>
              </a:rPr>
              <a:t>无状态</a:t>
            </a:r>
            <a:endParaRPr lang="en-US" sz="4000" b="1">
              <a:solidFill>
                <a:schemeClr val="tx1"/>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高并发</a:t>
            </a:r>
            <a:endParaRPr lang="en-US" sz="2000" i="1">
              <a:solidFill>
                <a:schemeClr val="bg1">
                  <a:lumMod val="65000"/>
                </a:schemeClr>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无副作用的调用</a:t>
            </a:r>
            <a:endParaRPr lang="en-US" sz="2000" i="1">
              <a:solidFill>
                <a:schemeClr val="bg1">
                  <a:lumMod val="65000"/>
                </a:schemeClr>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通过tail call实现递归的性能优化。</a:t>
            </a:r>
            <a:endParaRPr lang="en-US" sz="2000" i="1">
              <a:solidFill>
                <a:schemeClr val="bg1">
                  <a:lumMod val="65000"/>
                </a:schemeClr>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模式匹配(Haskell, Erlang)</a:t>
            </a:r>
            <a:endParaRPr lang="en-US" sz="2000" i="1">
              <a:solidFill>
                <a:schemeClr val="bg1">
                  <a:lumMod val="65000"/>
                </a:schemeClr>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懒赋值(Miranda, Haskell)</a:t>
            </a:r>
            <a:endParaRPr lang="en-US" sz="2000" i="1">
              <a:solidFill>
                <a:schemeClr val="bg1">
                  <a:lumMod val="65000"/>
                </a:schemeClr>
              </a:solidFill>
              <a:latin typeface="Microsoft YaHei" charset="0"/>
              <a:ea typeface="Microsoft YaHei" charset="0"/>
            </a:endParaRPr>
          </a:p>
          <a:p>
            <a:r>
              <a:rPr lang="en-US" sz="2000" i="1">
                <a:solidFill>
                  <a:schemeClr val="bg1">
                    <a:lumMod val="65000"/>
                  </a:schemeClr>
                </a:solidFill>
                <a:latin typeface="Microsoft YaHei" charset="0"/>
                <a:ea typeface="Microsoft YaHei" charset="0"/>
              </a:rPr>
              <a:t>Homoiconicity(类似LISP)</a:t>
            </a:r>
            <a:endParaRPr lang="en-US" sz="2000" i="1">
              <a:solidFill>
                <a:schemeClr val="bg1">
                  <a:lumMod val="65000"/>
                </a:schemeClr>
              </a:solidFill>
              <a:latin typeface="Microsoft YaHei" charset="0"/>
              <a:ea typeface="Microsoft YaHe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rPr>
              <a:t>闭包 closure</a:t>
            </a:r>
            <a:endParaRPr lang="en-US">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闭包是</a:t>
            </a:r>
            <a:r>
              <a:rPr lang="en-US" b="1">
                <a:latin typeface="Microsoft YaHei" charset="0"/>
                <a:ea typeface="Microsoft YaHei" charset="0"/>
              </a:rPr>
              <a:t>绑定了外部作用域的变量</a:t>
            </a:r>
            <a:r>
              <a:rPr lang="en-US">
                <a:latin typeface="Microsoft YaHei" charset="0"/>
                <a:ea typeface="Microsoft YaHei" charset="0"/>
              </a:rPr>
              <a:t>（但不是全局变量）的函数。</a:t>
            </a:r>
            <a:endParaRPr lang="en-US">
              <a:latin typeface="Microsoft YaHei" charset="0"/>
              <a:ea typeface="Microsoft YaHei" charset="0"/>
            </a:endParaRPr>
          </a:p>
          <a:p>
            <a:r>
              <a:rPr lang="en-US">
                <a:latin typeface="Microsoft YaHei" charset="0"/>
                <a:ea typeface="Microsoft YaHei" charset="0"/>
              </a:rPr>
              <a:t>闭包包含了自身函数体和所需外部函数中的“变量名的引用”。引用变量名意味着绑定的是变量名，而不是变量实际指向的对象；如果给变量重新赋值，闭包中能访问到的将是新的值。 </a:t>
            </a:r>
            <a:endParaRPr lang="en-US">
              <a:latin typeface="Microsoft YaHei" charset="0"/>
              <a:ea typeface="Microsoft YaHei" charset="0"/>
            </a:endParaRPr>
          </a:p>
          <a:p>
            <a:r>
              <a:rPr lang="en-US">
                <a:latin typeface="Microsoft YaHei" charset="0"/>
                <a:ea typeface="Microsoft YaHei" charset="0"/>
              </a:rPr>
              <a:t>闭包使函数更加灵活和强大。即使程序运行至离开外部函数，如果闭包仍然可见，则被绑定的变量仍然有效；每次运行至外部函数，都会重新创建闭包，绑定的变量是不同的，不需要担心在旧的闭包中绑定的变量会被新的值覆盖。 </a:t>
            </a:r>
            <a:endParaRPr lang="en-US">
              <a:latin typeface="Microsoft YaHei" charset="0"/>
              <a:ea typeface="Microsoft YaHe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closure </a:t>
            </a:r>
            <a:r>
              <a:rPr lang="en-US" sz="28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 </a:t>
            </a:r>
            <a:r>
              <a:rPr lang="x-none" altLang="en-US" sz="28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code example</a:t>
            </a:r>
            <a:endParaRPr lang="x-none" altLang="en-US" sz="2800">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endParaRPr>
          </a:p>
        </p:txBody>
      </p:sp>
      <p:sp>
        <p:nvSpPr>
          <p:cNvPr id="3" name="Content Placeholder 2"/>
          <p:cNvSpPr>
            <a:spLocks noGrp="1"/>
          </p:cNvSpPr>
          <p:nvPr>
            <p:ph idx="1"/>
          </p:nvPr>
        </p:nvSpPr>
        <p:spPr>
          <a:xfrm>
            <a:off x="838200" y="1825625"/>
            <a:ext cx="10515600" cy="4351338"/>
          </a:xfrm>
        </p:spPr>
        <p:txBody>
          <a:bodyPr>
            <a:normAutofit fontScale="80000"/>
          </a:bodyPr>
          <a:p>
            <a:pPr marL="0" indent="0">
              <a:lnSpc>
                <a:spcPct val="60000"/>
              </a:lnSpc>
              <a:buNone/>
            </a:pPr>
            <a:r>
              <a:rPr lang="en-US"/>
              <a:t>function makeCounter () {</a:t>
            </a:r>
            <a:endParaRPr lang="en-US"/>
          </a:p>
          <a:p>
            <a:pPr marL="0" indent="0">
              <a:lnSpc>
                <a:spcPct val="60000"/>
              </a:lnSpc>
              <a:buNone/>
            </a:pPr>
            <a:r>
              <a:rPr lang="en-US"/>
              <a:t>  var count = 0;</a:t>
            </a:r>
            <a:endParaRPr lang="en-US"/>
          </a:p>
          <a:p>
            <a:pPr marL="0" indent="0">
              <a:lnSpc>
                <a:spcPct val="60000"/>
              </a:lnSpc>
              <a:buNone/>
            </a:pPr>
            <a:r>
              <a:rPr lang="en-US"/>
              <a:t>  return function () {</a:t>
            </a:r>
            <a:endParaRPr lang="en-US"/>
          </a:p>
          <a:p>
            <a:pPr marL="0" indent="0">
              <a:lnSpc>
                <a:spcPct val="60000"/>
              </a:lnSpc>
              <a:buNone/>
            </a:pPr>
            <a:r>
              <a:rPr lang="en-US"/>
              <a:t>    count += 1;</a:t>
            </a:r>
            <a:endParaRPr lang="en-US"/>
          </a:p>
          <a:p>
            <a:pPr marL="0" indent="0">
              <a:lnSpc>
                <a:spcPct val="60000"/>
              </a:lnSpc>
              <a:buNone/>
            </a:pPr>
            <a:r>
              <a:rPr lang="en-US"/>
              <a:t>    return count;</a:t>
            </a:r>
            <a:endParaRPr lang="en-US"/>
          </a:p>
          <a:p>
            <a:pPr marL="0" indent="0">
              <a:lnSpc>
                <a:spcPct val="60000"/>
              </a:lnSpc>
              <a:buNone/>
            </a:pPr>
            <a:r>
              <a:rPr lang="en-US"/>
              <a:t>  }</a:t>
            </a:r>
            <a:endParaRPr lang="en-US"/>
          </a:p>
          <a:p>
            <a:pPr marL="0" indent="0">
              <a:lnSpc>
                <a:spcPct val="60000"/>
              </a:lnSpc>
              <a:buNone/>
            </a:pPr>
            <a:r>
              <a:rPr lang="en-US"/>
              <a:t>}</a:t>
            </a:r>
            <a:endParaRPr lang="en-US"/>
          </a:p>
          <a:p>
            <a:pPr marL="0" indent="0">
              <a:lnSpc>
                <a:spcPct val="60000"/>
              </a:lnSpc>
              <a:buNone/>
            </a:pPr>
            <a:endParaRPr lang="en-US"/>
          </a:p>
          <a:p>
            <a:pPr marL="0" indent="0">
              <a:lnSpc>
                <a:spcPct val="60000"/>
              </a:lnSpc>
              <a:buNone/>
            </a:pPr>
            <a:r>
              <a:rPr lang="en-US"/>
              <a:t>var x = makeCounter();</a:t>
            </a:r>
            <a:endParaRPr lang="en-US"/>
          </a:p>
          <a:p>
            <a:pPr marL="0" indent="0">
              <a:lnSpc>
                <a:spcPct val="60000"/>
              </a:lnSpc>
              <a:buNone/>
            </a:pPr>
            <a:endParaRPr lang="en-US"/>
          </a:p>
          <a:p>
            <a:pPr marL="0" indent="0">
              <a:lnSpc>
                <a:spcPct val="60000"/>
              </a:lnSpc>
              <a:buNone/>
            </a:pPr>
            <a:r>
              <a:rPr lang="en-US"/>
              <a:t>x(); </a:t>
            </a:r>
            <a:r>
              <a:rPr lang="x-none" altLang="en-US"/>
              <a:t>//</a:t>
            </a:r>
            <a:r>
              <a:rPr lang="en-US"/>
              <a:t>returns 1</a:t>
            </a:r>
            <a:endParaRPr lang="en-US"/>
          </a:p>
          <a:p>
            <a:pPr marL="0" indent="0">
              <a:lnSpc>
                <a:spcPct val="60000"/>
              </a:lnSpc>
              <a:buNone/>
            </a:pPr>
            <a:endParaRPr lang="en-US"/>
          </a:p>
          <a:p>
            <a:pPr marL="0" indent="0">
              <a:lnSpc>
                <a:spcPct val="60000"/>
              </a:lnSpc>
              <a:buNone/>
            </a:pPr>
            <a:r>
              <a:rPr lang="en-US"/>
              <a:t>x(); </a:t>
            </a:r>
            <a:r>
              <a:rPr lang="x-none" altLang="en-US"/>
              <a:t>//</a:t>
            </a:r>
            <a:r>
              <a:rPr lang="en-US"/>
              <a:t>returns 2</a:t>
            </a:r>
            <a:endParaRPr lang="en-US"/>
          </a:p>
        </p:txBody>
      </p:sp>
      <p:sp>
        <p:nvSpPr>
          <p:cNvPr id="4" name="Text Box 3"/>
          <p:cNvSpPr txBox="1"/>
          <p:nvPr/>
        </p:nvSpPr>
        <p:spPr>
          <a:xfrm>
            <a:off x="894080" y="1402080"/>
            <a:ext cx="4135755" cy="319405"/>
          </a:xfrm>
          <a:prstGeom prst="rect">
            <a:avLst/>
          </a:prstGeom>
          <a:noFill/>
        </p:spPr>
        <p:txBody>
          <a:bodyPr wrap="square" rtlCol="0">
            <a:spAutoFit/>
            <a:scene3d>
              <a:camera prst="orthographicFront"/>
              <a:lightRig rig="threePt" dir="t"/>
            </a:scene3d>
          </a:bodyPr>
          <a:p>
            <a:r>
              <a:rPr lang="x-none" altLang="en-US" sz="1400">
                <a:ln w="12700">
                  <a:solidFill>
                    <a:schemeClr val="accent5"/>
                  </a:solidFill>
                  <a:prstDash val="solid"/>
                </a:ln>
                <a:pattFill prst="ltDnDiag">
                  <a:fgClr>
                    <a:schemeClr val="accent5">
                      <a:lumMod val="60000"/>
                      <a:lumOff val="40000"/>
                    </a:schemeClr>
                  </a:fgClr>
                  <a:bgClr>
                    <a:schemeClr val="bg1"/>
                  </a:bgClr>
                </a:pattFill>
                <a:effectLst/>
                <a:latin typeface="Microsoft YaHei" charset="0"/>
                <a:ea typeface="Microsoft YaHei" charset="0"/>
              </a:rPr>
              <a:t>js code</a:t>
            </a:r>
            <a:endParaRPr lang="x-none" altLang="en-US" sz="1400">
              <a:ln w="12700">
                <a:solidFill>
                  <a:schemeClr val="accent5"/>
                </a:solidFill>
                <a:prstDash val="solid"/>
              </a:ln>
              <a:pattFill prst="ltDnDiag">
                <a:fgClr>
                  <a:schemeClr val="accent5">
                    <a:lumMod val="60000"/>
                    <a:lumOff val="40000"/>
                  </a:schemeClr>
                </a:fgClr>
                <a:bgClr>
                  <a:schemeClr val="bg1"/>
                </a:bgClr>
              </a:pattFill>
              <a:effectLst/>
              <a:latin typeface="Microsoft YaHei" charset="0"/>
              <a:ea typeface="Microsoft YaHei" charset="0"/>
            </a:endParaRPr>
          </a:p>
        </p:txBody>
      </p:sp>
      <p:sp>
        <p:nvSpPr>
          <p:cNvPr id="5" name="Text Box 4"/>
          <p:cNvSpPr txBox="1"/>
          <p:nvPr/>
        </p:nvSpPr>
        <p:spPr>
          <a:xfrm>
            <a:off x="6049010" y="1724025"/>
            <a:ext cx="5744210" cy="2828925"/>
          </a:xfrm>
          <a:prstGeom prst="rect">
            <a:avLst/>
          </a:prstGeom>
          <a:noFill/>
        </p:spPr>
        <p:txBody>
          <a:bodyPr wrap="square" rtlCol="0">
            <a:spAutoFit/>
          </a:bodyPr>
          <a:p>
            <a:pPr>
              <a:lnSpc>
                <a:spcPct val="90000"/>
              </a:lnSpc>
            </a:pPr>
            <a:r>
              <a:rPr lang="en-US" sz="2200"/>
              <a:t>function add (a) {</a:t>
            </a:r>
            <a:endParaRPr lang="en-US" sz="2200"/>
          </a:p>
          <a:p>
            <a:pPr>
              <a:lnSpc>
                <a:spcPct val="90000"/>
              </a:lnSpc>
            </a:pPr>
            <a:r>
              <a:rPr lang="en-US" sz="2200"/>
              <a:t>  return function (b) {</a:t>
            </a:r>
            <a:endParaRPr lang="en-US" sz="2200"/>
          </a:p>
          <a:p>
            <a:pPr>
              <a:lnSpc>
                <a:spcPct val="90000"/>
              </a:lnSpc>
            </a:pPr>
            <a:r>
              <a:rPr lang="en-US" sz="2200"/>
              <a:t>    return a + b;</a:t>
            </a:r>
            <a:endParaRPr lang="en-US" sz="2200"/>
          </a:p>
          <a:p>
            <a:pPr>
              <a:lnSpc>
                <a:spcPct val="90000"/>
              </a:lnSpc>
            </a:pPr>
            <a:r>
              <a:rPr lang="en-US" sz="2200"/>
              <a:t>  }</a:t>
            </a:r>
            <a:endParaRPr lang="en-US" sz="2200"/>
          </a:p>
          <a:p>
            <a:pPr>
              <a:lnSpc>
                <a:spcPct val="90000"/>
              </a:lnSpc>
            </a:pPr>
            <a:r>
              <a:rPr lang="en-US" sz="2200"/>
              <a:t>}</a:t>
            </a:r>
            <a:endParaRPr lang="en-US" sz="2200"/>
          </a:p>
          <a:p>
            <a:pPr>
              <a:lnSpc>
                <a:spcPct val="90000"/>
              </a:lnSpc>
            </a:pPr>
            <a:endParaRPr lang="en-US" sz="2200"/>
          </a:p>
          <a:p>
            <a:pPr>
              <a:lnSpc>
                <a:spcPct val="90000"/>
              </a:lnSpc>
            </a:pPr>
            <a:r>
              <a:rPr lang="en-US" sz="2200"/>
              <a:t>var add3 = add(3);</a:t>
            </a:r>
            <a:endParaRPr lang="en-US" sz="2200"/>
          </a:p>
          <a:p>
            <a:pPr>
              <a:lnSpc>
                <a:spcPct val="90000"/>
              </a:lnSpc>
            </a:pPr>
            <a:endParaRPr lang="en-US" sz="2200"/>
          </a:p>
          <a:p>
            <a:pPr>
              <a:lnSpc>
                <a:spcPct val="90000"/>
              </a:lnSpc>
            </a:pPr>
            <a:r>
              <a:rPr lang="en-US" sz="2200"/>
              <a:t>add3(4);  </a:t>
            </a:r>
            <a:r>
              <a:rPr lang="x-none" altLang="en-US" sz="2200"/>
              <a:t>//</a:t>
            </a:r>
            <a:r>
              <a:rPr lang="en-US" sz="2200"/>
              <a:t>returns 7</a:t>
            </a:r>
            <a:endParaRPr lang="en-US" sz="2200"/>
          </a:p>
        </p:txBody>
      </p:sp>
      <p:sp>
        <p:nvSpPr>
          <p:cNvPr id="6" name="Text Box 5"/>
          <p:cNvSpPr txBox="1"/>
          <p:nvPr/>
        </p:nvSpPr>
        <p:spPr>
          <a:xfrm>
            <a:off x="9968230" y="2990215"/>
            <a:ext cx="2156460" cy="365760"/>
          </a:xfrm>
          <a:prstGeom prst="rect">
            <a:avLst/>
          </a:prstGeom>
          <a:noFill/>
        </p:spPr>
        <p:txBody>
          <a:bodyPr wrap="square" rtlCol="0">
            <a:spAutoFit/>
            <a:scene3d>
              <a:camera prst="orthographicFront"/>
              <a:lightRig rig="threePt" dir="t"/>
            </a:scene3d>
          </a:bodyPr>
          <a:p>
            <a:r>
              <a:rPr lang="x-none" altLang="en-US">
                <a:ln w="12700">
                  <a:solidFill>
                    <a:schemeClr val="accent5"/>
                  </a:solidFill>
                  <a:prstDash val="solid"/>
                </a:ln>
                <a:pattFill prst="ltDnDiag">
                  <a:fgClr>
                    <a:schemeClr val="accent5">
                      <a:lumMod val="60000"/>
                      <a:lumOff val="40000"/>
                    </a:schemeClr>
                  </a:fgClr>
                  <a:bgClr>
                    <a:schemeClr val="bg1"/>
                  </a:bgClr>
                </a:pattFill>
                <a:effectLst/>
              </a:rPr>
              <a:t>'</a:t>
            </a:r>
            <a:r>
              <a:rPr lang="en-US">
                <a:ln w="12700">
                  <a:solidFill>
                    <a:schemeClr val="accent5"/>
                  </a:solidFill>
                  <a:prstDash val="solid"/>
                </a:ln>
                <a:pattFill prst="ltDnDiag">
                  <a:fgClr>
                    <a:schemeClr val="accent5">
                      <a:lumMod val="60000"/>
                      <a:lumOff val="40000"/>
                    </a:schemeClr>
                  </a:fgClr>
                  <a:bgClr>
                    <a:schemeClr val="bg1"/>
                  </a:bgClr>
                </a:pattFill>
                <a:effectLst/>
              </a:rPr>
              <a:t>currying</a:t>
            </a:r>
            <a:r>
              <a:rPr lang="x-none" altLang="en-US">
                <a:ln w="12700">
                  <a:solidFill>
                    <a:schemeClr val="accent5"/>
                  </a:solidFill>
                  <a:prstDash val="solid"/>
                </a:ln>
                <a:pattFill prst="ltDnDiag">
                  <a:fgClr>
                    <a:schemeClr val="accent5">
                      <a:lumMod val="60000"/>
                      <a:lumOff val="40000"/>
                    </a:schemeClr>
                  </a:fgClr>
                  <a:bgClr>
                    <a:schemeClr val="bg1"/>
                  </a:bgClr>
                </a:pattFill>
                <a:effectLst/>
              </a:rPr>
              <a:t>'</a:t>
            </a:r>
            <a:endParaRPr lang="x-none" altLang="en-US">
              <a:ln w="12700">
                <a:solidFill>
                  <a:schemeClr val="accent5"/>
                </a:solidFill>
                <a:prstDash val="solid"/>
              </a:ln>
              <a:pattFill prst="ltDnDiag">
                <a:fgClr>
                  <a:schemeClr val="accent5">
                    <a:lumMod val="60000"/>
                    <a:lumOff val="40000"/>
                  </a:schemeClr>
                </a:fgClr>
                <a:bgClr>
                  <a:schemeClr val="bg1"/>
                </a:bgClr>
              </a:pattFill>
              <a:effectLst/>
            </a:endParaRPr>
          </a:p>
        </p:txBody>
      </p:sp>
      <p:cxnSp>
        <p:nvCxnSpPr>
          <p:cNvPr id="7" name="Straight Arrow Connector 6"/>
          <p:cNvCxnSpPr/>
          <p:nvPr/>
        </p:nvCxnSpPr>
        <p:spPr>
          <a:xfrm flipH="1" flipV="1">
            <a:off x="9792970" y="3113405"/>
            <a:ext cx="247015" cy="31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92821"/>
        </a:solidFill>
        <a:effectLst/>
      </p:bgPr>
    </p:bg>
    <p:spTree>
      <p:nvGrpSpPr>
        <p:cNvPr id="1" name=""/>
        <p:cNvGrpSpPr/>
        <p:nvPr/>
      </p:nvGrpSpPr>
      <p:grpSpPr/>
      <p:pic>
        <p:nvPicPr>
          <p:cNvPr id="5" name="Content Placeholder 4"/>
          <p:cNvPicPr>
            <a:picLocks noChangeAspect="1"/>
          </p:cNvPicPr>
          <p:nvPr>
            <p:ph idx="1"/>
          </p:nvPr>
        </p:nvPicPr>
        <p:blipFill>
          <a:blip r:embed="rId1"/>
          <a:srcRect l="1453" t="1415" r="2604" b="2525"/>
          <a:stretch>
            <a:fillRect/>
          </a:stretch>
        </p:blipFill>
        <p:spPr>
          <a:xfrm>
            <a:off x="3943350" y="1314450"/>
            <a:ext cx="4234180" cy="4180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Lambda 表达式</a:t>
            </a:r>
            <a:endParaRPr lang="x-none" altLang="en-US">
              <a:latin typeface="Microsoft YaHei" charset="0"/>
              <a:ea typeface="Microsoft YaHei" charset="0"/>
            </a:endParaRPr>
          </a:p>
        </p:txBody>
      </p:sp>
      <p:sp>
        <p:nvSpPr>
          <p:cNvPr id="3" name="Content Placeholder 2"/>
          <p:cNvSpPr>
            <a:spLocks noGrp="1"/>
          </p:cNvSpPr>
          <p:nvPr>
            <p:ph idx="1"/>
          </p:nvPr>
        </p:nvSpPr>
        <p:spPr>
          <a:xfrm>
            <a:off x="838200" y="1547495"/>
            <a:ext cx="10515600" cy="5099685"/>
          </a:xfrm>
        </p:spPr>
        <p:txBody>
          <a:bodyPr>
            <a:normAutofit fontScale="90000" lnSpcReduction="20000"/>
          </a:bodyPr>
          <a:p>
            <a:pPr marL="0" indent="0">
              <a:buNone/>
            </a:pPr>
            <a:r>
              <a:rPr lang="x-none" altLang="en-US">
                <a:latin typeface="Microsoft YaHei" charset="0"/>
                <a:ea typeface="Microsoft YaHei" charset="0"/>
              </a:rPr>
              <a:t>匿名函数</a:t>
            </a:r>
            <a:endParaRPr lang="x-none" altLang="en-US">
              <a:latin typeface="Microsoft YaHei" charset="0"/>
              <a:ea typeface="Microsoft YaHei" charset="0"/>
            </a:endParaRPr>
          </a:p>
          <a:p>
            <a:pPr marL="0" indent="0">
              <a:buNone/>
            </a:pPr>
            <a:r>
              <a:rPr lang="x-none" altLang="en-US">
                <a:latin typeface="Microsoft YaHei" charset="0"/>
                <a:ea typeface="Microsoft YaHei" charset="0"/>
              </a:rPr>
              <a:t>在Lambda演算中的每一个表达式都代表一个单输入（单参数）的函数，函数的输出（值）仍然是一个这样的函数。</a:t>
            </a:r>
            <a:endParaRPr lang="x-none" altLang="en-US">
              <a:latin typeface="Microsoft YaHei" charset="0"/>
              <a:ea typeface="Microsoft YaHei" charset="0"/>
            </a:endParaRPr>
          </a:p>
          <a:p>
            <a:pPr marL="0" indent="0">
              <a:buNone/>
            </a:pPr>
            <a:r>
              <a:rPr lang="x-none" altLang="en-US">
                <a:latin typeface="Microsoft YaHei" charset="0"/>
                <a:ea typeface="Microsoft YaHei" charset="0"/>
              </a:rPr>
              <a:t>例如一个简单的增值函数 f(x) = x + 1在Lambda演算中我们可以这样表示：λx. x + 1。这里的x叫做这个Lambda表达式的参数。</a:t>
            </a:r>
            <a:endParaRPr lang="x-none" altLang="en-US">
              <a:latin typeface="Microsoft YaHei" charset="0"/>
              <a:ea typeface="Microsoft YaHei" charset="0"/>
            </a:endParaRPr>
          </a:p>
          <a:p>
            <a:endParaRPr lang="x-none" altLang="en-US">
              <a:latin typeface="Microsoft YaHei" charset="0"/>
              <a:ea typeface="Microsoft YaHei" charset="0"/>
            </a:endParaRPr>
          </a:p>
          <a:p>
            <a:r>
              <a:rPr lang="x-none" altLang="en-US">
                <a:latin typeface="Microsoft YaHei" charset="0"/>
                <a:ea typeface="Microsoft YaHei" charset="0"/>
              </a:rPr>
              <a:t>python</a:t>
            </a:r>
            <a:endParaRPr lang="x-none" altLang="en-US">
              <a:latin typeface="Microsoft YaHei" charset="0"/>
              <a:ea typeface="Microsoft YaHei" charset="0"/>
            </a:endParaRPr>
          </a:p>
          <a:p>
            <a:pPr marL="914400" lvl="2" indent="0">
              <a:buNone/>
            </a:pPr>
            <a:r>
              <a:rPr lang="x-none" altLang="en-US">
                <a:latin typeface="Microsoft YaHei" charset="0"/>
                <a:ea typeface="Microsoft YaHei" charset="0"/>
              </a:rPr>
              <a:t>map( lambda x : x + 1, [1, 2, 3] )</a:t>
            </a:r>
            <a:endParaRPr lang="x-none" altLang="en-US">
              <a:latin typeface="Microsoft YaHei" charset="0"/>
              <a:ea typeface="Microsoft YaHei" charset="0"/>
            </a:endParaRPr>
          </a:p>
          <a:p>
            <a:r>
              <a:rPr lang="x-none" altLang="en-US">
                <a:latin typeface="Microsoft YaHei" charset="0"/>
                <a:ea typeface="Microsoft YaHei" charset="0"/>
              </a:rPr>
              <a:t>java</a:t>
            </a:r>
            <a:endParaRPr lang="x-none" altLang="en-US">
              <a:latin typeface="Microsoft YaHei" charset="0"/>
              <a:ea typeface="Microsoft YaHei" charset="0"/>
            </a:endParaRPr>
          </a:p>
          <a:p>
            <a:r>
              <a:rPr lang="x-none" altLang="en-US">
                <a:latin typeface="Microsoft YaHei" charset="0"/>
                <a:ea typeface="Microsoft YaHei" charset="0"/>
              </a:rPr>
              <a:t>c#</a:t>
            </a:r>
            <a:endParaRPr lang="x-none" altLang="en-US">
              <a:latin typeface="Microsoft YaHei" charset="0"/>
              <a:ea typeface="Microsoft YaHei" charset="0"/>
            </a:endParaRPr>
          </a:p>
          <a:p>
            <a:r>
              <a:rPr lang="x-none" altLang="en-US">
                <a:latin typeface="Microsoft YaHei" charset="0"/>
                <a:ea typeface="Microsoft YaHei" charset="0"/>
              </a:rPr>
              <a:t>c++</a:t>
            </a:r>
            <a:endParaRPr lang="x-none" altLang="en-US">
              <a:latin typeface="Microsoft YaHei" charset="0"/>
              <a:ea typeface="Microsoft YaHei" charset="0"/>
            </a:endParaRPr>
          </a:p>
          <a:p>
            <a:pPr marL="914400" lvl="2" indent="0">
              <a:buNone/>
            </a:pPr>
            <a:r>
              <a:rPr lang="x-none" altLang="en-US">
                <a:latin typeface="Microsoft YaHei" charset="0"/>
                <a:ea typeface="Microsoft YaHei" charset="0"/>
              </a:rPr>
              <a:t>[capture](parameters) mutable -&gt;return-type{statement}</a:t>
            </a:r>
            <a:endParaRPr lang="x-none" altLang="en-US">
              <a:latin typeface="Microsoft YaHei" charset="0"/>
              <a:ea typeface="Microsoft YaHei" charset="0"/>
            </a:endParaRPr>
          </a:p>
          <a:p>
            <a:pPr marL="0" indent="0">
              <a:buNone/>
            </a:pPr>
            <a:r>
              <a:rPr lang="x-none" altLang="en-US">
                <a:latin typeface="Microsoft YaHei" charset="0"/>
                <a:ea typeface="Microsoft YaHei" charset="0"/>
              </a:rPr>
              <a:t>	</a:t>
            </a:r>
            <a:endParaRPr lang="x-none" altLang="en-US">
              <a:latin typeface="Microsoft YaHei" charset="0"/>
              <a:ea typeface="Microsoft YaHe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3830" y="1534795"/>
            <a:ext cx="10515600" cy="1325563"/>
          </a:xfrm>
        </p:spPr>
        <p:txBody>
          <a:bodyPr/>
          <a:p>
            <a:r>
              <a:rPr lang="x-none" altLang="en-US" sz="2000">
                <a:latin typeface="Microsoft YaHei" charset="0"/>
                <a:ea typeface="Microsoft YaHei" charset="0"/>
              </a:rPr>
              <a:t>lambda </a:t>
            </a:r>
            <a:r>
              <a:rPr lang="en-US" sz="2000">
                <a:latin typeface="Microsoft YaHei" charset="0"/>
                <a:ea typeface="Microsoft YaHei" charset="0"/>
                <a:sym typeface="+mn-ea"/>
              </a:rPr>
              <a:t>calculus</a:t>
            </a:r>
            <a:r>
              <a:rPr lang="x-none" altLang="en-US" sz="2000">
                <a:latin typeface="Microsoft YaHei" charset="0"/>
                <a:ea typeface="Microsoft YaHei" charset="0"/>
              </a:rPr>
              <a:t> </a:t>
            </a:r>
            <a:br>
              <a:rPr lang="x-none" altLang="en-US" sz="2000">
                <a:latin typeface="Microsoft YaHei" charset="0"/>
                <a:ea typeface="Microsoft YaHei" charset="0"/>
              </a:rPr>
            </a:br>
            <a:br>
              <a:rPr lang="x-none" altLang="en-US" sz="2000">
                <a:latin typeface="Microsoft YaHei" charset="0"/>
                <a:ea typeface="Microsoft YaHei" charset="0"/>
              </a:rPr>
            </a:br>
            <a:r>
              <a:rPr lang="x-none" altLang="en-US" sz="1400">
                <a:solidFill>
                  <a:schemeClr val="tx1"/>
                </a:solidFill>
                <a:effectLst>
                  <a:outerShdw blurRad="38100" dist="19050" dir="2700000" algn="tl" rotWithShape="0">
                    <a:schemeClr val="dk1">
                      <a:alpha val="40000"/>
                    </a:schemeClr>
                  </a:outerShdw>
                </a:effectLst>
                <a:latin typeface="Microsoft YaHei" charset="0"/>
                <a:ea typeface="Microsoft YaHei" charset="0"/>
              </a:rPr>
              <a:t>code example</a:t>
            </a:r>
            <a:endParaRPr lang="x-none" altLang="en-US" sz="1400">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
        <p:nvSpPr>
          <p:cNvPr id="3" name="Content Placeholder 2"/>
          <p:cNvSpPr>
            <a:spLocks noGrp="1"/>
          </p:cNvSpPr>
          <p:nvPr>
            <p:ph idx="1"/>
          </p:nvPr>
        </p:nvSpPr>
        <p:spPr>
          <a:xfrm>
            <a:off x="2439670" y="-701675"/>
            <a:ext cx="10515600" cy="4351338"/>
          </a:xfrm>
        </p:spPr>
        <p:txBody>
          <a:bodyPr>
            <a:normAutofit fontScale="25000"/>
          </a:bodyPr>
          <a:p>
            <a:pPr marL="0" indent="0">
              <a:lnSpc>
                <a:spcPct val="60000"/>
              </a:lnSpc>
              <a:buNone/>
            </a:pPr>
            <a:r>
              <a:rPr lang="en-US">
                <a:latin typeface="Microsoft YaHei" charset="0"/>
                <a:ea typeface="Microsoft YaHei" charset="0"/>
              </a:rPr>
              <a:t>作者：萧井陌</a:t>
            </a:r>
            <a:endParaRPr lang="en-US">
              <a:latin typeface="Microsoft YaHei" charset="0"/>
              <a:ea typeface="Microsoft YaHei" charset="0"/>
            </a:endParaRPr>
          </a:p>
          <a:p>
            <a:pPr marL="0" indent="0">
              <a:lnSpc>
                <a:spcPct val="60000"/>
              </a:lnSpc>
              <a:buNone/>
            </a:pPr>
            <a:r>
              <a:rPr lang="en-US">
                <a:latin typeface="Microsoft YaHei" charset="0"/>
                <a:ea typeface="Microsoft YaHei" charset="0"/>
              </a:rPr>
              <a:t>链接：http://www.zhihu.com/question/20125256/answer/23691101</a:t>
            </a:r>
            <a:endParaRPr lang="en-US">
              <a:latin typeface="Microsoft YaHei" charset="0"/>
              <a:ea typeface="Microsoft YaHei" charset="0"/>
            </a:endParaRPr>
          </a:p>
          <a:p>
            <a:pPr marL="0" indent="0">
              <a:lnSpc>
                <a:spcPct val="60000"/>
              </a:lnSpc>
              <a:buNone/>
            </a:pPr>
            <a:r>
              <a:rPr lang="en-US">
                <a:latin typeface="Microsoft YaHei" charset="0"/>
                <a:ea typeface="Microsoft YaHei" charset="0"/>
              </a:rPr>
              <a:t>来源：知乎</a:t>
            </a:r>
            <a:endParaRPr lang="en-US">
              <a:latin typeface="Microsoft YaHei" charset="0"/>
              <a:ea typeface="Microsoft YaHei" charset="0"/>
            </a:endParaRPr>
          </a:p>
          <a:p>
            <a:pPr marL="0" indent="0">
              <a:lnSpc>
                <a:spcPct val="60000"/>
              </a:lnSpc>
              <a:buNone/>
            </a:pPr>
            <a:r>
              <a:rPr lang="en-US">
                <a:latin typeface="Microsoft YaHei" charset="0"/>
                <a:ea typeface="Microsoft YaHei" charset="0"/>
              </a:rPr>
              <a:t>著作权归作者所有。商业转载请联系作者获得授权，非商业转载请注明出处。</a:t>
            </a:r>
            <a:endParaRPr lang="en-US">
              <a:latin typeface="Microsoft YaHei" charset="0"/>
              <a:ea typeface="Microsoft YaHei" charset="0"/>
            </a:endParaRPr>
          </a:p>
          <a:p>
            <a:pPr marL="0" indent="0">
              <a:lnSpc>
                <a:spcPct val="60000"/>
              </a:lnSpc>
              <a:buNone/>
            </a:pPr>
            <a:endParaRPr lang="en-US" sz="4400">
              <a:latin typeface="Microsoft YaHei" charset="0"/>
              <a:ea typeface="Microsoft YaHei" charset="0"/>
            </a:endParaRPr>
          </a:p>
          <a:p>
            <a:pPr marL="0" indent="0">
              <a:lnSpc>
                <a:spcPct val="40000"/>
              </a:lnSpc>
              <a:buNone/>
            </a:pPr>
            <a:r>
              <a:rPr lang="en-US" sz="6000">
                <a:latin typeface="Microsoft YaHei" charset="0"/>
                <a:ea typeface="Microsoft YaHei" charset="0"/>
              </a:rPr>
              <a:t>public class MouseEventDemo ... implements MouseListener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//where initialization occurs:</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//Register for mouse events on blankArea and the panel.</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blankArea.addMouseListener(this);</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addMouseListener(this);</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public void mousePressed(MouseEvent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saySomething("Mouse pressed; # of clicks: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 e.getClickCount(), 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public void mouseReleased(MouseEvent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saySomething("Mouse released; # of clicks: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 e.getClickCount(), 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public void mouseEntered(MouseEvent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saySomething("Mouse entered", 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public void mouseExited(MouseEvent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saySomething("Mouse exited", 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public void mouseClicked(MouseEvent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saySomething("Mouse clicked (# of clicks: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 e.getClickCount() + ")", 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void saySomething(String eventDescription, MouseEvent e)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textArea.append(eventDescription + " detected on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 e.getComponent().getClass().getName()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 "." + newline);</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    }</a:t>
            </a:r>
            <a:endParaRPr lang="en-US" sz="6000">
              <a:latin typeface="Microsoft YaHei" charset="0"/>
              <a:ea typeface="Microsoft YaHei" charset="0"/>
            </a:endParaRPr>
          </a:p>
          <a:p>
            <a:pPr marL="0" indent="0">
              <a:lnSpc>
                <a:spcPct val="40000"/>
              </a:lnSpc>
              <a:buNone/>
            </a:pPr>
            <a:r>
              <a:rPr lang="en-US" sz="6000">
                <a:latin typeface="Microsoft YaHei" charset="0"/>
                <a:ea typeface="Microsoft YaHei" charset="0"/>
              </a:rPr>
              <a:t>}</a:t>
            </a:r>
            <a:endParaRPr lang="en-US" sz="6000">
              <a:latin typeface="Microsoft YaHei" charset="0"/>
              <a:ea typeface="Microsoft YaHei" charset="0"/>
            </a:endParaRPr>
          </a:p>
        </p:txBody>
      </p:sp>
      <p:sp>
        <p:nvSpPr>
          <p:cNvPr id="4" name="Text Box 3"/>
          <p:cNvSpPr txBox="1"/>
          <p:nvPr/>
        </p:nvSpPr>
        <p:spPr>
          <a:xfrm>
            <a:off x="7624445" y="2512695"/>
            <a:ext cx="5309870" cy="6400800"/>
          </a:xfrm>
          <a:prstGeom prst="rect">
            <a:avLst/>
          </a:prstGeom>
          <a:noFill/>
        </p:spPr>
        <p:txBody>
          <a:bodyPr wrap="square" rtlCol="0">
            <a:spAutoFit/>
          </a:bodyPr>
          <a:p>
            <a:r>
              <a:rPr lang="en-US"/>
              <a:t>(mouse pressed:(lambda (e) (say ...))</a:t>
            </a:r>
            <a:endParaRPr lang="en-US"/>
          </a:p>
          <a:p>
            <a:r>
              <a:rPr lang="en-US"/>
              <a:t>       released:(lambda (e) (say ...))</a:t>
            </a:r>
            <a:endParaRPr lang="en-US"/>
          </a:p>
          <a:p>
            <a:r>
              <a:rPr lang="en-US"/>
              <a:t>       entered:(lambda (e) (say ...))</a:t>
            </a:r>
            <a:endParaRPr lang="en-US"/>
          </a:p>
          <a:p>
            <a:r>
              <a:rPr lang="en-US"/>
              <a:t>       exited:(lambda (e) (say ...))</a:t>
            </a:r>
            <a:endParaRPr lang="en-US"/>
          </a:p>
          <a:p>
            <a:r>
              <a:rPr lang="en-US"/>
              <a:t>       clicked:(lambda (e) (say ...))</a:t>
            </a:r>
            <a:endParaRPr lang="en-US"/>
          </a:p>
          <a:p>
            <a:r>
              <a:rPr lang="en-US"/>
              <a:t>       )</a:t>
            </a:r>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作者：萧井陌</a:t>
            </a:r>
            <a:endParaRPr lang="en-US"/>
          </a:p>
          <a:p>
            <a:r>
              <a:rPr lang="en-US"/>
              <a:t>链接：http://www.zhihu.com/question/20125256/answer/23691101</a:t>
            </a:r>
            <a:endParaRPr lang="en-US"/>
          </a:p>
          <a:p>
            <a:r>
              <a:rPr lang="en-US"/>
              <a:t>来源：知乎</a:t>
            </a:r>
            <a:endParaRPr lang="en-US"/>
          </a:p>
          <a:p>
            <a:r>
              <a:rPr lang="en-US"/>
              <a:t>著作权归作者所有。商业转载请联系作者获得授权，非商业转载请注明出处。</a:t>
            </a:r>
            <a:endParaRPr lang="en-US"/>
          </a:p>
        </p:txBody>
      </p:sp>
      <p:sp>
        <p:nvSpPr>
          <p:cNvPr id="5" name="Right Arrow 4"/>
          <p:cNvSpPr/>
          <p:nvPr/>
        </p:nvSpPr>
        <p:spPr>
          <a:xfrm>
            <a:off x="7042785" y="3070860"/>
            <a:ext cx="762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53060"/>
            <a:ext cx="10515600" cy="6011545"/>
          </a:xfrm>
        </p:spPr>
        <p:txBody>
          <a:bodyPr>
            <a:normAutofit/>
          </a:bodyPr>
          <a:p>
            <a:pPr algn="ctr"/>
            <a:r>
              <a:rPr 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面向切面</a:t>
            </a:r>
            <a: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a:t>
            </a:r>
            <a:r>
              <a:rPr lang="x-none" altLang="en-US">
                <a:effectLst>
                  <a:outerShdw blurRad="38100" dist="19050" dir="2700000" algn="tl" rotWithShape="0">
                    <a:schemeClr val="dk1">
                      <a:alpha val="40000"/>
                    </a:schemeClr>
                  </a:outerShdw>
                </a:effectLst>
                <a:latin typeface="Microsoft YaHei" charset="0"/>
                <a:ea typeface="Microsoft YaHei" charset="0"/>
                <a:sym typeface="+mn-ea"/>
              </a:rPr>
              <a:t>方面</a:t>
            </a:r>
            <a:r>
              <a:rPr 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t>编程</a:t>
            </a:r>
            <a:b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br>
              <a:rPr lang="x-none" altLang="en-US">
                <a:solidFill>
                  <a:schemeClr val="tx1"/>
                </a:solidFill>
                <a:effectLst>
                  <a:outerShdw blurRad="38100" dist="19050" dir="2700000" algn="tl" rotWithShape="0">
                    <a:schemeClr val="dk1">
                      <a:alpha val="40000"/>
                    </a:schemeClr>
                  </a:outerShdw>
                </a:effectLst>
                <a:latin typeface="Microsoft YaHei" charset="0"/>
                <a:ea typeface="Microsoft YaHei" charset="0"/>
                <a:sym typeface="+mn-ea"/>
              </a:rPr>
            </a:br>
            <a:br>
              <a:rPr lang="en-US">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rPr>
            </a:br>
            <a:r>
              <a:rPr lang="en-US">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rPr>
              <a:t>Aspect Oriented Programming</a:t>
            </a:r>
            <a:endParaRPr lang="en-US">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AOP</a:t>
            </a:r>
            <a:endParaRPr lang="x-none" altLang="en-US">
              <a:latin typeface="Microsoft YaHei" charset="0"/>
              <a:ea typeface="Microsoft YaHei" charset="0"/>
            </a:endParaRPr>
          </a:p>
        </p:txBody>
      </p:sp>
      <p:sp>
        <p:nvSpPr>
          <p:cNvPr id="3" name="Content Placeholder 2"/>
          <p:cNvSpPr>
            <a:spLocks noGrp="1"/>
          </p:cNvSpPr>
          <p:nvPr>
            <p:ph idx="1"/>
          </p:nvPr>
        </p:nvSpPr>
        <p:spPr>
          <a:xfrm>
            <a:off x="838200" y="1757045"/>
            <a:ext cx="10515600" cy="4624070"/>
          </a:xfrm>
        </p:spPr>
        <p:txBody>
          <a:bodyPr>
            <a:normAutofit fontScale="90000" lnSpcReduction="10000"/>
          </a:bodyPr>
          <a:p>
            <a:pPr>
              <a:lnSpc>
                <a:spcPct val="100000"/>
              </a:lnSpc>
            </a:pPr>
            <a:r>
              <a:rPr lang="en-US">
                <a:solidFill>
                  <a:schemeClr val="bg1">
                    <a:lumMod val="50000"/>
                  </a:schemeClr>
                </a:solidFill>
                <a:latin typeface="Microsoft YaHei" charset="0"/>
                <a:ea typeface="Microsoft YaHei" charset="0"/>
              </a:rPr>
              <a:t>AOP与OOP是面向不同领域的两种设计思想</a:t>
            </a:r>
            <a:r>
              <a:rPr lang="x-none" altLang="en-US">
                <a:solidFill>
                  <a:schemeClr val="bg1">
                    <a:lumMod val="50000"/>
                  </a:schemeClr>
                </a:solidFill>
                <a:latin typeface="Microsoft YaHei" charset="0"/>
                <a:ea typeface="Microsoft YaHei" charset="0"/>
              </a:rPr>
              <a:t>, </a:t>
            </a:r>
            <a:r>
              <a:rPr lang="x-none" altLang="en-US">
                <a:solidFill>
                  <a:schemeClr val="bg1">
                    <a:lumMod val="50000"/>
                  </a:schemeClr>
                </a:solidFill>
                <a:latin typeface="Microsoft YaHei" charset="0"/>
                <a:ea typeface="Microsoft YaHei" charset="0"/>
                <a:sym typeface="+mn-ea"/>
              </a:rPr>
              <a:t>AOP</a:t>
            </a:r>
            <a:r>
              <a:rPr lang="x-none" altLang="en-US">
                <a:solidFill>
                  <a:schemeClr val="bg1">
                    <a:lumMod val="50000"/>
                  </a:schemeClr>
                </a:solidFill>
                <a:latin typeface="Microsoft YaHei" charset="0"/>
                <a:ea typeface="Microsoft YaHei" charset="0"/>
              </a:rPr>
              <a:t>从另一个角度来考虑程序结构以完善OOP</a:t>
            </a:r>
            <a:r>
              <a:rPr lang="en-US">
                <a:solidFill>
                  <a:schemeClr val="bg1">
                    <a:lumMod val="50000"/>
                  </a:schemeClr>
                </a:solidFill>
                <a:latin typeface="Microsoft YaHei" charset="0"/>
                <a:ea typeface="Microsoft YaHei" charset="0"/>
              </a:rPr>
              <a:t>。</a:t>
            </a:r>
            <a:endParaRPr lang="en-US">
              <a:solidFill>
                <a:schemeClr val="bg1">
                  <a:lumMod val="50000"/>
                </a:schemeClr>
              </a:solidFill>
              <a:latin typeface="Microsoft YaHei" charset="0"/>
              <a:ea typeface="Microsoft YaHei" charset="0"/>
            </a:endParaRPr>
          </a:p>
          <a:p>
            <a:pPr>
              <a:lnSpc>
                <a:spcPct val="100000"/>
              </a:lnSpc>
            </a:pPr>
            <a:endParaRPr lang="en-US">
              <a:solidFill>
                <a:schemeClr val="bg1">
                  <a:lumMod val="50000"/>
                </a:schemeClr>
              </a:solidFill>
              <a:latin typeface="Microsoft YaHei" charset="0"/>
              <a:ea typeface="Microsoft YaHei" charset="0"/>
            </a:endParaRPr>
          </a:p>
          <a:p>
            <a:pPr>
              <a:lnSpc>
                <a:spcPct val="100000"/>
              </a:lnSpc>
            </a:pPr>
            <a:r>
              <a:rPr lang="en-US">
                <a:solidFill>
                  <a:schemeClr val="bg1">
                    <a:lumMod val="50000"/>
                  </a:schemeClr>
                </a:solidFill>
                <a:latin typeface="Microsoft YaHei" charset="0"/>
                <a:ea typeface="Microsoft YaHei" charset="0"/>
              </a:rPr>
              <a:t>AOP能够解决一些OOP中的一些问题，或者准确地说，是为了解决继承中存在的问题。</a:t>
            </a:r>
            <a:endParaRPr lang="en-US">
              <a:solidFill>
                <a:schemeClr val="bg1">
                  <a:lumMod val="50000"/>
                </a:schemeClr>
              </a:solidFill>
              <a:latin typeface="Microsoft YaHei" charset="0"/>
              <a:ea typeface="Microsoft YaHei" charset="0"/>
            </a:endParaRPr>
          </a:p>
          <a:p>
            <a:pPr>
              <a:lnSpc>
                <a:spcPct val="100000"/>
              </a:lnSpc>
            </a:pPr>
            <a:endParaRPr lang="en-US">
              <a:solidFill>
                <a:schemeClr val="bg1">
                  <a:lumMod val="50000"/>
                </a:schemeClr>
              </a:solidFill>
              <a:latin typeface="Microsoft YaHei" charset="0"/>
              <a:ea typeface="Microsoft YaHei" charset="0"/>
            </a:endParaRPr>
          </a:p>
          <a:p>
            <a:pPr>
              <a:lnSpc>
                <a:spcPct val="100000"/>
              </a:lnSpc>
            </a:pPr>
            <a:r>
              <a:rPr lang="en-US">
                <a:solidFill>
                  <a:schemeClr val="bg1">
                    <a:lumMod val="50000"/>
                  </a:schemeClr>
                </a:solidFill>
                <a:latin typeface="Microsoft YaHei" charset="0"/>
                <a:ea typeface="Microsoft YaHei" charset="0"/>
              </a:rPr>
              <a:t>AOP提高程序的可维护性。</a:t>
            </a:r>
            <a:endParaRPr lang="en-US">
              <a:solidFill>
                <a:schemeClr val="bg1">
                  <a:lumMod val="50000"/>
                </a:schemeClr>
              </a:solidFill>
              <a:latin typeface="Microsoft YaHei" charset="0"/>
              <a:ea typeface="Microsoft YaHei" charset="0"/>
            </a:endParaRPr>
          </a:p>
          <a:p>
            <a:pPr marL="0" indent="0">
              <a:lnSpc>
                <a:spcPct val="100000"/>
              </a:lnSpc>
              <a:buNone/>
            </a:pPr>
            <a:endParaRPr lang="en-US" sz="3200">
              <a:ln/>
              <a:solidFill>
                <a:schemeClr val="tx1">
                  <a:lumMod val="65000"/>
                  <a:lumOff val="35000"/>
                </a:schemeClr>
              </a:solidFill>
              <a:effectLst>
                <a:outerShdw blurRad="38100" dist="19050" dir="2700000" algn="tl" rotWithShape="0">
                  <a:schemeClr val="dk1">
                    <a:alpha val="40000"/>
                  </a:schemeClr>
                </a:outerShdw>
              </a:effectLst>
              <a:latin typeface="Microsoft YaHei" charset="0"/>
              <a:ea typeface="Microsoft YaHei" charset="0"/>
            </a:endParaRPr>
          </a:p>
          <a:p>
            <a:pPr>
              <a:lnSpc>
                <a:spcPct val="100000"/>
              </a:lnSpc>
            </a:pPr>
            <a:r>
              <a:rPr lang="en-US" sz="3200">
                <a:ln/>
                <a:solidFill>
                  <a:schemeClr val="tx1"/>
                </a:solidFill>
                <a:effectLst>
                  <a:outerShdw blurRad="38100" dist="19050" dir="2700000" algn="tl" rotWithShape="0">
                    <a:schemeClr val="dk1">
                      <a:alpha val="40000"/>
                    </a:schemeClr>
                  </a:outerShdw>
                </a:effectLst>
                <a:latin typeface="Microsoft YaHei" charset="0"/>
                <a:ea typeface="Microsoft YaHei" charset="0"/>
              </a:rPr>
              <a:t>在运行时，动态地将代码切入到类的指定方法、指定位置上的编程思想就是面向切面的编程。</a:t>
            </a:r>
            <a:endParaRPr lang="en-US" sz="3200">
              <a:ln/>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x-none" altLang="en-US">
                <a:solidFill>
                  <a:schemeClr val="accent1"/>
                </a:solidFill>
                <a:effectLst>
                  <a:outerShdw blurRad="38100" dist="25400" dir="5400000" algn="ctr" rotWithShape="0">
                    <a:srgbClr val="6E747A">
                      <a:alpha val="43000"/>
                    </a:srgbClr>
                  </a:outerShdw>
                </a:effectLst>
                <a:latin typeface="Microsoft YaHei" charset="0"/>
                <a:ea typeface="Microsoft YaHei" charset="0"/>
              </a:rPr>
              <a:t>Overview</a:t>
            </a:r>
            <a:endParaRPr lang="x-none" altLang="en-US">
              <a:solidFill>
                <a:schemeClr val="accent1"/>
              </a:solidFill>
              <a:effectLst>
                <a:outerShdw blurRad="38100" dist="25400" dir="5400000" algn="ctr" rotWithShape="0">
                  <a:srgbClr val="6E747A">
                    <a:alpha val="43000"/>
                  </a:srgbClr>
                </a:outerShdw>
              </a:effectLst>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面向过程</a:t>
            </a:r>
            <a:r>
              <a:rPr lang="en-US">
                <a:latin typeface="Microsoft YaHei" charset="0"/>
                <a:ea typeface="Microsoft YaHei" charset="0"/>
                <a:sym typeface="+mn-ea"/>
              </a:rPr>
              <a:t>编程</a:t>
            </a:r>
            <a:endParaRPr lang="x-none" altLang="en-US">
              <a:latin typeface="Microsoft YaHei" charset="0"/>
              <a:ea typeface="Microsoft YaHei" charset="0"/>
            </a:endParaRPr>
          </a:p>
          <a:p>
            <a:r>
              <a:rPr lang="en-US">
                <a:latin typeface="Microsoft YaHei" charset="0"/>
                <a:ea typeface="Microsoft YaHei" charset="0"/>
              </a:rPr>
              <a:t>面向对象</a:t>
            </a:r>
            <a:r>
              <a:rPr lang="en-US">
                <a:latin typeface="Microsoft YaHei" charset="0"/>
                <a:ea typeface="Microsoft YaHei" charset="0"/>
                <a:sym typeface="+mn-ea"/>
              </a:rPr>
              <a:t>编程</a:t>
            </a:r>
            <a:endParaRPr lang="x-none" altLang="en-US">
              <a:latin typeface="Microsoft YaHei" charset="0"/>
              <a:ea typeface="Microsoft YaHei" charset="0"/>
            </a:endParaRPr>
          </a:p>
          <a:p>
            <a:r>
              <a:rPr lang="en-US">
                <a:latin typeface="Microsoft YaHei" charset="0"/>
                <a:ea typeface="Microsoft YaHei" charset="0"/>
              </a:rPr>
              <a:t>面向函数范式编程</a:t>
            </a:r>
            <a:endParaRPr lang="en-US">
              <a:latin typeface="Microsoft YaHei" charset="0"/>
              <a:ea typeface="Microsoft YaHei" charset="0"/>
            </a:endParaRPr>
          </a:p>
          <a:p>
            <a:r>
              <a:rPr lang="en-US">
                <a:latin typeface="Microsoft YaHei" charset="0"/>
                <a:ea typeface="Microsoft YaHei" charset="0"/>
              </a:rPr>
              <a:t>面向切面</a:t>
            </a:r>
            <a:r>
              <a:rPr lang="en-US">
                <a:latin typeface="Microsoft YaHei" charset="0"/>
                <a:ea typeface="Microsoft YaHei" charset="0"/>
                <a:sym typeface="+mn-ea"/>
              </a:rPr>
              <a:t>编程</a:t>
            </a:r>
            <a:endParaRPr lang="en-US">
              <a:latin typeface="Microsoft YaHei" charset="0"/>
              <a:ea typeface="Microsoft YaHei"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what is an aspect</a:t>
            </a:r>
            <a:endParaRPr lang="x-none" altLang="en-US">
              <a:latin typeface="Microsoft YaHei" charset="0"/>
              <a:ea typeface="Microsoft YaHei" charset="0"/>
            </a:endParaRPr>
          </a:p>
        </p:txBody>
      </p:sp>
      <p:sp>
        <p:nvSpPr>
          <p:cNvPr id="3" name="Content Placeholder 2"/>
          <p:cNvSpPr>
            <a:spLocks noGrp="1"/>
          </p:cNvSpPr>
          <p:nvPr>
            <p:ph idx="1"/>
          </p:nvPr>
        </p:nvSpPr>
        <p:spPr/>
        <p:txBody>
          <a:bodyPr/>
          <a:p>
            <a:pPr marL="0" indent="0">
              <a:buNone/>
            </a:pPr>
            <a:r>
              <a:rPr lang="en-US">
                <a:latin typeface="Microsoft YaHei" charset="0"/>
                <a:ea typeface="Microsoft YaHei" charset="0"/>
              </a:rPr>
              <a:t> An aspect is a </a:t>
            </a:r>
            <a:r>
              <a:rPr lang="en-US" b="1">
                <a:latin typeface="Microsoft YaHei" charset="0"/>
                <a:ea typeface="Microsoft YaHei" charset="0"/>
              </a:rPr>
              <a:t>common feature </a:t>
            </a:r>
            <a:r>
              <a:rPr lang="en-US">
                <a:latin typeface="Microsoft YaHei" charset="0"/>
                <a:ea typeface="Microsoft YaHei" charset="0"/>
              </a:rPr>
              <a:t>that's typically </a:t>
            </a:r>
            <a:r>
              <a:rPr lang="en-US" b="1">
                <a:latin typeface="Microsoft YaHei" charset="0"/>
                <a:ea typeface="Microsoft YaHei" charset="0"/>
              </a:rPr>
              <a:t>scattered</a:t>
            </a:r>
            <a:r>
              <a:rPr lang="en-US">
                <a:latin typeface="Microsoft YaHei" charset="0"/>
                <a:ea typeface="Microsoft YaHei" charset="0"/>
              </a:rPr>
              <a:t> across methods, classes, object hierarchies, or even entire object models. </a:t>
            </a:r>
            <a:endParaRPr lang="en-US">
              <a:latin typeface="Microsoft YaHei" charset="0"/>
              <a:ea typeface="Microsoft YaHei" charset="0"/>
            </a:endParaRPr>
          </a:p>
          <a:p>
            <a:pPr marL="0" indent="0">
              <a:buNone/>
            </a:pPr>
            <a:r>
              <a:rPr lang="en-US">
                <a:latin typeface="Microsoft YaHei" charset="0"/>
                <a:ea typeface="Microsoft YaHei" charset="0"/>
              </a:rPr>
              <a:t>It is</a:t>
            </a:r>
            <a:r>
              <a:rPr lang="en-US" b="1">
                <a:latin typeface="Microsoft YaHei" charset="0"/>
                <a:ea typeface="Microsoft YaHei" charset="0"/>
              </a:rPr>
              <a:t> behavior </a:t>
            </a:r>
            <a:r>
              <a:rPr lang="en-US">
                <a:latin typeface="Microsoft YaHei" charset="0"/>
                <a:ea typeface="Microsoft YaHei" charset="0"/>
              </a:rPr>
              <a:t>that looks and smells like it should have structure, but you can't find a way to express this structure in code with traditional object-oriented techniques. </a:t>
            </a:r>
            <a:endParaRPr lang="en-US">
              <a:latin typeface="Microsoft YaHei" charset="0"/>
              <a:ea typeface="Microsoft YaHe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6600" y="212725"/>
            <a:ext cx="10515600" cy="1325563"/>
          </a:xfrm>
        </p:spPr>
        <p:txBody>
          <a:bodyPr/>
          <a:p>
            <a:r>
              <a:rPr lang="x-none" altLang="en-US" sz="2000">
                <a:latin typeface="Microsoft YaHei" charset="0"/>
                <a:ea typeface="Microsoft YaHei" charset="0"/>
                <a:sym typeface="+mn-ea"/>
              </a:rPr>
              <a:t>AOP  </a:t>
            </a:r>
            <a:r>
              <a:rPr lang="x-none" altLang="en-US" sz="1600">
                <a:solidFill>
                  <a:schemeClr val="tx1"/>
                </a:solidFill>
                <a:effectLst>
                  <a:outerShdw blurRad="38100" dist="19050" dir="2700000" algn="tl" rotWithShape="0">
                    <a:schemeClr val="dk1">
                      <a:alpha val="40000"/>
                    </a:schemeClr>
                  </a:outerShdw>
                </a:effectLst>
                <a:latin typeface="Microsoft YaHei" charset="0"/>
                <a:ea typeface="Microsoft YaHei" charset="0"/>
              </a:rPr>
              <a:t>说人话</a:t>
            </a:r>
            <a:endParaRPr lang="x-none" altLang="en-US" sz="1600">
              <a:solidFill>
                <a:schemeClr val="tx1"/>
              </a:solidFill>
              <a:effectLst>
                <a:outerShdw blurRad="38100" dist="19050" dir="2700000" algn="tl" rotWithShape="0">
                  <a:schemeClr val="dk1">
                    <a:alpha val="40000"/>
                  </a:schemeClr>
                </a:outerShdw>
              </a:effectLst>
              <a:latin typeface="Microsoft YaHei" charset="0"/>
              <a:ea typeface="Microsoft YaHei" charset="0"/>
            </a:endParaRPr>
          </a:p>
        </p:txBody>
      </p:sp>
      <p:sp>
        <p:nvSpPr>
          <p:cNvPr id="4" name="Content Placeholder 3"/>
          <p:cNvSpPr/>
          <p:nvPr>
            <p:ph idx="1"/>
          </p:nvPr>
        </p:nvSpPr>
        <p:spPr>
          <a:xfrm>
            <a:off x="1111250" y="1656715"/>
            <a:ext cx="10515600" cy="4351338"/>
          </a:xfrm>
        </p:spPr>
        <p:txBody>
          <a:bodyPr>
            <a:noAutofit/>
          </a:bodyPr>
          <a:p>
            <a:pPr marL="0" indent="0">
              <a:lnSpc>
                <a:spcPct val="60000"/>
              </a:lnSpc>
              <a:buNone/>
            </a:pPr>
            <a:r>
              <a:rPr lang="en-US" sz="1800"/>
              <a:t>function mainProgram()</a:t>
            </a:r>
            <a:endParaRPr lang="en-US" sz="1800"/>
          </a:p>
          <a:p>
            <a:pPr marL="0" indent="0">
              <a:lnSpc>
                <a:spcPct val="60000"/>
              </a:lnSpc>
              <a:buNone/>
            </a:pPr>
            <a:r>
              <a:rPr lang="en-US" sz="1800"/>
              <a:t> { var x =  foo();</a:t>
            </a:r>
            <a:endParaRPr lang="en-US" sz="1800"/>
          </a:p>
          <a:p>
            <a:pPr marL="0" indent="0">
              <a:lnSpc>
                <a:spcPct val="60000"/>
              </a:lnSpc>
              <a:buNone/>
            </a:pPr>
            <a:r>
              <a:rPr lang="en-US" sz="1800"/>
              <a:t>   doSomethingWith(x);</a:t>
            </a:r>
            <a:endParaRPr lang="en-US" sz="1800"/>
          </a:p>
          <a:p>
            <a:pPr marL="0" indent="0">
              <a:lnSpc>
                <a:spcPct val="60000"/>
              </a:lnSpc>
              <a:buNone/>
            </a:pPr>
            <a:r>
              <a:rPr lang="en-US" sz="1800"/>
              <a:t>   return x;</a:t>
            </a:r>
            <a:endParaRPr lang="en-US" sz="1800"/>
          </a:p>
          <a:p>
            <a:pPr marL="0" indent="0">
              <a:lnSpc>
                <a:spcPct val="60000"/>
              </a:lnSpc>
              <a:buNone/>
            </a:pPr>
            <a:r>
              <a:rPr lang="en-US" sz="1800"/>
              <a:t> }</a:t>
            </a:r>
            <a:endParaRPr lang="en-US" sz="1800"/>
          </a:p>
        </p:txBody>
      </p:sp>
      <p:sp>
        <p:nvSpPr>
          <p:cNvPr id="5" name="Text Box 4"/>
          <p:cNvSpPr txBox="1"/>
          <p:nvPr/>
        </p:nvSpPr>
        <p:spPr>
          <a:xfrm>
            <a:off x="1111250" y="3263900"/>
            <a:ext cx="5067300" cy="3383280"/>
          </a:xfrm>
          <a:prstGeom prst="rect">
            <a:avLst/>
          </a:prstGeom>
          <a:noFill/>
        </p:spPr>
        <p:txBody>
          <a:bodyPr wrap="square" rtlCol="0">
            <a:spAutoFit/>
          </a:bodyPr>
          <a:p>
            <a:endParaRPr lang="en-US"/>
          </a:p>
          <a:p>
            <a:pPr marL="0" indent="0">
              <a:buNone/>
            </a:pPr>
            <a:r>
              <a:rPr lang="en-US">
                <a:sym typeface="+mn-ea"/>
              </a:rPr>
              <a:t>aspect logging</a:t>
            </a:r>
            <a:endParaRPr lang="en-US"/>
          </a:p>
          <a:p>
            <a:r>
              <a:rPr lang="en-US">
                <a:sym typeface="+mn-ea"/>
              </a:rPr>
              <a:t> { before (mainProgram is called):</a:t>
            </a:r>
            <a:endParaRPr lang="en-US"/>
          </a:p>
          <a:p>
            <a:r>
              <a:rPr lang="en-US">
                <a:sym typeface="+mn-ea"/>
              </a:rPr>
              <a:t>    { log.Write("entering mainProgram");</a:t>
            </a:r>
            <a:endParaRPr lang="en-US"/>
          </a:p>
          <a:p>
            <a:r>
              <a:rPr lang="en-US">
                <a:sym typeface="+mn-ea"/>
              </a:rPr>
              <a:t>    }</a:t>
            </a:r>
            <a:endParaRPr lang="en-US"/>
          </a:p>
          <a:p>
            <a:r>
              <a:rPr lang="en-US">
                <a:sym typeface="+mn-ea"/>
              </a:rPr>
              <a:t>   after (mainProgram is called):</a:t>
            </a:r>
            <a:endParaRPr lang="en-US"/>
          </a:p>
          <a:p>
            <a:r>
              <a:rPr lang="en-US">
                <a:sym typeface="+mn-ea"/>
              </a:rPr>
              <a:t>    { log.Write(  "exiting mainProgram with return value of "</a:t>
            </a:r>
            <a:endParaRPr lang="en-US"/>
          </a:p>
          <a:p>
            <a:r>
              <a:rPr lang="en-US">
                <a:sym typeface="+mn-ea"/>
              </a:rPr>
              <a:t>                + mainProgram.returnValue);</a:t>
            </a:r>
            <a:endParaRPr lang="en-US"/>
          </a:p>
          <a:p>
            <a:r>
              <a:rPr lang="en-US">
                <a:sym typeface="+mn-ea"/>
              </a:rPr>
              <a:t>    }</a:t>
            </a:r>
            <a:endParaRPr lang="en-US"/>
          </a:p>
          <a:p>
            <a:r>
              <a:rPr lang="en-US">
                <a:sym typeface="+mn-ea"/>
              </a:rPr>
              <a:t> } </a:t>
            </a:r>
            <a:endParaRPr lang="en-US"/>
          </a:p>
          <a:p>
            <a:endParaRPr lang="en-US"/>
          </a:p>
        </p:txBody>
      </p:sp>
      <p:sp>
        <p:nvSpPr>
          <p:cNvPr id="6" name="Text Box 5"/>
          <p:cNvSpPr txBox="1"/>
          <p:nvPr/>
        </p:nvSpPr>
        <p:spPr>
          <a:xfrm>
            <a:off x="6715125" y="3225800"/>
            <a:ext cx="6781800" cy="3383280"/>
          </a:xfrm>
          <a:prstGeom prst="rect">
            <a:avLst/>
          </a:prstGeom>
          <a:noFill/>
        </p:spPr>
        <p:txBody>
          <a:bodyPr wrap="square" rtlCol="0">
            <a:spAutoFit/>
          </a:bodyPr>
          <a:p>
            <a:endParaRPr lang="en-US"/>
          </a:p>
          <a:p>
            <a:r>
              <a:rPr lang="en-US">
                <a:sym typeface="+mn-ea"/>
              </a:rPr>
              <a:t>aspect verification</a:t>
            </a:r>
            <a:endParaRPr lang="en-US"/>
          </a:p>
          <a:p>
            <a:r>
              <a:rPr lang="en-US">
                <a:sym typeface="+mn-ea"/>
              </a:rPr>
              <a:t> { before (doSomethingWith is called):</a:t>
            </a:r>
            <a:endParaRPr lang="en-US"/>
          </a:p>
          <a:p>
            <a:r>
              <a:rPr lang="en-US">
                <a:sym typeface="+mn-ea"/>
              </a:rPr>
              <a:t>    { if (doSomethingWith.arguments[0] == null) </a:t>
            </a:r>
            <a:endParaRPr lang="en-US"/>
          </a:p>
          <a:p>
            <a:r>
              <a:rPr lang="en-US">
                <a:sym typeface="+mn-ea"/>
              </a:rPr>
              <a:t>       { throw NullArgumentException();</a:t>
            </a:r>
            <a:endParaRPr lang="en-US"/>
          </a:p>
          <a:p>
            <a:r>
              <a:rPr lang="en-US">
                <a:sym typeface="+mn-ea"/>
              </a:rPr>
              <a:t>       }</a:t>
            </a:r>
            <a:endParaRPr lang="en-US"/>
          </a:p>
          <a:p>
            <a:r>
              <a:rPr lang="en-US">
                <a:sym typeface="+mn-ea"/>
              </a:rPr>
              <a:t>      if (!doSomethingWith.caller.isAuthenticated)</a:t>
            </a:r>
            <a:endParaRPr lang="en-US"/>
          </a:p>
          <a:p>
            <a:r>
              <a:rPr lang="en-US">
                <a:sym typeface="+mn-ea"/>
              </a:rPr>
              <a:t>       { throw Securityexception();</a:t>
            </a:r>
            <a:endParaRPr lang="en-US"/>
          </a:p>
          <a:p>
            <a:r>
              <a:rPr lang="en-US">
                <a:sym typeface="+mn-ea"/>
              </a:rPr>
              <a:t>       }</a:t>
            </a:r>
            <a:endParaRPr lang="en-US"/>
          </a:p>
          <a:p>
            <a:r>
              <a:rPr lang="en-US">
                <a:sym typeface="+mn-ea"/>
              </a:rPr>
              <a:t>    }</a:t>
            </a:r>
            <a:endParaRPr lang="en-US"/>
          </a:p>
          <a:p>
            <a:r>
              <a:rPr lang="en-US">
                <a:sym typeface="+mn-ea"/>
              </a:rPr>
              <a:t>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rPr>
              <a:t>decorator </a:t>
            </a:r>
            <a:r>
              <a:rPr lang="x-none" altLang="en-US">
                <a:latin typeface="Microsoft YaHei" charset="0"/>
                <a:ea typeface="Microsoft YaHei" charset="0"/>
              </a:rPr>
              <a:t>, 装饰模式</a:t>
            </a:r>
            <a:endParaRPr lang="x-none" altLang="en-US">
              <a:latin typeface="Microsoft YaHei" charset="0"/>
              <a:ea typeface="Microsoft YaHei" charset="0"/>
            </a:endParaRPr>
          </a:p>
        </p:txBody>
      </p:sp>
      <p:pic>
        <p:nvPicPr>
          <p:cNvPr id="4" name="Picture 3"/>
          <p:cNvPicPr>
            <a:picLocks noChangeAspect="1"/>
          </p:cNvPicPr>
          <p:nvPr/>
        </p:nvPicPr>
        <p:blipFill>
          <a:blip r:embed="rId1"/>
          <a:srcRect t="6024"/>
          <a:stretch>
            <a:fillRect/>
          </a:stretch>
        </p:blipFill>
        <p:spPr>
          <a:xfrm rot="20640000">
            <a:off x="1169670" y="4830445"/>
            <a:ext cx="2634615" cy="1370330"/>
          </a:xfrm>
          <a:prstGeom prst="rect">
            <a:avLst/>
          </a:prstGeom>
        </p:spPr>
      </p:pic>
      <p:sp>
        <p:nvSpPr>
          <p:cNvPr id="3" name="Content Placeholder 2"/>
          <p:cNvSpPr>
            <a:spLocks noGrp="1"/>
          </p:cNvSpPr>
          <p:nvPr>
            <p:ph idx="1"/>
          </p:nvPr>
        </p:nvSpPr>
        <p:spPr>
          <a:xfrm>
            <a:off x="140970" y="1674495"/>
            <a:ext cx="11911965" cy="4351655"/>
          </a:xfrm>
        </p:spPr>
        <p:txBody>
          <a:bodyPr>
            <a:noAutofit/>
            <a:scene3d>
              <a:camera prst="orthographicFront"/>
              <a:lightRig rig="threePt" dir="t"/>
            </a:scene3d>
          </a:bodyPr>
          <a:p>
            <a:pPr marL="0" indent="0" algn="ctr">
              <a:buNone/>
            </a:pPr>
            <a:r>
              <a:rPr lang="x-none" altLang="en-US" sz="16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FZChaoCuHei-M10" charset="0"/>
                <a:ea typeface="FZChaoCuHei-M10" charset="0"/>
              </a:rPr>
              <a:t>to be c</a:t>
            </a:r>
            <a:r>
              <a:rPr lang="x-none" altLang="en-US" sz="205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FreeMono" charset="0"/>
                <a:ea typeface="FreeMono" charset="0"/>
              </a:rPr>
              <a:t>o</a:t>
            </a:r>
            <a:r>
              <a:rPr lang="x-none" altLang="en-US" sz="16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FZChaoCuHei-M10" charset="0"/>
                <a:ea typeface="FZChaoCuHei-M10" charset="0"/>
              </a:rPr>
              <a:t>ntinued</a:t>
            </a:r>
            <a:endParaRPr lang="x-none" altLang="en-US" sz="166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FZChaoCuHei-M10" charset="0"/>
              <a:ea typeface="FZChaoCuHei-M1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Group 12"/>
          <p:cNvGrpSpPr/>
          <p:nvPr/>
        </p:nvGrpSpPr>
        <p:grpSpPr>
          <a:xfrm>
            <a:off x="-259715" y="-104140"/>
            <a:ext cx="12558395" cy="2550795"/>
            <a:chOff x="-1370" y="-15"/>
            <a:chExt cx="22146" cy="4498"/>
          </a:xfrm>
        </p:grpSpPr>
        <p:pic>
          <p:nvPicPr>
            <p:cNvPr id="6" name="Picture 5" descr="ffd0e7fc1e178a82b1df050af103738dab77e8ab"/>
            <p:cNvPicPr>
              <a:picLocks noChangeAspect="1"/>
            </p:cNvPicPr>
            <p:nvPr/>
          </p:nvPicPr>
          <p:blipFill>
            <a:blip r:embed="rId1"/>
            <a:stretch>
              <a:fillRect/>
            </a:stretch>
          </p:blipFill>
          <p:spPr>
            <a:xfrm>
              <a:off x="-1370" y="-15"/>
              <a:ext cx="4499" cy="4499"/>
            </a:xfrm>
            <a:prstGeom prst="rect">
              <a:avLst/>
            </a:prstGeom>
          </p:spPr>
        </p:pic>
        <p:pic>
          <p:nvPicPr>
            <p:cNvPr id="7" name="Picture 6" descr="ffd0e7fc1e178a82b1df050af103738dab77e8ab"/>
            <p:cNvPicPr>
              <a:picLocks noChangeAspect="1"/>
            </p:cNvPicPr>
            <p:nvPr/>
          </p:nvPicPr>
          <p:blipFill>
            <a:blip r:embed="rId2"/>
            <a:stretch>
              <a:fillRect/>
            </a:stretch>
          </p:blipFill>
          <p:spPr>
            <a:xfrm>
              <a:off x="3042" y="-15"/>
              <a:ext cx="4499" cy="4499"/>
            </a:xfrm>
            <a:prstGeom prst="rect">
              <a:avLst/>
            </a:prstGeom>
          </p:spPr>
        </p:pic>
        <p:pic>
          <p:nvPicPr>
            <p:cNvPr id="8" name="Picture 7" descr="ffd0e7fc1e178a82b1df050af103738dab77e8ab"/>
            <p:cNvPicPr>
              <a:picLocks noChangeAspect="1"/>
            </p:cNvPicPr>
            <p:nvPr/>
          </p:nvPicPr>
          <p:blipFill>
            <a:blip r:embed="rId3"/>
            <a:stretch>
              <a:fillRect/>
            </a:stretch>
          </p:blipFill>
          <p:spPr>
            <a:xfrm>
              <a:off x="7454" y="-15"/>
              <a:ext cx="4499" cy="4499"/>
            </a:xfrm>
            <a:prstGeom prst="rect">
              <a:avLst/>
            </a:prstGeom>
          </p:spPr>
        </p:pic>
        <p:pic>
          <p:nvPicPr>
            <p:cNvPr id="9" name="Picture 8" descr="ffd0e7fc1e178a82b1df050af103738dab77e8ab"/>
            <p:cNvPicPr>
              <a:picLocks noChangeAspect="1"/>
            </p:cNvPicPr>
            <p:nvPr/>
          </p:nvPicPr>
          <p:blipFill>
            <a:blip r:embed="rId4"/>
            <a:stretch>
              <a:fillRect/>
            </a:stretch>
          </p:blipFill>
          <p:spPr>
            <a:xfrm>
              <a:off x="11866" y="-15"/>
              <a:ext cx="4499" cy="4499"/>
            </a:xfrm>
            <a:prstGeom prst="rect">
              <a:avLst/>
            </a:prstGeom>
          </p:spPr>
        </p:pic>
        <p:pic>
          <p:nvPicPr>
            <p:cNvPr id="12" name="Picture 11" descr="ffd0e7fc1e178a82b1df050af103738dab77e8ab"/>
            <p:cNvPicPr>
              <a:picLocks noChangeAspect="1"/>
            </p:cNvPicPr>
            <p:nvPr/>
          </p:nvPicPr>
          <p:blipFill>
            <a:blip r:embed="rId5"/>
            <a:stretch>
              <a:fillRect/>
            </a:stretch>
          </p:blipFill>
          <p:spPr>
            <a:xfrm>
              <a:off x="16278" y="-15"/>
              <a:ext cx="4499" cy="4499"/>
            </a:xfrm>
            <a:prstGeom prst="rect">
              <a:avLst/>
            </a:prstGeom>
          </p:spPr>
        </p:pic>
      </p:grpSp>
      <p:grpSp>
        <p:nvGrpSpPr>
          <p:cNvPr id="14" name="Group 13"/>
          <p:cNvGrpSpPr/>
          <p:nvPr/>
        </p:nvGrpSpPr>
        <p:grpSpPr>
          <a:xfrm>
            <a:off x="-151765" y="2391410"/>
            <a:ext cx="12596495" cy="2558415"/>
            <a:chOff x="-1370" y="-15"/>
            <a:chExt cx="22146" cy="4498"/>
          </a:xfrm>
        </p:grpSpPr>
        <p:pic>
          <p:nvPicPr>
            <p:cNvPr id="15" name="Picture 14" descr="ffd0e7fc1e178a82b1df050af103738dab77e8ab"/>
            <p:cNvPicPr>
              <a:picLocks noChangeAspect="1"/>
            </p:cNvPicPr>
            <p:nvPr/>
          </p:nvPicPr>
          <p:blipFill>
            <a:blip r:embed="rId6"/>
            <a:stretch>
              <a:fillRect/>
            </a:stretch>
          </p:blipFill>
          <p:spPr>
            <a:xfrm>
              <a:off x="-1370" y="-15"/>
              <a:ext cx="4499" cy="4499"/>
            </a:xfrm>
            <a:prstGeom prst="rect">
              <a:avLst/>
            </a:prstGeom>
          </p:spPr>
        </p:pic>
        <p:pic>
          <p:nvPicPr>
            <p:cNvPr id="16" name="Picture 15" descr="ffd0e7fc1e178a82b1df050af103738dab77e8ab"/>
            <p:cNvPicPr>
              <a:picLocks noChangeAspect="1"/>
            </p:cNvPicPr>
            <p:nvPr/>
          </p:nvPicPr>
          <p:blipFill>
            <a:blip r:embed="rId7"/>
            <a:stretch>
              <a:fillRect/>
            </a:stretch>
          </p:blipFill>
          <p:spPr>
            <a:xfrm>
              <a:off x="3042" y="-15"/>
              <a:ext cx="4499" cy="4499"/>
            </a:xfrm>
            <a:prstGeom prst="rect">
              <a:avLst/>
            </a:prstGeom>
          </p:spPr>
        </p:pic>
        <p:pic>
          <p:nvPicPr>
            <p:cNvPr id="17" name="Picture 16" descr="ffd0e7fc1e178a82b1df050af103738dab77e8ab"/>
            <p:cNvPicPr>
              <a:picLocks noChangeAspect="1"/>
            </p:cNvPicPr>
            <p:nvPr/>
          </p:nvPicPr>
          <p:blipFill>
            <a:blip r:embed="rId8"/>
            <a:stretch>
              <a:fillRect/>
            </a:stretch>
          </p:blipFill>
          <p:spPr>
            <a:xfrm>
              <a:off x="7454" y="-15"/>
              <a:ext cx="4499" cy="4499"/>
            </a:xfrm>
            <a:prstGeom prst="rect">
              <a:avLst/>
            </a:prstGeom>
          </p:spPr>
        </p:pic>
        <p:pic>
          <p:nvPicPr>
            <p:cNvPr id="18" name="Picture 17" descr="ffd0e7fc1e178a82b1df050af103738dab77e8ab"/>
            <p:cNvPicPr>
              <a:picLocks noChangeAspect="1"/>
            </p:cNvPicPr>
            <p:nvPr/>
          </p:nvPicPr>
          <p:blipFill>
            <a:blip r:embed="rId9"/>
            <a:stretch>
              <a:fillRect/>
            </a:stretch>
          </p:blipFill>
          <p:spPr>
            <a:xfrm>
              <a:off x="11866" y="-15"/>
              <a:ext cx="4499" cy="4499"/>
            </a:xfrm>
            <a:prstGeom prst="rect">
              <a:avLst/>
            </a:prstGeom>
          </p:spPr>
        </p:pic>
        <p:pic>
          <p:nvPicPr>
            <p:cNvPr id="19" name="Picture 18" descr="ffd0e7fc1e178a82b1df050af103738dab77e8ab"/>
            <p:cNvPicPr>
              <a:picLocks noChangeAspect="1"/>
            </p:cNvPicPr>
            <p:nvPr/>
          </p:nvPicPr>
          <p:blipFill>
            <a:blip r:embed="rId10"/>
            <a:stretch>
              <a:fillRect/>
            </a:stretch>
          </p:blipFill>
          <p:spPr>
            <a:xfrm>
              <a:off x="16278" y="-15"/>
              <a:ext cx="4499" cy="4499"/>
            </a:xfrm>
            <a:prstGeom prst="rect">
              <a:avLst/>
            </a:prstGeom>
          </p:spPr>
        </p:pic>
      </p:grpSp>
      <p:grpSp>
        <p:nvGrpSpPr>
          <p:cNvPr id="20" name="Group 19"/>
          <p:cNvGrpSpPr/>
          <p:nvPr/>
        </p:nvGrpSpPr>
        <p:grpSpPr>
          <a:xfrm>
            <a:off x="-914400" y="4944745"/>
            <a:ext cx="12425680" cy="2513330"/>
            <a:chOff x="-1472" y="-15"/>
            <a:chExt cx="22249" cy="4499"/>
          </a:xfrm>
        </p:grpSpPr>
        <p:pic>
          <p:nvPicPr>
            <p:cNvPr id="21" name="Picture 20" descr="ffd0e7fc1e178a82b1df050af103738dab77e8ab"/>
            <p:cNvPicPr>
              <a:picLocks noChangeAspect="1"/>
            </p:cNvPicPr>
            <p:nvPr/>
          </p:nvPicPr>
          <p:blipFill>
            <a:blip r:embed="rId11"/>
            <a:stretch>
              <a:fillRect/>
            </a:stretch>
          </p:blipFill>
          <p:spPr>
            <a:xfrm>
              <a:off x="-1472" y="-15"/>
              <a:ext cx="4499" cy="4499"/>
            </a:xfrm>
            <a:prstGeom prst="rect">
              <a:avLst/>
            </a:prstGeom>
          </p:spPr>
        </p:pic>
        <p:pic>
          <p:nvPicPr>
            <p:cNvPr id="22" name="Picture 21" descr="ffd0e7fc1e178a82b1df050af103738dab77e8ab"/>
            <p:cNvPicPr>
              <a:picLocks noChangeAspect="1"/>
            </p:cNvPicPr>
            <p:nvPr/>
          </p:nvPicPr>
          <p:blipFill>
            <a:blip r:embed="rId12"/>
            <a:stretch>
              <a:fillRect/>
            </a:stretch>
          </p:blipFill>
          <p:spPr>
            <a:xfrm>
              <a:off x="3042" y="-15"/>
              <a:ext cx="4499" cy="4499"/>
            </a:xfrm>
            <a:prstGeom prst="rect">
              <a:avLst/>
            </a:prstGeom>
          </p:spPr>
        </p:pic>
        <p:pic>
          <p:nvPicPr>
            <p:cNvPr id="23" name="Picture 22" descr="ffd0e7fc1e178a82b1df050af103738dab77e8ab"/>
            <p:cNvPicPr>
              <a:picLocks noChangeAspect="1"/>
            </p:cNvPicPr>
            <p:nvPr/>
          </p:nvPicPr>
          <p:blipFill>
            <a:blip r:embed="rId13"/>
            <a:stretch>
              <a:fillRect/>
            </a:stretch>
          </p:blipFill>
          <p:spPr>
            <a:xfrm>
              <a:off x="7454" y="-15"/>
              <a:ext cx="4499" cy="4499"/>
            </a:xfrm>
            <a:prstGeom prst="rect">
              <a:avLst/>
            </a:prstGeom>
          </p:spPr>
        </p:pic>
        <p:pic>
          <p:nvPicPr>
            <p:cNvPr id="24" name="Picture 23" descr="ffd0e7fc1e178a82b1df050af103738dab77e8ab"/>
            <p:cNvPicPr>
              <a:picLocks noChangeAspect="1"/>
            </p:cNvPicPr>
            <p:nvPr/>
          </p:nvPicPr>
          <p:blipFill>
            <a:blip r:embed="rId14"/>
            <a:stretch>
              <a:fillRect/>
            </a:stretch>
          </p:blipFill>
          <p:spPr>
            <a:xfrm>
              <a:off x="11866" y="-15"/>
              <a:ext cx="4499" cy="4499"/>
            </a:xfrm>
            <a:prstGeom prst="rect">
              <a:avLst/>
            </a:prstGeom>
          </p:spPr>
        </p:pic>
        <p:pic>
          <p:nvPicPr>
            <p:cNvPr id="25" name="Picture 24" descr="ffd0e7fc1e178a82b1df050af103738dab77e8ab"/>
            <p:cNvPicPr>
              <a:picLocks noChangeAspect="1"/>
            </p:cNvPicPr>
            <p:nvPr/>
          </p:nvPicPr>
          <p:blipFill>
            <a:blip r:embed="rId15"/>
            <a:stretch>
              <a:fillRect/>
            </a:stretch>
          </p:blipFill>
          <p:spPr>
            <a:xfrm>
              <a:off x="16278" y="-15"/>
              <a:ext cx="4499" cy="4499"/>
            </a:xfrm>
            <a:prstGeom prst="rect">
              <a:avLst/>
            </a:prstGeom>
          </p:spPr>
        </p:pic>
      </p:grpSp>
      <p:pic>
        <p:nvPicPr>
          <p:cNvPr id="26" name="Picture 25" descr="ffd0e7fc1e178a82b1df050af103738dab77e8ab"/>
          <p:cNvPicPr>
            <a:picLocks noChangeAspect="1"/>
          </p:cNvPicPr>
          <p:nvPr/>
        </p:nvPicPr>
        <p:blipFill>
          <a:blip r:embed="rId16"/>
          <a:stretch>
            <a:fillRect/>
          </a:stretch>
        </p:blipFill>
        <p:spPr>
          <a:xfrm>
            <a:off x="11509375" y="4935220"/>
            <a:ext cx="2475865" cy="24758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20975"/>
            <a:ext cx="10515600" cy="1325563"/>
          </a:xfrm>
        </p:spPr>
        <p:txBody>
          <a:bodyPr>
            <a:noAutofit/>
            <a:scene3d>
              <a:camera prst="orthographicFront"/>
              <a:lightRig rig="threePt" dir="t"/>
            </a:scene3d>
          </a:bodyPr>
          <a:p>
            <a:pPr algn="ctr"/>
            <a:r>
              <a:rPr lang="x-none" altLang="en-US" sz="8800">
                <a:solidFill>
                  <a:schemeClr val="accent1"/>
                </a:solidFill>
                <a:effectLst>
                  <a:outerShdw blurRad="38100" dist="25400" dir="5400000" algn="ctr" rotWithShape="0">
                    <a:srgbClr val="6E747A">
                      <a:alpha val="43000"/>
                    </a:srgbClr>
                  </a:outerShdw>
                </a:effectLst>
                <a:latin typeface="Lohit Odia" charset="0"/>
                <a:ea typeface="Source Han Sans CN" charset="0"/>
              </a:rPr>
              <a:t>thanks</a:t>
            </a:r>
            <a:endParaRPr lang="x-none" altLang="en-US" sz="8800">
              <a:solidFill>
                <a:schemeClr val="accent1"/>
              </a:solidFill>
              <a:effectLst>
                <a:outerShdw blurRad="38100" dist="25400" dir="5400000" algn="ctr" rotWithShape="0">
                  <a:srgbClr val="6E747A">
                    <a:alpha val="43000"/>
                  </a:srgbClr>
                </a:outerShdw>
              </a:effectLst>
              <a:latin typeface="Lohit Odia" charset="0"/>
              <a:ea typeface="Source Han Sans C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174240"/>
          </a:xfrm>
        </p:spPr>
        <p:txBody>
          <a:bodyPr/>
          <a:p>
            <a:pPr algn="ctr"/>
            <a:r>
              <a:rPr lang="en-US"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rPr>
              <a:t>面向过程</a:t>
            </a:r>
            <a:endParaRPr lang="en-US"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endParaRPr>
          </a:p>
        </p:txBody>
      </p:sp>
      <p:sp>
        <p:nvSpPr>
          <p:cNvPr id="3" name="Content Placeholder 2"/>
          <p:cNvSpPr>
            <a:spLocks noGrp="1"/>
          </p:cNvSpPr>
          <p:nvPr>
            <p:ph idx="1"/>
          </p:nvPr>
        </p:nvSpPr>
        <p:spPr>
          <a:xfrm>
            <a:off x="838200" y="3625850"/>
            <a:ext cx="10515600" cy="2551430"/>
          </a:xfrm>
        </p:spPr>
        <p:txBody>
          <a:bodyPr/>
          <a:p>
            <a:pPr algn="ctr"/>
            <a:r>
              <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sym typeface="+mn-ea"/>
              </a:rPr>
              <a:t>面向对象： 狗.吃(屎)</a:t>
            </a:r>
            <a:endPar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sym typeface="+mn-ea"/>
            </a:endParaRPr>
          </a:p>
          <a:p>
            <a:pPr algn="ctr"/>
            <a:r>
              <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sym typeface="+mn-ea"/>
              </a:rPr>
              <a:t>面向过程： 吃.(狗,屎) </a:t>
            </a:r>
            <a:endPar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sym typeface="+mn-ea"/>
            </a:endParaRPr>
          </a:p>
          <a:p>
            <a:pPr algn="ctr"/>
            <a:endPar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rPr>
              <a:t>结构化方法</a:t>
            </a:r>
            <a:endParaRPr lang="en-US">
              <a:latin typeface="Microsoft YaHei" charset="0"/>
              <a:ea typeface="Microsoft YaHei" charset="0"/>
            </a:endParaRPr>
          </a:p>
        </p:txBody>
      </p:sp>
      <p:sp>
        <p:nvSpPr>
          <p:cNvPr id="3" name="Content Placeholder 2"/>
          <p:cNvSpPr>
            <a:spLocks noGrp="1"/>
          </p:cNvSpPr>
          <p:nvPr>
            <p:ph idx="1"/>
          </p:nvPr>
        </p:nvSpPr>
        <p:spPr/>
        <p:txBody>
          <a:bodyPr/>
          <a:p>
            <a:pPr marL="0" indent="0">
              <a:buNone/>
            </a:pPr>
            <a:r>
              <a:rPr lang="en-US" sz="1600">
                <a:latin typeface="Microsoft YaHei" charset="0"/>
                <a:ea typeface="Microsoft YaHei" charset="0"/>
              </a:rPr>
              <a:t>（1）抽象原则</a:t>
            </a:r>
            <a:endParaRPr lang="en-US" sz="1600">
              <a:latin typeface="Microsoft YaHei" charset="0"/>
              <a:ea typeface="Microsoft YaHei" charset="0"/>
            </a:endParaRPr>
          </a:p>
          <a:p>
            <a:pPr marL="457200" lvl="1" indent="0">
              <a:buNone/>
            </a:pPr>
            <a:r>
              <a:rPr lang="en-US" sz="1540">
                <a:latin typeface="Microsoft YaHei" charset="0"/>
                <a:ea typeface="Microsoft YaHei" charset="0"/>
              </a:rPr>
              <a:t>抽象原则是一切系统科学方法都必须遵循的基本原则它注重把握系统的本质内容而忽略与系统当前目标无关的内容它是一种基本的认知过程和思维方式</a:t>
            </a:r>
            <a:endParaRPr lang="en-US" sz="1540">
              <a:latin typeface="Microsoft YaHei" charset="0"/>
              <a:ea typeface="Microsoft YaHei" charset="0"/>
            </a:endParaRPr>
          </a:p>
          <a:p>
            <a:pPr marL="457200" lvl="1" indent="0">
              <a:buNone/>
            </a:pPr>
            <a:endParaRPr lang="en-US" sz="1540">
              <a:latin typeface="Microsoft YaHei" charset="0"/>
              <a:ea typeface="Microsoft YaHei" charset="0"/>
            </a:endParaRPr>
          </a:p>
          <a:p>
            <a:pPr marL="0" indent="0">
              <a:buNone/>
            </a:pPr>
            <a:r>
              <a:rPr lang="en-US" sz="1600">
                <a:latin typeface="Microsoft YaHei" charset="0"/>
                <a:ea typeface="Microsoft YaHei" charset="0"/>
              </a:rPr>
              <a:t>（2）分解原则</a:t>
            </a:r>
            <a:endParaRPr lang="en-US" sz="1600">
              <a:latin typeface="Microsoft YaHei" charset="0"/>
              <a:ea typeface="Microsoft YaHei" charset="0"/>
            </a:endParaRPr>
          </a:p>
          <a:p>
            <a:pPr marL="457200" lvl="1" indent="0">
              <a:buNone/>
            </a:pPr>
            <a:r>
              <a:rPr lang="en-US" sz="1600">
                <a:latin typeface="Microsoft YaHei" charset="0"/>
                <a:ea typeface="Microsoft YaHei" charset="0"/>
              </a:rPr>
              <a:t>分解原则是结构化方法中最基本的原则它是一种先总体后局部的思想原则在构造信息系统模型时它采用自顶向下分层解决的方法</a:t>
            </a:r>
            <a:endParaRPr lang="en-US" sz="1600">
              <a:latin typeface="Microsoft YaHei" charset="0"/>
              <a:ea typeface="Microsoft YaHei" charset="0"/>
            </a:endParaRPr>
          </a:p>
          <a:p>
            <a:pPr marL="0" indent="0">
              <a:buNone/>
            </a:pPr>
            <a:endParaRPr lang="en-US" sz="1600">
              <a:latin typeface="Microsoft YaHei" charset="0"/>
              <a:ea typeface="Microsoft YaHei" charset="0"/>
            </a:endParaRPr>
          </a:p>
          <a:p>
            <a:pPr marL="0" indent="0">
              <a:buNone/>
            </a:pPr>
            <a:r>
              <a:rPr lang="en-US" sz="1600">
                <a:latin typeface="Microsoft YaHei" charset="0"/>
                <a:ea typeface="Microsoft YaHei" charset="0"/>
              </a:rPr>
              <a:t>（3）模块化原则</a:t>
            </a:r>
            <a:endParaRPr lang="en-US" sz="1600">
              <a:latin typeface="Microsoft YaHei" charset="0"/>
              <a:ea typeface="Microsoft YaHei" charset="0"/>
            </a:endParaRPr>
          </a:p>
          <a:p>
            <a:pPr marL="457200" lvl="1" indent="0">
              <a:buNone/>
            </a:pPr>
            <a:r>
              <a:rPr lang="en-US" sz="1400">
                <a:latin typeface="Microsoft YaHei" charset="0"/>
                <a:ea typeface="Microsoft YaHei" charset="0"/>
              </a:rPr>
              <a:t>模块化是结构化方法最基本的分解原则的具体应用它主要出现在结构化设计阶段中其目标是将系统分解成具有特定功能的若干模块从而完成系统指定的各项功能</a:t>
            </a:r>
            <a:endParaRPr lang="en-US" sz="1400">
              <a:latin typeface="Microsoft YaHei" charset="0"/>
              <a:ea typeface="Microsoft YaHei" charset="0"/>
            </a:endParaRPr>
          </a:p>
          <a:p>
            <a:pPr marL="457200" lvl="1" indent="0">
              <a:buNone/>
            </a:pPr>
            <a:endParaRPr lang="en-US" sz="1400">
              <a:latin typeface="Microsoft YaHei" charset="0"/>
              <a:ea typeface="Microsoft YaHe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5965825"/>
          </a:xfrm>
        </p:spPr>
        <p:txBody>
          <a:bodyPr/>
          <a:p>
            <a:pPr algn="ctr"/>
            <a:r>
              <a:rPr lang="en-US"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rPr>
              <a:t>面向对象</a:t>
            </a:r>
            <a:endParaRPr lang="en-US" b="1">
              <a:solidFill>
                <a:schemeClr val="accent1"/>
              </a:solidFill>
              <a:effectLst>
                <a:outerShdw blurRad="38100" dist="25400" dir="5400000" algn="ctr" rotWithShape="0">
                  <a:srgbClr val="6E747A">
                    <a:alpha val="43000"/>
                  </a:srgbClr>
                </a:outerShdw>
              </a:effectLst>
              <a:latin typeface="Microsoft YaHei" charset="0"/>
              <a:ea typeface="Microsoft YaHei"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rPr>
              <a:t>为什么要进行</a:t>
            </a:r>
            <a:r>
              <a:rPr lang="en-US" b="1">
                <a:latin typeface="Microsoft YaHei" charset="0"/>
                <a:ea typeface="Microsoft YaHei" charset="0"/>
              </a:rPr>
              <a:t>面向对象设计</a:t>
            </a:r>
            <a:r>
              <a:rPr lang="en-US">
                <a:latin typeface="Microsoft YaHei" charset="0"/>
                <a:ea typeface="Microsoft YaHei" charset="0"/>
              </a:rPr>
              <a:t>？</a:t>
            </a:r>
            <a:endParaRPr lang="en-US">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软件 </a:t>
            </a:r>
            <a:r>
              <a:rPr lang="en-US">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rPr>
              <a:t>必然</a:t>
            </a: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Microsoft YaHei" charset="0"/>
                <a:ea typeface="Microsoft YaHei" charset="0"/>
              </a:rPr>
              <a:t> </a:t>
            </a:r>
            <a:r>
              <a:rPr lang="en-US">
                <a:latin typeface="Microsoft YaHei" charset="0"/>
                <a:ea typeface="Microsoft YaHei" charset="0"/>
              </a:rPr>
              <a:t>修改</a:t>
            </a:r>
            <a:endParaRPr lang="en-US">
              <a:latin typeface="Microsoft YaHei" charset="0"/>
              <a:ea typeface="Microsoft YaHei" charset="0"/>
            </a:endParaRPr>
          </a:p>
          <a:p>
            <a:r>
              <a:rPr lang="en-US">
                <a:latin typeface="Microsoft YaHei" charset="0"/>
                <a:ea typeface="Microsoft YaHei" charset="0"/>
              </a:rPr>
              <a:t>一个 </a:t>
            </a:r>
            <a:r>
              <a:rPr lang="en-US" b="1">
                <a:ln w="12700">
                  <a:solidFill>
                    <a:schemeClr val="accent5"/>
                  </a:solidFill>
                  <a:prstDash val="solid"/>
                </a:ln>
                <a:pattFill prst="ltDnDiag">
                  <a:fgClr>
                    <a:schemeClr val="accent5">
                      <a:lumMod val="60000"/>
                      <a:lumOff val="40000"/>
                    </a:schemeClr>
                  </a:fgClr>
                  <a:bgClr>
                    <a:schemeClr val="bg1"/>
                  </a:bgClr>
                </a:pattFill>
                <a:effectLst/>
                <a:latin typeface="FZChaoCuHei-M10" charset="0"/>
                <a:ea typeface="FZChaoCuHei-M10" charset="0"/>
              </a:rPr>
              <a:t>敏捷</a:t>
            </a:r>
            <a:r>
              <a:rPr lang="en-US" b="1">
                <a:ln w="12700">
                  <a:solidFill>
                    <a:schemeClr val="accent5"/>
                  </a:solidFill>
                  <a:prstDash val="solid"/>
                </a:ln>
                <a:pattFill prst="ltDnDiag">
                  <a:fgClr>
                    <a:schemeClr val="accent5">
                      <a:lumMod val="60000"/>
                      <a:lumOff val="40000"/>
                    </a:schemeClr>
                  </a:fgClr>
                  <a:bgClr>
                    <a:schemeClr val="bg1"/>
                  </a:bgClr>
                </a:pattFill>
                <a:effectLst/>
                <a:latin typeface="Microsoft YaHei" charset="0"/>
                <a:ea typeface="Microsoft YaHei" charset="0"/>
              </a:rPr>
              <a:t> </a:t>
            </a:r>
            <a:r>
              <a:rPr lang="en-US">
                <a:latin typeface="Microsoft YaHei" charset="0"/>
                <a:ea typeface="Microsoft YaHei" charset="0"/>
              </a:rPr>
              <a:t>设计的软件能轻松应对变化，能被扩展和复用。</a:t>
            </a:r>
            <a:endParaRPr lang="en-US">
              <a:latin typeface="Microsoft YaHei" charset="0"/>
              <a:ea typeface="Microsoft YaHei" charset="0"/>
            </a:endParaRPr>
          </a:p>
          <a:p>
            <a:r>
              <a:rPr lang="en-US">
                <a:latin typeface="Microsoft YaHei" charset="0"/>
                <a:ea typeface="Microsoft YaHei" charset="0"/>
              </a:rPr>
              <a:t>而应用“面向对象设计”是做到敏捷设计的关键。</a:t>
            </a:r>
            <a:endParaRPr lang="en-US">
              <a:latin typeface="Microsoft YaHei" charset="0"/>
              <a:ea typeface="Microsoft YaHei" charset="0"/>
            </a:endParaRPr>
          </a:p>
          <a:p>
            <a:endParaRPr lang="en-US">
              <a:latin typeface="Microsoft YaHei" charset="0"/>
              <a:ea typeface="Microsoft YaHei" charset="0"/>
            </a:endParaRPr>
          </a:p>
          <a:p>
            <a:endParaRPr lang="en-US">
              <a:latin typeface="Microsoft YaHei" charset="0"/>
              <a:ea typeface="Microsoft YaHe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latin typeface="Microsoft YaHei" charset="0"/>
                <a:ea typeface="Microsoft YaHei" charset="0"/>
              </a:rPr>
              <a:t>agile</a:t>
            </a:r>
            <a:endParaRPr lang="x-none" altLang="en-US">
              <a:latin typeface="Microsoft YaHei" charset="0"/>
              <a:ea typeface="Microsoft YaHei" charset="0"/>
            </a:endParaRPr>
          </a:p>
        </p:txBody>
      </p:sp>
      <p:pic>
        <p:nvPicPr>
          <p:cNvPr id="4" name="Content Placeholder 3"/>
          <p:cNvPicPr>
            <a:picLocks noChangeAspect="1"/>
          </p:cNvPicPr>
          <p:nvPr>
            <p:ph idx="1"/>
          </p:nvPr>
        </p:nvPicPr>
        <p:blipFill>
          <a:blip r:embed="rId1"/>
          <a:stretch>
            <a:fillRect/>
          </a:stretch>
        </p:blipFill>
        <p:spPr>
          <a:xfrm>
            <a:off x="2946400" y="1234440"/>
            <a:ext cx="6515735" cy="4856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面向对象设计</a:t>
            </a:r>
            <a:endParaRPr lang="en-US">
              <a:latin typeface="Microsoft YaHei" charset="0"/>
              <a:ea typeface="Microsoft YaHei" charset="0"/>
            </a:endParaRPr>
          </a:p>
        </p:txBody>
      </p:sp>
      <p:sp>
        <p:nvSpPr>
          <p:cNvPr id="3" name="Content Placeholder 2"/>
          <p:cNvSpPr>
            <a:spLocks noGrp="1"/>
          </p:cNvSpPr>
          <p:nvPr>
            <p:ph idx="1"/>
          </p:nvPr>
        </p:nvSpPr>
        <p:spPr/>
        <p:txBody>
          <a:bodyPr/>
          <a:p>
            <a:r>
              <a:rPr lang="en-US">
                <a:latin typeface="Microsoft YaHei" charset="0"/>
                <a:ea typeface="Microsoft YaHei" charset="0"/>
              </a:rPr>
              <a:t>面向对象</a:t>
            </a:r>
            <a:endParaRPr lang="en-US">
              <a:latin typeface="Microsoft YaHei" charset="0"/>
              <a:ea typeface="Microsoft YaHei" charset="0"/>
            </a:endParaRPr>
          </a:p>
          <a:p>
            <a:r>
              <a:rPr lang="en-US">
                <a:latin typeface="Microsoft YaHei" charset="0"/>
                <a:ea typeface="Microsoft YaHei" charset="0"/>
              </a:rPr>
              <a:t>复用</a:t>
            </a:r>
            <a:endParaRPr lang="en-US">
              <a:latin typeface="Microsoft YaHei" charset="0"/>
              <a:ea typeface="Microsoft YaHei" charset="0"/>
            </a:endParaRPr>
          </a:p>
          <a:p>
            <a:r>
              <a:rPr lang="en-US">
                <a:latin typeface="Microsoft YaHei" charset="0"/>
                <a:ea typeface="Microsoft YaHei" charset="0"/>
              </a:rPr>
              <a:t>变化的代价极小</a:t>
            </a:r>
            <a:endParaRPr lang="en-US">
              <a:latin typeface="Microsoft YaHei" charset="0"/>
              <a:ea typeface="Microsoft YaHei" charset="0"/>
            </a:endParaRPr>
          </a:p>
          <a:p>
            <a:r>
              <a:rPr lang="en-US">
                <a:latin typeface="Microsoft YaHei" charset="0"/>
                <a:ea typeface="Microsoft YaHei" charset="0"/>
              </a:rPr>
              <a:t>无需改代码即可扩展</a:t>
            </a:r>
            <a:endParaRPr lang="en-US">
              <a:latin typeface="Microsoft YaHei" charset="0"/>
              <a:ea typeface="Microsoft YaHe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Microsoft YaHei" charset="0"/>
                <a:ea typeface="Microsoft YaHei" charset="0"/>
                <a:sym typeface="+mn-ea"/>
              </a:rPr>
              <a:t>基本设计原则</a:t>
            </a:r>
            <a:endParaRPr lang="x-none" altLang="en-US">
              <a:latin typeface="Microsoft YaHei" charset="0"/>
              <a:ea typeface="Microsoft YaHei" charset="0"/>
              <a:sym typeface="+mn-ea"/>
            </a:endParaRPr>
          </a:p>
        </p:txBody>
      </p:sp>
      <p:sp>
        <p:nvSpPr>
          <p:cNvPr id="3" name="Content Placeholder 2"/>
          <p:cNvSpPr>
            <a:spLocks noGrp="1"/>
          </p:cNvSpPr>
          <p:nvPr>
            <p:ph idx="1"/>
          </p:nvPr>
        </p:nvSpPr>
        <p:spPr>
          <a:xfrm>
            <a:off x="828675" y="2226310"/>
            <a:ext cx="10515600" cy="4351338"/>
          </a:xfrm>
        </p:spPr>
        <p:txBody>
          <a:bodyPr/>
          <a:p>
            <a:pPr marL="0" indent="0">
              <a:buNone/>
            </a:pPr>
            <a:r>
              <a:rPr lang="en-US" b="1">
                <a:latin typeface="Microsoft YaHei" charset="0"/>
                <a:ea typeface="Microsoft YaHei" charset="0"/>
              </a:rPr>
              <a:t>SOLID</a:t>
            </a:r>
            <a:endParaRPr lang="en-US" b="1">
              <a:latin typeface="Microsoft YaHei" charset="0"/>
              <a:ea typeface="Microsoft YaHei" charset="0"/>
            </a:endParaRPr>
          </a:p>
          <a:p>
            <a:pPr marL="0" indent="0" algn="l">
              <a:buNone/>
            </a:pPr>
            <a:endParaRPr lang="en-US">
              <a:latin typeface="Sans Serif" charset="0"/>
              <a:ea typeface="Sans Serif" charset="0"/>
            </a:endParaRPr>
          </a:p>
          <a:p>
            <a:pPr marL="457200" indent="-457200" algn="l"/>
            <a:r>
              <a:rPr lang="en-US">
                <a:latin typeface="Sans Serif" charset="0"/>
                <a:ea typeface="Sans Serif" charset="0"/>
              </a:rPr>
              <a:t>S – Single-responsiblity principle</a:t>
            </a:r>
            <a:endParaRPr lang="en-US">
              <a:latin typeface="Sans Serif" charset="0"/>
              <a:ea typeface="Sans Serif" charset="0"/>
            </a:endParaRPr>
          </a:p>
          <a:p>
            <a:pPr marL="457200" indent="-457200" algn="l"/>
            <a:r>
              <a:rPr lang="en-US">
                <a:latin typeface="Sans Serif" charset="0"/>
                <a:ea typeface="Sans Serif" charset="0"/>
              </a:rPr>
              <a:t>O– Open-closed principle</a:t>
            </a:r>
            <a:endParaRPr lang="en-US">
              <a:latin typeface="Sans Serif" charset="0"/>
              <a:ea typeface="Sans Serif" charset="0"/>
            </a:endParaRPr>
          </a:p>
          <a:p>
            <a:pPr marL="457200" indent="-457200" algn="l"/>
            <a:r>
              <a:rPr lang="en-US">
                <a:latin typeface="Sans Serif" charset="0"/>
                <a:ea typeface="Sans Serif" charset="0"/>
              </a:rPr>
              <a:t>L – Liskov substitution principle</a:t>
            </a:r>
            <a:endParaRPr lang="en-US">
              <a:latin typeface="Sans Serif" charset="0"/>
              <a:ea typeface="Sans Serif" charset="0"/>
            </a:endParaRPr>
          </a:p>
          <a:p>
            <a:pPr marL="457200" indent="-457200" algn="l"/>
            <a:r>
              <a:rPr lang="en-US">
                <a:latin typeface="Sans Serif" charset="0"/>
                <a:ea typeface="Sans Serif" charset="0"/>
              </a:rPr>
              <a:t>I  – Interface segregation principle</a:t>
            </a:r>
            <a:endParaRPr lang="en-US">
              <a:latin typeface="Sans Serif" charset="0"/>
              <a:ea typeface="Sans Serif" charset="0"/>
            </a:endParaRPr>
          </a:p>
          <a:p>
            <a:pPr marL="457200" indent="-457200" algn="l"/>
            <a:r>
              <a:rPr lang="en-US">
                <a:latin typeface="Sans Serif" charset="0"/>
                <a:ea typeface="Sans Serif" charset="0"/>
              </a:rPr>
              <a:t>D– Dependency Inversion Principle</a:t>
            </a:r>
            <a:endParaRPr lang="en-US">
              <a:latin typeface="Sans Serif" charset="0"/>
              <a:ea typeface="Sans Serif" charset="0"/>
            </a:endParaRPr>
          </a:p>
          <a:p>
            <a:pPr marL="457200" indent="-457200" algn="l"/>
            <a:endParaRPr lang="en-US">
              <a:latin typeface="Sans Serif" charset="0"/>
              <a:ea typeface="Sans Serif" charset="0"/>
            </a:endParaRPr>
          </a:p>
        </p:txBody>
      </p:sp>
      <p:sp>
        <p:nvSpPr>
          <p:cNvPr id="4" name="Text Box 3"/>
          <p:cNvSpPr txBox="1"/>
          <p:nvPr/>
        </p:nvSpPr>
        <p:spPr>
          <a:xfrm>
            <a:off x="2515870" y="2131695"/>
            <a:ext cx="9564370" cy="657225"/>
          </a:xfrm>
          <a:prstGeom prst="rect">
            <a:avLst/>
          </a:prstGeom>
          <a:noFill/>
        </p:spPr>
        <p:txBody>
          <a:bodyPr wrap="square" rtlCol="0">
            <a:spAutoFit/>
            <a:scene3d>
              <a:camera prst="orthographicFront"/>
              <a:lightRig rig="threePt" dir="t"/>
            </a:scene3d>
          </a:bodyPr>
          <a:p>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LKLUG" charset="0"/>
              </a:rPr>
              <a:t>S.O.L.I.D is an acronym for the first five object-oriented design(OOD) principles by Robert C. Martin, popularly known as Uncle Bob.</a:t>
            </a:r>
            <a:endPar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latin typeface="LKLUG"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4352</Words>
  <Application>Kingsoft Office WPP</Application>
  <PresentationFormat>Widescreen</PresentationFormat>
  <Paragraphs>246</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Theme</vt:lpstr>
      <vt:lpstr>面向 [  ] 编程</vt:lpstr>
      <vt:lpstr>Overview</vt:lpstr>
      <vt:lpstr>面向过程</vt:lpstr>
      <vt:lpstr>结构化方法</vt:lpstr>
      <vt:lpstr>面向对象</vt:lpstr>
      <vt:lpstr>为什么要进行面向对象设计？</vt:lpstr>
      <vt:lpstr>agile</vt:lpstr>
      <vt:lpstr>面向对象设计</vt:lpstr>
      <vt:lpstr>基本设计原则</vt:lpstr>
      <vt:lpstr>面向函数编程/ 函数式编程/ 面向函数范式编程  Functional programming</vt:lpstr>
      <vt:lpstr>PowerPoint 演示文稿</vt:lpstr>
      <vt:lpstr>函数风格的编程特点</vt:lpstr>
      <vt:lpstr>闭包 closure</vt:lpstr>
      <vt:lpstr>closure  code example</vt:lpstr>
      <vt:lpstr>PowerPoint 演示文稿</vt:lpstr>
      <vt:lpstr>Lambda 表达式</vt:lpstr>
      <vt:lpstr>lambda calculus   code example</vt:lpstr>
      <vt:lpstr>面向切面/方面编程   Aspect Oriented Programming</vt:lpstr>
      <vt:lpstr>AOP</vt:lpstr>
      <vt:lpstr>what is an aspect</vt:lpstr>
      <vt:lpstr>AOP  说人话</vt:lpstr>
      <vt:lpstr>decorator , 装饰模式</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zdt</dc:creator>
  <cp:lastModifiedBy>zdt</cp:lastModifiedBy>
  <cp:revision>211</cp:revision>
  <dcterms:created xsi:type="dcterms:W3CDTF">2016-05-13T01:45:48Z</dcterms:created>
  <dcterms:modified xsi:type="dcterms:W3CDTF">2016-05-13T01:45:48Z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1033-10.1.0.5503</vt:lpwstr>
  </property>
</Properties>
</file>