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7" r:id="rId4"/>
    <p:sldId id="258" r:id="rId6"/>
    <p:sldId id="270" r:id="rId7"/>
    <p:sldId id="259" r:id="rId8"/>
    <p:sldId id="263" r:id="rId9"/>
    <p:sldId id="264" r:id="rId10"/>
    <p:sldId id="262" r:id="rId11"/>
    <p:sldId id="260" r:id="rId12"/>
    <p:sldId id="266"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代表一种文化、运动或实践。 </a:t>
            </a:r>
            <a:r>
              <a:rPr lang="x-none" altLang="en-US">
                <a:sym typeface="+mn-ea"/>
              </a:rPr>
              <a:t>= =</a:t>
            </a:r>
            <a:endParaRPr lang="x-none" altLang="en-US">
              <a:sym typeface="+mn-ea"/>
            </a:endParaRPr>
          </a:p>
          <a:p>
            <a:endParaRPr lang="x-none" altLang="en-US">
              <a:sym typeface="+mn-ea"/>
            </a:endParaRPr>
          </a:p>
          <a:p>
            <a:r>
              <a:rPr lang="x-none" altLang="en-US">
                <a:sym typeface="+mn-ea"/>
              </a:rPr>
              <a:t>1990年代开始逐渐引起广泛关注的一些新型软件开发方法，是一种应对快速变化的需求的一种软件开发能力。</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软体开发模型，在瀑布模型中，软件开发被分为需求分析，设计，实现，测试（确认），集成，和维护这样的步骤依序进行。</a:t>
            </a:r>
            <a:endParaRPr lang="x-none" altLang="en-US">
              <a:sym typeface="+mn-ea"/>
            </a:endParaRPr>
          </a:p>
          <a:p>
            <a:endParaRPr lang="x-none" altLang="en-US">
              <a:sym typeface="+mn-ea"/>
            </a:endParaRPr>
          </a:p>
          <a:p>
            <a:r>
              <a:rPr lang="x-none" altLang="en-US">
                <a:sym typeface="+mn-ea"/>
              </a:rPr>
              <a:t>是以文档为驱动的，因为在瀑布的整个开发过程中，要写大量的文档，把需求文档写出来后，开发人员都是根据文档进行开发的，一切以文档为依据；而敏捷开发它只写有必要的文档，或尽量少写文档，敏捷开发注重的是人与人之间，面对面的交流，所以它强调以人为核心。</a:t>
            </a:r>
            <a:endParaRPr lang="x-none" altLang="en-US">
              <a:sym typeface="+mn-ea"/>
            </a:endParaRPr>
          </a:p>
          <a:p>
            <a:endParaRPr lang="x-none" altLang="en-US">
              <a:sym typeface="+mn-ea"/>
            </a:endParaRPr>
          </a:p>
          <a:p>
            <a:r>
              <a:rPr lang="x-none" altLang="en-US">
                <a:sym typeface="+mn-ea"/>
              </a:rPr>
              <a:t>image source : http://www.business-software.com/blog/waterfall-vs-agile-development-differ-matters/</a:t>
            </a:r>
            <a:endParaRPr lang="x-none" altLang="en-US"/>
          </a:p>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image source : http://www.business-software.com/blog/waterfall-vs-agile-development-differ-matters/</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代表一种文化、运动或实践。 </a:t>
            </a:r>
            <a:r>
              <a:rPr lang="x-none" altLang="en-US">
                <a:sym typeface="+mn-ea"/>
              </a:rPr>
              <a:t>= =</a:t>
            </a:r>
            <a:endParaRPr lang="x-none" altLang="en-US">
              <a:sym typeface="+mn-ea"/>
            </a:endParaRPr>
          </a:p>
          <a:p>
            <a:endParaRPr lang="x-none" altLang="en-US">
              <a:sym typeface="+mn-ea"/>
            </a:endParaRPr>
          </a:p>
          <a:p>
            <a:r>
              <a:rPr lang="x-none" altLang="en-US">
                <a:sym typeface="+mn-ea"/>
              </a:rPr>
              <a:t>https://www.youtube.com/watch?v=OOGFxVzW35w</a:t>
            </a:r>
            <a:endParaRPr lang="x-none" alt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不过长话短说的话，把他想象成一个用了一种新颖方式实现的超轻量虚拟机，在大概效果上也是正确的。当然在实现的原理和应用上还是和VM有巨大差别的，并且专业的叫法是应用容器（Application Container）。</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docker把一个软件包含在了包含所有它所需要的所有运行环境的一整个文件系统里, 包括 代码、runtime、系统文件、系统库，即任何可以在服务器上安装的东西</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Microsoft YaHei" charset="0"/>
                <a:ea typeface="Microsoft YaHei" charset="0"/>
                <a:sym typeface="+mn-ea"/>
              </a:rPr>
              <a:t>传统的虚拟化技术要生成一个环境的时间非常久，对于docker来说启动和销毁都是秒级的，而且它底层依赖的技术lxc(linux container)完全是内核特性，没有任何中间层开销，对于资源的利用率极高性能接近物理机。当然由于现在docker依赖于lxc，所以你只能在Linux上跑它。</a:t>
            </a:r>
            <a:endParaRPr lang="en-US">
              <a:latin typeface="Microsoft YaHei" charset="0"/>
              <a:ea typeface="Microsoft YaHei" charset="0"/>
            </a:endParaRPr>
          </a:p>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VM 的 Hypervisor 需要实现对硬件的虚拟化，并且还要搭载自己的操作系统，自然在启动速度和资源利用率以及性能上有比较大的开销</a:t>
            </a:r>
            <a:endParaRPr lang="en-US"/>
          </a:p>
          <a:p>
            <a:endParaRPr lang="en-US"/>
          </a:p>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3" y="1122424"/>
            <a:ext cx="6858020" cy="238773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95" y="365145"/>
            <a:ext cx="1971681" cy="58121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2" y="365145"/>
            <a:ext cx="5800742" cy="581215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831"/>
            <a:ext cx="7886724" cy="285289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2" y="1825724"/>
            <a:ext cx="3886212" cy="4351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64" y="1825724"/>
            <a:ext cx="3886212" cy="4351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3" y="365145"/>
            <a:ext cx="7886724" cy="132563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3" y="2505211"/>
            <a:ext cx="3868352" cy="36847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4" y="2505211"/>
            <a:ext cx="3887403" cy="368478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25"/>
            <a:ext cx="2949187" cy="1600287"/>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25"/>
            <a:ext cx="2949187" cy="1600287"/>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en-US"/>
          </a:p>
        </p:txBody>
      </p:sp>
      <p:sp>
        <p:nvSpPr>
          <p:cNvPr id="4" name="Text Placeholder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365145"/>
            <a:ext cx="7886724" cy="132563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2" y="1825724"/>
            <a:ext cx="7886724" cy="435157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28652" y="6356696"/>
            <a:ext cx="2057406" cy="36514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3028959" y="6356696"/>
            <a:ext cx="3086109" cy="36514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69" y="6356696"/>
            <a:ext cx="2057406" cy="36514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733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733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733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733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733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20370" y="1699260"/>
            <a:ext cx="8390255" cy="1790700"/>
          </a:xfrm>
        </p:spPr>
        <p:txBody>
          <a:bodyPr/>
          <a:p>
            <a:r>
              <a:rPr lang="x-none" altLang="en-US" sz="5400">
                <a:solidFill>
                  <a:schemeClr val="tx1"/>
                </a:solidFill>
                <a:effectLst>
                  <a:outerShdw blurRad="38100" dist="19050" dir="2700000" algn="tl" rotWithShape="0">
                    <a:schemeClr val="dk1">
                      <a:alpha val="40000"/>
                    </a:schemeClr>
                  </a:outerShdw>
                </a:effectLst>
                <a:latin typeface="Microsoft YaHei" charset="0"/>
                <a:ea typeface="Microsoft YaHei" charset="0"/>
              </a:rPr>
              <a:t>Introducing         Docker</a:t>
            </a:r>
            <a:endParaRPr lang="x-none" altLang="en-US" sz="5400">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pic>
        <p:nvPicPr>
          <p:cNvPr id="7" name="Picture 6"/>
          <p:cNvPicPr>
            <a:picLocks noChangeAspect="1"/>
          </p:cNvPicPr>
          <p:nvPr/>
        </p:nvPicPr>
        <p:blipFill>
          <a:blip r:embed="rId1"/>
          <a:stretch>
            <a:fillRect/>
          </a:stretch>
        </p:blipFill>
        <p:spPr>
          <a:xfrm>
            <a:off x="4585335" y="2414270"/>
            <a:ext cx="4119245" cy="1017905"/>
          </a:xfrm>
          <a:prstGeom prst="rect">
            <a:avLst/>
          </a:prstGeom>
        </p:spPr>
      </p:pic>
      <p:sp>
        <p:nvSpPr>
          <p:cNvPr id="8" name="Subtitle 5"/>
          <p:cNvSpPr>
            <a:spLocks noGrp="1"/>
          </p:cNvSpPr>
          <p:nvPr/>
        </p:nvSpPr>
        <p:spPr>
          <a:xfrm>
            <a:off x="1255067" y="3942303"/>
            <a:ext cx="6858020" cy="124182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8060402020202020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8060402020202020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8060402020202020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80604020202020204" charset="0"/>
              <a:buNone/>
              <a:defRPr sz="1600" kern="1200">
                <a:solidFill>
                  <a:schemeClr val="tx1"/>
                </a:solidFill>
                <a:latin typeface="+mn-lt"/>
                <a:ea typeface="+mn-ea"/>
                <a:cs typeface="+mn-cs"/>
              </a:defRPr>
            </a:lvl9pPr>
          </a:lstStyle>
          <a:p>
            <a:r>
              <a:rPr lang="x-none" altLang="en-US" sz="1350">
                <a:latin typeface="Microsoft YaHei" charset="0"/>
                <a:ea typeface="Microsoft YaHei" charset="0"/>
              </a:rPr>
              <a:t>螺丝工作室例会</a:t>
            </a:r>
            <a:endParaRPr lang="x-none" altLang="en-US" sz="1350">
              <a:latin typeface="Microsoft YaHei" charset="0"/>
              <a:ea typeface="Microsoft YaHei" charset="0"/>
            </a:endParaRPr>
          </a:p>
        </p:txBody>
      </p:sp>
      <p:sp>
        <p:nvSpPr>
          <p:cNvPr id="9" name="Text Box 4"/>
          <p:cNvSpPr txBox="1"/>
          <p:nvPr/>
        </p:nvSpPr>
        <p:spPr>
          <a:xfrm>
            <a:off x="4181475" y="4846955"/>
            <a:ext cx="1005205" cy="557530"/>
          </a:xfrm>
          <a:prstGeom prst="rect">
            <a:avLst/>
          </a:prstGeom>
          <a:noFill/>
        </p:spPr>
        <p:txBody>
          <a:bodyPr wrap="square" rtlCol="0">
            <a:spAutoFit/>
          </a:bodyPr>
          <a:p>
            <a:pPr algn="ctr">
              <a:lnSpc>
                <a:spcPct val="240000"/>
              </a:lnSpc>
            </a:pPr>
            <a:r>
              <a:rPr lang="x-none" altLang="en-US" sz="900">
                <a:latin typeface="Microsoft YaHei" charset="0"/>
                <a:ea typeface="Microsoft YaHei" charset="0"/>
              </a:rPr>
              <a:t>张德通</a:t>
            </a:r>
            <a:endParaRPr lang="x-none" altLang="en-US" sz="900">
              <a:latin typeface="Microsoft YaHei" charset="0"/>
              <a:ea typeface="Microsoft YaHei" charset="0"/>
            </a:endParaRPr>
          </a:p>
          <a:p>
            <a:pPr algn="ctr"/>
            <a:r>
              <a:rPr lang="x-none" altLang="en-US" sz="900">
                <a:latin typeface="Microsoft YaHei" charset="0"/>
                <a:ea typeface="Microsoft YaHei" charset="0"/>
              </a:rPr>
              <a:t>2016/04/29</a:t>
            </a:r>
            <a:endParaRPr lang="x-none" altLang="en-US" sz="900">
              <a:latin typeface="Microsoft YaHei" charset="0"/>
              <a:ea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2759075"/>
            <a:ext cx="7886700" cy="3437890"/>
          </a:xfrm>
        </p:spPr>
        <p:txBody>
          <a:bodyPr/>
          <a:p>
            <a:pPr marL="1270" indent="0">
              <a:buNone/>
            </a:pPr>
            <a:r>
              <a:rPr lang="en-US">
                <a:latin typeface="Microsoft YaHei" charset="0"/>
                <a:ea typeface="Microsoft YaHei" charset="0"/>
              </a:rPr>
              <a:t>Docker containers wrap up a piece of software in a </a:t>
            </a:r>
            <a:r>
              <a:rPr lang="en-US" b="1">
                <a:latin typeface="Microsoft YaHei" charset="0"/>
                <a:ea typeface="Microsoft YaHei" charset="0"/>
              </a:rPr>
              <a:t>complete filesystem </a:t>
            </a:r>
            <a:r>
              <a:rPr lang="en-US">
                <a:latin typeface="Microsoft YaHei" charset="0"/>
                <a:ea typeface="Microsoft YaHei" charset="0"/>
              </a:rPr>
              <a:t>that contains everything it needs to run: code, runtime, system tools, system libraries – anything you can install on a server. </a:t>
            </a:r>
            <a:endParaRPr lang="en-US">
              <a:latin typeface="Microsoft YaHei" charset="0"/>
              <a:ea typeface="Microsoft YaHei" charset="0"/>
            </a:endParaRPr>
          </a:p>
          <a:p>
            <a:pPr marL="1270" indent="0">
              <a:buNone/>
            </a:pPr>
            <a:r>
              <a:rPr lang="en-US">
                <a:latin typeface="Microsoft YaHei" charset="0"/>
                <a:ea typeface="Microsoft YaHei" charset="0"/>
              </a:rPr>
              <a:t>This guarantees that it will always</a:t>
            </a:r>
            <a:r>
              <a:rPr lang="en-US" b="1">
                <a:latin typeface="Microsoft YaHei" charset="0"/>
                <a:ea typeface="Microsoft YaHei" charset="0"/>
              </a:rPr>
              <a:t> run the same</a:t>
            </a:r>
            <a:r>
              <a:rPr lang="en-US">
                <a:latin typeface="Microsoft YaHei" charset="0"/>
                <a:ea typeface="Microsoft YaHei" charset="0"/>
              </a:rPr>
              <a:t>, regardless of the environment it is running in. </a:t>
            </a:r>
            <a:endParaRPr lang="en-US">
              <a:latin typeface="Microsoft YaHei" charset="0"/>
              <a:ea typeface="Microsoft YaHei" charset="0"/>
            </a:endParaRPr>
          </a:p>
        </p:txBody>
      </p:sp>
      <p:pic>
        <p:nvPicPr>
          <p:cNvPr id="5" name="Picture 4"/>
          <p:cNvPicPr>
            <a:picLocks noChangeAspect="1"/>
          </p:cNvPicPr>
          <p:nvPr/>
        </p:nvPicPr>
        <p:blipFill>
          <a:blip r:embed="rId1"/>
          <a:stretch>
            <a:fillRect/>
          </a:stretch>
        </p:blipFill>
        <p:spPr>
          <a:xfrm>
            <a:off x="4845685" y="706755"/>
            <a:ext cx="1758315" cy="1670685"/>
          </a:xfrm>
          <a:prstGeom prst="rect">
            <a:avLst/>
          </a:prstGeom>
        </p:spPr>
      </p:pic>
      <p:sp>
        <p:nvSpPr>
          <p:cNvPr id="4" name="Title 3"/>
          <p:cNvSpPr>
            <a:spLocks noGrp="1"/>
          </p:cNvSpPr>
          <p:nvPr>
            <p:ph type="title"/>
          </p:nvPr>
        </p:nvSpPr>
        <p:spPr/>
        <p:txBody>
          <a:bodyPr/>
          <a:p>
            <a:r>
              <a:rPr lang="x-none" altLang="en-US" sz="2400">
                <a:latin typeface="Microsoft YaHei" charset="0"/>
                <a:ea typeface="Microsoft YaHei" charset="0"/>
              </a:rPr>
              <a:t>what is docker</a:t>
            </a:r>
            <a:endParaRPr lang="x-none" altLang="en-US" sz="2400">
              <a:latin typeface="Microsoft YaHei" charset="0"/>
              <a:ea typeface="Microsoft YaHe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VM vs Docker</a:t>
            </a:r>
            <a:endParaRPr lang="x-none" altLang="en-US">
              <a:latin typeface="Microsoft YaHei" charset="0"/>
              <a:ea typeface="Microsoft YaHei" charset="0"/>
            </a:endParaRPr>
          </a:p>
        </p:txBody>
      </p:sp>
      <p:sp>
        <p:nvSpPr>
          <p:cNvPr id="3" name="Content Placeholder 2"/>
          <p:cNvSpPr>
            <a:spLocks noGrp="1"/>
          </p:cNvSpPr>
          <p:nvPr>
            <p:ph idx="1"/>
          </p:nvPr>
        </p:nvSpPr>
        <p:spPr/>
        <p:txBody>
          <a:bodyPr>
            <a:normAutofit lnSpcReduction="10000"/>
          </a:bodyPr>
          <a:p>
            <a:pPr marL="1270" indent="0">
              <a:buNone/>
            </a:pPr>
            <a:r>
              <a:rPr lang="en-US">
                <a:latin typeface="Microsoft YaHei" charset="0"/>
                <a:ea typeface="Microsoft YaHei" charset="0"/>
              </a:rPr>
              <a:t>docker相对于全虚拟化和半虚拟化而言，是所谓的操作系统级别的轻量级虚拟化技术</a:t>
            </a:r>
            <a:endParaRPr lang="en-US">
              <a:latin typeface="Microsoft YaHei" charset="0"/>
              <a:ea typeface="Microsoft YaHei" charset="0"/>
            </a:endParaRPr>
          </a:p>
          <a:p>
            <a:pPr marL="1270" indent="0">
              <a:buNone/>
            </a:pPr>
            <a:endParaRPr lang="en-US">
              <a:latin typeface="Microsoft YaHei" charset="0"/>
              <a:ea typeface="Microsoft YaHei" charset="0"/>
            </a:endParaRPr>
          </a:p>
          <a:p>
            <a:pPr marL="1270" indent="0">
              <a:buNone/>
            </a:pPr>
            <a:r>
              <a:rPr lang="en-US">
                <a:latin typeface="Microsoft YaHei" charset="0"/>
                <a:ea typeface="Microsoft YaHei" charset="0"/>
              </a:rPr>
              <a:t>Docker 容器相对于 VM 有以下几个优点：</a:t>
            </a:r>
            <a:endParaRPr lang="en-US">
              <a:latin typeface="Microsoft YaHei" charset="0"/>
              <a:ea typeface="Microsoft YaHei" charset="0"/>
            </a:endParaRPr>
          </a:p>
          <a:p>
            <a:pPr lvl="1"/>
            <a:endParaRPr lang="en-US">
              <a:latin typeface="Microsoft YaHei" charset="0"/>
              <a:ea typeface="Microsoft YaHei" charset="0"/>
            </a:endParaRPr>
          </a:p>
          <a:p>
            <a:pPr lvl="1"/>
            <a:r>
              <a:rPr lang="en-US">
                <a:latin typeface="Microsoft YaHei" charset="0"/>
                <a:ea typeface="Microsoft YaHei" charset="0"/>
              </a:rPr>
              <a:t>启动速度快，容器通常在一秒内可以启动，而 VM 通常要更久</a:t>
            </a:r>
            <a:endParaRPr lang="en-US">
              <a:latin typeface="Microsoft YaHei" charset="0"/>
              <a:ea typeface="Microsoft YaHei" charset="0"/>
            </a:endParaRPr>
          </a:p>
          <a:p>
            <a:pPr lvl="1"/>
            <a:r>
              <a:rPr lang="en-US">
                <a:latin typeface="Microsoft YaHei" charset="0"/>
                <a:ea typeface="Microsoft YaHei" charset="0"/>
              </a:rPr>
              <a:t>资源利用率高，一台普通 PC 可以跑上千个容器，你跑上千个 VM 试试</a:t>
            </a:r>
            <a:endParaRPr lang="en-US">
              <a:latin typeface="Microsoft YaHei" charset="0"/>
              <a:ea typeface="Microsoft YaHei" charset="0"/>
            </a:endParaRPr>
          </a:p>
          <a:p>
            <a:pPr lvl="1"/>
            <a:r>
              <a:rPr lang="en-US">
                <a:latin typeface="Microsoft YaHei" charset="0"/>
                <a:ea typeface="Microsoft YaHei" charset="0"/>
              </a:rPr>
              <a:t>性能开销小， VM 通常需要额外的 CPU 和内存来完成 OS 的功能，这一部分占据了额外的资源</a:t>
            </a:r>
            <a:endParaRPr lang="en-US">
              <a:latin typeface="Microsoft YaHei" charset="0"/>
              <a:ea typeface="Microsoft YaHei" charset="0"/>
            </a:endParaRPr>
          </a:p>
          <a:p>
            <a:pPr lvl="1"/>
            <a:endParaRPr lang="en-US">
              <a:latin typeface="Microsoft YaHei" charset="0"/>
              <a:ea typeface="Microsoft YaHei" charset="0"/>
            </a:endParaRPr>
          </a:p>
          <a:p>
            <a:endParaRPr lang="en-US">
              <a:latin typeface="Microsoft YaHei" charset="0"/>
              <a:ea typeface="Microsoft YaHe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40105" y="1941830"/>
            <a:ext cx="3312795" cy="3646805"/>
          </a:xfrm>
          <a:prstGeom prst="rect">
            <a:avLst/>
          </a:prstGeom>
        </p:spPr>
      </p:pic>
      <p:pic>
        <p:nvPicPr>
          <p:cNvPr id="5" name="Picture 4"/>
          <p:cNvPicPr>
            <a:picLocks noChangeAspect="1"/>
          </p:cNvPicPr>
          <p:nvPr/>
        </p:nvPicPr>
        <p:blipFill>
          <a:blip r:embed="rId2"/>
          <a:stretch>
            <a:fillRect/>
          </a:stretch>
        </p:blipFill>
        <p:spPr>
          <a:xfrm>
            <a:off x="5013325" y="2503805"/>
            <a:ext cx="3368040" cy="2739390"/>
          </a:xfrm>
          <a:prstGeom prst="rect">
            <a:avLst/>
          </a:prstGeom>
        </p:spPr>
      </p:pic>
      <p:sp>
        <p:nvSpPr>
          <p:cNvPr id="6" name="Title 5"/>
          <p:cNvSpPr>
            <a:spLocks noGrp="1"/>
          </p:cNvSpPr>
          <p:nvPr>
            <p:ph type="title"/>
          </p:nvPr>
        </p:nvSpPr>
        <p:spPr/>
        <p:txBody>
          <a:bodyPr/>
          <a:p>
            <a:r>
              <a:rPr lang="x-none" altLang="en-US">
                <a:latin typeface="Microsoft YaHei" charset="0"/>
                <a:ea typeface="Microsoft YaHei" charset="0"/>
              </a:rPr>
              <a:t>VM vs Docker</a:t>
            </a:r>
            <a:endParaRPr lang="x-none" altLang="en-US">
              <a:latin typeface="Microsoft YaHei" charset="0"/>
              <a:ea typeface="Microsoft YaHe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rPr>
              <a:t>基本命令</a:t>
            </a:r>
            <a:endParaRPr lang="en-US">
              <a:latin typeface="Microsoft YaHei" charset="0"/>
              <a:ea typeface="Microsoft YaHei" charset="0"/>
            </a:endParaRPr>
          </a:p>
        </p:txBody>
      </p:sp>
      <p:sp>
        <p:nvSpPr>
          <p:cNvPr id="3" name="Content Placeholder 2"/>
          <p:cNvSpPr>
            <a:spLocks noGrp="1"/>
          </p:cNvSpPr>
          <p:nvPr>
            <p:ph idx="1"/>
          </p:nvPr>
        </p:nvSpPr>
        <p:spPr>
          <a:xfrm>
            <a:off x="581662" y="1534259"/>
            <a:ext cx="7886724" cy="4351575"/>
          </a:xfrm>
        </p:spPr>
        <p:txBody>
          <a:bodyPr>
            <a:normAutofit fontScale="25000"/>
          </a:bodyPr>
          <a:p>
            <a:r>
              <a:rPr lang="en-US">
                <a:latin typeface="Microsoft YaHei" charset="0"/>
                <a:ea typeface="Microsoft YaHei" charset="0"/>
              </a:rPr>
              <a:t>运行Docker logs命令来查看job的当前状态：</a:t>
            </a:r>
            <a:endParaRPr lang="en-US">
              <a:latin typeface="Microsoft YaHei" charset="0"/>
              <a:ea typeface="Microsoft YaHei" charset="0"/>
            </a:endParaRPr>
          </a:p>
          <a:p>
            <a:r>
              <a:rPr lang="en-US">
                <a:latin typeface="Microsoft YaHei" charset="0"/>
                <a:ea typeface="Microsoft YaHei" charset="0"/>
              </a:rPr>
              <a:t>docker logs $sample_job </a:t>
            </a:r>
            <a:endParaRPr lang="en-US">
              <a:latin typeface="Microsoft YaHei" charset="0"/>
              <a:ea typeface="Microsoft YaHei" charset="0"/>
            </a:endParaRPr>
          </a:p>
          <a:p>
            <a:r>
              <a:rPr lang="en-US">
                <a:latin typeface="Microsoft YaHei" charset="0"/>
                <a:ea typeface="Microsoft YaHei" charset="0"/>
              </a:rPr>
              <a:t>所有Docker命令可以用以下命令查看：</a:t>
            </a:r>
            <a:endParaRPr lang="en-US">
              <a:latin typeface="Microsoft YaHei" charset="0"/>
              <a:ea typeface="Microsoft YaHei" charset="0"/>
            </a:endParaRPr>
          </a:p>
          <a:p>
            <a:r>
              <a:rPr lang="en-US">
                <a:latin typeface="Microsoft YaHei" charset="0"/>
                <a:ea typeface="Microsoft YaHei" charset="0"/>
              </a:rPr>
              <a:t>docker help </a:t>
            </a:r>
            <a:endParaRPr lang="en-US">
              <a:latin typeface="Microsoft YaHei" charset="0"/>
              <a:ea typeface="Microsoft YaHei" charset="0"/>
            </a:endParaRPr>
          </a:p>
          <a:p>
            <a:r>
              <a:rPr lang="en-US">
                <a:latin typeface="Microsoft YaHei" charset="0"/>
                <a:ea typeface="Microsoft YaHei" charset="0"/>
              </a:rPr>
              <a:t>名为sample_job的容器，可以使用以下命令来停止：</a:t>
            </a:r>
            <a:endParaRPr lang="en-US">
              <a:latin typeface="Microsoft YaHei" charset="0"/>
              <a:ea typeface="Microsoft YaHei" charset="0"/>
            </a:endParaRPr>
          </a:p>
          <a:p>
            <a:r>
              <a:rPr lang="en-US">
                <a:latin typeface="Microsoft YaHei" charset="0"/>
                <a:ea typeface="Microsoft YaHei" charset="0"/>
              </a:rPr>
              <a:t>docker stop $sample_job </a:t>
            </a:r>
            <a:endParaRPr lang="en-US">
              <a:latin typeface="Microsoft YaHei" charset="0"/>
              <a:ea typeface="Microsoft YaHei" charset="0"/>
            </a:endParaRPr>
          </a:p>
          <a:p>
            <a:r>
              <a:rPr lang="en-US">
                <a:latin typeface="Microsoft YaHei" charset="0"/>
                <a:ea typeface="Microsoft YaHei" charset="0"/>
              </a:rPr>
              <a:t>使用以下命令重新启动该容器：</a:t>
            </a:r>
            <a:endParaRPr lang="en-US">
              <a:latin typeface="Microsoft YaHei" charset="0"/>
              <a:ea typeface="Microsoft YaHei" charset="0"/>
            </a:endParaRPr>
          </a:p>
          <a:p>
            <a:r>
              <a:rPr lang="en-US">
                <a:latin typeface="Microsoft YaHei" charset="0"/>
                <a:ea typeface="Microsoft YaHei" charset="0"/>
              </a:rPr>
              <a:t>docker restart $sample_job </a:t>
            </a:r>
            <a:endParaRPr lang="en-US">
              <a:latin typeface="Microsoft YaHei" charset="0"/>
              <a:ea typeface="Microsoft YaHei" charset="0"/>
            </a:endParaRPr>
          </a:p>
          <a:p>
            <a:r>
              <a:rPr lang="en-US">
                <a:latin typeface="Microsoft YaHei" charset="0"/>
                <a:ea typeface="Microsoft YaHei" charset="0"/>
              </a:rPr>
              <a:t>如果要完全移除容器，需要将该容器停止，然后才能移除。像这样：</a:t>
            </a:r>
            <a:endParaRPr lang="en-US">
              <a:latin typeface="Microsoft YaHei" charset="0"/>
              <a:ea typeface="Microsoft YaHei" charset="0"/>
            </a:endParaRPr>
          </a:p>
          <a:p>
            <a:r>
              <a:rPr lang="en-US">
                <a:latin typeface="Microsoft YaHei" charset="0"/>
                <a:ea typeface="Microsoft YaHei" charset="0"/>
              </a:rPr>
              <a:t>docker stop $sample_job docker rm $sample_job </a:t>
            </a:r>
            <a:endParaRPr lang="en-US">
              <a:latin typeface="Microsoft YaHei" charset="0"/>
              <a:ea typeface="Microsoft YaHei" charset="0"/>
            </a:endParaRPr>
          </a:p>
          <a:p>
            <a:r>
              <a:rPr lang="en-US">
                <a:latin typeface="Microsoft YaHei" charset="0"/>
                <a:ea typeface="Microsoft YaHei" charset="0"/>
              </a:rPr>
              <a:t>将容器的状态保存为镜像，使用命令：</a:t>
            </a:r>
            <a:endParaRPr lang="en-US">
              <a:latin typeface="Microsoft YaHei" charset="0"/>
              <a:ea typeface="Microsoft YaHei" charset="0"/>
            </a:endParaRPr>
          </a:p>
          <a:p>
            <a:r>
              <a:rPr lang="en-US">
                <a:latin typeface="Microsoft YaHei" charset="0"/>
                <a:ea typeface="Microsoft YaHei" charset="0"/>
              </a:rPr>
              <a:t>docker commit $sample_job job1 </a:t>
            </a:r>
            <a:endParaRPr lang="en-US">
              <a:latin typeface="Microsoft YaHei" charset="0"/>
              <a:ea typeface="Microsoft YaHei" charset="0"/>
            </a:endParaRPr>
          </a:p>
          <a:p>
            <a:r>
              <a:rPr lang="en-US">
                <a:latin typeface="Microsoft YaHei" charset="0"/>
                <a:ea typeface="Microsoft YaHei" charset="0"/>
              </a:rPr>
              <a:t>注意，镜像名称只能取字符[a-z]和数字[0-9]。</a:t>
            </a:r>
            <a:endParaRPr lang="en-US">
              <a:latin typeface="Microsoft YaHei" charset="0"/>
              <a:ea typeface="Microsoft YaHei" charset="0"/>
            </a:endParaRPr>
          </a:p>
          <a:p>
            <a:r>
              <a:rPr lang="en-US">
                <a:latin typeface="Microsoft YaHei" charset="0"/>
                <a:ea typeface="Microsoft YaHei" charset="0"/>
              </a:rPr>
              <a:t>现在，你就可以使用以下命令查看所有镜像的列表：</a:t>
            </a:r>
            <a:endParaRPr lang="en-US">
              <a:latin typeface="Microsoft YaHei" charset="0"/>
              <a:ea typeface="Microsoft YaHei" charset="0"/>
            </a:endParaRPr>
          </a:p>
          <a:p>
            <a:r>
              <a:rPr lang="en-US">
                <a:latin typeface="Microsoft YaHei" charset="0"/>
                <a:ea typeface="Microsoft YaHei" charset="0"/>
              </a:rPr>
              <a:t>docker images </a:t>
            </a:r>
            <a:endParaRPr lang="en-US">
              <a:latin typeface="Microsoft YaHei" charset="0"/>
              <a:ea typeface="Microsoft YaHei" charset="0"/>
            </a:endParaRPr>
          </a:p>
          <a:p>
            <a:r>
              <a:rPr lang="en-US">
                <a:latin typeface="Microsoft YaHei" charset="0"/>
                <a:ea typeface="Microsoft YaHei" charset="0"/>
              </a:rPr>
              <a:t>在我们之前的Docker教程中，我们学习过镜像是存储在Docker registry。在registry中的镜像可以使用以下命令查找到：</a:t>
            </a:r>
            <a:endParaRPr lang="en-US">
              <a:latin typeface="Microsoft YaHei" charset="0"/>
              <a:ea typeface="Microsoft YaHei" charset="0"/>
            </a:endParaRPr>
          </a:p>
          <a:p>
            <a:r>
              <a:rPr lang="en-US">
                <a:latin typeface="Microsoft YaHei" charset="0"/>
                <a:ea typeface="Microsoft YaHei" charset="0"/>
              </a:rPr>
              <a:t>docker search &amp;lt;image-name&gt; </a:t>
            </a:r>
            <a:endParaRPr lang="en-US">
              <a:latin typeface="Microsoft YaHei" charset="0"/>
              <a:ea typeface="Microsoft YaHei" charset="0"/>
            </a:endParaRPr>
          </a:p>
          <a:p>
            <a:r>
              <a:rPr lang="en-US">
                <a:latin typeface="Microsoft YaHei" charset="0"/>
                <a:ea typeface="Microsoft YaHei" charset="0"/>
              </a:rPr>
              <a:t>查看镜像的历史版本可以执行以下命令：</a:t>
            </a:r>
            <a:endParaRPr lang="en-US">
              <a:latin typeface="Microsoft YaHei" charset="0"/>
              <a:ea typeface="Microsoft YaHei" charset="0"/>
            </a:endParaRPr>
          </a:p>
          <a:p>
            <a:r>
              <a:rPr lang="en-US">
                <a:latin typeface="Microsoft YaHei" charset="0"/>
                <a:ea typeface="Microsoft YaHei" charset="0"/>
              </a:rPr>
              <a:t>docker history &amp;lt;image_name&gt; </a:t>
            </a:r>
            <a:endParaRPr lang="en-US">
              <a:latin typeface="Microsoft YaHei" charset="0"/>
              <a:ea typeface="Microsoft YaHei" charset="0"/>
            </a:endParaRPr>
          </a:p>
          <a:p>
            <a:r>
              <a:rPr lang="en-US">
                <a:latin typeface="Microsoft YaHei" charset="0"/>
                <a:ea typeface="Microsoft YaHei" charset="0"/>
              </a:rPr>
              <a:t>最后，使用以下命令将镜像推送到registry：</a:t>
            </a:r>
            <a:endParaRPr lang="en-US">
              <a:latin typeface="Microsoft YaHei" charset="0"/>
              <a:ea typeface="Microsoft YaHei" charset="0"/>
            </a:endParaRPr>
          </a:p>
          <a:p>
            <a:r>
              <a:rPr lang="en-US">
                <a:latin typeface="Microsoft YaHei" charset="0"/>
                <a:ea typeface="Microsoft YaHei" charset="0"/>
              </a:rPr>
              <a:t>docker push &amp;lt;image_name&gt; </a:t>
            </a:r>
            <a:endParaRPr lang="en-US">
              <a:latin typeface="Microsoft YaHei" charset="0"/>
              <a:ea typeface="Microsoft YaHe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Review</a:t>
            </a:r>
            <a:endParaRPr lang="x-none" altLang="en-US">
              <a:latin typeface="Microsoft YaHei" charset="0"/>
              <a:ea typeface="Microsoft YaHei" charset="0"/>
            </a:endParaRPr>
          </a:p>
        </p:txBody>
      </p:sp>
      <p:sp>
        <p:nvSpPr>
          <p:cNvPr id="3" name="Content Placeholder 2"/>
          <p:cNvSpPr>
            <a:spLocks noGrp="1"/>
          </p:cNvSpPr>
          <p:nvPr>
            <p:ph idx="1"/>
          </p:nvPr>
        </p:nvSpPr>
        <p:spPr>
          <a:xfrm>
            <a:off x="1976920" y="2227559"/>
            <a:ext cx="6538932" cy="3263751"/>
          </a:xfrm>
        </p:spPr>
        <p:txBody>
          <a:bodyPr/>
          <a:p>
            <a:r>
              <a:rPr lang="x-none" altLang="en-US">
                <a:latin typeface="Microsoft YaHei" charset="0"/>
                <a:ea typeface="Microsoft YaHei" charset="0"/>
              </a:rPr>
              <a:t>Openstack</a:t>
            </a:r>
            <a:endParaRPr lang="x-none" altLang="en-US">
              <a:latin typeface="Microsoft YaHei" charset="0"/>
              <a:ea typeface="Microsoft YaHei" charset="0"/>
            </a:endParaRPr>
          </a:p>
        </p:txBody>
      </p:sp>
      <p:pic>
        <p:nvPicPr>
          <p:cNvPr id="4" name="Picture 3"/>
          <p:cNvPicPr>
            <a:picLocks noChangeAspect="1"/>
          </p:cNvPicPr>
          <p:nvPr/>
        </p:nvPicPr>
        <p:blipFill>
          <a:blip r:embed="rId1"/>
          <a:stretch>
            <a:fillRect/>
          </a:stretch>
        </p:blipFill>
        <p:spPr>
          <a:xfrm>
            <a:off x="1850390" y="3815080"/>
            <a:ext cx="5285740" cy="1076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Today</a:t>
            </a:r>
            <a:endParaRPr lang="x-none" altLang="en-US">
              <a:latin typeface="Microsoft YaHei" charset="0"/>
              <a:ea typeface="Microsoft YaHei" charset="0"/>
            </a:endParaRPr>
          </a:p>
        </p:txBody>
      </p:sp>
      <p:sp>
        <p:nvSpPr>
          <p:cNvPr id="3" name="Content Placeholder 2"/>
          <p:cNvSpPr>
            <a:spLocks noGrp="1"/>
          </p:cNvSpPr>
          <p:nvPr>
            <p:ph idx="1"/>
          </p:nvPr>
        </p:nvSpPr>
        <p:spPr>
          <a:xfrm>
            <a:off x="2155514" y="1991498"/>
            <a:ext cx="6360338" cy="3263751"/>
          </a:xfrm>
        </p:spPr>
        <p:txBody>
          <a:bodyPr/>
          <a:p>
            <a:pPr>
              <a:lnSpc>
                <a:spcPct val="130000"/>
              </a:lnSpc>
            </a:pPr>
            <a:r>
              <a:rPr lang="x-none" altLang="en-US">
                <a:latin typeface="Microsoft YaHei" charset="0"/>
                <a:ea typeface="Microsoft YaHei" charset="0"/>
              </a:rPr>
              <a:t>Devops</a:t>
            </a:r>
            <a:endParaRPr lang="x-none" altLang="en-US">
              <a:latin typeface="Microsoft YaHei" charset="0"/>
              <a:ea typeface="Microsoft YaHei" charset="0"/>
            </a:endParaRPr>
          </a:p>
          <a:p>
            <a:pPr>
              <a:lnSpc>
                <a:spcPct val="130000"/>
              </a:lnSpc>
            </a:pPr>
            <a:r>
              <a:rPr lang="x-none" altLang="en-US">
                <a:latin typeface="Microsoft YaHei" charset="0"/>
                <a:ea typeface="Microsoft YaHei" charset="0"/>
              </a:rPr>
              <a:t>Docker</a:t>
            </a:r>
            <a:endParaRPr lang="x-none" altLang="en-US">
              <a:latin typeface="Microsoft YaHei" charset="0"/>
              <a:ea typeface="Microsoft YaHei" charset="0"/>
            </a:endParaRPr>
          </a:p>
        </p:txBody>
      </p:sp>
      <p:pic>
        <p:nvPicPr>
          <p:cNvPr id="7" name="Picture 6"/>
          <p:cNvPicPr>
            <a:picLocks noChangeAspect="1"/>
          </p:cNvPicPr>
          <p:nvPr/>
        </p:nvPicPr>
        <p:blipFill>
          <a:blip r:embed="rId1"/>
          <a:stretch>
            <a:fillRect/>
          </a:stretch>
        </p:blipFill>
        <p:spPr>
          <a:xfrm>
            <a:off x="2323465" y="4074160"/>
            <a:ext cx="4119245" cy="10179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0190" y="625475"/>
            <a:ext cx="9678670" cy="5907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sz="2400">
                <a:latin typeface="Microsoft YaHei" charset="0"/>
                <a:ea typeface="Microsoft YaHei" charset="0"/>
                <a:sym typeface="+mn-ea"/>
              </a:rPr>
              <a:t>background 1  </a:t>
            </a:r>
            <a:r>
              <a:rPr lang="en-US" sz="2400">
                <a:latin typeface="Microsoft YaHei" charset="0"/>
                <a:ea typeface="Microsoft YaHei" charset="0"/>
                <a:sym typeface="+mn-ea"/>
              </a:rPr>
              <a:t>敏捷软件开发</a:t>
            </a:r>
            <a:endParaRPr lang="en-US" sz="2400">
              <a:latin typeface="Microsoft YaHei" charset="0"/>
              <a:ea typeface="Microsoft YaHei" charset="0"/>
            </a:endParaRPr>
          </a:p>
          <a:p>
            <a:endParaRPr lang="en-US" sz="24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p:txBody>
      </p:sp>
      <p:sp>
        <p:nvSpPr>
          <p:cNvPr id="3" name="Content Placeholder 2"/>
          <p:cNvSpPr>
            <a:spLocks noGrp="1"/>
          </p:cNvSpPr>
          <p:nvPr>
            <p:ph idx="1"/>
          </p:nvPr>
        </p:nvSpPr>
        <p:spPr>
          <a:xfrm>
            <a:off x="615315" y="1683385"/>
            <a:ext cx="7661910" cy="3862705"/>
          </a:xfrm>
        </p:spPr>
        <p:txBody>
          <a:bodyPr>
            <a:noAutofit/>
          </a:bodyPr>
          <a:p>
            <a:r>
              <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敏捷开发</a:t>
            </a:r>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1270" indent="0">
              <a:buNone/>
            </a:pPr>
            <a:r>
              <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(Agile Development)</a:t>
            </a:r>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1270" indent="0">
              <a:buNone/>
            </a:pPr>
            <a:r>
              <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是一种以人为核心、迭代、循序渐进的开发方法。</a:t>
            </a:r>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342900" indent="-342900"/>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342900" indent="-342900"/>
            <a:r>
              <a:rPr lang="x-none" alt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1990年代开始逐渐引起广泛关注的一些新型软件开发方法，是一种应对快速变化的需求的一种软件开发能力。</a:t>
            </a:r>
            <a:endParaRPr lang="x-none" alt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0" indent="0">
              <a:buNone/>
            </a:pPr>
            <a:endParaRPr lang="x-none" alt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r>
              <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迭代</a:t>
            </a:r>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1270" indent="0">
              <a:buNone/>
            </a:pPr>
            <a:r>
              <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指把一个复杂且开发周期很长的开发任务，分解为很多小周期可完成的任务，这样的一个周期就是一次迭代的过程；同时每一次迭代都可以生产或开发出一个可以交付的软件产品。</a:t>
            </a:r>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a:p>
            <a:pPr marL="1270" indent="0">
              <a:buNone/>
            </a:pPr>
            <a:endParaRPr lang="en-US" sz="20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54685" y="1036955"/>
            <a:ext cx="7915275" cy="4909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50010" y="1269365"/>
            <a:ext cx="6071235" cy="4525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sym typeface="+mn-ea"/>
              </a:rPr>
              <a:t>background 2 </a:t>
            </a:r>
            <a:r>
              <a:rPr 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DevOps</a:t>
            </a:r>
            <a:endParaRPr 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p:txBody>
      </p:sp>
      <p:sp>
        <p:nvSpPr>
          <p:cNvPr id="6" name="TextBox 5"/>
          <p:cNvSpPr txBox="1"/>
          <p:nvPr/>
        </p:nvSpPr>
        <p:spPr>
          <a:xfrm>
            <a:off x="876935" y="2045335"/>
            <a:ext cx="6931025" cy="1846580"/>
          </a:xfrm>
          <a:prstGeom prst="rect">
            <a:avLst/>
          </a:prstGeom>
          <a:noFill/>
        </p:spPr>
        <p:txBody>
          <a:bodyPr wrap="square" rtlCol="0">
            <a:spAutoFit/>
          </a:bodyPr>
          <a:p>
            <a:pPr>
              <a:lnSpc>
                <a:spcPct val="160000"/>
              </a:lnSpc>
            </a:pPr>
            <a:r>
              <a:rPr lang="en-US">
                <a:latin typeface="Microsoft YaHei" charset="0"/>
                <a:ea typeface="Microsoft YaHei" charset="0"/>
              </a:rPr>
              <a:t>开发人员自己部署</a:t>
            </a:r>
            <a:r>
              <a:rPr lang="x-none" altLang="en-US">
                <a:latin typeface="Microsoft YaHei" charset="0"/>
                <a:ea typeface="Microsoft YaHei" charset="0"/>
              </a:rPr>
              <a:t>/开发人员与运维人员深度配合/</a:t>
            </a:r>
            <a:endParaRPr lang="x-none" altLang="en-US">
              <a:latin typeface="Microsoft YaHei" charset="0"/>
              <a:ea typeface="Microsoft YaHei" charset="0"/>
            </a:endParaRPr>
          </a:p>
          <a:p>
            <a:pPr>
              <a:lnSpc>
                <a:spcPct val="160000"/>
              </a:lnSpc>
            </a:pPr>
            <a:endParaRPr lang="en-US">
              <a:latin typeface="Microsoft YaHei" charset="0"/>
              <a:ea typeface="Microsoft YaHei" charset="0"/>
            </a:endParaRPr>
          </a:p>
          <a:p>
            <a:pPr>
              <a:lnSpc>
                <a:spcPct val="160000"/>
              </a:lnSpc>
            </a:pPr>
            <a:r>
              <a:rPr lang="en-US">
                <a:latin typeface="Microsoft YaHei" charset="0"/>
                <a:ea typeface="Microsoft YaHei" charset="0"/>
              </a:rPr>
              <a:t>自动化部署</a:t>
            </a:r>
            <a:endParaRPr lang="en-US">
              <a:latin typeface="Microsoft YaHei" charset="0"/>
              <a:ea typeface="Microsoft YaHei" charset="0"/>
            </a:endParaRPr>
          </a:p>
          <a:p>
            <a:pPr>
              <a:lnSpc>
                <a:spcPct val="160000"/>
              </a:lnSpc>
            </a:pPr>
            <a:endParaRPr lang="en-US">
              <a:latin typeface="Microsoft YaHei" charset="0"/>
              <a:ea typeface="Microsoft YaHe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what is docker</a:t>
            </a:r>
            <a:endParaRPr lang="x-none" altLang="en-US">
              <a:latin typeface="Microsoft YaHei" charset="0"/>
              <a:ea typeface="Microsoft YaHei" charset="0"/>
            </a:endParaRPr>
          </a:p>
        </p:txBody>
      </p:sp>
      <p:sp>
        <p:nvSpPr>
          <p:cNvPr id="3" name="Content Placeholder 2"/>
          <p:cNvSpPr>
            <a:spLocks noGrp="1"/>
          </p:cNvSpPr>
          <p:nvPr>
            <p:ph idx="1"/>
          </p:nvPr>
        </p:nvSpPr>
        <p:spPr/>
        <p:txBody>
          <a:bodyPr/>
          <a:p>
            <a:r>
              <a:rPr lang="en-US">
                <a:latin typeface="Microsoft YaHei" charset="0"/>
                <a:ea typeface="Microsoft YaHei" charset="0"/>
              </a:rPr>
              <a:t>docker 是一个能够把开发的应用程序自动部署到容器的开源引擎</a:t>
            </a:r>
            <a:endParaRPr lang="en-US">
              <a:latin typeface="Microsoft YaHei" charset="0"/>
              <a:ea typeface="Microsoft YaHei" charset="0"/>
            </a:endParaRPr>
          </a:p>
          <a:p>
            <a:endParaRPr lang="en-US">
              <a:latin typeface="Microsoft YaHei" charset="0"/>
              <a:ea typeface="Microsoft YaHei" charset="0"/>
            </a:endParaRPr>
          </a:p>
          <a:p>
            <a:r>
              <a:rPr lang="en-US">
                <a:latin typeface="Microsoft YaHei" charset="0"/>
                <a:ea typeface="Microsoft YaHei" charset="0"/>
              </a:rPr>
              <a:t>docker可以把一个应用所所有软件开发所需的依赖加入到一个标准化的模块中</a:t>
            </a:r>
            <a:endParaRPr lang="en-US">
              <a:latin typeface="Microsoft YaHei" charset="0"/>
              <a:ea typeface="Microsoft YaHei" charset="0"/>
            </a:endParaRPr>
          </a:p>
          <a:p>
            <a:endParaRPr lang="en-US">
              <a:latin typeface="Microsoft YaHei" charset="0"/>
              <a:ea typeface="Microsoft YaHei" charset="0"/>
            </a:endParaRPr>
          </a:p>
          <a:p>
            <a:r>
              <a:rPr lang="en-US">
                <a:latin typeface="Microsoft YaHei" charset="0"/>
                <a:ea typeface="Microsoft YaHei" charset="0"/>
              </a:rPr>
              <a:t>基于apache 2.0开源授权协议发行</a:t>
            </a:r>
            <a:endParaRPr lang="en-US">
              <a:latin typeface="Microsoft YaHei" charset="0"/>
              <a:ea typeface="Microsoft YaHei" charset="0"/>
            </a:endParaRPr>
          </a:p>
          <a:p>
            <a:endParaRPr lang="x-none" altLang="en-US">
              <a:latin typeface="Microsoft YaHei" charset="0"/>
              <a:ea typeface="Microsoft YaHei" charset="0"/>
            </a:endParaRPr>
          </a:p>
        </p:txBody>
      </p:sp>
    </p:spTree>
  </p:cSld>
  <p:clrMapOvr>
    <a:masterClrMapping/>
  </p:clrMapOvr>
</p:sld>
</file>

<file path=ppt/theme/theme1.xml><?xml version="1.0" encoding="utf-8"?>
<a:theme xmlns:a="http://schemas.openxmlformats.org/drawingml/2006/main" name="Office Them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Words>
  <Application>Kingsoft Office WPP</Application>
  <PresentationFormat>Widescreen</PresentationFormat>
  <Paragraphs>88</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Theme</vt:lpstr>
      <vt:lpstr>Introducing         Docker</vt:lpstr>
      <vt:lpstr>Review</vt:lpstr>
      <vt:lpstr>Today</vt:lpstr>
      <vt:lpstr>PowerPoint 演示文稿</vt:lpstr>
      <vt:lpstr>background 1  敏捷软件开发</vt:lpstr>
      <vt:lpstr>PowerPoint 演示文稿</vt:lpstr>
      <vt:lpstr>PowerPoint 演示文稿</vt:lpstr>
      <vt:lpstr>background 2 DevOps</vt:lpstr>
      <vt:lpstr>what is docker</vt:lpstr>
      <vt:lpstr>what is docker</vt:lpstr>
      <vt:lpstr>VM vs Docker</vt:lpstr>
      <vt:lpstr>VM vs Docker</vt:lpstr>
      <vt:lpstr>基本命令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Docker</dc:title>
  <dc:creator>zdt</dc:creator>
  <cp:lastModifiedBy>zdt</cp:lastModifiedBy>
  <cp:revision>81</cp:revision>
  <dcterms:created xsi:type="dcterms:W3CDTF">2016-05-11T09:41:43Z</dcterms:created>
  <dcterms:modified xsi:type="dcterms:W3CDTF">2016-05-11T09:41:43Z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