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80" r:id="rId6"/>
    <p:sldId id="271" r:id="rId8"/>
    <p:sldId id="292" r:id="rId9"/>
    <p:sldId id="269" r:id="rId10"/>
    <p:sldId id="268" r:id="rId11"/>
    <p:sldId id="293" r:id="rId12"/>
    <p:sldId id="257" r:id="rId13"/>
    <p:sldId id="262" r:id="rId14"/>
    <p:sldId id="294" r:id="rId15"/>
    <p:sldId id="295" r:id="rId16"/>
    <p:sldId id="260" r:id="rId17"/>
    <p:sldId id="281" r:id="rId18"/>
    <p:sldId id="261" r:id="rId19"/>
    <p:sldId id="297" r:id="rId20"/>
    <p:sldId id="299" r:id="rId21"/>
    <p:sldId id="300" r:id="rId22"/>
    <p:sldId id="301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0A0A"/>
    <a:srgbClr val="830B0B"/>
    <a:srgbClr val="8A0C0C"/>
    <a:srgbClr val="BB1010"/>
    <a:srgbClr val="290D0D"/>
    <a:srgbClr val="A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http://mt.sohu.com/20160418/n444811254.shtml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http://software.xmu.edu.cn/View/ArticleListView.aspx?group=1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http://www.zbj.com/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http://www.zdnet.com/article/cloudy-concepts-iaas-paas-saas-maas-caas-xaas/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 b="1">
                <a:sym typeface="+mn-ea"/>
              </a:rPr>
              <a:t>what is an openstack dashbord:</a:t>
            </a:r>
            <a:endParaRPr lang="x-none" altLang="en-US" b="1"/>
          </a:p>
          <a:p>
            <a:r>
              <a:rPr lang="x-none" altLang="en-US">
                <a:sym typeface="+mn-ea"/>
              </a:rPr>
              <a:t>https://www.youtube.com/v/e7r2-p8Mki4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Core Services ( 6 Results ) </a:t>
            </a:r>
            <a:r>
              <a:rPr lang="x-none" altLang="en-US">
                <a:sym typeface="+mn-ea"/>
              </a:rPr>
              <a:t>&amp; </a:t>
            </a:r>
            <a:r>
              <a:rPr lang="en-US">
                <a:sym typeface="+mn-ea"/>
              </a:rPr>
              <a:t>Optional Services ( 13 Results )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        OpenStack覆盖了网络、虚拟化、操作系统、服务器等各个方面。它是一个正在开发中的云计算平台项目，根据成熟及重要程度的不同，被分解成核心项目、孵化项目，以及支持项目和相关项目。每个项目都有自己的委员会和项目技术主管，而且每个项目都不是一成不变的，孵化项目可以根据发展的成熟度和重要性，转变为核心项目。截止到Icehouse版本，下面列出了10个核心项目（即OpenStack服务）。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计算（Compute）：Nova。一套控制器，用于为单个用户或使用群组管理虚拟机实例的整个生命周期，根据用户需求来提供虚拟服务。负责虚拟机创建、开机、关机、挂起、暂停、调整、迁移、重启、销毁等操作，配置CPU、内存等信息规格。自Austin版本集成到项目中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网络&amp;地址管理（Network）：Neutron。网络虚拟化技术，为OpenStack其他服务提供网络连接服务。为用户提供接口，可以定义Network、Subnet、Router，配置DHCP、DNS、负载均衡、L3服务，网络支持GRE、VLAN。插件架构支持许多主流的网络厂家和技术，如OpenvSwitch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对象存储（Object Storage）：Swift。一套用于在</a:t>
            </a:r>
            <a:r>
              <a:rPr lang="en-US" b="1">
                <a:sym typeface="+mn-ea"/>
              </a:rPr>
              <a:t>大规模可扩展系统</a:t>
            </a:r>
            <a:r>
              <a:rPr lang="en-US">
                <a:sym typeface="+mn-ea"/>
              </a:rPr>
              <a:t>中通过</a:t>
            </a:r>
            <a:r>
              <a:rPr lang="en-US" b="1">
                <a:sym typeface="+mn-ea"/>
              </a:rPr>
              <a:t>内置冗余</a:t>
            </a:r>
            <a:r>
              <a:rPr lang="en-US">
                <a:sym typeface="+mn-ea"/>
              </a:rPr>
              <a:t>及</a:t>
            </a:r>
            <a:r>
              <a:rPr lang="en-US" b="1">
                <a:sym typeface="+mn-ea"/>
              </a:rPr>
              <a:t>高容错机制</a:t>
            </a:r>
            <a:r>
              <a:rPr lang="en-US">
                <a:sym typeface="+mn-ea"/>
              </a:rPr>
              <a:t>实现</a:t>
            </a:r>
            <a:r>
              <a:rPr lang="en-US" b="1">
                <a:sym typeface="+mn-ea"/>
              </a:rPr>
              <a:t>对象存储</a:t>
            </a:r>
            <a:r>
              <a:rPr lang="en-US">
                <a:sym typeface="+mn-ea"/>
              </a:rPr>
              <a:t>的系统，允许进行存储或者检索文件。可为Glance提供镜像存储，为Cinder提供卷备份服务。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块存储 (Block Storage)：Cinder。为运行实例提供稳定的数据块存储服务，它的插件驱动架构有利于块设备的创建和管理，如创建卷、删除卷，在实例上挂载和卸载卷。</a:t>
            </a:r>
            <a:endParaRPr lang="en-US"/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身份服务（Identity Service）：Keystone。为OpenStack其他服务提供身份验证、服务规则和服务令牌的功能，管理Domains、Projects、Users、Groups、Roles。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镜像服务（Image Service）：Glance。一套虚拟机镜像查找及检索系统，支持多种虚拟机镜像格式，有创建上传镜像、删除镜像、编辑镜像基本信息的功能。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The software is built by a thriving community of developers, in collaboration with users, and is designed in the open at our Summits.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080" y="1122680"/>
            <a:ext cx="9774555" cy="2387600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Introducing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25913"/>
            <a:ext cx="9144000" cy="1655762"/>
          </a:xfrm>
        </p:spPr>
        <p:txBody>
          <a:bodyPr/>
          <a:p>
            <a:r>
              <a:rPr lang="x-none" altLang="en-US" sz="1800">
                <a:latin typeface="Microsoft YaHei" charset="0"/>
                <a:ea typeface="Microsoft YaHei" charset="0"/>
              </a:rPr>
              <a:t>螺丝工作室例会</a:t>
            </a:r>
            <a:endParaRPr lang="x-none" altLang="en-US" sz="1800">
              <a:latin typeface="Microsoft YaHei" charset="0"/>
              <a:ea typeface="Microsoft YaHei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5574665" y="5319395"/>
            <a:ext cx="1042670" cy="71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240000"/>
              </a:lnSpc>
            </a:pPr>
            <a:r>
              <a:rPr lang="x-none" altLang="en-US" sz="1200">
                <a:latin typeface="Microsoft YaHei" charset="0"/>
                <a:ea typeface="Microsoft YaHei" charset="0"/>
              </a:rPr>
              <a:t>张德通</a:t>
            </a:r>
            <a:endParaRPr lang="x-none" altLang="en-US" sz="1200">
              <a:latin typeface="Microsoft YaHei" charset="0"/>
              <a:ea typeface="Microsoft YaHei" charset="0"/>
            </a:endParaRPr>
          </a:p>
          <a:p>
            <a:pPr algn="ctr"/>
            <a:r>
              <a:rPr lang="x-none" altLang="en-US" sz="1200">
                <a:latin typeface="Microsoft YaHei" charset="0"/>
                <a:ea typeface="Microsoft YaHei" charset="0"/>
              </a:rPr>
              <a:t>2016/04/24</a:t>
            </a:r>
            <a:endParaRPr lang="x-none" altLang="en-US" sz="1200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6068695" y="1700530"/>
            <a:ext cx="490156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OpenStack?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050" y="1792605"/>
            <a:ext cx="10320655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95" y="380365"/>
            <a:ext cx="10515600" cy="1325563"/>
          </a:xfrm>
        </p:spPr>
        <p:txBody>
          <a:bodyPr/>
          <a:p>
            <a:r>
              <a:rPr lang="en-US" sz="3600">
                <a:sym typeface="+mn-ea"/>
              </a:rPr>
              <a:t>What is OpenStack?</a:t>
            </a:r>
            <a:endParaRPr lang="en-US" sz="36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OpenStack is a cloud operating system that controls large pools of compute, storage, and networking resources throughout a </a:t>
            </a:r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datacenter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managed through a dashboard that gives administrators control while empowering their users to provision resources through a web interface.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Projects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550" y="1826260"/>
            <a:ext cx="8350250" cy="435165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Core Services ( 6 Results )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Optional Services ( 13 Results 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Projects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955" y="1852295"/>
            <a:ext cx="7526655" cy="4328160"/>
          </a:xfrm>
        </p:spPr>
        <p:txBody>
          <a:bodyPr/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Nova		Compute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Neutron	Networking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Swift 		Object Storage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Cinder	Block Storage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Keystone 	Identity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x-none" altLang="en-US" sz="2000">
                <a:solidFill>
                  <a:schemeClr val="tx1"/>
                </a:solidFill>
                <a:effectLst/>
                <a:latin typeface="Microsoft YaHei" charset="0"/>
                <a:ea typeface="Microsoft YaHei" charset="0"/>
                <a:sym typeface="+mn-ea"/>
              </a:rPr>
              <a:t>Glance	Image Service </a:t>
            </a:r>
            <a:endParaRPr lang="x-none" altLang="en-US" sz="2000">
              <a:solidFill>
                <a:schemeClr val="tx1"/>
              </a:solidFill>
              <a:effectLst/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620" y="365125"/>
            <a:ext cx="8679815" cy="1325880"/>
          </a:xfrm>
        </p:spPr>
        <p:txBody>
          <a:bodyPr/>
          <a:p>
            <a:r>
              <a:rPr lang="x-none" altLang="en-US"/>
              <a:t>openstack cour service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4450" y="5715"/>
            <a:ext cx="9735185" cy="6830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x-none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Installation</a:t>
            </a:r>
            <a:endParaRPr lang="x-none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7330" y="1635125"/>
            <a:ext cx="67246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-6350"/>
            <a:ext cx="10515600" cy="1325563"/>
          </a:xfrm>
        </p:spPr>
        <p:txBody>
          <a:bodyPr/>
          <a:p>
            <a:r>
              <a:rPr lang="x-none" altLang="en-US" sz="2800">
                <a:latin typeface="Microsoft YaHei" charset="0"/>
                <a:ea typeface="Microsoft YaHei" charset="0"/>
              </a:rPr>
              <a:t>OpenStack Summit</a:t>
            </a:r>
            <a:endParaRPr lang="x-none" altLang="en-US" sz="2800">
              <a:latin typeface="Microsoft YaHei" charset="0"/>
              <a:ea typeface="Microsoft YaHei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9655" y="2206625"/>
            <a:ext cx="9359900" cy="3485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1192530"/>
            <a:ext cx="12215495" cy="508063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264795" y="3281045"/>
            <a:ext cx="11432540" cy="1325880"/>
          </a:xfrm>
        </p:spPr>
        <p:txBody>
          <a:bodyPr>
            <a:noAutofit/>
          </a:bodyPr>
          <a:p>
            <a:pPr algn="ctr"/>
            <a:r>
              <a:rPr lang="x-none" altLang="en-US" sz="199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dauk" charset="0"/>
                <a:ea typeface="Serif" charset="0"/>
              </a:rPr>
              <a:t>TALKING </a:t>
            </a:r>
            <a:r>
              <a:rPr lang="x-none" altLang="en-US" sz="199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URW Chancery L" charset="0"/>
                <a:ea typeface="FZXiaoBiaoSong-B05" charset="0"/>
              </a:rPr>
              <a:t>NONSENSE</a:t>
            </a:r>
            <a:endParaRPr lang="x-none" altLang="en-US" sz="199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URW Chancery L" charset="0"/>
              <a:ea typeface="FZXiaoBiaoSong-B05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 sz="54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FZChaoCuHei-M10" charset="0"/>
                <a:ea typeface="FZChaoCuHei-M10" charset="0"/>
              </a:rPr>
              <a:t>项目外包</a:t>
            </a:r>
            <a:endParaRPr lang="en-US" sz="54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FZChaoCuHei-M10" charset="0"/>
              <a:ea typeface="FZChaoCuHei-M1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1655"/>
            <a:ext cx="10515600" cy="4351338"/>
          </a:xfrm>
        </p:spPr>
        <p:txBody>
          <a:bodyPr/>
          <a:p>
            <a:pPr marL="0" indent="0">
              <a:lnSpc>
                <a:spcPct val="170000"/>
              </a:lnSpc>
              <a:buNone/>
            </a:pPr>
            <a:r>
              <a:rPr lang="en-US" sz="3600">
                <a:latin typeface="Microsoft YaHei" charset="0"/>
                <a:ea typeface="Microsoft YaHei" charset="0"/>
              </a:rPr>
              <a:t>广义的说，企业将某项任务或服务的执行或管理责任转由第三方来完成，即可称之为项目外包。</a:t>
            </a:r>
            <a:endParaRPr lang="en-US" sz="3600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2780665"/>
            <a:ext cx="11939905" cy="1325880"/>
          </a:xfrm>
        </p:spPr>
        <p:txBody>
          <a:bodyPr>
            <a:noAutofit/>
          </a:bodyPr>
          <a:p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为何要</a:t>
            </a:r>
            <a:b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</a:br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接</a:t>
            </a:r>
            <a:r>
              <a:rPr lang="en-US" sz="138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外包项目</a:t>
            </a:r>
            <a:endParaRPr lang="en-US" sz="13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Review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Hadoop MapReduce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Spark RDD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Yarn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3940" y="1812290"/>
            <a:ext cx="2658745" cy="598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6483"/>
          <a:stretch>
            <a:fillRect/>
          </a:stretch>
        </p:blipFill>
        <p:spPr>
          <a:xfrm>
            <a:off x="7531100" y="3384550"/>
            <a:ext cx="1582420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95" y="2780665"/>
            <a:ext cx="11939905" cy="1325880"/>
          </a:xfrm>
        </p:spPr>
        <p:txBody>
          <a:bodyPr>
            <a:noAutofit/>
          </a:bodyPr>
          <a:p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为何</a:t>
            </a:r>
            <a:r>
              <a:rPr lang="en-US" sz="13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不接</a:t>
            </a:r>
            <a:br>
              <a:rPr lang="en-US" sz="138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crosoft YaHei" charset="0"/>
                <a:ea typeface="Microsoft YaHei" charset="0"/>
                <a:sym typeface="+mn-ea"/>
              </a:rPr>
            </a:br>
            <a:r>
              <a:rPr lang="en-US" sz="13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外包项目</a:t>
            </a:r>
            <a:endParaRPr lang="en-US" sz="138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/>
          <p:nvPr>
            <p:ph type="title"/>
          </p:nvPr>
        </p:nvSpPr>
        <p:spPr>
          <a:xfrm>
            <a:off x="-1279525" y="2651760"/>
            <a:ext cx="14657705" cy="1325880"/>
          </a:xfrm>
        </p:spPr>
        <p:txBody>
          <a:bodyPr>
            <a:noAutofit/>
          </a:bodyPr>
          <a:p>
            <a:pPr algn="ctr"/>
            <a:r>
              <a:rPr lang="x-none" altLang="en-US" sz="239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Padauk" charset="0"/>
                <a:ea typeface="FZXiaoBiaoSong-B05" charset="0"/>
              </a:rPr>
              <a:t>END</a:t>
            </a:r>
            <a:endParaRPr lang="x-none" altLang="en-US" sz="239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Padauk" charset="0"/>
              <a:ea typeface="FZXiaoBiaoSong-B0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6490" y="4866640"/>
            <a:ext cx="3952875" cy="11010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9:40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pPr algn="l"/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A-212</a:t>
            </a: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0375" y="5055870"/>
            <a:ext cx="2136775" cy="7226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  <a:sym typeface="+mn-ea"/>
              </a:rPr>
              <a:t>讲座</a:t>
            </a:r>
            <a:endParaRPr 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Today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3479800" y="2169795"/>
            <a:ext cx="490156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News - Openstack Mitaka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7365" y="2395855"/>
            <a:ext cx="609600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Companies using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50143"/>
          <a:stretch>
            <a:fillRect/>
          </a:stretch>
        </p:blipFill>
        <p:spPr>
          <a:xfrm>
            <a:off x="3486785" y="1444625"/>
            <a:ext cx="5866130" cy="4902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Companies using Openstack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49787"/>
          <a:stretch>
            <a:fillRect/>
          </a:stretch>
        </p:blipFill>
        <p:spPr>
          <a:xfrm>
            <a:off x="1381760" y="1604645"/>
            <a:ext cx="4309110" cy="3701415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6577330" y="1731010"/>
            <a:ext cx="4272280" cy="3655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730"/>
            <a:ext cx="10515600" cy="1325563"/>
          </a:xfrm>
        </p:spPr>
        <p:txBody>
          <a:bodyPr/>
          <a:p>
            <a:r>
              <a:rPr lang="en-US">
                <a:latin typeface="Microsoft YaHei" charset="0"/>
                <a:ea typeface="Microsoft YaHei" charset="0"/>
              </a:rPr>
              <a:t>名词解释</a:t>
            </a:r>
            <a:endParaRPr 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1045" y="2502535"/>
            <a:ext cx="6168390" cy="2592070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公有云 Public Cloud</a:t>
            </a:r>
            <a:endParaRPr lang="x-none" alt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</a:rPr>
              <a:t>私有云 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Private Cloud 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  <a:sym typeface="+mn-ea"/>
              </a:rPr>
              <a:t>混合云 Hybrid Cloud </a:t>
            </a:r>
            <a:endParaRPr lang="en-US">
              <a:latin typeface="Microsoft YaHei" charset="0"/>
              <a:ea typeface="Microsoft YaHei" charset="0"/>
            </a:endParaRPr>
          </a:p>
          <a:p>
            <a:endParaRPr 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Microsoft YaHei" charset="0"/>
                <a:ea typeface="Microsoft YaHei" charset="0"/>
              </a:rPr>
              <a:t>名词解释 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Cloudy Concepts</a:t>
            </a:r>
            <a:endParaRPr 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085" y="2341880"/>
            <a:ext cx="9140190" cy="3570605"/>
          </a:xfrm>
        </p:spPr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IaaS  (Infrastructure as a Service)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PaaS </a:t>
            </a:r>
            <a:r>
              <a:rPr lang="x-none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(Platform as a Service)</a:t>
            </a:r>
            <a:endParaRPr lang="x-none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SaaS </a:t>
            </a:r>
            <a:r>
              <a:rPr lang="x-none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charset="0"/>
                <a:ea typeface="Microsoft YaHei" charset="0"/>
              </a:rPr>
              <a:t>(Software as a service)</a:t>
            </a:r>
            <a:endParaRPr lang="x-none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</a:rPr>
              <a:t>MaaS </a:t>
            </a:r>
            <a:r>
              <a:rPr lang="x-none" altLang="en-US">
                <a:latin typeface="Microsoft YaHei" charset="0"/>
                <a:ea typeface="Microsoft YaHei" charset="0"/>
              </a:rPr>
              <a:t>(Monitoring as a Service)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en-US">
                <a:latin typeface="Microsoft YaHei" charset="0"/>
                <a:ea typeface="Microsoft YaHei" charset="0"/>
                <a:sym typeface="+mn-ea"/>
              </a:rPr>
              <a:t>N</a:t>
            </a:r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aa</a:t>
            </a:r>
            <a:r>
              <a:rPr lang="en-US">
                <a:latin typeface="Microsoft YaHei" charset="0"/>
                <a:ea typeface="Microsoft YaHei" charset="0"/>
                <a:sym typeface="+mn-ea"/>
              </a:rPr>
              <a:t>S </a:t>
            </a:r>
            <a:r>
              <a:rPr lang="x-none" altLang="en-US">
                <a:latin typeface="Microsoft YaHei" charset="0"/>
                <a:ea typeface="Microsoft YaHei" charset="0"/>
                <a:sym typeface="+mn-ea"/>
              </a:rPr>
              <a:t>(</a:t>
            </a:r>
            <a:r>
              <a:rPr lang="en-US">
                <a:latin typeface="Microsoft YaHei" charset="0"/>
                <a:ea typeface="Microsoft YaHei" charset="0"/>
              </a:rPr>
              <a:t>Network as a Service)</a:t>
            </a:r>
            <a:endParaRPr lang="en-US">
              <a:latin typeface="Microsoft YaHei" charset="0"/>
              <a:ea typeface="Microsoft YaHei" charset="0"/>
            </a:endParaRPr>
          </a:p>
          <a:p>
            <a:r>
              <a:rPr lang="x-none" altLang="en-US">
                <a:latin typeface="Microsoft YaHei" charset="0"/>
                <a:ea typeface="Microsoft YaHei" charset="0"/>
              </a:rPr>
              <a:t>XaaS (Anything as a Service)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605" y="365125"/>
            <a:ext cx="10515600" cy="1325563"/>
          </a:xfrm>
        </p:spPr>
        <p:txBody>
          <a:bodyPr/>
          <a:p>
            <a:r>
              <a:rPr lang="x-none" altLang="en-US">
                <a:latin typeface="Microsoft YaHei" charset="0"/>
                <a:ea typeface="Microsoft YaHei" charset="0"/>
              </a:rPr>
              <a:t>Openstack  origin</a:t>
            </a:r>
            <a:endParaRPr lang="x-none" altLang="en-US">
              <a:latin typeface="Microsoft YaHei" charset="0"/>
              <a:ea typeface="Microsoft YaHe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>
                <a:latin typeface="Microsoft YaHei" charset="0"/>
                <a:ea typeface="Microsoft YaHei" charset="0"/>
              </a:rPr>
              <a:t>OpenStack是一个由NASA（美国国家航空航天局）和Rackspace合作研发并发起的，以Apache许可证授权的自由软件和开放源代码项目。</a:t>
            </a:r>
            <a:endParaRPr lang="en-US">
              <a:latin typeface="Microsoft YaHei" charset="0"/>
              <a:ea typeface="Microsoft YaHe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5531" r="4019" b="19237"/>
          <a:stretch>
            <a:fillRect/>
          </a:stretch>
        </p:blipFill>
        <p:spPr>
          <a:xfrm>
            <a:off x="1029970" y="131445"/>
            <a:ext cx="3368040" cy="1469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Kingsoft Office WPP</Application>
  <PresentationFormat>Widescreen</PresentationFormat>
  <Paragraphs>85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Theme</vt:lpstr>
      <vt:lpstr>Introducing OpenStack</vt:lpstr>
      <vt:lpstr>Review</vt:lpstr>
      <vt:lpstr>Today</vt:lpstr>
      <vt:lpstr>News - Openstack Mitaka</vt:lpstr>
      <vt:lpstr>Companies using Openstack</vt:lpstr>
      <vt:lpstr>Companies using Openstack</vt:lpstr>
      <vt:lpstr>名词解释</vt:lpstr>
      <vt:lpstr>名词解释 Cloudy Concepts</vt:lpstr>
      <vt:lpstr>Openstack  origin</vt:lpstr>
      <vt:lpstr>What is OpenStack?</vt:lpstr>
      <vt:lpstr>What is OpenStack?</vt:lpstr>
      <vt:lpstr>Openstack Projects</vt:lpstr>
      <vt:lpstr>Openstack Projects</vt:lpstr>
      <vt:lpstr>openstack cour service</vt:lpstr>
      <vt:lpstr>Installation</vt:lpstr>
      <vt:lpstr>OpenStack Summit</vt:lpstr>
      <vt:lpstr>TALKING NONSENSE</vt:lpstr>
      <vt:lpstr>项目外包</vt:lpstr>
      <vt:lpstr>为何要 接外包项目</vt:lpstr>
      <vt:lpstr>为何不接 外包项目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OpenStack</dc:title>
  <dc:creator>zdt</dc:creator>
  <cp:lastModifiedBy>zdt</cp:lastModifiedBy>
  <cp:revision>122</cp:revision>
  <dcterms:created xsi:type="dcterms:W3CDTF">2016-04-28T19:16:31Z</dcterms:created>
  <dcterms:modified xsi:type="dcterms:W3CDTF">2016-04-28T19:16:31Z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