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3"/>
    <p:sldId id="257" r:id="rId4"/>
    <p:sldId id="258" r:id="rId5"/>
    <p:sldId id="259" r:id="rId7"/>
    <p:sldId id="264" r:id="rId8"/>
    <p:sldId id="265" r:id="rId9"/>
    <p:sldId id="260" r:id="rId10"/>
    <p:sldId id="283" r:id="rId11"/>
    <p:sldId id="284" r:id="rId12"/>
    <p:sldId id="261" r:id="rId13"/>
    <p:sldId id="266" r:id="rId14"/>
    <p:sldId id="268" r:id="rId15"/>
    <p:sldId id="269" r:id="rId16"/>
    <p:sldId id="262" r:id="rId17"/>
    <p:sldId id="267" r:id="rId18"/>
    <p:sldId id="270" r:id="rId19"/>
    <p:sldId id="271" r:id="rId20"/>
    <p:sldId id="272" r:id="rId21"/>
    <p:sldId id="274" r:id="rId22"/>
    <p:sldId id="280"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A binary tree is full if each node has 2 or 0 children</a:t>
            </a:r>
            <a:endParaRPr lang="en-US"/>
          </a:p>
          <a:p>
            <a:r>
              <a:rPr lang="en-US"/>
              <a:t>A binary tree is perfect if it is full and each leaf is at the same depth</a:t>
            </a:r>
            <a:endParaRPr lang="en-US"/>
          </a:p>
          <a:p>
            <a:r>
              <a:rPr lang="en-US"/>
              <a:t>That depth is O(log N)</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The labeled points are the vertices of the graph, and the lines between them represent edges. So for example, the points 1 and 2 are vertices, while the line {1, 2} is an edge. An edge represents a relation between two vertices. If two vertices have an edge between them, we refer to these vertices as adjacent. The edge is said to be incident to the vertices it touches.</a:t>
            </a:r>
            <a:endParaRPr lang="en-US"/>
          </a:p>
          <a:p>
            <a:endParaRPr lang="en-US"/>
          </a:p>
          <a:p>
            <a:r>
              <a:rPr lang="en-US"/>
              <a:t>Graph theory provides a simple way to model a number of problems, such as path finding, transportation of goods, and spanning trees. </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kruskal是作用于边上带”权值“的联通图</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miter/>
          </a:ln>
        </p:spPr>
        <p:txBody>
          <a:bodyPr anchor="ctr"/>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miter/>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miter/>
          </a:ln>
        </p:spPr>
        <p:txBody>
          <a:bodyPr/>
          <a:lstStyle>
            <a:lvl1pPr>
              <a:defRPr sz="1400"/>
            </a:lvl1pPr>
          </a:lstStyle>
          <a:p>
            <a:fld id="{FDE934FF-F4E1-47C5-9CA5-30A81DDE2BE4}"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GIF"/><Relationship Id="rId1" Type="http://schemas.openxmlformats.org/officeDocument/2006/relationships/image" Target="../media/image11.GI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itle 1"/>
          <p:cNvSpPr>
            <a:spLocks noGrp="1"/>
          </p:cNvSpPr>
          <p:nvPr>
            <p:ph type="ctrTitle"/>
          </p:nvPr>
        </p:nvSpPr>
        <p:spPr/>
        <p:txBody>
          <a:bodyPr/>
          <a:p>
            <a:br>
              <a:rPr lang="x-none" altLang="en-US">
                <a:latin typeface="Microsoft YaHei" charset="0"/>
                <a:ea typeface="Microsoft YaHei" charset="0"/>
              </a:rPr>
            </a:br>
            <a:r>
              <a:rPr lang="x-none" altLang="en-US">
                <a:latin typeface="Microsoft YaHei" charset="0"/>
                <a:ea typeface="Microsoft YaHei" charset="0"/>
              </a:rPr>
              <a:t>数据结构 Part3</a:t>
            </a:r>
            <a:endParaRPr lang="x-none" altLang="en-US">
              <a:latin typeface="Microsoft YaHei" charset="0"/>
              <a:ea typeface="Microsoft YaHei" charset="0"/>
            </a:endParaRPr>
          </a:p>
        </p:txBody>
      </p:sp>
      <p:sp>
        <p:nvSpPr>
          <p:cNvPr id="3" name="Subtitle 2"/>
          <p:cNvSpPr>
            <a:spLocks noGrp="1"/>
          </p:cNvSpPr>
          <p:nvPr>
            <p:ph type="subTitle" idx="1"/>
          </p:nvPr>
        </p:nvSpPr>
        <p:spPr>
          <a:xfrm>
            <a:off x="1524000" y="3857943"/>
            <a:ext cx="9144000" cy="1655762"/>
          </a:xfrm>
        </p:spPr>
        <p:txBody>
          <a:bodyPr/>
          <a:p>
            <a:pPr algn="ctr">
              <a:lnSpc>
                <a:spcPct val="150000"/>
              </a:lnSpc>
            </a:pPr>
            <a:r>
              <a:rPr lang="x-none" altLang="en-US">
                <a:latin typeface="Microsoft YaHei" charset="0"/>
                <a:ea typeface="Microsoft YaHei" charset="0"/>
                <a:sym typeface="+mn-ea"/>
              </a:rPr>
              <a:t>螺丝工作室例会 </a:t>
            </a:r>
            <a:endParaRPr lang="x-none" altLang="en-US">
              <a:latin typeface="Microsoft YaHei" charset="0"/>
              <a:ea typeface="Microsoft YaHei" charset="0"/>
            </a:endParaRPr>
          </a:p>
        </p:txBody>
      </p:sp>
      <p:sp>
        <p:nvSpPr>
          <p:cNvPr id="4" name="Text Box 3"/>
          <p:cNvSpPr txBox="1"/>
          <p:nvPr/>
        </p:nvSpPr>
        <p:spPr>
          <a:xfrm>
            <a:off x="6952615" y="4989195"/>
            <a:ext cx="3121660" cy="532765"/>
          </a:xfrm>
          <a:prstGeom prst="rect">
            <a:avLst/>
          </a:prstGeom>
          <a:noFill/>
        </p:spPr>
        <p:txBody>
          <a:bodyPr wrap="square" rtlCol="0">
            <a:spAutoFit/>
          </a:bodyPr>
          <a:p>
            <a:pPr algn="r"/>
            <a:r>
              <a:rPr lang="x-none" altLang="en-US" sz="1400">
                <a:latin typeface="Microsoft YaHei" charset="0"/>
                <a:ea typeface="Microsoft YaHei" charset="0"/>
              </a:rPr>
              <a:t>张德通</a:t>
            </a:r>
            <a:endParaRPr lang="x-none" altLang="en-US" sz="1400">
              <a:latin typeface="Microsoft YaHei" charset="0"/>
              <a:ea typeface="Microsoft YaHei" charset="0"/>
            </a:endParaRPr>
          </a:p>
          <a:p>
            <a:pPr algn="r"/>
            <a:r>
              <a:rPr lang="x-none" altLang="en-US" sz="1400">
                <a:latin typeface="Microsoft YaHei" charset="0"/>
                <a:ea typeface="Microsoft YaHei" charset="0"/>
              </a:rPr>
              <a:t>2016/04/04</a:t>
            </a:r>
            <a:endParaRPr lang="x-none" altLang="en-US" sz="1400">
              <a:latin typeface="Microsoft YaHei" charset="0"/>
              <a:ea typeface="Microsoft YaHe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olidFill>
                  <a:schemeClr val="tx1">
                    <a:lumMod val="95000"/>
                    <a:lumOff val="5000"/>
                  </a:schemeClr>
                </a:solidFill>
                <a:latin typeface="Microsoft YaHei" charset="0"/>
                <a:ea typeface="Microsoft YaHei" charset="0"/>
                <a:sym typeface="+mn-ea"/>
              </a:rPr>
              <a:t>图（graph）</a:t>
            </a:r>
            <a:endParaRPr lang="x-none" altLang="en-US">
              <a:latin typeface="Microsoft YaHei" charset="0"/>
              <a:ea typeface="Microsoft YaHei" charset="0"/>
            </a:endParaRPr>
          </a:p>
        </p:txBody>
      </p:sp>
      <p:sp>
        <p:nvSpPr>
          <p:cNvPr id="3" name="Content Placeholder 2"/>
          <p:cNvSpPr>
            <a:spLocks noGrp="1"/>
          </p:cNvSpPr>
          <p:nvPr>
            <p:ph idx="1"/>
          </p:nvPr>
        </p:nvSpPr>
        <p:spPr>
          <a:xfrm>
            <a:off x="1241425" y="1600200"/>
            <a:ext cx="9821545" cy="4526280"/>
          </a:xfrm>
        </p:spPr>
        <p:txBody>
          <a:bodyPr/>
          <a:p>
            <a:pPr marL="0" indent="0">
              <a:buNone/>
            </a:pPr>
            <a:r>
              <a:rPr lang="x-none" altLang="en-US">
                <a:latin typeface="Microsoft YaHei" charset="0"/>
                <a:ea typeface="Microsoft YaHei" charset="0"/>
              </a:rPr>
              <a:t>一个图 G=(V, E) 由 </a:t>
            </a:r>
            <a:r>
              <a:rPr lang="x-none" altLang="en-US" i="1">
                <a:latin typeface="Microsoft YaHei" charset="0"/>
                <a:ea typeface="Microsoft YaHei" charset="0"/>
              </a:rPr>
              <a:t>顶点 </a:t>
            </a:r>
            <a:r>
              <a:rPr lang="x-none" altLang="en-US">
                <a:latin typeface="Microsoft YaHei" charset="0"/>
                <a:ea typeface="Microsoft YaHei" charset="0"/>
              </a:rPr>
              <a:t>集V和 </a:t>
            </a:r>
            <a:r>
              <a:rPr lang="x-none" altLang="en-US" i="1">
                <a:latin typeface="Microsoft YaHei" charset="0"/>
                <a:ea typeface="Microsoft YaHei" charset="0"/>
              </a:rPr>
              <a:t>边 </a:t>
            </a:r>
            <a:r>
              <a:rPr lang="x-none" altLang="en-US">
                <a:latin typeface="Microsoft YaHei" charset="0"/>
                <a:ea typeface="Microsoft YaHei" charset="0"/>
              </a:rPr>
              <a:t>集E组成。</a:t>
            </a:r>
            <a:endParaRPr lang="x-none" altLang="en-US">
              <a:latin typeface="Microsoft YaHei" charset="0"/>
              <a:ea typeface="Microsoft YaHei" charset="0"/>
            </a:endParaRPr>
          </a:p>
          <a:p>
            <a:pPr marL="0" indent="0">
              <a:buNone/>
            </a:pPr>
            <a:r>
              <a:rPr lang="x-none" altLang="en-US">
                <a:latin typeface="Microsoft YaHei" charset="0"/>
                <a:ea typeface="Microsoft YaHei" charset="0"/>
              </a:rPr>
              <a:t>每一条边就是一个点对 (v, w) ，v，w∈V。</a:t>
            </a:r>
            <a:endParaRPr lang="x-none" altLang="en-US">
              <a:latin typeface="Microsoft YaHei" charset="0"/>
              <a:ea typeface="Microsoft YaHei" charset="0"/>
            </a:endParaRPr>
          </a:p>
          <a:p>
            <a:pPr marL="0" indent="0">
              <a:buNone/>
            </a:pPr>
            <a:r>
              <a:rPr lang="x-none" altLang="en-US">
                <a:latin typeface="Microsoft YaHei" charset="0"/>
                <a:ea typeface="Microsoft YaHei" charset="0"/>
              </a:rPr>
              <a:t>如果点是有序的，那么图称为有向图。否则为无向图。</a:t>
            </a:r>
            <a:endParaRPr lang="x-none" altLang="en-US">
              <a:latin typeface="Microsoft YaHei" charset="0"/>
              <a:ea typeface="Microsoft YaHei" charset="0"/>
            </a:endParaRPr>
          </a:p>
          <a:p>
            <a:pPr marL="0" indent="0">
              <a:buNone/>
            </a:pPr>
            <a:endParaRPr lang="x-none" altLang="en-US">
              <a:latin typeface="Microsoft YaHei" charset="0"/>
              <a:ea typeface="Microsoft YaHei" charset="0"/>
            </a:endParaRPr>
          </a:p>
        </p:txBody>
      </p:sp>
      <p:pic>
        <p:nvPicPr>
          <p:cNvPr id="5" name="Picture 4"/>
          <p:cNvPicPr>
            <a:picLocks noChangeAspect="1"/>
          </p:cNvPicPr>
          <p:nvPr/>
        </p:nvPicPr>
        <p:blipFill>
          <a:blip r:embed="rId1"/>
          <a:stretch>
            <a:fillRect/>
          </a:stretch>
        </p:blipFill>
        <p:spPr>
          <a:xfrm>
            <a:off x="4377055" y="3738245"/>
            <a:ext cx="3180715" cy="1990725"/>
          </a:xfrm>
          <a:prstGeom prst="rect">
            <a:avLst/>
          </a:prstGeom>
        </p:spPr>
      </p:pic>
      <p:sp>
        <p:nvSpPr>
          <p:cNvPr id="6" name="Text Box 5"/>
          <p:cNvSpPr txBox="1"/>
          <p:nvPr/>
        </p:nvSpPr>
        <p:spPr>
          <a:xfrm>
            <a:off x="2756535" y="4490085"/>
            <a:ext cx="1496695" cy="365760"/>
          </a:xfrm>
          <a:prstGeom prst="rect">
            <a:avLst/>
          </a:prstGeom>
          <a:noFill/>
        </p:spPr>
        <p:txBody>
          <a:bodyPr wrap="square" rtlCol="0">
            <a:spAutoFit/>
          </a:bodyPr>
          <a:p>
            <a:r>
              <a:rPr lang="x-none" altLang="en-US"/>
              <a:t>example</a:t>
            </a:r>
            <a:endParaRPr lang="x-none"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idx="1"/>
          </p:nvPr>
        </p:nvPicPr>
        <p:blipFill>
          <a:blip r:embed="rId1"/>
          <a:stretch>
            <a:fillRect/>
          </a:stretch>
        </p:blipFill>
        <p:spPr>
          <a:xfrm>
            <a:off x="1973580" y="13970"/>
            <a:ext cx="8844915" cy="6704965"/>
          </a:xfrm>
          <a:prstGeom prst="rect">
            <a:avLst/>
          </a:prstGeom>
        </p:spPr>
      </p:pic>
      <p:sp>
        <p:nvSpPr>
          <p:cNvPr id="6" name="Title 5"/>
          <p:cNvSpPr/>
          <p:nvPr>
            <p:ph type="title"/>
          </p:nvPr>
        </p:nvSpPr>
        <p:spPr/>
        <p:txBody>
          <a:bodyPr/>
          <a:p>
            <a:pPr algn="l"/>
            <a:r>
              <a:rPr lang="x-none" altLang="en-US">
                <a:latin typeface="Microsoft YaHei" charset="0"/>
                <a:ea typeface="Microsoft YaHei" charset="0"/>
              </a:rPr>
              <a:t>图</a:t>
            </a:r>
            <a:endParaRPr lang="x-none" altLang="en-US">
              <a:latin typeface="Microsoft YaHei" charset="0"/>
              <a:ea typeface="Microsoft YaHe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2886075" y="142875"/>
            <a:ext cx="8770620" cy="6648450"/>
          </a:xfrm>
          <a:prstGeom prst="rect">
            <a:avLst/>
          </a:prstGeom>
        </p:spPr>
      </p:pic>
      <p:sp>
        <p:nvSpPr>
          <p:cNvPr id="2" name="Title 1"/>
          <p:cNvSpPr>
            <a:spLocks noGrp="1"/>
          </p:cNvSpPr>
          <p:nvPr>
            <p:ph type="title"/>
          </p:nvPr>
        </p:nvSpPr>
        <p:spPr>
          <a:xfrm>
            <a:off x="609600" y="274638"/>
            <a:ext cx="10972800" cy="1143000"/>
          </a:xfrm>
        </p:spPr>
        <p:txBody>
          <a:bodyPr/>
          <a:p>
            <a:pPr algn="l"/>
            <a:r>
              <a:rPr lang="x-none" altLang="en-US" sz="2800">
                <a:latin typeface="Microsoft YaHei" charset="0"/>
                <a:ea typeface="Microsoft YaHei" charset="0"/>
              </a:rPr>
              <a:t>图的</a:t>
            </a:r>
            <a:r>
              <a:rPr lang="x-none" altLang="en-US" sz="2800">
                <a:latin typeface="Microsoft YaHei" charset="0"/>
                <a:ea typeface="Microsoft YaHei" charset="0"/>
                <a:sym typeface="+mn-ea"/>
              </a:rPr>
              <a:t>邻接矩阵</a:t>
            </a:r>
            <a:r>
              <a:rPr lang="x-none" altLang="en-US" sz="2800">
                <a:latin typeface="Microsoft YaHei" charset="0"/>
                <a:ea typeface="Microsoft YaHei" charset="0"/>
              </a:rPr>
              <a:t>表示法</a:t>
            </a:r>
            <a:endParaRPr lang="x-none" altLang="en-US" sz="2800">
              <a:latin typeface="Microsoft YaHei" charset="0"/>
              <a:ea typeface="Microsoft YaHei"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2774315" y="11430"/>
            <a:ext cx="9017000" cy="6835140"/>
          </a:xfrm>
          <a:prstGeom prst="rect">
            <a:avLst/>
          </a:prstGeom>
        </p:spPr>
      </p:pic>
      <p:sp>
        <p:nvSpPr>
          <p:cNvPr id="2" name="Title 1"/>
          <p:cNvSpPr>
            <a:spLocks noGrp="1"/>
          </p:cNvSpPr>
          <p:nvPr>
            <p:ph type="title"/>
          </p:nvPr>
        </p:nvSpPr>
        <p:spPr>
          <a:xfrm>
            <a:off x="609600" y="249238"/>
            <a:ext cx="10972800" cy="1143000"/>
          </a:xfrm>
        </p:spPr>
        <p:txBody>
          <a:bodyPr/>
          <a:p>
            <a:pPr algn="l"/>
            <a:r>
              <a:rPr lang="x-none" altLang="en-US" sz="2800">
                <a:latin typeface="Microsoft YaHei" charset="0"/>
                <a:ea typeface="Microsoft YaHei" charset="0"/>
              </a:rPr>
              <a:t>图的</a:t>
            </a:r>
            <a:r>
              <a:rPr lang="x-none" altLang="en-US" sz="2800">
                <a:latin typeface="Microsoft YaHei" charset="0"/>
                <a:ea typeface="Microsoft YaHei" charset="0"/>
                <a:sym typeface="+mn-ea"/>
              </a:rPr>
              <a:t>邻接表</a:t>
            </a:r>
            <a:r>
              <a:rPr lang="x-none" altLang="en-US" sz="2800">
                <a:latin typeface="Microsoft YaHei" charset="0"/>
                <a:ea typeface="Microsoft YaHei" charset="0"/>
              </a:rPr>
              <a:t>表示法</a:t>
            </a:r>
            <a:endParaRPr lang="x-none" altLang="en-US" sz="2800">
              <a:latin typeface="Microsoft YaHei" charset="0"/>
              <a:ea typeface="Microsoft YaHei"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latin typeface="Microsoft YaHei" charset="0"/>
                <a:ea typeface="Microsoft YaHei" charset="0"/>
              </a:rPr>
              <a:t>图的遍历</a:t>
            </a:r>
            <a:endParaRPr lang="x-none" altLang="en-US">
              <a:latin typeface="Microsoft YaHei" charset="0"/>
              <a:ea typeface="Microsoft YaHei" charset="0"/>
            </a:endParaRPr>
          </a:p>
        </p:txBody>
      </p:sp>
      <p:sp>
        <p:nvSpPr>
          <p:cNvPr id="3" name="Content Placeholder 2"/>
          <p:cNvSpPr>
            <a:spLocks noGrp="1"/>
          </p:cNvSpPr>
          <p:nvPr>
            <p:ph idx="1"/>
          </p:nvPr>
        </p:nvSpPr>
        <p:spPr>
          <a:xfrm>
            <a:off x="648335" y="1318895"/>
            <a:ext cx="10972800" cy="4525963"/>
          </a:xfrm>
        </p:spPr>
        <p:txBody>
          <a:bodyPr/>
          <a:p>
            <a:r>
              <a:rPr lang="x-none" altLang="en-US" sz="2400">
                <a:latin typeface="Microsoft YaHei" charset="0"/>
                <a:ea typeface="Microsoft YaHei" charset="0"/>
              </a:rPr>
              <a:t>深度优先搜索（DFS）</a:t>
            </a:r>
            <a:endParaRPr lang="x-none" altLang="en-US" sz="2400">
              <a:latin typeface="Microsoft YaHei" charset="0"/>
              <a:ea typeface="Microsoft YaHei" charset="0"/>
            </a:endParaRPr>
          </a:p>
          <a:p>
            <a:r>
              <a:rPr lang="x-none" altLang="en-US" sz="2400">
                <a:latin typeface="Microsoft YaHei" charset="0"/>
                <a:ea typeface="Microsoft YaHei" charset="0"/>
              </a:rPr>
              <a:t>广度优先搜索（BFS）</a:t>
            </a:r>
            <a:endParaRPr lang="x-none" altLang="en-US" sz="2400">
              <a:latin typeface="Microsoft YaHei" charset="0"/>
              <a:ea typeface="Microsoft YaHei" charset="0"/>
            </a:endParaRPr>
          </a:p>
          <a:p>
            <a:endParaRPr lang="x-none" altLang="en-US" sz="2400">
              <a:latin typeface="Microsoft YaHei" charset="0"/>
              <a:ea typeface="Microsoft YaHei" charset="0"/>
            </a:endParaRPr>
          </a:p>
        </p:txBody>
      </p:sp>
      <p:pic>
        <p:nvPicPr>
          <p:cNvPr id="4" name="Picture 3" descr="bfs"/>
          <p:cNvPicPr>
            <a:picLocks noChangeAspect="1"/>
          </p:cNvPicPr>
          <p:nvPr/>
        </p:nvPicPr>
        <p:blipFill>
          <a:blip r:embed="rId1"/>
          <a:stretch>
            <a:fillRect/>
          </a:stretch>
        </p:blipFill>
        <p:spPr>
          <a:xfrm>
            <a:off x="7026275" y="2400300"/>
            <a:ext cx="3934460" cy="3934460"/>
          </a:xfrm>
          <a:prstGeom prst="rect">
            <a:avLst/>
          </a:prstGeom>
        </p:spPr>
      </p:pic>
      <p:pic>
        <p:nvPicPr>
          <p:cNvPr id="5" name="Picture 4" descr="dfs"/>
          <p:cNvPicPr>
            <a:picLocks noChangeAspect="1"/>
          </p:cNvPicPr>
          <p:nvPr/>
        </p:nvPicPr>
        <p:blipFill>
          <a:blip r:embed="rId2"/>
          <a:stretch>
            <a:fillRect/>
          </a:stretch>
        </p:blipFill>
        <p:spPr>
          <a:xfrm>
            <a:off x="1435100" y="2400300"/>
            <a:ext cx="3934460" cy="3934460"/>
          </a:xfrm>
          <a:prstGeom prst="rect">
            <a:avLst/>
          </a:prstGeom>
        </p:spPr>
      </p:pic>
      <p:sp>
        <p:nvSpPr>
          <p:cNvPr id="6" name="Text Box 5"/>
          <p:cNvSpPr txBox="1"/>
          <p:nvPr/>
        </p:nvSpPr>
        <p:spPr>
          <a:xfrm>
            <a:off x="3429635" y="6429375"/>
            <a:ext cx="7056755" cy="274320"/>
          </a:xfrm>
          <a:prstGeom prst="rect">
            <a:avLst/>
          </a:prstGeom>
          <a:noFill/>
        </p:spPr>
        <p:txBody>
          <a:bodyPr wrap="square" rtlCol="0">
            <a:spAutoFit/>
          </a:bodyPr>
          <a:p>
            <a:r>
              <a:rPr lang="en-US" sz="1200"/>
              <a:t>https://www.youtube.com/watch?v=bIA8HEEUxZI&amp;spfreload=10</a:t>
            </a:r>
            <a:endParaRPr lang="en-US"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latin typeface="Microsoft YaHei" charset="0"/>
                <a:ea typeface="Microsoft YaHei" charset="0"/>
              </a:rPr>
              <a:t>图的算法</a:t>
            </a:r>
            <a:endParaRPr lang="x-none" altLang="en-US">
              <a:latin typeface="Microsoft YaHei" charset="0"/>
              <a:ea typeface="Microsoft YaHei" charset="0"/>
            </a:endParaRPr>
          </a:p>
        </p:txBody>
      </p:sp>
      <p:sp>
        <p:nvSpPr>
          <p:cNvPr id="3" name="Content Placeholder 2"/>
          <p:cNvSpPr>
            <a:spLocks noGrp="1"/>
          </p:cNvSpPr>
          <p:nvPr>
            <p:ph idx="1"/>
          </p:nvPr>
        </p:nvSpPr>
        <p:spPr/>
        <p:txBody>
          <a:bodyPr/>
          <a:p>
            <a:r>
              <a:rPr lang="x-none" altLang="en-US">
                <a:latin typeface="Microsoft YaHei" charset="0"/>
                <a:ea typeface="Microsoft YaHei" charset="0"/>
              </a:rPr>
              <a:t>Dijkstra算法 - 单源最短路径</a:t>
            </a:r>
            <a:endParaRPr lang="x-none" altLang="en-US">
              <a:latin typeface="Microsoft YaHei" charset="0"/>
              <a:ea typeface="Microsoft YaHei" charset="0"/>
            </a:endParaRPr>
          </a:p>
          <a:p>
            <a:r>
              <a:rPr lang="x-none" altLang="en-US">
                <a:latin typeface="Microsoft YaHei" charset="0"/>
                <a:ea typeface="Microsoft YaHei" charset="0"/>
              </a:rPr>
              <a:t>Prim算法 - 无向图中找最小生成树</a:t>
            </a:r>
            <a:endParaRPr lang="x-none" altLang="en-US">
              <a:latin typeface="Microsoft YaHei" charset="0"/>
              <a:ea typeface="Microsoft YaHei" charset="0"/>
            </a:endParaRPr>
          </a:p>
          <a:p>
            <a:r>
              <a:rPr lang="x-none" altLang="en-US">
                <a:latin typeface="Microsoft YaHei" charset="0"/>
                <a:ea typeface="Microsoft YaHei" charset="0"/>
                <a:sym typeface="+mn-ea"/>
              </a:rPr>
              <a:t>Kruskal算法 - 最小生成树</a:t>
            </a:r>
            <a:endParaRPr lang="x-none" altLang="en-US">
              <a:latin typeface="Microsoft YaHei" charset="0"/>
              <a:ea typeface="Microsoft YaHei"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a:t>
            </a:r>
            <a:br>
              <a:rPr lang="x-none" altLang="en-US"/>
            </a:br>
            <a:endParaRPr lang="x-none" altLang="en-US"/>
          </a:p>
        </p:txBody>
      </p:sp>
      <p:pic>
        <p:nvPicPr>
          <p:cNvPr id="4" name="Content Placeholder 3"/>
          <p:cNvPicPr>
            <a:picLocks noChangeAspect="1"/>
          </p:cNvPicPr>
          <p:nvPr>
            <p:ph idx="1"/>
          </p:nvPr>
        </p:nvPicPr>
        <p:blipFill>
          <a:blip r:embed="rId1"/>
          <a:stretch>
            <a:fillRect/>
          </a:stretch>
        </p:blipFill>
        <p:spPr>
          <a:xfrm>
            <a:off x="1287145" y="318135"/>
            <a:ext cx="9505315" cy="62896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sz="2800">
                <a:latin typeface="Microsoft YaHei" charset="0"/>
                <a:ea typeface="Microsoft YaHei" charset="0"/>
              </a:rPr>
              <a:t>linux科普</a:t>
            </a:r>
            <a:endParaRPr lang="x-none" altLang="en-US" sz="2800">
              <a:latin typeface="Microsoft YaHei" charset="0"/>
              <a:ea typeface="Microsoft YaHei" charset="0"/>
            </a:endParaRPr>
          </a:p>
        </p:txBody>
      </p:sp>
      <p:sp>
        <p:nvSpPr>
          <p:cNvPr id="3" name="Content Placeholder 2"/>
          <p:cNvSpPr>
            <a:spLocks noGrp="1"/>
          </p:cNvSpPr>
          <p:nvPr>
            <p:ph idx="1"/>
          </p:nvPr>
        </p:nvSpPr>
        <p:spPr>
          <a:xfrm>
            <a:off x="2375535" y="1510030"/>
            <a:ext cx="8286750" cy="4526280"/>
          </a:xfrm>
        </p:spPr>
        <p:txBody>
          <a:bodyPr/>
          <a:p>
            <a:pPr marL="0" indent="0">
              <a:buNone/>
            </a:pPr>
            <a:r>
              <a:rPr lang="en-US" sz="1800">
                <a:latin typeface="Microsoft YaHei" charset="0"/>
                <a:ea typeface="Microsoft YaHei" charset="0"/>
              </a:rPr>
              <a:t>1.RedHat系列：Redhat、Centos、Fedora等 </a:t>
            </a:r>
            <a:endParaRPr lang="en-US" sz="1600">
              <a:latin typeface="Microsoft YaHei" charset="0"/>
              <a:ea typeface="Microsoft YaHei" charset="0"/>
            </a:endParaRPr>
          </a:p>
          <a:p>
            <a:pPr marL="0" indent="0">
              <a:buNone/>
            </a:pPr>
            <a:r>
              <a:rPr lang="en-US" sz="1800">
                <a:latin typeface="Microsoft YaHei" charset="0"/>
                <a:ea typeface="Microsoft YaHei" charset="0"/>
              </a:rPr>
              <a:t>2.Debian系列：Debian、Ubuntu等 </a:t>
            </a:r>
            <a:endParaRPr lang="en-US" sz="1800">
              <a:latin typeface="Microsoft YaHei" charset="0"/>
              <a:ea typeface="Microsoft YaHei" charset="0"/>
            </a:endParaRPr>
          </a:p>
          <a:p>
            <a:pPr marL="0" indent="0">
              <a:buNone/>
            </a:pPr>
            <a:endParaRPr lang="en-US" sz="1600">
              <a:latin typeface="Microsoft YaHei" charset="0"/>
              <a:ea typeface="Microsoft YaHei" charset="0"/>
            </a:endParaRPr>
          </a:p>
          <a:p>
            <a:pPr marL="0" indent="0">
              <a:buNone/>
            </a:pPr>
            <a:r>
              <a:rPr lang="en-US" sz="1800" b="1">
                <a:latin typeface="Microsoft YaHei" charset="0"/>
                <a:ea typeface="Microsoft YaHei" charset="0"/>
              </a:rPr>
              <a:t>RedHat 系列 </a:t>
            </a:r>
            <a:endParaRPr lang="en-US" sz="1800" b="1">
              <a:latin typeface="Microsoft YaHei" charset="0"/>
              <a:ea typeface="Microsoft YaHei" charset="0"/>
            </a:endParaRPr>
          </a:p>
          <a:p>
            <a:pPr marL="0" indent="0">
              <a:buNone/>
            </a:pPr>
            <a:r>
              <a:rPr lang="en-US" sz="1800">
                <a:latin typeface="Microsoft YaHei" charset="0"/>
                <a:ea typeface="Microsoft YaHei" charset="0"/>
              </a:rPr>
              <a:t>1 常见的安装包格式 rpm包,安装rpm包的命令是“rpm -参数” </a:t>
            </a:r>
            <a:endParaRPr lang="en-US" sz="1800">
              <a:latin typeface="Microsoft YaHei" charset="0"/>
              <a:ea typeface="Microsoft YaHei" charset="0"/>
            </a:endParaRPr>
          </a:p>
          <a:p>
            <a:pPr marL="0" indent="0">
              <a:buNone/>
            </a:pPr>
            <a:r>
              <a:rPr lang="en-US" sz="1800">
                <a:latin typeface="Microsoft YaHei" charset="0"/>
                <a:ea typeface="Microsoft YaHei" charset="0"/>
              </a:rPr>
              <a:t>2 包管理工具 yum </a:t>
            </a:r>
            <a:endParaRPr lang="en-US" sz="1800">
              <a:latin typeface="Microsoft YaHei" charset="0"/>
              <a:ea typeface="Microsoft YaHei" charset="0"/>
            </a:endParaRPr>
          </a:p>
          <a:p>
            <a:pPr marL="0" indent="0">
              <a:buNone/>
            </a:pPr>
            <a:endParaRPr lang="en-US" sz="1600">
              <a:latin typeface="Microsoft YaHei" charset="0"/>
              <a:ea typeface="Microsoft YaHei" charset="0"/>
            </a:endParaRPr>
          </a:p>
          <a:p>
            <a:pPr marL="0" indent="0">
              <a:buNone/>
            </a:pPr>
            <a:r>
              <a:rPr lang="en-US" sz="1800" b="1">
                <a:latin typeface="Microsoft YaHei" charset="0"/>
                <a:ea typeface="Microsoft YaHei" charset="0"/>
              </a:rPr>
              <a:t>Debian系列 </a:t>
            </a:r>
            <a:endParaRPr lang="en-US" sz="1800" b="1">
              <a:latin typeface="Microsoft YaHei" charset="0"/>
              <a:ea typeface="Microsoft YaHei" charset="0"/>
            </a:endParaRPr>
          </a:p>
          <a:p>
            <a:pPr marL="0" indent="0">
              <a:buNone/>
            </a:pPr>
            <a:r>
              <a:rPr lang="en-US" sz="1800">
                <a:latin typeface="Microsoft YaHei" charset="0"/>
                <a:ea typeface="Microsoft YaHei" charset="0"/>
              </a:rPr>
              <a:t>1 常见的安装包格式 deb包,安装deb包的命令是“dpkg -参数” </a:t>
            </a:r>
            <a:endParaRPr lang="en-US" sz="1800">
              <a:latin typeface="Microsoft YaHei" charset="0"/>
              <a:ea typeface="Microsoft YaHei" charset="0"/>
            </a:endParaRPr>
          </a:p>
          <a:p>
            <a:pPr marL="0" indent="0">
              <a:buNone/>
            </a:pPr>
            <a:r>
              <a:rPr lang="en-US" sz="1800">
                <a:latin typeface="Microsoft YaHei" charset="0"/>
                <a:ea typeface="Microsoft YaHei" charset="0"/>
              </a:rPr>
              <a:t>2 包管理工具 apt-get </a:t>
            </a:r>
            <a:endParaRPr lang="en-US" sz="1800">
              <a:latin typeface="Microsoft YaHei" charset="0"/>
              <a:ea typeface="Microsoft YaHei" charset="0"/>
            </a:endParaRPr>
          </a:p>
          <a:p>
            <a:pPr marL="0" indent="0">
              <a:buNone/>
            </a:pPr>
            <a:endParaRPr lang="en-US" sz="1600">
              <a:latin typeface="Microsoft YaHei" charset="0"/>
              <a:ea typeface="Microsoft YaHei" charset="0"/>
            </a:endParaRPr>
          </a:p>
          <a:p>
            <a:pPr marL="0" indent="0">
              <a:buNone/>
            </a:pPr>
            <a:r>
              <a:rPr lang="x-none" altLang="en-US" sz="1800" b="1">
                <a:latin typeface="Microsoft YaHei" charset="0"/>
                <a:ea typeface="Microsoft YaHei" charset="0"/>
              </a:rPr>
              <a:t>Suse系列</a:t>
            </a:r>
            <a:endParaRPr lang="x-none" altLang="en-US" sz="1800" b="1">
              <a:latin typeface="Microsoft YaHei" charset="0"/>
              <a:ea typeface="Microsoft YaHei" charset="0"/>
            </a:endParaRPr>
          </a:p>
          <a:p>
            <a:pPr marL="0" indent="0">
              <a:buNone/>
            </a:pPr>
            <a:r>
              <a:rPr lang="x-none" altLang="en-US" sz="1800">
                <a:latin typeface="Microsoft YaHei" charset="0"/>
                <a:ea typeface="Microsoft YaHei" charset="0"/>
              </a:rPr>
              <a:t>1 rpm</a:t>
            </a:r>
            <a:endParaRPr lang="x-none" altLang="en-US" sz="1800">
              <a:latin typeface="Microsoft YaHei" charset="0"/>
              <a:ea typeface="Microsoft YaHei" charset="0"/>
            </a:endParaRPr>
          </a:p>
          <a:p>
            <a:pPr marL="0" indent="0">
              <a:buNone/>
            </a:pPr>
            <a:r>
              <a:rPr lang="x-none" altLang="en-US" sz="1800">
                <a:latin typeface="Microsoft YaHei" charset="0"/>
                <a:ea typeface="Microsoft YaHei" charset="0"/>
              </a:rPr>
              <a:t>2 zypper</a:t>
            </a:r>
            <a:endParaRPr lang="x-none" altLang="en-US" sz="1800">
              <a:latin typeface="Microsoft YaHei" charset="0"/>
              <a:ea typeface="Microsoft YaHei"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sz="2800">
                <a:latin typeface="Microsoft YaHei" charset="0"/>
                <a:ea typeface="Microsoft YaHei" charset="0"/>
              </a:rPr>
              <a:t>linux常见发行版</a:t>
            </a:r>
            <a:endParaRPr lang="x-none" altLang="en-US" sz="2800">
              <a:latin typeface="Microsoft YaHei" charset="0"/>
              <a:ea typeface="Microsoft YaHei" charset="0"/>
            </a:endParaRPr>
          </a:p>
        </p:txBody>
      </p:sp>
      <p:sp>
        <p:nvSpPr>
          <p:cNvPr id="4" name="Content Placeholder 3"/>
          <p:cNvSpPr/>
          <p:nvPr>
            <p:ph idx="1"/>
          </p:nvPr>
        </p:nvSpPr>
        <p:spPr>
          <a:xfrm>
            <a:off x="2331720" y="1255395"/>
            <a:ext cx="10972800" cy="4525963"/>
          </a:xfrm>
        </p:spPr>
        <p:txBody>
          <a:bodyPr/>
          <a:p>
            <a:pPr marL="457200" indent="-457200"/>
            <a:r>
              <a:rPr lang="x-none" altLang="en-US" sz="2800">
                <a:latin typeface="Microsoft YaHei" charset="0"/>
                <a:ea typeface="Microsoft YaHei" charset="0"/>
              </a:rPr>
              <a:t>Centos</a:t>
            </a:r>
            <a:endParaRPr lang="x-none" altLang="en-US" sz="2800">
              <a:latin typeface="Microsoft YaHei" charset="0"/>
              <a:ea typeface="Microsoft YaHei" charset="0"/>
            </a:endParaRPr>
          </a:p>
          <a:p>
            <a:r>
              <a:rPr lang="x-none" altLang="en-US" sz="2800">
                <a:latin typeface="Microsoft YaHei" charset="0"/>
                <a:ea typeface="Microsoft YaHei" charset="0"/>
              </a:rPr>
              <a:t>Redhat</a:t>
            </a:r>
            <a:endParaRPr lang="x-none" altLang="en-US" sz="2800">
              <a:latin typeface="Microsoft YaHei" charset="0"/>
              <a:ea typeface="Microsoft YaHei" charset="0"/>
            </a:endParaRPr>
          </a:p>
          <a:p>
            <a:r>
              <a:rPr lang="x-none" altLang="en-US" sz="2800">
                <a:latin typeface="Microsoft YaHei" charset="0"/>
                <a:ea typeface="Microsoft YaHei" charset="0"/>
                <a:sym typeface="+mn-ea"/>
              </a:rPr>
              <a:t>Fedora</a:t>
            </a:r>
            <a:endParaRPr lang="x-none" altLang="en-US" sz="2800">
              <a:latin typeface="Microsoft YaHei" charset="0"/>
              <a:ea typeface="Microsoft YaHei" charset="0"/>
              <a:sym typeface="+mn-ea"/>
            </a:endParaRPr>
          </a:p>
          <a:p>
            <a:r>
              <a:rPr lang="x-none" altLang="en-US" sz="2800">
                <a:latin typeface="Microsoft YaHei" charset="0"/>
                <a:ea typeface="Microsoft YaHei" charset="0"/>
              </a:rPr>
              <a:t>Opensuse</a:t>
            </a:r>
            <a:endParaRPr lang="x-none" altLang="en-US" sz="2800">
              <a:latin typeface="Microsoft YaHei" charset="0"/>
              <a:ea typeface="Microsoft YaHei" charset="0"/>
            </a:endParaRPr>
          </a:p>
          <a:p>
            <a:r>
              <a:rPr lang="x-none" altLang="en-US" sz="2800">
                <a:latin typeface="Microsoft YaHei" charset="0"/>
                <a:ea typeface="Microsoft YaHei" charset="0"/>
              </a:rPr>
              <a:t>Debian</a:t>
            </a:r>
            <a:endParaRPr lang="x-none" altLang="en-US" sz="2800">
              <a:latin typeface="Microsoft YaHei" charset="0"/>
              <a:ea typeface="Microsoft YaHei" charset="0"/>
            </a:endParaRPr>
          </a:p>
          <a:p>
            <a:r>
              <a:rPr lang="x-none" altLang="en-US" sz="2800">
                <a:latin typeface="Microsoft YaHei" charset="0"/>
                <a:ea typeface="Microsoft YaHei" charset="0"/>
                <a:sym typeface="+mn-ea"/>
              </a:rPr>
              <a:t>Ubuntu</a:t>
            </a:r>
            <a:endParaRPr lang="x-none" altLang="en-US" sz="2800">
              <a:latin typeface="Microsoft YaHei" charset="0"/>
              <a:ea typeface="Microsoft YaHei" charset="0"/>
              <a:sym typeface="+mn-ea"/>
            </a:endParaRPr>
          </a:p>
          <a:p>
            <a:r>
              <a:rPr lang="x-none" altLang="en-US" sz="2800">
                <a:latin typeface="Microsoft YaHei" charset="0"/>
                <a:ea typeface="Microsoft YaHei" charset="0"/>
              </a:rPr>
              <a:t>Gentoo</a:t>
            </a:r>
            <a:endParaRPr lang="x-none" altLang="en-US" sz="2800">
              <a:latin typeface="Microsoft YaHei" charset="0"/>
              <a:ea typeface="Microsoft YaHei" charset="0"/>
            </a:endParaRPr>
          </a:p>
          <a:p>
            <a:r>
              <a:rPr lang="x-none" altLang="en-US" sz="2800">
                <a:latin typeface="Microsoft YaHei" charset="0"/>
                <a:ea typeface="Microsoft YaHei" charset="0"/>
              </a:rPr>
              <a:t>CoreOS</a:t>
            </a:r>
            <a:endParaRPr lang="x-none" altLang="en-US" sz="2800">
              <a:latin typeface="Microsoft YaHei" charset="0"/>
              <a:ea typeface="Microsoft YaHei" charset="0"/>
            </a:endParaRPr>
          </a:p>
          <a:p>
            <a:r>
              <a:rPr lang="x-none" altLang="en-US" sz="2800">
                <a:latin typeface="Microsoft YaHei" charset="0"/>
                <a:ea typeface="Microsoft YaHei" charset="0"/>
              </a:rPr>
              <a:t>FreeBSD</a:t>
            </a:r>
            <a:endParaRPr lang="x-none" altLang="en-US" sz="2800">
              <a:latin typeface="Microsoft YaHei" charset="0"/>
              <a:ea typeface="Microsoft YaHei"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96265" y="246698"/>
            <a:ext cx="10972800" cy="1143000"/>
          </a:xfrm>
        </p:spPr>
        <p:txBody>
          <a:bodyPr>
            <a:scene3d>
              <a:camera prst="orthographicFront"/>
              <a:lightRig rig="threePt" dir="t"/>
            </a:scene3d>
          </a:bodyPr>
          <a:p>
            <a:r>
              <a:rPr lang="x-none" altLang="en-US" b="1">
                <a:solidFill>
                  <a:schemeClr val="tx1"/>
                </a:solidFill>
                <a:effectLst>
                  <a:outerShdw blurRad="38100" dist="19050" dir="2700000" algn="tl" rotWithShape="0">
                    <a:schemeClr val="dk1">
                      <a:alpha val="40000"/>
                    </a:schemeClr>
                  </a:outerShdw>
                </a:effectLst>
                <a:latin typeface="Microsoft YaHei" charset="0"/>
                <a:ea typeface="Microsoft YaHei" charset="0"/>
              </a:rPr>
              <a:t>废话时间</a:t>
            </a:r>
            <a:endParaRPr lang="x-none" altLang="en-US" b="1">
              <a:solidFill>
                <a:schemeClr val="tx1"/>
              </a:solidFill>
              <a:effectLst>
                <a:outerShdw blurRad="38100" dist="19050" dir="2700000" algn="tl" rotWithShape="0">
                  <a:schemeClr val="dk1">
                    <a:alpha val="40000"/>
                  </a:schemeClr>
                </a:outerShdw>
              </a:effectLst>
              <a:latin typeface="Microsoft YaHei" charset="0"/>
              <a:ea typeface="Microsoft YaHei" charset="0"/>
            </a:endParaRPr>
          </a:p>
        </p:txBody>
      </p:sp>
      <p:sp>
        <p:nvSpPr>
          <p:cNvPr id="4" name="Text Box 3"/>
          <p:cNvSpPr txBox="1"/>
          <p:nvPr/>
        </p:nvSpPr>
        <p:spPr>
          <a:xfrm>
            <a:off x="1063625" y="2388870"/>
            <a:ext cx="10212070" cy="4344670"/>
          </a:xfrm>
          <a:prstGeom prst="rect">
            <a:avLst/>
          </a:prstGeom>
          <a:noFill/>
        </p:spPr>
        <p:txBody>
          <a:bodyPr wrap="square" rtlCol="0">
            <a:spAutoFit/>
          </a:bodyPr>
          <a:p>
            <a:pPr algn="ctr"/>
            <a:r>
              <a:rPr lang="x-none" altLang="en-US" sz="4400">
                <a:latin typeface="Microsoft YaHei" charset="0"/>
                <a:ea typeface="Microsoft YaHei" charset="0"/>
              </a:rPr>
              <a:t>既然是工作室就还是要做东西啊。</a:t>
            </a:r>
            <a:endParaRPr lang="x-none" altLang="en-US" sz="4400">
              <a:latin typeface="Microsoft YaHei" charset="0"/>
              <a:ea typeface="Microsoft YaHei" charset="0"/>
            </a:endParaRPr>
          </a:p>
          <a:p>
            <a:pPr algn="ctr"/>
            <a:endParaRPr lang="x-none" altLang="en-US" sz="4400">
              <a:latin typeface="Microsoft YaHei" charset="0"/>
              <a:ea typeface="Microsoft YaHei" charset="0"/>
            </a:endParaRPr>
          </a:p>
          <a:p>
            <a:pPr algn="ctr"/>
            <a:r>
              <a:rPr lang="x-none" altLang="en-US" sz="4400">
                <a:latin typeface="Microsoft YaHei" charset="0"/>
                <a:ea typeface="Microsoft YaHei" charset="0"/>
              </a:rPr>
              <a:t>光开例会怎么行。</a:t>
            </a:r>
            <a:endParaRPr lang="x-none" altLang="en-US" sz="4800" b="1">
              <a:solidFill>
                <a:schemeClr val="tx1"/>
              </a:solidFill>
              <a:effectLst>
                <a:outerShdw blurRad="38100" dist="19050" dir="2700000" algn="tl" rotWithShape="0">
                  <a:schemeClr val="dk1">
                    <a:alpha val="40000"/>
                  </a:schemeClr>
                </a:outerShdw>
              </a:effectLst>
              <a:latin typeface="Microsoft YaHei" charset="0"/>
              <a:ea typeface="Microsoft YaHei" charset="0"/>
            </a:endParaRPr>
          </a:p>
          <a:p>
            <a:pPr algn="ctr"/>
            <a:endParaRPr lang="x-none" altLang="en-US" sz="4800" b="1">
              <a:solidFill>
                <a:schemeClr val="tx1"/>
              </a:solidFill>
              <a:effectLst>
                <a:outerShdw blurRad="38100" dist="19050" dir="2700000" algn="tl" rotWithShape="0">
                  <a:schemeClr val="dk1">
                    <a:alpha val="40000"/>
                  </a:schemeClr>
                </a:outerShdw>
              </a:effectLst>
              <a:latin typeface="Microsoft YaHei" charset="0"/>
              <a:ea typeface="Microsoft YaHei" charset="0"/>
            </a:endParaRPr>
          </a:p>
          <a:p>
            <a:pPr algn="ctr"/>
            <a:endParaRPr lang="x-none" altLang="en-US" sz="9600" b="1">
              <a:solidFill>
                <a:schemeClr val="tx1"/>
              </a:solidFill>
              <a:effectLst>
                <a:outerShdw blurRad="38100" dist="19050" dir="2700000" algn="tl" rotWithShape="0">
                  <a:schemeClr val="dk1">
                    <a:alpha val="40000"/>
                  </a:schemeClr>
                </a:outerShdw>
              </a:effectLst>
              <a:latin typeface="Microsoft YaHei" charset="0"/>
              <a:ea typeface="Microsoft YaHei"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itle 1"/>
          <p:cNvSpPr>
            <a:spLocks noGrp="1"/>
          </p:cNvSpPr>
          <p:nvPr>
            <p:ph type="title"/>
          </p:nvPr>
        </p:nvSpPr>
        <p:spPr>
          <a:xfrm>
            <a:off x="838200" y="365125"/>
            <a:ext cx="10515600" cy="1325563"/>
          </a:xfrm>
        </p:spPr>
        <p:txBody>
          <a:bodyPr/>
          <a:p>
            <a:pPr algn="ctr"/>
            <a:r>
              <a:rPr lang="x-none" altLang="en-US">
                <a:latin typeface="Microsoft YaHei" charset="0"/>
                <a:ea typeface="Microsoft YaHei" charset="0"/>
              </a:rPr>
              <a:t>回顾</a:t>
            </a:r>
            <a:endParaRPr lang="x-none" altLang="en-US">
              <a:latin typeface="Microsoft YaHei" charset="0"/>
              <a:ea typeface="Microsoft YaHei" charset="0"/>
            </a:endParaRPr>
          </a:p>
        </p:txBody>
      </p:sp>
      <p:sp>
        <p:nvSpPr>
          <p:cNvPr id="3" name="Content Placeholder 2"/>
          <p:cNvSpPr>
            <a:spLocks noGrp="1"/>
          </p:cNvSpPr>
          <p:nvPr>
            <p:ph idx="1"/>
          </p:nvPr>
        </p:nvSpPr>
        <p:spPr>
          <a:xfrm>
            <a:off x="1953260" y="1600200"/>
            <a:ext cx="9629140" cy="4526280"/>
          </a:xfrm>
        </p:spPr>
        <p:txBody>
          <a:bodyPr/>
          <a:p>
            <a:r>
              <a:rPr lang="x-none" altLang="en-US">
                <a:solidFill>
                  <a:schemeClr val="tx1">
                    <a:lumMod val="95000"/>
                    <a:lumOff val="5000"/>
                  </a:schemeClr>
                </a:solidFill>
                <a:latin typeface="Microsoft YaHei" charset="0"/>
                <a:ea typeface="Microsoft YaHei" charset="0"/>
              </a:rPr>
              <a:t>表</a:t>
            </a:r>
            <a:endParaRPr lang="x-none" altLang="en-US">
              <a:solidFill>
                <a:schemeClr val="tx1">
                  <a:lumMod val="95000"/>
                  <a:lumOff val="5000"/>
                </a:schemeClr>
              </a:solidFill>
              <a:latin typeface="Microsoft YaHei" charset="0"/>
              <a:ea typeface="Microsoft YaHei" charset="0"/>
            </a:endParaRPr>
          </a:p>
          <a:p>
            <a:r>
              <a:rPr lang="x-none" altLang="en-US">
                <a:solidFill>
                  <a:schemeClr val="tx1">
                    <a:lumMod val="95000"/>
                    <a:lumOff val="5000"/>
                  </a:schemeClr>
                </a:solidFill>
                <a:latin typeface="Microsoft YaHei" charset="0"/>
                <a:ea typeface="Microsoft YaHei" charset="0"/>
              </a:rPr>
              <a:t>栈</a:t>
            </a:r>
            <a:endParaRPr lang="x-none" altLang="en-US">
              <a:solidFill>
                <a:schemeClr val="tx1">
                  <a:lumMod val="95000"/>
                  <a:lumOff val="5000"/>
                </a:schemeClr>
              </a:solidFill>
              <a:latin typeface="Microsoft YaHei" charset="0"/>
              <a:ea typeface="Microsoft YaHei" charset="0"/>
            </a:endParaRPr>
          </a:p>
          <a:p>
            <a:r>
              <a:rPr lang="x-none" altLang="en-US">
                <a:solidFill>
                  <a:schemeClr val="tx1">
                    <a:lumMod val="95000"/>
                    <a:lumOff val="5000"/>
                  </a:schemeClr>
                </a:solidFill>
                <a:latin typeface="Microsoft YaHei" charset="0"/>
                <a:ea typeface="Microsoft YaHei" charset="0"/>
              </a:rPr>
              <a:t>队列</a:t>
            </a:r>
            <a:endParaRPr lang="x-none" altLang="en-US">
              <a:solidFill>
                <a:schemeClr val="tx1">
                  <a:lumMod val="95000"/>
                  <a:lumOff val="5000"/>
                </a:schemeClr>
              </a:solidFill>
              <a:latin typeface="Microsoft YaHei" charset="0"/>
              <a:ea typeface="Microsoft YaHei"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0434955" y="1089025"/>
            <a:ext cx="1240155" cy="4968240"/>
          </a:xfrm>
          <a:prstGeom prst="rect">
            <a:avLst/>
          </a:prstGeom>
          <a:noFill/>
        </p:spPr>
        <p:txBody>
          <a:bodyPr vert="horz" wrap="square" rtlCol="0">
            <a:spAutoFit/>
            <a:scene3d>
              <a:camera prst="orthographicFront"/>
              <a:lightRig rig="threePt" dir="t"/>
            </a:scene3d>
          </a:bodyPr>
          <a:p>
            <a:r>
              <a:rPr lang="x-none" altLang="en-US" sz="80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DZongYi-A001" charset="0"/>
                <a:ea typeface="BDZongYi-A001" charset="0"/>
                <a:sym typeface="+mn-ea"/>
              </a:rPr>
              <a:t>外包项目</a:t>
            </a:r>
            <a:endParaRPr lang="x-none" altLang="en-US" sz="80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DZongYi-A001" charset="0"/>
              <a:ea typeface="BDZongYi-A001" charset="0"/>
              <a:sym typeface="+mn-ea"/>
            </a:endParaRPr>
          </a:p>
        </p:txBody>
      </p:sp>
      <p:sp>
        <p:nvSpPr>
          <p:cNvPr id="6" name="Text Box 5"/>
          <p:cNvSpPr txBox="1"/>
          <p:nvPr/>
        </p:nvSpPr>
        <p:spPr>
          <a:xfrm>
            <a:off x="298450" y="869315"/>
            <a:ext cx="10339070" cy="5318760"/>
          </a:xfrm>
          <a:prstGeom prst="rect">
            <a:avLst/>
          </a:prstGeom>
          <a:noFill/>
        </p:spPr>
        <p:txBody>
          <a:bodyPr wrap="square" rtlCol="0">
            <a:spAutoFit/>
          </a:bodyPr>
          <a:p>
            <a:r>
              <a:rPr lang="x-none" altLang="en-US" sz="19000">
                <a:solidFill>
                  <a:schemeClr val="accent1"/>
                </a:solidFill>
                <a:effectLst>
                  <a:outerShdw blurRad="38100" dist="25400" dir="5400000" algn="ctr" rotWithShape="0">
                    <a:srgbClr val="6E747A">
                      <a:alpha val="43000"/>
                    </a:srgbClr>
                  </a:outerShdw>
                </a:effectLst>
                <a:latin typeface="BDZongYi-A001" charset="0"/>
                <a:ea typeface="BDZongYi-A001" charset="0"/>
                <a:sym typeface="+mn-ea"/>
              </a:rPr>
              <a:t>英特尔杯</a:t>
            </a:r>
            <a:endParaRPr lang="x-none" altLang="en-US" sz="19000">
              <a:solidFill>
                <a:schemeClr val="accent1"/>
              </a:solidFill>
              <a:effectLst>
                <a:outerShdw blurRad="38100" dist="25400" dir="5400000" algn="ctr" rotWithShape="0">
                  <a:srgbClr val="6E747A">
                    <a:alpha val="43000"/>
                  </a:srgbClr>
                </a:outerShdw>
              </a:effectLst>
              <a:latin typeface="BDZongYi-A001" charset="0"/>
              <a:ea typeface="BDZongYi-A001" charset="0"/>
              <a:sym typeface="+mn-ea"/>
            </a:endParaRPr>
          </a:p>
          <a:p>
            <a:r>
              <a:rPr lang="x-none" altLang="en-US" sz="15300">
                <a:ln w="9525" cmpd="sng">
                  <a:solidFill>
                    <a:schemeClr val="accent1"/>
                  </a:solidFill>
                  <a:prstDash val="solid"/>
                </a:ln>
                <a:solidFill>
                  <a:srgbClr val="70AD47">
                    <a:tint val="1000"/>
                  </a:srgbClr>
                </a:solidFill>
                <a:effectLst>
                  <a:glow rad="38100">
                    <a:schemeClr val="accent1">
                      <a:alpha val="40000"/>
                    </a:schemeClr>
                  </a:glow>
                </a:effectLst>
                <a:latin typeface="BDZongYi-A001" charset="0"/>
                <a:ea typeface="BDZongYi-A001" charset="0"/>
                <a:sym typeface="+mn-ea"/>
              </a:rPr>
              <a:t>极客嘉年华</a:t>
            </a:r>
            <a:endParaRPr lang="x-none" altLang="en-US" sz="15300">
              <a:ln w="9525" cmpd="sng">
                <a:solidFill>
                  <a:schemeClr val="accent1"/>
                </a:solidFill>
                <a:prstDash val="solid"/>
              </a:ln>
              <a:solidFill>
                <a:srgbClr val="70AD47">
                  <a:tint val="1000"/>
                </a:srgbClr>
              </a:solidFill>
              <a:effectLst>
                <a:glow rad="38100">
                  <a:schemeClr val="accent1">
                    <a:alpha val="40000"/>
                  </a:schemeClr>
                </a:glow>
              </a:effectLst>
              <a:latin typeface="BDZongYi-A001" charset="0"/>
              <a:ea typeface="BDZongYi-A001" charset="0"/>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1706245" y="831215"/>
            <a:ext cx="9353550" cy="5577840"/>
          </a:xfrm>
          <a:prstGeom prst="rect">
            <a:avLst/>
          </a:prstGeom>
          <a:noFill/>
        </p:spPr>
        <p:txBody>
          <a:bodyPr wrap="square" rtlCol="0">
            <a:spAutoFit/>
            <a:scene3d>
              <a:camera prst="orthographicFront"/>
              <a:lightRig rig="threePt" dir="t"/>
            </a:scene3d>
          </a:bodyPr>
          <a:p>
            <a:r>
              <a:rPr lang="x-none" altLang="en-US" sz="18000">
                <a:pattFill prst="dkUpDiag">
                  <a:fgClr>
                    <a:schemeClr val="bg1">
                      <a:lumMod val="50000"/>
                    </a:schemeClr>
                  </a:fgClr>
                  <a:bgClr>
                    <a:schemeClr val="tx1">
                      <a:lumMod val="75000"/>
                      <a:lumOff val="25000"/>
                    </a:schemeClr>
                  </a:bgClr>
                </a:pattFill>
                <a:effectLst>
                  <a:outerShdw blurRad="38100" dist="19050" dir="2700000" algn="tl" rotWithShape="0">
                    <a:schemeClr val="dk1">
                      <a:alpha val="40000"/>
                      <a:lumMod val="50000"/>
                    </a:schemeClr>
                  </a:outerShdw>
                </a:effectLst>
                <a:latin typeface="BDZongYi-A001" charset="0"/>
                <a:ea typeface="BDZongYi-A001" charset="0"/>
                <a:sym typeface="+mn-ea"/>
              </a:rPr>
              <a:t>奖项</a:t>
            </a:r>
            <a:endParaRPr lang="x-none" altLang="en-US" sz="18000">
              <a:pattFill prst="dkUpDiag">
                <a:fgClr>
                  <a:schemeClr val="bg1">
                    <a:lumMod val="50000"/>
                  </a:schemeClr>
                </a:fgClr>
                <a:bgClr>
                  <a:schemeClr val="tx1">
                    <a:lumMod val="75000"/>
                    <a:lumOff val="25000"/>
                  </a:schemeClr>
                </a:bgClr>
              </a:pattFill>
              <a:effectLst>
                <a:outerShdw blurRad="38100" dist="19050" dir="2700000" algn="tl" rotWithShape="0">
                  <a:schemeClr val="dk1">
                    <a:alpha val="40000"/>
                    <a:lumMod val="50000"/>
                  </a:schemeClr>
                </a:outerShdw>
              </a:effectLst>
              <a:latin typeface="BDZongYi-A001" charset="0"/>
              <a:ea typeface="BDZongYi-A001" charset="0"/>
              <a:sym typeface="+mn-ea"/>
            </a:endParaRPr>
          </a:p>
          <a:p>
            <a:r>
              <a:rPr lang="x-none" altLang="en-US" sz="18000">
                <a:pattFill prst="dkUpDiag">
                  <a:fgClr>
                    <a:schemeClr val="bg1">
                      <a:lumMod val="50000"/>
                    </a:schemeClr>
                  </a:fgClr>
                  <a:bgClr>
                    <a:schemeClr val="tx1">
                      <a:lumMod val="75000"/>
                      <a:lumOff val="25000"/>
                    </a:schemeClr>
                  </a:bgClr>
                </a:pattFill>
                <a:effectLst>
                  <a:outerShdw blurRad="38100" dist="19050" dir="2700000" algn="tl" rotWithShape="0">
                    <a:schemeClr val="dk1">
                      <a:alpha val="40000"/>
                      <a:lumMod val="50000"/>
                    </a:schemeClr>
                  </a:outerShdw>
                </a:effectLst>
                <a:latin typeface="BDZongYi-A001" charset="0"/>
                <a:ea typeface="BDZongYi-A001" charset="0"/>
                <a:sym typeface="+mn-ea"/>
              </a:rPr>
              <a:t>成效</a:t>
            </a:r>
            <a:endParaRPr lang="x-none" altLang="en-US" sz="18000">
              <a:pattFill prst="dkUpDiag">
                <a:fgClr>
                  <a:schemeClr val="bg1">
                    <a:lumMod val="50000"/>
                  </a:schemeClr>
                </a:fgClr>
                <a:bgClr>
                  <a:schemeClr val="tx1">
                    <a:lumMod val="75000"/>
                    <a:lumOff val="25000"/>
                  </a:schemeClr>
                </a:bgClr>
              </a:pattFill>
              <a:effectLst>
                <a:outerShdw blurRad="38100" dist="19050" dir="2700000" algn="tl" rotWithShape="0">
                  <a:schemeClr val="dk1">
                    <a:alpha val="40000"/>
                    <a:lumMod val="50000"/>
                  </a:schemeClr>
                </a:outerShdw>
              </a:effectLst>
              <a:latin typeface="BDZongYi-A001" charset="0"/>
              <a:ea typeface="BDZongYi-A001" charset="0"/>
              <a:sym typeface="+mn-ea"/>
            </a:endParaRPr>
          </a:p>
        </p:txBody>
      </p:sp>
      <p:sp>
        <p:nvSpPr>
          <p:cNvPr id="5" name="Text Box 4"/>
          <p:cNvSpPr txBox="1"/>
          <p:nvPr/>
        </p:nvSpPr>
        <p:spPr>
          <a:xfrm rot="60000">
            <a:off x="6828155" y="2663825"/>
            <a:ext cx="5141595" cy="1188720"/>
          </a:xfrm>
          <a:prstGeom prst="rect">
            <a:avLst/>
          </a:prstGeom>
          <a:noFill/>
        </p:spPr>
        <p:txBody>
          <a:bodyPr vert="horz" wrap="square" rtlCol="0">
            <a:spAutoFit/>
            <a:scene3d>
              <a:camera prst="orthographicFront"/>
              <a:lightRig rig="threePt" dir="t"/>
            </a:scene3d>
          </a:bodyPr>
          <a:p>
            <a:r>
              <a:rPr lang="x-none" altLang="en-US" sz="72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DZongYi-A001" charset="0"/>
                <a:ea typeface="BDZongYi-A001" charset="0"/>
                <a:sym typeface="+mn-ea"/>
              </a:rPr>
              <a:t>螺丝工作室</a:t>
            </a:r>
            <a:endParaRPr lang="x-none" altLang="en-US" sz="72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DZongYi-A001" charset="0"/>
              <a:ea typeface="BDZongYi-A001"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afterEffect">
                                  <p:stCondLst>
                                    <p:cond delay="0"/>
                                  </p:stCondLst>
                                  <p:endCondLst>
                                    <p:cond evt="onNext">
                                      <p:tgtEl>
                                        <p:sldTgt/>
                                      </p:tgtEl>
                                    </p:cond>
                                  </p:endCondLst>
                                  <p:childTnLst>
                                    <p:animRot by="21600000">
                                      <p:cBhvr>
                                        <p:cTn id="6" dur="5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1628140" y="1123950"/>
            <a:ext cx="9353550" cy="2682240"/>
          </a:xfrm>
          <a:prstGeom prst="rect">
            <a:avLst/>
          </a:prstGeom>
          <a:noFill/>
        </p:spPr>
        <p:txBody>
          <a:bodyPr wrap="square" rtlCol="0">
            <a:spAutoFit/>
            <a:scene3d>
              <a:camera prst="orthographicFront"/>
              <a:lightRig rig="threePt" dir="t"/>
            </a:scene3d>
          </a:bodyPr>
          <a:p>
            <a:pPr algn="ctr"/>
            <a:r>
              <a:rPr lang="x-none" altLang="en-US" sz="170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DZongYi-A001" charset="0"/>
                <a:ea typeface="BDZongYi-A001" charset="0"/>
                <a:sym typeface="+mn-ea"/>
              </a:rPr>
              <a:t>完</a:t>
            </a:r>
            <a:endParaRPr lang="x-none" altLang="en-US" sz="170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DZongYi-A001" charset="0"/>
              <a:ea typeface="BDZongYi-A001"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latin typeface="Microsoft YaHei" charset="0"/>
                <a:ea typeface="Microsoft YaHei" charset="0"/>
              </a:rPr>
              <a:t>今日内容</a:t>
            </a:r>
            <a:endParaRPr lang="x-none" altLang="en-US">
              <a:latin typeface="Microsoft YaHei" charset="0"/>
              <a:ea typeface="Microsoft YaHei" charset="0"/>
            </a:endParaRPr>
          </a:p>
        </p:txBody>
      </p:sp>
      <p:sp>
        <p:nvSpPr>
          <p:cNvPr id="3" name="Content Placeholder 2"/>
          <p:cNvSpPr>
            <a:spLocks noGrp="1"/>
          </p:cNvSpPr>
          <p:nvPr>
            <p:ph idx="1"/>
          </p:nvPr>
        </p:nvSpPr>
        <p:spPr>
          <a:xfrm>
            <a:off x="1965325" y="1600200"/>
            <a:ext cx="9618345" cy="4526280"/>
          </a:xfrm>
        </p:spPr>
        <p:txBody>
          <a:bodyPr/>
          <a:p>
            <a:pPr marL="457200" indent="-457200"/>
            <a:r>
              <a:rPr lang="x-none" altLang="en-US">
                <a:solidFill>
                  <a:schemeClr val="tx1">
                    <a:lumMod val="95000"/>
                    <a:lumOff val="5000"/>
                  </a:schemeClr>
                </a:solidFill>
                <a:latin typeface="Microsoft YaHei" charset="0"/>
                <a:ea typeface="Microsoft YaHei" charset="0"/>
              </a:rPr>
              <a:t>树</a:t>
            </a:r>
            <a:endParaRPr lang="x-none" altLang="en-US">
              <a:solidFill>
                <a:schemeClr val="tx1">
                  <a:lumMod val="95000"/>
                  <a:lumOff val="5000"/>
                </a:schemeClr>
              </a:solidFill>
              <a:latin typeface="Microsoft YaHei" charset="0"/>
              <a:ea typeface="Microsoft YaHei" charset="0"/>
            </a:endParaRPr>
          </a:p>
          <a:p>
            <a:r>
              <a:rPr lang="x-none" altLang="en-US">
                <a:solidFill>
                  <a:schemeClr val="tx1">
                    <a:lumMod val="95000"/>
                    <a:lumOff val="5000"/>
                  </a:schemeClr>
                </a:solidFill>
                <a:latin typeface="Microsoft YaHei" charset="0"/>
                <a:ea typeface="Microsoft YaHei" charset="0"/>
              </a:rPr>
              <a:t>树的遍历</a:t>
            </a:r>
            <a:endParaRPr lang="x-none" altLang="en-US">
              <a:solidFill>
                <a:schemeClr val="tx1">
                  <a:lumMod val="95000"/>
                  <a:lumOff val="5000"/>
                </a:schemeClr>
              </a:solidFill>
              <a:latin typeface="Microsoft YaHei" charset="0"/>
              <a:ea typeface="Microsoft YaHei" charset="0"/>
            </a:endParaRPr>
          </a:p>
          <a:p>
            <a:r>
              <a:rPr lang="x-none" altLang="en-US">
                <a:solidFill>
                  <a:schemeClr val="tx1">
                    <a:lumMod val="95000"/>
                    <a:lumOff val="5000"/>
                  </a:schemeClr>
                </a:solidFill>
                <a:latin typeface="Microsoft YaHei" charset="0"/>
                <a:ea typeface="Microsoft YaHei" charset="0"/>
              </a:rPr>
              <a:t>二叉树</a:t>
            </a:r>
            <a:endParaRPr lang="x-none" altLang="en-US">
              <a:solidFill>
                <a:schemeClr val="tx1">
                  <a:lumMod val="95000"/>
                  <a:lumOff val="5000"/>
                </a:schemeClr>
              </a:solidFill>
              <a:latin typeface="Microsoft YaHei" charset="0"/>
              <a:ea typeface="Microsoft YaHei" charset="0"/>
            </a:endParaRPr>
          </a:p>
          <a:p>
            <a:r>
              <a:rPr lang="x-none" altLang="en-US">
                <a:solidFill>
                  <a:schemeClr val="tx1">
                    <a:lumMod val="95000"/>
                    <a:lumOff val="5000"/>
                  </a:schemeClr>
                </a:solidFill>
                <a:latin typeface="Microsoft YaHei" charset="0"/>
                <a:ea typeface="Microsoft YaHei" charset="0"/>
              </a:rPr>
              <a:t>图</a:t>
            </a:r>
            <a:endParaRPr lang="x-none" altLang="en-US">
              <a:solidFill>
                <a:schemeClr val="tx1">
                  <a:lumMod val="95000"/>
                  <a:lumOff val="5000"/>
                </a:schemeClr>
              </a:solidFill>
              <a:latin typeface="Microsoft YaHei" charset="0"/>
              <a:ea typeface="Microsoft YaHei" charset="0"/>
            </a:endParaRPr>
          </a:p>
          <a:p>
            <a:r>
              <a:rPr lang="x-none" altLang="en-US">
                <a:solidFill>
                  <a:schemeClr val="tx1">
                    <a:lumMod val="95000"/>
                    <a:lumOff val="5000"/>
                  </a:schemeClr>
                </a:solidFill>
                <a:latin typeface="Microsoft YaHei" charset="0"/>
                <a:ea typeface="Microsoft YaHei" charset="0"/>
              </a:rPr>
              <a:t>图的遍历</a:t>
            </a:r>
            <a:endParaRPr lang="x-none" altLang="en-US">
              <a:solidFill>
                <a:schemeClr val="tx1">
                  <a:lumMod val="95000"/>
                  <a:lumOff val="5000"/>
                </a:schemeClr>
              </a:solidFill>
              <a:latin typeface="Microsoft YaHei" charset="0"/>
              <a:ea typeface="Microsoft YaHei" charset="0"/>
            </a:endParaRPr>
          </a:p>
          <a:p>
            <a:endParaRPr lang="x-none" altLang="en-US">
              <a:solidFill>
                <a:schemeClr val="tx1">
                  <a:lumMod val="95000"/>
                  <a:lumOff val="5000"/>
                </a:schemeClr>
              </a:solidFill>
              <a:latin typeface="Microsoft YaHei" charset="0"/>
              <a:ea typeface="Microsoft YaHei" charset="0"/>
            </a:endParaRPr>
          </a:p>
          <a:p>
            <a:r>
              <a:rPr lang="x-none" altLang="en-US" i="1">
                <a:solidFill>
                  <a:schemeClr val="tx1">
                    <a:lumMod val="95000"/>
                    <a:lumOff val="5000"/>
                  </a:schemeClr>
                </a:solidFill>
                <a:latin typeface="Microsoft YaHei" charset="0"/>
                <a:ea typeface="Microsoft YaHei" charset="0"/>
              </a:rPr>
              <a:t>紧跟潮流 - linux是什么</a:t>
            </a:r>
            <a:endParaRPr lang="x-none" altLang="en-US" i="1">
              <a:solidFill>
                <a:schemeClr val="tx1">
                  <a:lumMod val="95000"/>
                  <a:lumOff val="5000"/>
                </a:schemeClr>
              </a:solidFill>
              <a:latin typeface="Microsoft YaHei" charset="0"/>
              <a:ea typeface="Microsoft YaHei"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x-none" altLang="en-US" sz="3600">
                <a:solidFill>
                  <a:schemeClr val="tx1">
                    <a:lumMod val="95000"/>
                    <a:lumOff val="5000"/>
                  </a:schemeClr>
                </a:solidFill>
                <a:latin typeface="Microsoft YaHei" charset="0"/>
                <a:ea typeface="Microsoft YaHei" charset="0"/>
                <a:sym typeface="+mn-ea"/>
              </a:rPr>
              <a:t>树</a:t>
            </a:r>
            <a:endParaRPr lang="x-none" altLang="en-US" sz="3600">
              <a:solidFill>
                <a:schemeClr val="tx1">
                  <a:lumMod val="95000"/>
                  <a:lumOff val="5000"/>
                </a:schemeClr>
              </a:solidFill>
              <a:latin typeface="Microsoft YaHei" charset="0"/>
              <a:ea typeface="Microsoft YaHei" charset="0"/>
              <a:sym typeface="+mn-ea"/>
            </a:endParaRPr>
          </a:p>
        </p:txBody>
      </p:sp>
      <p:pic>
        <p:nvPicPr>
          <p:cNvPr id="5" name="Picture 4"/>
          <p:cNvPicPr>
            <a:picLocks noChangeAspect="1"/>
          </p:cNvPicPr>
          <p:nvPr/>
        </p:nvPicPr>
        <p:blipFill>
          <a:blip r:embed="rId1"/>
          <a:stretch>
            <a:fillRect/>
          </a:stretch>
        </p:blipFill>
        <p:spPr>
          <a:xfrm>
            <a:off x="1359535" y="635"/>
            <a:ext cx="9307195" cy="69532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x-none" altLang="en-US" sz="3600">
                <a:solidFill>
                  <a:schemeClr val="tx1">
                    <a:lumMod val="95000"/>
                    <a:lumOff val="5000"/>
                  </a:schemeClr>
                </a:solidFill>
                <a:latin typeface="Microsoft YaHei" charset="0"/>
                <a:ea typeface="Microsoft YaHei" charset="0"/>
                <a:sym typeface="+mn-ea"/>
              </a:rPr>
              <a:t>树</a:t>
            </a:r>
            <a:endParaRPr lang="x-none" altLang="en-US" sz="3600">
              <a:solidFill>
                <a:schemeClr val="tx1">
                  <a:lumMod val="95000"/>
                  <a:lumOff val="5000"/>
                </a:schemeClr>
              </a:solidFill>
              <a:latin typeface="Microsoft YaHei" charset="0"/>
              <a:ea typeface="Microsoft YaHei" charset="0"/>
              <a:sym typeface="+mn-ea"/>
            </a:endParaRPr>
          </a:p>
        </p:txBody>
      </p:sp>
      <p:pic>
        <p:nvPicPr>
          <p:cNvPr id="3" name="Picture 2"/>
          <p:cNvPicPr>
            <a:picLocks noChangeAspect="1"/>
          </p:cNvPicPr>
          <p:nvPr/>
        </p:nvPicPr>
        <p:blipFill>
          <a:blip r:embed="rId1"/>
          <a:stretch>
            <a:fillRect/>
          </a:stretch>
        </p:blipFill>
        <p:spPr>
          <a:xfrm>
            <a:off x="1793875" y="-103505"/>
            <a:ext cx="9316720" cy="69608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x-none" altLang="en-US" sz="3600">
                <a:solidFill>
                  <a:schemeClr val="tx1">
                    <a:lumMod val="95000"/>
                    <a:lumOff val="5000"/>
                  </a:schemeClr>
                </a:solidFill>
                <a:latin typeface="Microsoft YaHei" charset="0"/>
                <a:ea typeface="Microsoft YaHei" charset="0"/>
                <a:sym typeface="+mn-ea"/>
              </a:rPr>
              <a:t>树</a:t>
            </a:r>
            <a:endParaRPr lang="x-none" altLang="en-US" sz="3600">
              <a:solidFill>
                <a:schemeClr val="tx1">
                  <a:lumMod val="95000"/>
                  <a:lumOff val="5000"/>
                </a:schemeClr>
              </a:solidFill>
              <a:latin typeface="Microsoft YaHei" charset="0"/>
              <a:ea typeface="Microsoft YaHei" charset="0"/>
              <a:sym typeface="+mn-ea"/>
            </a:endParaRPr>
          </a:p>
        </p:txBody>
      </p:sp>
      <p:pic>
        <p:nvPicPr>
          <p:cNvPr id="4" name="Picture 3"/>
          <p:cNvPicPr>
            <a:picLocks noChangeAspect="1"/>
          </p:cNvPicPr>
          <p:nvPr/>
        </p:nvPicPr>
        <p:blipFill>
          <a:blip r:embed="rId1"/>
          <a:stretch>
            <a:fillRect/>
          </a:stretch>
        </p:blipFill>
        <p:spPr>
          <a:xfrm>
            <a:off x="1929765" y="-13970"/>
            <a:ext cx="9135745" cy="68256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olidFill>
                  <a:schemeClr val="tx1">
                    <a:lumMod val="95000"/>
                    <a:lumOff val="5000"/>
                  </a:schemeClr>
                </a:solidFill>
                <a:latin typeface="Microsoft YaHei" charset="0"/>
                <a:ea typeface="Microsoft YaHei" charset="0"/>
                <a:sym typeface="+mn-ea"/>
              </a:rPr>
              <a:t>二叉树（binary tree）</a:t>
            </a:r>
            <a:endParaRPr lang="x-none" altLang="en-US">
              <a:latin typeface="Microsoft YaHei" charset="0"/>
              <a:ea typeface="Microsoft YaHei" charset="0"/>
            </a:endParaRPr>
          </a:p>
        </p:txBody>
      </p:sp>
      <p:sp>
        <p:nvSpPr>
          <p:cNvPr id="3" name="Content Placeholder 2"/>
          <p:cNvSpPr>
            <a:spLocks noGrp="1"/>
          </p:cNvSpPr>
          <p:nvPr>
            <p:ph idx="1"/>
          </p:nvPr>
        </p:nvSpPr>
        <p:spPr>
          <a:xfrm>
            <a:off x="1533525" y="1601470"/>
            <a:ext cx="10014585" cy="4526280"/>
          </a:xfrm>
        </p:spPr>
        <p:txBody>
          <a:bodyPr/>
          <a:p>
            <a:pPr marL="0" indent="0">
              <a:buNone/>
            </a:pPr>
            <a:r>
              <a:rPr lang="x-none" altLang="en-US" sz="2000">
                <a:latin typeface="Microsoft YaHei" charset="0"/>
                <a:ea typeface="Microsoft YaHei" charset="0"/>
              </a:rPr>
              <a:t>二叉树是一颗树，其中每个节点不能有多余两个子节点</a:t>
            </a:r>
            <a:endParaRPr lang="x-none" altLang="en-US" sz="2000">
              <a:latin typeface="Microsoft YaHei" charset="0"/>
              <a:ea typeface="Microsoft YaHei" charset="0"/>
            </a:endParaRPr>
          </a:p>
          <a:p>
            <a:pPr marL="0" indent="0">
              <a:buNone/>
            </a:pPr>
            <a:r>
              <a:rPr lang="x-none" altLang="en-US" sz="2000">
                <a:latin typeface="Microsoft YaHei" charset="0"/>
                <a:ea typeface="Microsoft YaHei" charset="0"/>
              </a:rPr>
              <a:t>节点有两个子，这两个子是有左右之分的，颠倒一下左右，就是不一样的二叉树</a:t>
            </a:r>
            <a:endParaRPr lang="x-none" altLang="en-US" u="sng">
              <a:latin typeface="Microsoft YaHei" charset="0"/>
              <a:ea typeface="Microsoft YaHei" charset="0"/>
            </a:endParaRPr>
          </a:p>
        </p:txBody>
      </p:sp>
      <p:pic>
        <p:nvPicPr>
          <p:cNvPr id="5" name="Picture 4"/>
          <p:cNvPicPr>
            <a:picLocks noChangeAspect="1"/>
          </p:cNvPicPr>
          <p:nvPr/>
        </p:nvPicPr>
        <p:blipFill>
          <a:blip r:embed="rId1"/>
          <a:stretch>
            <a:fillRect/>
          </a:stretch>
        </p:blipFill>
        <p:spPr>
          <a:xfrm>
            <a:off x="3510915" y="2996565"/>
            <a:ext cx="4814570" cy="35077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olidFill>
                  <a:schemeClr val="tx1">
                    <a:lumMod val="95000"/>
                    <a:lumOff val="5000"/>
                  </a:schemeClr>
                </a:solidFill>
                <a:latin typeface="Microsoft YaHei" charset="0"/>
                <a:ea typeface="Microsoft YaHei" charset="0"/>
                <a:sym typeface="+mn-ea"/>
              </a:rPr>
              <a:t>树的遍历</a:t>
            </a:r>
            <a:endParaRPr lang="x-none" altLang="en-US">
              <a:latin typeface="Microsoft YaHei" charset="0"/>
              <a:ea typeface="Microsoft YaHei" charset="0"/>
            </a:endParaRPr>
          </a:p>
        </p:txBody>
      </p:sp>
      <p:pic>
        <p:nvPicPr>
          <p:cNvPr id="4" name="Picture 3"/>
          <p:cNvPicPr>
            <a:picLocks noChangeAspect="1"/>
          </p:cNvPicPr>
          <p:nvPr/>
        </p:nvPicPr>
        <p:blipFill>
          <a:blip r:embed="rId1"/>
          <a:stretch>
            <a:fillRect/>
          </a:stretch>
        </p:blipFill>
        <p:spPr>
          <a:xfrm>
            <a:off x="6109335" y="1715135"/>
            <a:ext cx="5644515" cy="4299585"/>
          </a:xfrm>
          <a:prstGeom prst="rect">
            <a:avLst/>
          </a:prstGeom>
        </p:spPr>
      </p:pic>
      <p:sp>
        <p:nvSpPr>
          <p:cNvPr id="8" name="Text Box 7"/>
          <p:cNvSpPr txBox="1"/>
          <p:nvPr/>
        </p:nvSpPr>
        <p:spPr>
          <a:xfrm>
            <a:off x="488950" y="1889125"/>
            <a:ext cx="6557645" cy="2308860"/>
          </a:xfrm>
          <a:prstGeom prst="rect">
            <a:avLst/>
          </a:prstGeom>
          <a:noFill/>
        </p:spPr>
        <p:txBody>
          <a:bodyPr wrap="square" rtlCol="0" anchor="t">
            <a:spAutoFit/>
          </a:bodyPr>
          <a:p>
            <a:pPr marL="285750" indent="-285750">
              <a:lnSpc>
                <a:spcPct val="130000"/>
              </a:lnSpc>
              <a:buFont typeface="Arial" panose="02080604020202020204" charset="0"/>
              <a:buChar char="•"/>
            </a:pPr>
            <a:endParaRPr lang="x-none" altLang="en-US" sz="2800">
              <a:latin typeface="Microsoft YaHei" charset="0"/>
              <a:ea typeface="Microsoft YaHei" charset="0"/>
            </a:endParaRPr>
          </a:p>
          <a:p>
            <a:pPr marL="285750" indent="-285750">
              <a:lnSpc>
                <a:spcPct val="130000"/>
              </a:lnSpc>
              <a:buFont typeface="Arial" panose="02080604020202020204" charset="0"/>
              <a:buChar char="•"/>
            </a:pPr>
            <a:r>
              <a:rPr lang="x-none" altLang="en-US" sz="2800">
                <a:latin typeface="Microsoft YaHei" charset="0"/>
                <a:ea typeface="Microsoft YaHei" charset="0"/>
                <a:sym typeface="+mn-ea"/>
              </a:rPr>
              <a:t>先序遍历（preorder traversal）</a:t>
            </a:r>
            <a:endParaRPr lang="x-none" altLang="en-US" sz="2800">
              <a:latin typeface="Microsoft YaHei" charset="0"/>
              <a:ea typeface="Microsoft YaHei" charset="0"/>
              <a:sym typeface="+mn-ea"/>
            </a:endParaRPr>
          </a:p>
          <a:p>
            <a:pPr marL="285750" indent="-285750">
              <a:lnSpc>
                <a:spcPct val="130000"/>
              </a:lnSpc>
              <a:buFont typeface="Arial" panose="02080604020202020204" charset="0"/>
              <a:buChar char="•"/>
            </a:pPr>
            <a:r>
              <a:rPr lang="x-none" altLang="en-US" sz="2800">
                <a:latin typeface="Microsoft YaHei" charset="0"/>
                <a:ea typeface="Microsoft YaHei" charset="0"/>
                <a:sym typeface="+mn-ea"/>
              </a:rPr>
              <a:t>后序遍历（postorder traversal）</a:t>
            </a:r>
            <a:endParaRPr lang="x-none" altLang="en-US" sz="2800">
              <a:latin typeface="Microsoft YaHei" charset="0"/>
              <a:ea typeface="Microsoft YaHei" charset="0"/>
              <a:sym typeface="+mn-ea"/>
            </a:endParaRPr>
          </a:p>
          <a:p>
            <a:pPr marL="285750" indent="-285750">
              <a:lnSpc>
                <a:spcPct val="130000"/>
              </a:lnSpc>
              <a:buFont typeface="Arial" panose="02080604020202020204" charset="0"/>
              <a:buChar char="•"/>
            </a:pPr>
            <a:r>
              <a:rPr lang="x-none" altLang="en-US" sz="2800" u="sng">
                <a:latin typeface="Microsoft YaHei" charset="0"/>
                <a:ea typeface="Microsoft YaHei" charset="0"/>
                <a:sym typeface="+mn-ea"/>
              </a:rPr>
              <a:t>中序遍历（inorder traversal）</a:t>
            </a:r>
            <a:endParaRPr lang="x-none" altLang="en-US" sz="2800" u="sng">
              <a:latin typeface="Microsoft YaHei" charset="0"/>
              <a:ea typeface="Microsoft YaHei"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825625" y="730250"/>
            <a:ext cx="8286115" cy="6336665"/>
          </a:xfrm>
          <a:prstGeom prst="rect">
            <a:avLst/>
          </a:prstGeom>
        </p:spPr>
      </p:pic>
      <p:sp>
        <p:nvSpPr>
          <p:cNvPr id="2" name="Title 1"/>
          <p:cNvSpPr>
            <a:spLocks noGrp="1"/>
          </p:cNvSpPr>
          <p:nvPr>
            <p:ph type="title"/>
          </p:nvPr>
        </p:nvSpPr>
        <p:spPr/>
        <p:txBody>
          <a:bodyPr/>
          <a:p>
            <a:r>
              <a:rPr lang="x-none" altLang="en-US">
                <a:latin typeface="Microsoft YaHei" charset="0"/>
                <a:ea typeface="Microsoft YaHei" charset="0"/>
              </a:rPr>
              <a:t>树的应用</a:t>
            </a:r>
            <a:endParaRPr lang="x-none" altLang="en-US">
              <a:latin typeface="Microsoft YaHei" charset="0"/>
              <a:ea typeface="Microsoft YaHei" charset="0"/>
            </a:endParaRPr>
          </a:p>
        </p:txBody>
      </p:sp>
    </p:spTree>
  </p:cSld>
  <p:clrMapOvr>
    <a:masterClrMapping/>
  </p:clrMapOvr>
</p:sld>
</file>

<file path=ppt/theme/theme1.xml><?xml version="1.0" encoding="utf-8"?>
<a:theme xmlns:a="http://schemas.openxmlformats.org/drawingml/2006/main" name="1_Default Desig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
      <a:majorFont>
        <a:latin typeface="Arial"/>
        <a:ea typeface="SimSun"/>
        <a:cs typeface=""/>
      </a:majorFont>
      <a:minorFont>
        <a:latin typeface="Arial"/>
        <a:ea typeface="SimSun"/>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805</Words>
  <Application>Kingsoft Office WPP</Application>
  <PresentationFormat>Widescreen</PresentationFormat>
  <Paragraphs>122</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1_Default Design</vt:lpstr>
      <vt:lpstr>数据结构 Part3</vt:lpstr>
      <vt:lpstr>回顾</vt:lpstr>
      <vt:lpstr>今日内容</vt:lpstr>
      <vt:lpstr>树</vt:lpstr>
      <vt:lpstr>树</vt:lpstr>
      <vt:lpstr>树</vt:lpstr>
      <vt:lpstr>二叉树（binary tree）</vt:lpstr>
      <vt:lpstr>树</vt:lpstr>
      <vt:lpstr>PowerPoint 演示文稿</vt:lpstr>
      <vt:lpstr>图（graph）</vt:lpstr>
      <vt:lpstr>图</vt:lpstr>
      <vt:lpstr>图的邻接矩阵表示法</vt:lpstr>
      <vt:lpstr>图的邻接表表示法</vt:lpstr>
      <vt:lpstr>图的遍历</vt:lpstr>
      <vt:lpstr>图的算法</vt:lpstr>
      <vt:lpstr>PowerPoint 演示文稿</vt:lpstr>
      <vt:lpstr>linux科普</vt:lpstr>
      <vt:lpstr>linux常见发行版</vt:lpstr>
      <vt:lpstr>废话时间</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 Part3</dc:title>
  <dc:creator>zdt</dc:creator>
  <cp:lastModifiedBy>zdt</cp:lastModifiedBy>
  <cp:revision>87</cp:revision>
  <dcterms:created xsi:type="dcterms:W3CDTF">2016-04-04T08:39:16Z</dcterms:created>
  <dcterms:modified xsi:type="dcterms:W3CDTF">2016-04-04T08:39:16Z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1033-10.1.0.5503</vt:lpwstr>
  </property>
</Properties>
</file>