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0"/>
    <p:restoredTop sz="94694"/>
  </p:normalViewPr>
  <p:slideViewPr>
    <p:cSldViewPr snapToGrid="0" snapToObjects="1">
      <p:cViewPr varScale="1">
        <p:scale>
          <a:sx n="116" d="100"/>
          <a:sy n="116" d="100"/>
        </p:scale>
        <p:origin x="21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C6D92-A5E6-2CE3-486D-605C69D5D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9B4CA-2946-FA51-4F0C-3A05EF492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07004-F276-EECB-5DC4-81ACA4D64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30D0D-DCE0-EF4B-A419-AAF4FD85A7A1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4925B-D9C5-FE28-4C51-200D41ADF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1854D-9FA7-26D7-7EC8-736F6E9DA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BF381-5AA6-2845-A384-63C279C8A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00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E7A62-7CF2-F0C6-ACA5-8C82C7158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649AB-6B7A-F6AC-0937-22C32DCF2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11678-580A-4EE6-D8FE-3D3FC20EE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30D0D-DCE0-EF4B-A419-AAF4FD85A7A1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F5C08-6250-25E0-A926-9D8AEB328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0EE8D-E04B-AE94-1A37-C77168B4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BF381-5AA6-2845-A384-63C279C8A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2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02C522-53DE-9525-3F8E-78852572F5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AC5771-F443-A8E3-30E2-743894DF2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2AADA-3278-D082-E58E-7202B32D0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30D0D-DCE0-EF4B-A419-AAF4FD85A7A1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68D48-64C2-BA6A-6668-77DF334A8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C2A8-8575-D184-643F-91D31FD19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BF381-5AA6-2845-A384-63C279C8A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4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89D20-81E6-F240-F4FB-9A5343D5B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3DD50-5F38-0DF5-6684-8790C05BD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5A293-7A77-9D9B-BA57-1952FCC7A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30D0D-DCE0-EF4B-A419-AAF4FD85A7A1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ED277-B6A7-551E-EF09-5A788640A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02999-F299-82C1-5AEA-F180E8692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BF381-5AA6-2845-A384-63C279C8A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5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1FD0F-C549-6333-EE6D-3DC4DEE03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7F5A1-DD15-9FB2-C072-4BEC66F08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E4AEE-F041-CEC4-C78D-E3737F5D2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30D0D-DCE0-EF4B-A419-AAF4FD85A7A1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2E5FD-30C6-617E-07F7-001D637E9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FD62A-3128-040D-175B-94DD93C92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BF381-5AA6-2845-A384-63C279C8A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849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55060-8BED-5F61-3501-3A9C40DC6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D2827-3B3F-073D-A291-8FE4E499CC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EE8817-2DB4-8B2C-84F3-1067C389A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2E765-F669-6607-42BC-A66A2FE0E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30D0D-DCE0-EF4B-A419-AAF4FD85A7A1}" type="datetimeFigureOut">
              <a:rPr lang="en-US" smtClean="0"/>
              <a:t>5/10/22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4434F-7245-70B8-6750-6F22DCFE4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08491-3051-C4BC-50C0-43514EC0E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BF381-5AA6-2845-A384-63C279C8A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8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8791D-3B6D-D3FC-3B6B-FC7213899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DA90A-7C1E-3D63-6D1C-405213F2F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A4733F-6076-0FF1-E32B-76EAF79F9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A5B59A-C875-6DE0-375F-5B1D8FCA3D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A9892F-CCF6-BB17-10F5-ACB3C9C46C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7D7FEA-1A57-1641-2D65-AC4CA7CED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30D0D-DCE0-EF4B-A419-AAF4FD85A7A1}" type="datetimeFigureOut">
              <a:rPr lang="en-US" smtClean="0"/>
              <a:t>5/10/22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B482B6-9F83-10F5-9A9D-B4FB1D2A5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92B4AF-0E7D-ED70-FB58-DF1EEE543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BF381-5AA6-2845-A384-63C279C8A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705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ECAB7-6272-CF70-BF86-2E0454AF1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C83C36-F153-D04D-672F-95D05644E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30D0D-DCE0-EF4B-A419-AAF4FD85A7A1}" type="datetimeFigureOut">
              <a:rPr lang="en-US" smtClean="0"/>
              <a:t>5/10/22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85E3D7-722C-E3D9-BC21-A952A5508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CECA09-8DE4-B7FB-4DEC-0D618C2D8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BF381-5AA6-2845-A384-63C279C8A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33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02A17E-933B-094B-1685-41461E705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30D0D-DCE0-EF4B-A419-AAF4FD85A7A1}" type="datetimeFigureOut">
              <a:rPr lang="en-US" smtClean="0"/>
              <a:t>5/10/22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648D68-F392-0D80-BA70-08389BF4C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E9CF8-629B-F8FE-8B7E-CDA94A5B2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BF381-5AA6-2845-A384-63C279C8A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56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2C3B8-6719-F91D-D6E7-F2FED344C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7D8A-8E12-480C-E9D1-78193F0D0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27E647-9E92-F5C4-1D60-18B875771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ECF463-0D9E-D8C0-32BC-29A9D6A4B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30D0D-DCE0-EF4B-A419-AAF4FD85A7A1}" type="datetimeFigureOut">
              <a:rPr lang="en-US" smtClean="0"/>
              <a:t>5/10/22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26386B-9DA9-49A2-78C5-962E65D20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42368-99EB-A022-DE7C-5BE731B2A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BF381-5AA6-2845-A384-63C279C8A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33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84D10-36A8-B592-F00E-99D7CE016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FF0B8A-F0A4-A3D9-D7B4-AB859E8FEB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3F9F87-AF2E-94A1-50EE-5C7A31222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366125-8EFF-CCD9-F37E-5D1E57A50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30D0D-DCE0-EF4B-A419-AAF4FD85A7A1}" type="datetimeFigureOut">
              <a:rPr lang="en-US" smtClean="0"/>
              <a:t>5/10/22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544CB1-9000-9220-8857-1B979F767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0FEAB-072F-A2EC-46A5-8494FE34B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BF381-5AA6-2845-A384-63C279C8A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109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CBE59F-CA72-5AF3-D848-E8A52F11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6E697-800E-8BE6-30A0-40E5F62EB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11005-79ED-73F1-449D-2050A86BD6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30D0D-DCE0-EF4B-A419-AAF4FD85A7A1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7DB3F-4157-8742-E111-097D4839CF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EBB5B-E280-05C7-3246-007D0A6E8A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BF381-5AA6-2845-A384-63C279C8A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63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2072C-48AB-32EB-9DE4-D4DD31CE5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4054"/>
            <a:ext cx="10515600" cy="339740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latin typeface="Helvetica" pitchFamily="2" charset="0"/>
              </a:rPr>
              <a:t>Decide between Nanopore or Illumina (Length vs. quality)</a:t>
            </a:r>
          </a:p>
          <a:p>
            <a:pPr marL="0" indent="0">
              <a:buNone/>
            </a:pPr>
            <a:endParaRPr lang="en-US" sz="2000" dirty="0">
              <a:latin typeface="Helvetica" pitchFamily="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D9004E1-9681-27EA-B84D-DDE332C2F983}"/>
              </a:ext>
            </a:extLst>
          </p:cNvPr>
          <p:cNvSpPr txBox="1">
            <a:spLocks/>
          </p:cNvSpPr>
          <p:nvPr/>
        </p:nvSpPr>
        <p:spPr>
          <a:xfrm>
            <a:off x="838200" y="1313794"/>
            <a:ext cx="10515600" cy="3397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Helvetica" pitchFamily="2" charset="0"/>
              </a:rPr>
              <a:t>DNA extraction – General vs. HMW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Helvetica" pitchFamily="2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0976B6-5311-EA44-D8F8-0483218EEF79}"/>
              </a:ext>
            </a:extLst>
          </p:cNvPr>
          <p:cNvSpPr txBox="1">
            <a:spLocks/>
          </p:cNvSpPr>
          <p:nvPr/>
        </p:nvSpPr>
        <p:spPr>
          <a:xfrm>
            <a:off x="838200" y="1653534"/>
            <a:ext cx="10515600" cy="3397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Helvetica" pitchFamily="2" charset="0"/>
              </a:rPr>
              <a:t>Sequence here or elsewhere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Helvetica" pitchFamily="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EEBE3C6-9F86-B0E4-E084-FED0CC05E458}"/>
              </a:ext>
            </a:extLst>
          </p:cNvPr>
          <p:cNvSpPr txBox="1">
            <a:spLocks/>
          </p:cNvSpPr>
          <p:nvPr/>
        </p:nvSpPr>
        <p:spPr>
          <a:xfrm>
            <a:off x="838200" y="1993274"/>
            <a:ext cx="10515600" cy="3397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latin typeface="Helvetica" pitchFamily="2" charset="0"/>
              </a:rPr>
              <a:t>Basecalling</a:t>
            </a:r>
            <a:r>
              <a:rPr lang="en-US" sz="2000" dirty="0">
                <a:latin typeface="Helvetica" pitchFamily="2" charset="0"/>
              </a:rPr>
              <a:t> (or </a:t>
            </a:r>
            <a:r>
              <a:rPr lang="en-US" sz="2000" dirty="0" err="1">
                <a:latin typeface="Helvetica" pitchFamily="2" charset="0"/>
              </a:rPr>
              <a:t>rebasecalling</a:t>
            </a:r>
            <a:r>
              <a:rPr lang="en-US" sz="2000" dirty="0">
                <a:latin typeface="Helvetica" pitchFamily="2" charset="0"/>
              </a:rPr>
              <a:t>) – Guppy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Helvetica" pitchFamily="2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22CAEDC-72B1-2F77-F304-E79632F38FE7}"/>
              </a:ext>
            </a:extLst>
          </p:cNvPr>
          <p:cNvSpPr txBox="1">
            <a:spLocks/>
          </p:cNvSpPr>
          <p:nvPr/>
        </p:nvSpPr>
        <p:spPr>
          <a:xfrm>
            <a:off x="838200" y="2333014"/>
            <a:ext cx="10515600" cy="3397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Helvetica" pitchFamily="2" charset="0"/>
              </a:rPr>
              <a:t>Quality check – </a:t>
            </a:r>
            <a:r>
              <a:rPr lang="en-US" sz="2200" dirty="0" err="1">
                <a:latin typeface="Helvetica" pitchFamily="2" charset="0"/>
              </a:rPr>
              <a:t>FastQC</a:t>
            </a:r>
            <a:r>
              <a:rPr lang="en-US" sz="2200" dirty="0">
                <a:latin typeface="Helvetica" pitchFamily="2" charset="0"/>
              </a:rPr>
              <a:t> (good for both) or </a:t>
            </a:r>
            <a:r>
              <a:rPr lang="en-US" sz="2200" dirty="0" err="1">
                <a:latin typeface="Helvetica" pitchFamily="2" charset="0"/>
              </a:rPr>
              <a:t>NanoPlot</a:t>
            </a:r>
            <a:endParaRPr lang="en-US" sz="2200" dirty="0">
              <a:latin typeface="Helvetica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Helvetica" pitchFamily="2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5B069A3-F1DC-80DE-8D4C-CFBC0E6E8535}"/>
              </a:ext>
            </a:extLst>
          </p:cNvPr>
          <p:cNvSpPr txBox="1">
            <a:spLocks/>
          </p:cNvSpPr>
          <p:nvPr/>
        </p:nvSpPr>
        <p:spPr>
          <a:xfrm>
            <a:off x="838200" y="2672754"/>
            <a:ext cx="10515600" cy="3397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Helvetica" pitchFamily="2" charset="0"/>
              </a:rPr>
              <a:t>Adapter removal – NanoPore (</a:t>
            </a:r>
            <a:r>
              <a:rPr lang="en-US" sz="2000" dirty="0" err="1">
                <a:latin typeface="Helvetica" pitchFamily="2" charset="0"/>
              </a:rPr>
              <a:t>Porechop</a:t>
            </a:r>
            <a:r>
              <a:rPr lang="en-US" sz="2000" dirty="0">
                <a:latin typeface="Helvetica" pitchFamily="2" charset="0"/>
              </a:rPr>
              <a:t> – Middle), Illumina (</a:t>
            </a:r>
            <a:r>
              <a:rPr lang="en-US" sz="2000" dirty="0" err="1">
                <a:latin typeface="Helvetica" pitchFamily="2" charset="0"/>
              </a:rPr>
              <a:t>Cutadapt</a:t>
            </a:r>
            <a:r>
              <a:rPr lang="en-US" sz="2000" dirty="0">
                <a:latin typeface="Helvetica" pitchFamily="2" charset="0"/>
              </a:rPr>
              <a:t>) – Newish one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Helvetica" pitchFamily="2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F91689A-9BB3-4AE6-F9C9-CCE448C0CFDB}"/>
              </a:ext>
            </a:extLst>
          </p:cNvPr>
          <p:cNvSpPr txBox="1">
            <a:spLocks/>
          </p:cNvSpPr>
          <p:nvPr/>
        </p:nvSpPr>
        <p:spPr>
          <a:xfrm>
            <a:off x="838200" y="3012494"/>
            <a:ext cx="10515600" cy="3397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Helvetica" pitchFamily="2" charset="0"/>
              </a:rPr>
              <a:t>Filtering – NanoPore (</a:t>
            </a:r>
            <a:r>
              <a:rPr lang="en-US" sz="2000" dirty="0" err="1">
                <a:latin typeface="Helvetica" pitchFamily="2" charset="0"/>
              </a:rPr>
              <a:t>NanoFilt</a:t>
            </a:r>
            <a:r>
              <a:rPr lang="en-US" sz="2000" dirty="0">
                <a:latin typeface="Helvetica" pitchFamily="2" charset="0"/>
              </a:rPr>
              <a:t> and/or </a:t>
            </a:r>
            <a:r>
              <a:rPr lang="en-US" sz="2000" dirty="0" err="1">
                <a:latin typeface="Helvetica" pitchFamily="2" charset="0"/>
              </a:rPr>
              <a:t>FiltLong</a:t>
            </a:r>
            <a:r>
              <a:rPr lang="en-US" sz="2000" dirty="0">
                <a:latin typeface="Helvetica" pitchFamily="2" charset="0"/>
              </a:rPr>
              <a:t>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8523F54-F6EE-EE67-DB26-B312B2AB9C61}"/>
              </a:ext>
            </a:extLst>
          </p:cNvPr>
          <p:cNvSpPr txBox="1">
            <a:spLocks/>
          </p:cNvSpPr>
          <p:nvPr/>
        </p:nvSpPr>
        <p:spPr>
          <a:xfrm>
            <a:off x="838200" y="3352234"/>
            <a:ext cx="10515600" cy="3397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Helvetica" pitchFamily="2" charset="0"/>
              </a:rPr>
              <a:t>Assembly – NanoPore (</a:t>
            </a:r>
            <a:r>
              <a:rPr lang="en-US" sz="2000" dirty="0" err="1">
                <a:latin typeface="Helvetica" pitchFamily="2" charset="0"/>
              </a:rPr>
              <a:t>Flye</a:t>
            </a:r>
            <a:r>
              <a:rPr lang="en-US" sz="2000" dirty="0">
                <a:latin typeface="Helvetica" pitchFamily="2" charset="0"/>
              </a:rPr>
              <a:t> or </a:t>
            </a:r>
            <a:r>
              <a:rPr lang="en-US" sz="2000" dirty="0" err="1">
                <a:latin typeface="Helvetica" pitchFamily="2" charset="0"/>
              </a:rPr>
              <a:t>Canu</a:t>
            </a:r>
            <a:r>
              <a:rPr lang="en-US" sz="2000" dirty="0">
                <a:latin typeface="Helvetica" pitchFamily="2" charset="0"/>
              </a:rPr>
              <a:t>), Illumina (Probably </a:t>
            </a:r>
            <a:r>
              <a:rPr lang="en-US" sz="2000" dirty="0" err="1">
                <a:latin typeface="Helvetica" pitchFamily="2" charset="0"/>
              </a:rPr>
              <a:t>SPAdes</a:t>
            </a:r>
            <a:r>
              <a:rPr lang="en-US" sz="2000" dirty="0">
                <a:latin typeface="Helvetica" pitchFamily="2" charset="0"/>
              </a:rPr>
              <a:t>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608714B-FB0E-2BD1-0D3A-7918CBE61751}"/>
              </a:ext>
            </a:extLst>
          </p:cNvPr>
          <p:cNvSpPr txBox="1">
            <a:spLocks/>
          </p:cNvSpPr>
          <p:nvPr/>
        </p:nvSpPr>
        <p:spPr>
          <a:xfrm>
            <a:off x="838200" y="3691974"/>
            <a:ext cx="10515600" cy="3397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Helvetica" pitchFamily="2" charset="0"/>
              </a:rPr>
              <a:t>Polish – NanoPore (Racon, ~4x rounds)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00474BB-84F0-0FF3-36F7-2A37FD5447F5}"/>
              </a:ext>
            </a:extLst>
          </p:cNvPr>
          <p:cNvSpPr txBox="1">
            <a:spLocks/>
          </p:cNvSpPr>
          <p:nvPr/>
        </p:nvSpPr>
        <p:spPr>
          <a:xfrm>
            <a:off x="838200" y="4031714"/>
            <a:ext cx="10515600" cy="3397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Helvetica" pitchFamily="2" charset="0"/>
              </a:rPr>
              <a:t>Consensus – NanoPore (Medaka)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7324BCB-0A98-17B8-88A7-30AE650D98B7}"/>
              </a:ext>
            </a:extLst>
          </p:cNvPr>
          <p:cNvSpPr txBox="1">
            <a:spLocks/>
          </p:cNvSpPr>
          <p:nvPr/>
        </p:nvSpPr>
        <p:spPr>
          <a:xfrm>
            <a:off x="838200" y="4371454"/>
            <a:ext cx="10515600" cy="3397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Helvetica" pitchFamily="2" charset="0"/>
              </a:rPr>
              <a:t>Polish with Illumina Data – NanoPore (MiniMap2 and Pilon, ~2x rounds)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E2DA9AE-DB28-64CD-B406-2670206342FB}"/>
              </a:ext>
            </a:extLst>
          </p:cNvPr>
          <p:cNvSpPr txBox="1">
            <a:spLocks/>
          </p:cNvSpPr>
          <p:nvPr/>
        </p:nvSpPr>
        <p:spPr>
          <a:xfrm>
            <a:off x="838200" y="4711194"/>
            <a:ext cx="10515600" cy="3397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Helvetica" pitchFamily="2" charset="0"/>
              </a:rPr>
              <a:t>BUSCO – How close to a complete genome do you have?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1391DA0-EE4E-0E51-D51F-ECB8C87E7A17}"/>
              </a:ext>
            </a:extLst>
          </p:cNvPr>
          <p:cNvSpPr txBox="1">
            <a:spLocks/>
          </p:cNvSpPr>
          <p:nvPr/>
        </p:nvSpPr>
        <p:spPr>
          <a:xfrm>
            <a:off x="838200" y="5050934"/>
            <a:ext cx="10515600" cy="3397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Helvetica" pitchFamily="2" charset="0"/>
              </a:rPr>
              <a:t>Annotation – RNA (HISAT2 and BRAKER2), no RNA (Augustus) </a:t>
            </a:r>
          </a:p>
        </p:txBody>
      </p:sp>
    </p:spTree>
    <p:extLst>
      <p:ext uri="{BB962C8B-B14F-4D97-AF65-F5344CB8AC3E}">
        <p14:creationId xmlns:p14="http://schemas.microsoft.com/office/powerpoint/2010/main" val="139436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  <p:bldP spid="9" grpId="0"/>
      <p:bldP spid="11" grpId="0"/>
      <p:bldP spid="12" grpId="0"/>
      <p:bldP spid="13" grpId="0"/>
      <p:bldP spid="14" grpId="0"/>
      <p:bldP spid="15" grpId="0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135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Maccready, Joshua</dc:creator>
  <cp:lastModifiedBy>Maccready, Joshua</cp:lastModifiedBy>
  <cp:revision>1</cp:revision>
  <dcterms:created xsi:type="dcterms:W3CDTF">2022-05-10T13:47:44Z</dcterms:created>
  <dcterms:modified xsi:type="dcterms:W3CDTF">2022-05-10T14:11:22Z</dcterms:modified>
</cp:coreProperties>
</file>