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46"/>
  </p:notesMasterIdLst>
  <p:handoutMasterIdLst>
    <p:handoutMasterId r:id="rId47"/>
  </p:handoutMasterIdLst>
  <p:sldIdLst>
    <p:sldId id="314" r:id="rId6"/>
    <p:sldId id="359" r:id="rId7"/>
    <p:sldId id="355" r:id="rId8"/>
    <p:sldId id="358" r:id="rId9"/>
    <p:sldId id="375" r:id="rId10"/>
    <p:sldId id="377" r:id="rId11"/>
    <p:sldId id="376" r:id="rId12"/>
    <p:sldId id="320" r:id="rId13"/>
    <p:sldId id="321" r:id="rId14"/>
    <p:sldId id="411" r:id="rId15"/>
    <p:sldId id="312" r:id="rId16"/>
    <p:sldId id="325" r:id="rId17"/>
    <p:sldId id="327" r:id="rId18"/>
    <p:sldId id="329" r:id="rId19"/>
    <p:sldId id="378" r:id="rId20"/>
    <p:sldId id="331" r:id="rId21"/>
    <p:sldId id="332" r:id="rId22"/>
    <p:sldId id="414" r:id="rId23"/>
    <p:sldId id="334" r:id="rId24"/>
    <p:sldId id="335" r:id="rId25"/>
    <p:sldId id="336" r:id="rId26"/>
    <p:sldId id="337" r:id="rId27"/>
    <p:sldId id="338" r:id="rId28"/>
    <p:sldId id="339" r:id="rId29"/>
    <p:sldId id="340" r:id="rId30"/>
    <p:sldId id="342" r:id="rId31"/>
    <p:sldId id="343" r:id="rId32"/>
    <p:sldId id="344" r:id="rId33"/>
    <p:sldId id="346" r:id="rId34"/>
    <p:sldId id="345" r:id="rId35"/>
    <p:sldId id="347" r:id="rId36"/>
    <p:sldId id="285" r:id="rId37"/>
    <p:sldId id="341" r:id="rId38"/>
    <p:sldId id="283" r:id="rId39"/>
    <p:sldId id="410" r:id="rId40"/>
    <p:sldId id="382" r:id="rId41"/>
    <p:sldId id="383" r:id="rId42"/>
    <p:sldId id="399" r:id="rId43"/>
    <p:sldId id="400" r:id="rId44"/>
    <p:sldId id="401"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14">
          <p15:clr>
            <a:srgbClr val="A4A3A4"/>
          </p15:clr>
        </p15:guide>
        <p15:guide id="2" pos="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clrMru>
    <a:srgbClr val="C8102E"/>
    <a:srgbClr val="AD1225"/>
    <a:srgbClr val="70208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78" autoAdjust="0"/>
    <p:restoredTop sz="82370" autoAdjust="0"/>
  </p:normalViewPr>
  <p:slideViewPr>
    <p:cSldViewPr snapToGrid="0" snapToObjects="1" showGuides="1">
      <p:cViewPr varScale="1">
        <p:scale>
          <a:sx n="131" d="100"/>
          <a:sy n="131" d="100"/>
        </p:scale>
        <p:origin x="891" y="75"/>
      </p:cViewPr>
      <p:guideLst>
        <p:guide orient="horz" pos="2714"/>
        <p:guide pos="8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4D853B-7CE8-4A47-B3CC-146F34DB33E7}" type="datetimeFigureOut">
              <a:rPr lang="en-US" smtClean="0"/>
              <a:t>3/21/2019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E83C8B-C0A9-814E-844F-B0B8D0FAC08D}" type="slidenum">
              <a:rPr lang="en-US" smtClean="0"/>
              <a:t>‹#›</a:t>
            </a:fld>
            <a:endParaRPr lang="en-US" dirty="0"/>
          </a:p>
        </p:txBody>
      </p:sp>
    </p:spTree>
    <p:extLst>
      <p:ext uri="{BB962C8B-B14F-4D97-AF65-F5344CB8AC3E}">
        <p14:creationId xmlns:p14="http://schemas.microsoft.com/office/powerpoint/2010/main" val="17754507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8FFDA7-7AB1-6444-9D71-0CB6352B1A7E}" type="datetimeFigureOut">
              <a:rPr lang="en-US" smtClean="0"/>
              <a:t>3/21/2019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A1F96E-BE42-7C4F-8AAD-4B57BFE032C9}" type="slidenum">
              <a:rPr lang="en-US" smtClean="0"/>
              <a:t>‹#›</a:t>
            </a:fld>
            <a:endParaRPr lang="en-US" dirty="0"/>
          </a:p>
        </p:txBody>
      </p:sp>
    </p:spTree>
    <p:extLst>
      <p:ext uri="{BB962C8B-B14F-4D97-AF65-F5344CB8AC3E}">
        <p14:creationId xmlns:p14="http://schemas.microsoft.com/office/powerpoint/2010/main" val="356648114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Consider starting with a story of your vision – how</a:t>
            </a:r>
            <a:r>
              <a:rPr lang="en-US" i="1" baseline="0" dirty="0" smtClean="0"/>
              <a:t> did this come to be?</a:t>
            </a:r>
            <a:endParaRPr lang="en-US" i="1" dirty="0"/>
          </a:p>
        </p:txBody>
      </p:sp>
      <p:sp>
        <p:nvSpPr>
          <p:cNvPr id="4" name="Slide Number Placeholder 3"/>
          <p:cNvSpPr>
            <a:spLocks noGrp="1"/>
          </p:cNvSpPr>
          <p:nvPr>
            <p:ph type="sldNum" sz="quarter" idx="10"/>
          </p:nvPr>
        </p:nvSpPr>
        <p:spPr/>
        <p:txBody>
          <a:bodyPr/>
          <a:lstStyle/>
          <a:p>
            <a:fld id="{AFA1F96E-BE42-7C4F-8AAD-4B57BFE032C9}" type="slidenum">
              <a:rPr lang="en-US" smtClean="0"/>
              <a:t>1</a:t>
            </a:fld>
            <a:endParaRPr lang="en-US" dirty="0"/>
          </a:p>
        </p:txBody>
      </p:sp>
    </p:spTree>
    <p:extLst>
      <p:ext uri="{BB962C8B-B14F-4D97-AF65-F5344CB8AC3E}">
        <p14:creationId xmlns:p14="http://schemas.microsoft.com/office/powerpoint/2010/main" val="305917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16</a:t>
            </a:fld>
            <a:endParaRPr lang="en-US" dirty="0"/>
          </a:p>
        </p:txBody>
      </p:sp>
    </p:spTree>
    <p:extLst>
      <p:ext uri="{BB962C8B-B14F-4D97-AF65-F5344CB8AC3E}">
        <p14:creationId xmlns:p14="http://schemas.microsoft.com/office/powerpoint/2010/main" val="2582771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user interface</a:t>
            </a:r>
          </a:p>
          <a:p>
            <a:endParaRPr lang="en-US" dirty="0" smtClean="0"/>
          </a:p>
          <a:p>
            <a:r>
              <a:rPr lang="en-CA" dirty="0" smtClean="0"/>
              <a:t>The previous slides have outlined the high level workflow.  The actual workflow and automation can be very complex.  </a:t>
            </a:r>
          </a:p>
          <a:p>
            <a:r>
              <a:rPr lang="en-CA" dirty="0" smtClean="0"/>
              <a:t>One key goal of this project is to present the users with very simple choices to </a:t>
            </a:r>
            <a:r>
              <a:rPr lang="en-CA" b="1" dirty="0" smtClean="0">
                <a:solidFill>
                  <a:srgbClr val="7030A0"/>
                </a:solidFill>
              </a:rPr>
              <a:t>provision</a:t>
            </a:r>
            <a:r>
              <a:rPr lang="en-CA" dirty="0" smtClean="0"/>
              <a:t> and </a:t>
            </a:r>
            <a:r>
              <a:rPr lang="en-CA" b="1" dirty="0" smtClean="0">
                <a:solidFill>
                  <a:srgbClr val="7030A0"/>
                </a:solidFill>
              </a:rPr>
              <a:t>administer</a:t>
            </a:r>
            <a:r>
              <a:rPr lang="en-CA" dirty="0" smtClean="0"/>
              <a:t> a potential complex network.</a:t>
            </a:r>
          </a:p>
          <a:p>
            <a:r>
              <a:rPr lang="en-CA" dirty="0" smtClean="0">
                <a:solidFill>
                  <a:srgbClr val="C00000"/>
                </a:solidFill>
              </a:rPr>
              <a:t>Ideally, the user can only swipe up, down, left and right.</a:t>
            </a:r>
          </a:p>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17</a:t>
            </a:fld>
            <a:endParaRPr lang="en-US" dirty="0"/>
          </a:p>
        </p:txBody>
      </p:sp>
    </p:spTree>
    <p:extLst>
      <p:ext uri="{BB962C8B-B14F-4D97-AF65-F5344CB8AC3E}">
        <p14:creationId xmlns:p14="http://schemas.microsoft.com/office/powerpoint/2010/main" val="3888686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Removing the complication surrounding enabling trusted secure remote access to home network is a key goal of this project (not for the initial prototype)  </a:t>
            </a:r>
          </a:p>
          <a:p>
            <a:r>
              <a:rPr lang="en-CA" dirty="0" smtClean="0"/>
              <a:t>Need an internet resolvable domain name for the SHG to remotely connect. i.e.  </a:t>
            </a:r>
            <a:r>
              <a:rPr lang="en-CA" b="1" dirty="0" smtClean="0">
                <a:solidFill>
                  <a:srgbClr val="C00000"/>
                </a:solidFill>
              </a:rPr>
              <a:t>“myhome.ca”</a:t>
            </a:r>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19</a:t>
            </a:fld>
            <a:endParaRPr lang="en-US" dirty="0"/>
          </a:p>
        </p:txBody>
      </p:sp>
    </p:spTree>
    <p:extLst>
      <p:ext uri="{BB962C8B-B14F-4D97-AF65-F5344CB8AC3E}">
        <p14:creationId xmlns:p14="http://schemas.microsoft.com/office/powerpoint/2010/main" val="2704882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focus is on automation</a:t>
            </a:r>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20</a:t>
            </a:fld>
            <a:endParaRPr lang="en-US" dirty="0"/>
          </a:p>
        </p:txBody>
      </p:sp>
    </p:spTree>
    <p:extLst>
      <p:ext uri="{BB962C8B-B14F-4D97-AF65-F5344CB8AC3E}">
        <p14:creationId xmlns:p14="http://schemas.microsoft.com/office/powerpoint/2010/main" val="2691678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When you buy a CIRA secure home gateway, it comes bundled with a DNSSEC signed 3</a:t>
            </a:r>
            <a:r>
              <a:rPr lang="en-CA" baseline="30000" dirty="0" smtClean="0"/>
              <a:t>rd</a:t>
            </a:r>
            <a:r>
              <a:rPr lang="en-CA" dirty="0" smtClean="0"/>
              <a:t> level .CA domain.</a:t>
            </a:r>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21</a:t>
            </a:fld>
            <a:endParaRPr lang="en-US" dirty="0"/>
          </a:p>
        </p:txBody>
      </p:sp>
    </p:spTree>
    <p:extLst>
      <p:ext uri="{BB962C8B-B14F-4D97-AF65-F5344CB8AC3E}">
        <p14:creationId xmlns:p14="http://schemas.microsoft.com/office/powerpoint/2010/main" val="1301488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Follow the configuration instructions</a:t>
            </a:r>
          </a:p>
          <a:p>
            <a:pPr lvl="1"/>
            <a:r>
              <a:rPr lang="en-CA" dirty="0" smtClean="0"/>
              <a:t>Install &amp; open the CIRA SHG App</a:t>
            </a:r>
          </a:p>
          <a:p>
            <a:pPr lvl="1"/>
            <a:r>
              <a:rPr lang="en-CA" dirty="0" smtClean="0"/>
              <a:t>Power on the SHG</a:t>
            </a:r>
          </a:p>
          <a:p>
            <a:pPr lvl="1"/>
            <a:r>
              <a:rPr lang="en-CA" dirty="0" smtClean="0"/>
              <a:t>Scan the SHG QR code for initial setup</a:t>
            </a:r>
          </a:p>
          <a:p>
            <a:pPr lvl="1"/>
            <a:r>
              <a:rPr lang="en-CA" dirty="0" smtClean="0"/>
              <a:t>System Assigned 3</a:t>
            </a:r>
            <a:r>
              <a:rPr lang="en-CA" baseline="30000" dirty="0" smtClean="0"/>
              <a:t>rd</a:t>
            </a:r>
            <a:r>
              <a:rPr lang="en-CA" dirty="0" smtClean="0"/>
              <a:t> level domain name </a:t>
            </a:r>
          </a:p>
          <a:p>
            <a:pPr lvl="1"/>
            <a:r>
              <a:rPr lang="en-CA" dirty="0" smtClean="0"/>
              <a:t>Setup split view Internet/External DNS for SHG domain</a:t>
            </a:r>
          </a:p>
          <a:p>
            <a:pPr lvl="1"/>
            <a:r>
              <a:rPr lang="en-CA" dirty="0" smtClean="0"/>
              <a:t>Home Gateway ready for configuration</a:t>
            </a:r>
          </a:p>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22</a:t>
            </a:fld>
            <a:endParaRPr lang="en-US" dirty="0"/>
          </a:p>
        </p:txBody>
      </p:sp>
    </p:spTree>
    <p:extLst>
      <p:ext uri="{BB962C8B-B14F-4D97-AF65-F5344CB8AC3E}">
        <p14:creationId xmlns:p14="http://schemas.microsoft.com/office/powerpoint/2010/main" val="1832368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Automated DNS Backend Provisioning @ CIRA</a:t>
            </a:r>
          </a:p>
          <a:p>
            <a:pPr lvl="1"/>
            <a:r>
              <a:rPr lang="en-CA" dirty="0" smtClean="0"/>
              <a:t>CIRA creates the 3</a:t>
            </a:r>
            <a:r>
              <a:rPr lang="en-CA" baseline="30000" dirty="0" smtClean="0"/>
              <a:t>rd</a:t>
            </a:r>
            <a:r>
              <a:rPr lang="en-CA" dirty="0" smtClean="0"/>
              <a:t> level .CA SHG domain w/DNSSEC</a:t>
            </a:r>
          </a:p>
          <a:p>
            <a:pPr lvl="1"/>
            <a:r>
              <a:rPr lang="en-CA" dirty="0" smtClean="0"/>
              <a:t>SHG and CIRA sync on external view propagation, internal SHG DS record synced in external DNS view. (full chain of trust internally and external on SHG domain)</a:t>
            </a:r>
          </a:p>
          <a:p>
            <a:pPr lvl="1"/>
            <a:r>
              <a:rPr lang="en-CA" dirty="0" smtClean="0"/>
              <a:t>Need synchronisation between external SHG DNS record and SHG external IP address</a:t>
            </a:r>
          </a:p>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23</a:t>
            </a:fld>
            <a:endParaRPr lang="en-US" dirty="0"/>
          </a:p>
        </p:txBody>
      </p:sp>
    </p:spTree>
    <p:extLst>
      <p:ext uri="{BB962C8B-B14F-4D97-AF65-F5344CB8AC3E}">
        <p14:creationId xmlns:p14="http://schemas.microsoft.com/office/powerpoint/2010/main" val="2804443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Current focus is on automated Wi-Fi setup – that’s challenging!</a:t>
            </a:r>
          </a:p>
          <a:p>
            <a:endParaRPr lang="en-CA" dirty="0" smtClean="0"/>
          </a:p>
          <a:p>
            <a:r>
              <a:rPr lang="en-CA" dirty="0" smtClean="0"/>
              <a:t>Setup secure home network infrastructure</a:t>
            </a:r>
          </a:p>
          <a:p>
            <a:pPr lvl="1"/>
            <a:r>
              <a:rPr lang="en-CA" dirty="0" smtClean="0"/>
              <a:t>Using your SHG App, scan the QR code of each new device to:</a:t>
            </a:r>
          </a:p>
          <a:p>
            <a:pPr lvl="2"/>
            <a:r>
              <a:rPr lang="en-CA" dirty="0" smtClean="0"/>
              <a:t>Discover the MUD profile</a:t>
            </a:r>
          </a:p>
          <a:p>
            <a:pPr lvl="2"/>
            <a:r>
              <a:rPr lang="en-CA" dirty="0" smtClean="0"/>
              <a:t>Transfer the unique WIFI credentials (per MAC address)</a:t>
            </a:r>
          </a:p>
          <a:p>
            <a:pPr lvl="2"/>
            <a:r>
              <a:rPr lang="en-CA" dirty="0" smtClean="0"/>
              <a:t>Assign the appropriate Device Access Policy </a:t>
            </a:r>
          </a:p>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24</a:t>
            </a:fld>
            <a:endParaRPr lang="en-US" dirty="0"/>
          </a:p>
        </p:txBody>
      </p:sp>
    </p:spTree>
    <p:extLst>
      <p:ext uri="{BB962C8B-B14F-4D97-AF65-F5344CB8AC3E}">
        <p14:creationId xmlns:p14="http://schemas.microsoft.com/office/powerpoint/2010/main" val="6921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Gateway provisioning, device discovery, device provisioning must be as simple as possible, intuitive for non experienced users, available as framework for default open source app.</a:t>
            </a:r>
          </a:p>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25</a:t>
            </a:fld>
            <a:endParaRPr lang="en-US" dirty="0"/>
          </a:p>
        </p:txBody>
      </p:sp>
    </p:spTree>
    <p:extLst>
      <p:ext uri="{BB962C8B-B14F-4D97-AF65-F5344CB8AC3E}">
        <p14:creationId xmlns:p14="http://schemas.microsoft.com/office/powerpoint/2010/main" val="1797434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Next slides</a:t>
            </a:r>
            <a:r>
              <a:rPr lang="en-CA" baseline="0" dirty="0" smtClean="0"/>
              <a:t> include </a:t>
            </a:r>
            <a:r>
              <a:rPr lang="en-CA" dirty="0" smtClean="0"/>
              <a:t>things we identified for potential future work or functionality</a:t>
            </a:r>
          </a:p>
          <a:p>
            <a:r>
              <a:rPr lang="en-CA" dirty="0" smtClean="0"/>
              <a:t>Includes ideas, comments &amp; feedback</a:t>
            </a:r>
          </a:p>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26</a:t>
            </a:fld>
            <a:endParaRPr lang="en-US" dirty="0"/>
          </a:p>
        </p:txBody>
      </p:sp>
    </p:spTree>
    <p:extLst>
      <p:ext uri="{BB962C8B-B14F-4D97-AF65-F5344CB8AC3E}">
        <p14:creationId xmlns:p14="http://schemas.microsoft.com/office/powerpoint/2010/main" val="3542431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FA1F96E-BE42-7C4F-8AAD-4B57BFE032C9}" type="slidenum">
              <a:rPr lang="en-US" smtClean="0"/>
              <a:t>3</a:t>
            </a:fld>
            <a:endParaRPr lang="en-US" dirty="0"/>
          </a:p>
        </p:txBody>
      </p:sp>
    </p:spTree>
    <p:extLst>
      <p:ext uri="{BB962C8B-B14F-4D97-AF65-F5344CB8AC3E}">
        <p14:creationId xmlns:p14="http://schemas.microsoft.com/office/powerpoint/2010/main" val="675832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Status: Up/down, on/off, ok/bad, status variable</a:t>
            </a:r>
          </a:p>
          <a:p>
            <a:r>
              <a:rPr lang="en-US" dirty="0" smtClean="0"/>
              <a:t>Audio/Video: Camera, video feed</a:t>
            </a:r>
          </a:p>
          <a:p>
            <a:r>
              <a:rPr lang="en-US" dirty="0" smtClean="0"/>
              <a:t>Media: Audio/Video media feed, TV, music</a:t>
            </a:r>
          </a:p>
          <a:p>
            <a:r>
              <a:rPr lang="en-US" dirty="0" smtClean="0"/>
              <a:t>Storage: Data storage, NAS (pictures, files, data) </a:t>
            </a:r>
          </a:p>
          <a:p>
            <a:r>
              <a:rPr lang="en-US" dirty="0" smtClean="0"/>
              <a:t>Alerts:  Up/down, on/off, ok/bad, “Water detected”</a:t>
            </a:r>
          </a:p>
          <a:p>
            <a:r>
              <a:rPr lang="en-US" dirty="0" smtClean="0"/>
              <a:t>Control: Turn up/down, on/off, change device value</a:t>
            </a:r>
          </a:p>
          <a:p>
            <a:r>
              <a:rPr lang="en-US" dirty="0" smtClean="0"/>
              <a:t>Cloud Service: IoT vendor, Google, MS, DropBox</a:t>
            </a:r>
          </a:p>
          <a:p>
            <a:r>
              <a:rPr lang="en-US" dirty="0" smtClean="0"/>
              <a:t>VPN (VPN inside vpn.myhouse.ca)</a:t>
            </a:r>
          </a:p>
          <a:p>
            <a:r>
              <a:rPr lang="en-US" dirty="0" smtClean="0"/>
              <a:t>Remote house access</a:t>
            </a:r>
          </a:p>
          <a:p>
            <a:r>
              <a:rPr lang="en-US" dirty="0" smtClean="0"/>
              <a:t>Quarantine, New MUD profile available </a:t>
            </a:r>
          </a:p>
          <a:p>
            <a:r>
              <a:rPr lang="en-US" dirty="0" smtClean="0"/>
              <a:t>Other Sensors/ Actuator functions?</a:t>
            </a:r>
          </a:p>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27</a:t>
            </a:fld>
            <a:endParaRPr lang="en-US" dirty="0"/>
          </a:p>
        </p:txBody>
      </p:sp>
    </p:spTree>
    <p:extLst>
      <p:ext uri="{BB962C8B-B14F-4D97-AF65-F5344CB8AC3E}">
        <p14:creationId xmlns:p14="http://schemas.microsoft.com/office/powerpoint/2010/main" val="3908261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28</a:t>
            </a:fld>
            <a:endParaRPr lang="en-US" dirty="0"/>
          </a:p>
        </p:txBody>
      </p:sp>
    </p:spTree>
    <p:extLst>
      <p:ext uri="{BB962C8B-B14F-4D97-AF65-F5344CB8AC3E}">
        <p14:creationId xmlns:p14="http://schemas.microsoft.com/office/powerpoint/2010/main" val="1962516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29</a:t>
            </a:fld>
            <a:endParaRPr lang="en-US" dirty="0"/>
          </a:p>
        </p:txBody>
      </p:sp>
    </p:spTree>
    <p:extLst>
      <p:ext uri="{BB962C8B-B14F-4D97-AF65-F5344CB8AC3E}">
        <p14:creationId xmlns:p14="http://schemas.microsoft.com/office/powerpoint/2010/main" val="30933119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Adding your Car to remotely access your home network</a:t>
            </a:r>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30</a:t>
            </a:fld>
            <a:endParaRPr lang="en-US" dirty="0"/>
          </a:p>
        </p:txBody>
      </p:sp>
    </p:spTree>
    <p:extLst>
      <p:ext uri="{BB962C8B-B14F-4D97-AF65-F5344CB8AC3E}">
        <p14:creationId xmlns:p14="http://schemas.microsoft.com/office/powerpoint/2010/main" val="3771761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List of IoT scenarios to be assessed</a:t>
            </a:r>
          </a:p>
          <a:p>
            <a:endParaRPr lang="en-CA" dirty="0" smtClean="0"/>
          </a:p>
          <a:p>
            <a:r>
              <a:rPr lang="en-CA" dirty="0" smtClean="0"/>
              <a:t>Example of pushing WIFI to the device</a:t>
            </a:r>
          </a:p>
          <a:p>
            <a:r>
              <a:rPr lang="en-CA" dirty="0" smtClean="0"/>
              <a:t>Show that the fridge is exposing service</a:t>
            </a:r>
          </a:p>
          <a:p>
            <a:r>
              <a:rPr lang="en-CA" dirty="0" smtClean="0"/>
              <a:t>No web interface on IoT device</a:t>
            </a:r>
          </a:p>
          <a:p>
            <a:r>
              <a:rPr lang="en-CA" dirty="0" smtClean="0"/>
              <a:t>Focus on cloud / vendor, show they integrate into this solution, can be multi vendor multi cloud provides</a:t>
            </a:r>
          </a:p>
          <a:p>
            <a:r>
              <a:rPr lang="en-US" dirty="0" smtClean="0"/>
              <a:t>IoT Classification: based on device type, air play could see all camera in the house, the TV could see all camera (security controls)</a:t>
            </a:r>
          </a:p>
          <a:p>
            <a:r>
              <a:rPr lang="en-US" dirty="0" smtClean="0"/>
              <a:t>Door bell sends to audio device, you car</a:t>
            </a:r>
          </a:p>
          <a:p>
            <a:r>
              <a:rPr lang="en-US" dirty="0" smtClean="0"/>
              <a:t>Fire alert send to audio receiving device</a:t>
            </a:r>
          </a:p>
          <a:p>
            <a:r>
              <a:rPr lang="en-US" dirty="0" smtClean="0"/>
              <a:t>SmartGRID company allow access to home gateway</a:t>
            </a:r>
          </a:p>
          <a:p>
            <a:pPr lvl="1"/>
            <a:r>
              <a:rPr lang="en-US" dirty="0" smtClean="0"/>
              <a:t>allow SmartGRID to access hot water tank</a:t>
            </a:r>
          </a:p>
          <a:p>
            <a:pPr lvl="1"/>
            <a:r>
              <a:rPr lang="en-US" dirty="0" smtClean="0"/>
              <a:t>allow SmartGRID to adjust thermostats</a:t>
            </a:r>
          </a:p>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31</a:t>
            </a:fld>
            <a:endParaRPr lang="en-US" dirty="0"/>
          </a:p>
        </p:txBody>
      </p:sp>
    </p:spTree>
    <p:extLst>
      <p:ext uri="{BB962C8B-B14F-4D97-AF65-F5344CB8AC3E}">
        <p14:creationId xmlns:p14="http://schemas.microsoft.com/office/powerpoint/2010/main" val="2852360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Is work in progress, presented as a story</a:t>
            </a:r>
          </a:p>
          <a:p>
            <a:pPr lvl="1"/>
            <a:r>
              <a:rPr lang="en-CA" dirty="0" smtClean="0"/>
              <a:t>Story how a home gateway can be user and IoT friendly</a:t>
            </a:r>
          </a:p>
          <a:p>
            <a:r>
              <a:rPr lang="en-CA" dirty="0" smtClean="0"/>
              <a:t>Is meant to define a security framework and associated standards</a:t>
            </a:r>
          </a:p>
          <a:p>
            <a:pPr lvl="1"/>
            <a:r>
              <a:rPr lang="en-CA" dirty="0" smtClean="0"/>
              <a:t>IETF, ISO/IEC, others..</a:t>
            </a:r>
          </a:p>
          <a:p>
            <a:r>
              <a:rPr lang="en-CA" dirty="0" smtClean="0"/>
              <a:t>Is tuned around implementation at .CA / CIRA, but not specific just for CIRA </a:t>
            </a:r>
          </a:p>
          <a:p>
            <a:r>
              <a:rPr lang="en-CA" dirty="0" smtClean="0"/>
              <a:t>Is to solicit feedback</a:t>
            </a:r>
          </a:p>
          <a:p>
            <a:r>
              <a:rPr lang="en-CA" dirty="0" smtClean="0"/>
              <a:t>Is another layer of defence (in depth) to protect the internet against nasty (IoT) devices</a:t>
            </a:r>
          </a:p>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32</a:t>
            </a:fld>
            <a:endParaRPr lang="en-US" dirty="0"/>
          </a:p>
        </p:txBody>
      </p:sp>
    </p:spTree>
    <p:extLst>
      <p:ext uri="{BB962C8B-B14F-4D97-AF65-F5344CB8AC3E}">
        <p14:creationId xmlns:p14="http://schemas.microsoft.com/office/powerpoint/2010/main" val="243334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an informational version of this deck that includes:</a:t>
            </a:r>
          </a:p>
          <a:p>
            <a:pPr marL="285750" indent="-285750">
              <a:buFont typeface="Arial" panose="020B0604020202020204" pitchFamily="34" charset="0"/>
              <a:buChar char="•"/>
            </a:pPr>
            <a:r>
              <a:rPr lang="en-US" dirty="0" smtClean="0"/>
              <a:t>High level architecture graphic</a:t>
            </a:r>
          </a:p>
          <a:p>
            <a:pPr marL="285750" indent="-285750">
              <a:buFont typeface="Arial" panose="020B0604020202020204" pitchFamily="34" charset="0"/>
              <a:buChar char="•"/>
            </a:pPr>
            <a:r>
              <a:rPr lang="en-US" dirty="0" smtClean="0"/>
              <a:t>More details on the proof of concept and prototype</a:t>
            </a:r>
          </a:p>
          <a:p>
            <a:pPr marL="285750" indent="-285750">
              <a:buFont typeface="Arial" panose="020B0604020202020204" pitchFamily="34" charset="0"/>
              <a:buChar char="•"/>
            </a:pPr>
            <a:r>
              <a:rPr lang="en-US" dirty="0" smtClean="0"/>
              <a:t>Specifications we are currently leveraging</a:t>
            </a:r>
          </a:p>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33</a:t>
            </a:fld>
            <a:endParaRPr lang="en-US" dirty="0"/>
          </a:p>
        </p:txBody>
      </p:sp>
    </p:spTree>
    <p:extLst>
      <p:ext uri="{BB962C8B-B14F-4D97-AF65-F5344CB8AC3E}">
        <p14:creationId xmlns:p14="http://schemas.microsoft.com/office/powerpoint/2010/main" val="2431117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34</a:t>
            </a:fld>
            <a:endParaRPr lang="en-US" dirty="0"/>
          </a:p>
        </p:txBody>
      </p:sp>
    </p:spTree>
    <p:extLst>
      <p:ext uri="{BB962C8B-B14F-4D97-AF65-F5344CB8AC3E}">
        <p14:creationId xmlns:p14="http://schemas.microsoft.com/office/powerpoint/2010/main" val="1672659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p:txBody>
      </p:sp>
      <p:sp>
        <p:nvSpPr>
          <p:cNvPr id="4" name="Slide Number Placeholder 3"/>
          <p:cNvSpPr>
            <a:spLocks noGrp="1"/>
          </p:cNvSpPr>
          <p:nvPr>
            <p:ph type="sldNum" sz="quarter" idx="10"/>
          </p:nvPr>
        </p:nvSpPr>
        <p:spPr/>
        <p:txBody>
          <a:bodyPr/>
          <a:lstStyle/>
          <a:p>
            <a:fld id="{AFA1F96E-BE42-7C4F-8AAD-4B57BFE032C9}" type="slidenum">
              <a:rPr lang="en-US" smtClean="0"/>
              <a:t>5</a:t>
            </a:fld>
            <a:endParaRPr lang="en-US" dirty="0"/>
          </a:p>
        </p:txBody>
      </p:sp>
    </p:spTree>
    <p:extLst>
      <p:ext uri="{BB962C8B-B14F-4D97-AF65-F5344CB8AC3E}">
        <p14:creationId xmlns:p14="http://schemas.microsoft.com/office/powerpoint/2010/main" val="3513948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8</a:t>
            </a:fld>
            <a:endParaRPr lang="en-US" dirty="0"/>
          </a:p>
        </p:txBody>
      </p:sp>
    </p:spTree>
    <p:extLst>
      <p:ext uri="{BB962C8B-B14F-4D97-AF65-F5344CB8AC3E}">
        <p14:creationId xmlns:p14="http://schemas.microsoft.com/office/powerpoint/2010/main" val="3010174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primary goal of this project is to develop a secure home gateway that;</a:t>
            </a:r>
          </a:p>
          <a:p>
            <a:pPr lvl="1"/>
            <a:endParaRPr lang="en-US" b="1" dirty="0" smtClean="0">
              <a:solidFill>
                <a:srgbClr val="682D8E"/>
              </a:solidFill>
            </a:endParaRPr>
          </a:p>
          <a:p>
            <a:pPr lvl="1"/>
            <a:r>
              <a:rPr lang="en-US" b="1" dirty="0" smtClean="0">
                <a:solidFill>
                  <a:srgbClr val="682D8E"/>
                </a:solidFill>
              </a:rPr>
              <a:t>protects</a:t>
            </a:r>
            <a:r>
              <a:rPr lang="en-US" dirty="0" smtClean="0"/>
              <a:t> the internet from IoT devices </a:t>
            </a:r>
            <a:r>
              <a:rPr lang="en-US" b="1" dirty="0" smtClean="0">
                <a:solidFill>
                  <a:srgbClr val="C00000"/>
                </a:solidFill>
              </a:rPr>
              <a:t>attacks</a:t>
            </a:r>
            <a:r>
              <a:rPr lang="en-US" dirty="0" smtClean="0"/>
              <a:t> and</a:t>
            </a:r>
          </a:p>
          <a:p>
            <a:pPr lvl="1"/>
            <a:r>
              <a:rPr lang="en-US" b="1" dirty="0" smtClean="0">
                <a:solidFill>
                  <a:srgbClr val="682D8E"/>
                </a:solidFill>
              </a:rPr>
              <a:t>protects</a:t>
            </a:r>
            <a:r>
              <a:rPr lang="en-US" dirty="0" smtClean="0"/>
              <a:t> home IoT devices from the internet </a:t>
            </a:r>
            <a:r>
              <a:rPr lang="en-US" b="1" dirty="0" smtClean="0">
                <a:solidFill>
                  <a:srgbClr val="C00000"/>
                </a:solidFill>
              </a:rPr>
              <a:t>attacks</a:t>
            </a:r>
          </a:p>
          <a:p>
            <a:endParaRPr lang="en-CA" dirty="0" smtClean="0"/>
          </a:p>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9</a:t>
            </a:fld>
            <a:endParaRPr lang="en-US" dirty="0"/>
          </a:p>
        </p:txBody>
      </p:sp>
    </p:spTree>
    <p:extLst>
      <p:ext uri="{BB962C8B-B14F-4D97-AF65-F5344CB8AC3E}">
        <p14:creationId xmlns:p14="http://schemas.microsoft.com/office/powerpoint/2010/main" val="3534001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developing an advanced security framework for small network (home and small business) gateways based on integrating existing and emerging technologies &amp; standards</a:t>
            </a:r>
          </a:p>
          <a:p>
            <a:r>
              <a:rPr lang="en-US" dirty="0" smtClean="0"/>
              <a:t>Goals:</a:t>
            </a:r>
          </a:p>
          <a:p>
            <a:pPr lvl="1"/>
            <a:r>
              <a:rPr lang="en-US" dirty="0" smtClean="0"/>
              <a:t>Develop a functional SHG prototype</a:t>
            </a:r>
          </a:p>
          <a:p>
            <a:pPr lvl="1"/>
            <a:r>
              <a:rPr lang="en-US" dirty="0" smtClean="0"/>
              <a:t>Develop a simple management interface to provision complex network</a:t>
            </a:r>
          </a:p>
          <a:p>
            <a:pPr lvl="1"/>
            <a:r>
              <a:rPr lang="en-US" dirty="0" smtClean="0"/>
              <a:t>Identify new standards requirements and updates</a:t>
            </a:r>
          </a:p>
          <a:p>
            <a:pPr lvl="1"/>
            <a:r>
              <a:rPr lang="en-US" dirty="0" smtClean="0"/>
              <a:t>To enhance small network privacy &amp; security with ‘intent based’ network access controls</a:t>
            </a:r>
          </a:p>
          <a:p>
            <a:pPr lvl="1"/>
            <a:r>
              <a:rPr lang="en-US" dirty="0" smtClean="0"/>
              <a:t>To have open source running code &amp; standards</a:t>
            </a:r>
          </a:p>
          <a:p>
            <a:pPr lvl="1"/>
            <a:r>
              <a:rPr lang="en-US" dirty="0" smtClean="0"/>
              <a:t>Develop a framework to provision SHG domain names</a:t>
            </a:r>
          </a:p>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11</a:t>
            </a:fld>
            <a:endParaRPr lang="en-US" dirty="0"/>
          </a:p>
        </p:txBody>
      </p:sp>
    </p:spTree>
    <p:extLst>
      <p:ext uri="{BB962C8B-B14F-4D97-AF65-F5344CB8AC3E}">
        <p14:creationId xmlns:p14="http://schemas.microsoft.com/office/powerpoint/2010/main" val="444944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 best practices and new standards (</a:t>
            </a:r>
            <a:r>
              <a:rPr lang="en-US" i="1" dirty="0" smtClean="0"/>
              <a:t>note to</a:t>
            </a:r>
            <a:r>
              <a:rPr lang="en-US" i="1" baseline="0" dirty="0" smtClean="0"/>
              <a:t> Jacques – please explain Per Device Access Policy (PDAP) for those who may not understand what it means)</a:t>
            </a:r>
            <a:endParaRPr lang="en-US" dirty="0" smtClean="0"/>
          </a:p>
          <a:p>
            <a:endParaRPr lang="en-US" dirty="0" smtClean="0"/>
          </a:p>
          <a:p>
            <a:r>
              <a:rPr lang="en-US" dirty="0" smtClean="0"/>
              <a:t>Rule #1: Identify IoT devices on your home network</a:t>
            </a:r>
          </a:p>
          <a:p>
            <a:r>
              <a:rPr lang="en-US" dirty="0" smtClean="0"/>
              <a:t>Rule #2: Place a policy around the IoT device that restricts it to a specific function (default is no access)</a:t>
            </a:r>
          </a:p>
          <a:p>
            <a:r>
              <a:rPr lang="en-US" dirty="0" smtClean="0"/>
              <a:t>Rule #3: Monitor for </a:t>
            </a:r>
            <a:r>
              <a:rPr lang="en-CA" dirty="0" smtClean="0"/>
              <a:t>behavioural</a:t>
            </a:r>
            <a:r>
              <a:rPr lang="en-US" dirty="0" smtClean="0"/>
              <a:t> changes in the device and quarantine at the first sign of change.</a:t>
            </a:r>
          </a:p>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12</a:t>
            </a:fld>
            <a:endParaRPr lang="en-US" dirty="0"/>
          </a:p>
        </p:txBody>
      </p:sp>
    </p:spTree>
    <p:extLst>
      <p:ext uri="{BB962C8B-B14F-4D97-AF65-F5344CB8AC3E}">
        <p14:creationId xmlns:p14="http://schemas.microsoft.com/office/powerpoint/2010/main" val="2620685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13</a:t>
            </a:fld>
            <a:endParaRPr lang="en-US" dirty="0"/>
          </a:p>
        </p:txBody>
      </p:sp>
    </p:spTree>
    <p:extLst>
      <p:ext uri="{BB962C8B-B14F-4D97-AF65-F5344CB8AC3E}">
        <p14:creationId xmlns:p14="http://schemas.microsoft.com/office/powerpoint/2010/main" val="1180518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High Level MUD &amp; IoT Device Provisioning Workflow</a:t>
            </a:r>
          </a:p>
          <a:p>
            <a:endParaRPr lang="en-CA" dirty="0" smtClean="0"/>
          </a:p>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14</a:t>
            </a:fld>
            <a:endParaRPr lang="en-US" dirty="0"/>
          </a:p>
        </p:txBody>
      </p:sp>
    </p:spTree>
    <p:extLst>
      <p:ext uri="{BB962C8B-B14F-4D97-AF65-F5344CB8AC3E}">
        <p14:creationId xmlns:p14="http://schemas.microsoft.com/office/powerpoint/2010/main" val="13706166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C11A5FC7-1BEA-5944-8C9F-C9E404E2EEA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791"/>
            <a:ext cx="9144000" cy="514191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flipH="1">
            <a:off x="0" y="3403600"/>
            <a:ext cx="1541081" cy="1748366"/>
          </a:xfrm>
          <a:prstGeom prst="rect">
            <a:avLst/>
          </a:prstGeom>
        </p:spPr>
      </p:pic>
      <p:sp>
        <p:nvSpPr>
          <p:cNvPr id="16" name="Title 1"/>
          <p:cNvSpPr>
            <a:spLocks noGrp="1"/>
          </p:cNvSpPr>
          <p:nvPr>
            <p:ph type="title"/>
          </p:nvPr>
        </p:nvSpPr>
        <p:spPr>
          <a:xfrm>
            <a:off x="770540" y="402429"/>
            <a:ext cx="7426949" cy="636211"/>
          </a:xfrm>
          <a:effectLst/>
        </p:spPr>
        <p:txBody>
          <a:bodyPr anchor="t">
            <a:normAutofit/>
          </a:bodyPr>
          <a:lstStyle>
            <a:lvl1pPr>
              <a:defRPr sz="3200">
                <a:solidFill>
                  <a:schemeClr val="bg1"/>
                </a:solidFill>
              </a:defRPr>
            </a:lvl1pPr>
          </a:lstStyle>
          <a:p>
            <a:pPr algn="ctr"/>
            <a:r>
              <a:rPr lang="en-US" sz="3400" cap="none" smtClean="0">
                <a:latin typeface="Verdana"/>
                <a:cs typeface="Verdana"/>
              </a:rPr>
              <a:t>Click to edit Master title style</a:t>
            </a:r>
            <a:endParaRPr lang="en-US" sz="3400" cap="none" dirty="0">
              <a:latin typeface="Verdana"/>
              <a:cs typeface="Verdana"/>
            </a:endParaRPr>
          </a:p>
        </p:txBody>
      </p:sp>
      <p:sp>
        <p:nvSpPr>
          <p:cNvPr id="17" name="Subtitle 4"/>
          <p:cNvSpPr>
            <a:spLocks noGrp="1"/>
          </p:cNvSpPr>
          <p:nvPr>
            <p:ph type="subTitle" idx="4294967295"/>
          </p:nvPr>
        </p:nvSpPr>
        <p:spPr>
          <a:xfrm>
            <a:off x="770540" y="1178378"/>
            <a:ext cx="7430511" cy="384175"/>
          </a:xfrm>
          <a:effectLst/>
        </p:spPr>
        <p:txBody>
          <a:bodyPr/>
          <a:lstStyle>
            <a:lvl1pPr marL="0" indent="0">
              <a:buNone/>
              <a:defRPr sz="1800">
                <a:solidFill>
                  <a:schemeClr val="bg1"/>
                </a:solidFill>
              </a:defRPr>
            </a:lvl1pPr>
          </a:lstStyle>
          <a:p>
            <a:pPr algn="ctr"/>
            <a:r>
              <a:rPr lang="en-US" smtClean="0"/>
              <a:t>Click to edit Master subtitle style</a:t>
            </a:r>
            <a:endParaRPr lang="en-US" dirty="0"/>
          </a:p>
        </p:txBody>
      </p:sp>
      <p:sp>
        <p:nvSpPr>
          <p:cNvPr id="19" name="Rectangle 18">
            <a:extLst>
              <a:ext uri="{FF2B5EF4-FFF2-40B4-BE49-F238E27FC236}">
                <a16:creationId xmlns:a16="http://schemas.microsoft.com/office/drawing/2014/main" id="{4C6D0DEA-78DA-424E-96B4-A93F56575DA3}"/>
              </a:ext>
            </a:extLst>
          </p:cNvPr>
          <p:cNvSpPr/>
          <p:nvPr userDrawn="1"/>
        </p:nvSpPr>
        <p:spPr>
          <a:xfrm>
            <a:off x="3303343" y="0"/>
            <a:ext cx="2361342" cy="313267"/>
          </a:xfrm>
          <a:prstGeom prst="rect">
            <a:avLst/>
          </a:prstGeom>
          <a:solidFill>
            <a:srgbClr val="C810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FFC57E5-F99E-384C-AD27-A45358077ED3}"/>
              </a:ext>
            </a:extLst>
          </p:cNvPr>
          <p:cNvSpPr/>
          <p:nvPr userDrawn="1"/>
        </p:nvSpPr>
        <p:spPr>
          <a:xfrm>
            <a:off x="1640731" y="4690748"/>
            <a:ext cx="6083030" cy="329321"/>
          </a:xfrm>
          <a:prstGeom prst="rect">
            <a:avLst/>
          </a:prstGeom>
          <a:effectLst/>
        </p:spPr>
        <p:txBody>
          <a:bodyPr wrap="square">
            <a:spAutoFit/>
          </a:bodyPr>
          <a:lstStyle/>
          <a:p>
            <a:pPr algn="ctr">
              <a:lnSpc>
                <a:spcPct val="110000"/>
              </a:lnSpc>
            </a:pPr>
            <a:r>
              <a:rPr lang="en-US" sz="700" i="1" dirty="0">
                <a:solidFill>
                  <a:schemeClr val="bg1"/>
                </a:solidFill>
              </a:rPr>
              <a:t>Copyright © 2018 Canadian Internet Registration Authority (“CIRA”). All rights reserved. This material is proprietary to CIRA, and may not be reproduced in whole or in part, in either electronic or printed formats, without the prior written authorization of CIRA.</a:t>
            </a:r>
            <a:endParaRPr lang="en-CA" sz="700" i="1" dirty="0">
              <a:solidFill>
                <a:schemeClr val="bg1"/>
              </a:solidFill>
            </a:endParaRPr>
          </a:p>
        </p:txBody>
      </p:sp>
      <p:pic>
        <p:nvPicPr>
          <p:cNvPr id="10" name="Picture 9">
            <a:extLst>
              <a:ext uri="{FF2B5EF4-FFF2-40B4-BE49-F238E27FC236}">
                <a16:creationId xmlns:a16="http://schemas.microsoft.com/office/drawing/2014/main" id="{533C80D7-A526-CA49-A51E-0E7490CFB1E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880598" y="4691281"/>
            <a:ext cx="941781" cy="264876"/>
          </a:xfrm>
          <a:prstGeom prst="rect">
            <a:avLst/>
          </a:prstGeom>
        </p:spPr>
      </p:pic>
    </p:spTree>
    <p:extLst>
      <p:ext uri="{BB962C8B-B14F-4D97-AF65-F5344CB8AC3E}">
        <p14:creationId xmlns:p14="http://schemas.microsoft.com/office/powerpoint/2010/main" val="46688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Content Placeholder 2"/>
          <p:cNvSpPr>
            <a:spLocks noGrp="1"/>
          </p:cNvSpPr>
          <p:nvPr>
            <p:ph idx="1"/>
          </p:nvPr>
        </p:nvSpPr>
        <p:spPr>
          <a:xfrm>
            <a:off x="619129" y="1230027"/>
            <a:ext cx="8181971" cy="3394472"/>
          </a:xfrm>
        </p:spPr>
        <p:txBody>
          <a:bodyPr>
            <a:noAutofit/>
          </a:bodyPr>
          <a:lstStyle/>
          <a:p>
            <a:pPr lvl="0"/>
            <a:r>
              <a:rPr lang="en-US" smtClean="0">
                <a:latin typeface="Verdana"/>
                <a:cs typeface="Verdana"/>
              </a:rPr>
              <a:t>Edit Master text styles</a:t>
            </a:r>
          </a:p>
        </p:txBody>
      </p:sp>
      <p:sp>
        <p:nvSpPr>
          <p:cNvPr id="6" name="Slide Number Placeholder 5"/>
          <p:cNvSpPr>
            <a:spLocks noGrp="1"/>
          </p:cNvSpPr>
          <p:nvPr>
            <p:ph type="sldNum" sz="quarter" idx="4"/>
          </p:nvPr>
        </p:nvSpPr>
        <p:spPr>
          <a:xfrm>
            <a:off x="53942" y="4650629"/>
            <a:ext cx="547107" cy="273844"/>
          </a:xfrm>
          <a:prstGeom prst="rect">
            <a:avLst/>
          </a:prstGeom>
        </p:spPr>
        <p:txBody>
          <a:bodyPr vert="horz" lIns="91440" tIns="45720" rIns="91440" bIns="45720" rtlCol="0" anchor="ctr"/>
          <a:lstStyle>
            <a:lvl1pPr algn="ctr">
              <a:defRPr sz="1000">
                <a:solidFill>
                  <a:schemeClr val="bg1"/>
                </a:solidFill>
                <a:latin typeface="Verdana"/>
                <a:cs typeface="Verdana"/>
              </a:defRPr>
            </a:lvl1pPr>
          </a:lstStyle>
          <a:p>
            <a:fld id="{B9E795CD-93B8-DA4A-B13D-227462B2D34D}" type="slidenum">
              <a:rPr lang="en-US" smtClean="0"/>
              <a:pPr/>
              <a:t>‹#›</a:t>
            </a:fld>
            <a:endParaRPr lang="en-US" dirty="0"/>
          </a:p>
        </p:txBody>
      </p:sp>
      <p:sp>
        <p:nvSpPr>
          <p:cNvPr id="9" name="Footer Placeholder 4">
            <a:extLst>
              <a:ext uri="{FF2B5EF4-FFF2-40B4-BE49-F238E27FC236}">
                <a16:creationId xmlns:a16="http://schemas.microsoft.com/office/drawing/2014/main" id="{0E96287E-0C54-CD42-AD19-7AE2887C2C4B}"/>
              </a:ext>
            </a:extLst>
          </p:cNvPr>
          <p:cNvSpPr>
            <a:spLocks noGrp="1"/>
          </p:cNvSpPr>
          <p:nvPr>
            <p:ph type="ftr" sz="quarter" idx="3"/>
          </p:nvPr>
        </p:nvSpPr>
        <p:spPr>
          <a:xfrm>
            <a:off x="1036962" y="4767263"/>
            <a:ext cx="3363588" cy="273844"/>
          </a:xfrm>
          <a:prstGeom prst="rect">
            <a:avLst/>
          </a:prstGeom>
        </p:spPr>
        <p:txBody>
          <a:bodyPr anchor="t"/>
          <a:lstStyle>
            <a:lvl1pPr algn="l">
              <a:defRPr sz="1000">
                <a:solidFill>
                  <a:schemeClr val="bg1">
                    <a:lumMod val="50000"/>
                  </a:schemeClr>
                </a:solidFill>
              </a:defRPr>
            </a:lvl1pPr>
          </a:lstStyle>
          <a:p>
            <a:endParaRPr lang="en-US" dirty="0"/>
          </a:p>
        </p:txBody>
      </p:sp>
    </p:spTree>
    <p:extLst>
      <p:ext uri="{BB962C8B-B14F-4D97-AF65-F5344CB8AC3E}">
        <p14:creationId xmlns:p14="http://schemas.microsoft.com/office/powerpoint/2010/main" val="2329058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_and_page_numb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4"/>
          </p:nvPr>
        </p:nvSpPr>
        <p:spPr>
          <a:xfrm>
            <a:off x="53942" y="4650629"/>
            <a:ext cx="547107" cy="273844"/>
          </a:xfrm>
          <a:prstGeom prst="rect">
            <a:avLst/>
          </a:prstGeom>
        </p:spPr>
        <p:txBody>
          <a:bodyPr vert="horz" lIns="91440" tIns="45720" rIns="91440" bIns="45720" rtlCol="0" anchor="ctr"/>
          <a:lstStyle>
            <a:lvl1pPr algn="ctr">
              <a:defRPr sz="1000">
                <a:solidFill>
                  <a:schemeClr val="bg1"/>
                </a:solidFill>
                <a:latin typeface="Verdana"/>
                <a:cs typeface="Verdana"/>
              </a:defRPr>
            </a:lvl1pPr>
          </a:lstStyle>
          <a:p>
            <a:fld id="{B9E795CD-93B8-DA4A-B13D-227462B2D34D}" type="slidenum">
              <a:rPr lang="en-US" smtClean="0"/>
              <a:pPr/>
              <a:t>‹#›</a:t>
            </a:fld>
            <a:endParaRPr lang="en-US" dirty="0"/>
          </a:p>
        </p:txBody>
      </p:sp>
      <p:sp>
        <p:nvSpPr>
          <p:cNvPr id="8" name="Footer Placeholder 4">
            <a:extLst>
              <a:ext uri="{FF2B5EF4-FFF2-40B4-BE49-F238E27FC236}">
                <a16:creationId xmlns:a16="http://schemas.microsoft.com/office/drawing/2014/main" id="{0E96287E-0C54-CD42-AD19-7AE2887C2C4B}"/>
              </a:ext>
            </a:extLst>
          </p:cNvPr>
          <p:cNvSpPr>
            <a:spLocks noGrp="1"/>
          </p:cNvSpPr>
          <p:nvPr>
            <p:ph type="ftr" sz="quarter" idx="3"/>
          </p:nvPr>
        </p:nvSpPr>
        <p:spPr>
          <a:xfrm>
            <a:off x="1036962" y="4767263"/>
            <a:ext cx="3363588" cy="273844"/>
          </a:xfrm>
          <a:prstGeom prst="rect">
            <a:avLst/>
          </a:prstGeom>
        </p:spPr>
        <p:txBody>
          <a:bodyPr anchor="t"/>
          <a:lstStyle>
            <a:lvl1pPr algn="l">
              <a:defRPr sz="1000">
                <a:solidFill>
                  <a:schemeClr val="bg1">
                    <a:lumMod val="50000"/>
                  </a:schemeClr>
                </a:solidFill>
              </a:defRPr>
            </a:lvl1pPr>
          </a:lstStyle>
          <a:p>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7_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9150539" cy="2893812"/>
          </a:xfrm>
          <a:prstGeom prst="rect">
            <a:avLst/>
          </a:prstGeom>
        </p:spPr>
      </p:pic>
      <p:pic>
        <p:nvPicPr>
          <p:cNvPr id="7" name="Picture 6" descr="circles_new +screen.png"/>
          <p:cNvPicPr>
            <a:picLocks noChangeAspect="1"/>
          </p:cNvPicPr>
          <p:nvPr userDrawn="1"/>
        </p:nvPicPr>
        <p:blipFill rotWithShape="1">
          <a:blip r:embed="rId3" cstate="email">
            <a:extLst>
              <a:ext uri="{28A0092B-C50C-407E-A947-70E740481C1C}">
                <a14:useLocalDpi xmlns:a14="http://schemas.microsoft.com/office/drawing/2010/main"/>
              </a:ext>
            </a:extLst>
          </a:blip>
          <a:srcRect t="-24976"/>
          <a:stretch/>
        </p:blipFill>
        <p:spPr>
          <a:xfrm rot="5400000">
            <a:off x="657062" y="-657059"/>
            <a:ext cx="2902278" cy="4216398"/>
          </a:xfrm>
          <a:prstGeom prst="rect">
            <a:avLst/>
          </a:prstGeom>
        </p:spPr>
      </p:pic>
      <p:sp>
        <p:nvSpPr>
          <p:cNvPr id="13" name="Text Placeholder 2"/>
          <p:cNvSpPr>
            <a:spLocks noGrp="1"/>
          </p:cNvSpPr>
          <p:nvPr>
            <p:ph type="body" idx="1" hasCustomPrompt="1"/>
          </p:nvPr>
        </p:nvSpPr>
        <p:spPr>
          <a:xfrm>
            <a:off x="885004" y="3287800"/>
            <a:ext cx="7772400" cy="611392"/>
          </a:xfrm>
        </p:spPr>
        <p:txBody>
          <a:bodyPr anchor="t" anchorCtr="0">
            <a:normAutofit/>
          </a:bodyPr>
          <a:lstStyle>
            <a:lvl1pPr marL="0" indent="0">
              <a:buNone/>
              <a:defRPr sz="2800" b="0" cap="none">
                <a:solidFill>
                  <a:srgbClr val="C8102E"/>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a:t>
            </a:r>
            <a:r>
              <a:rPr lang="en-US" dirty="0"/>
              <a:t>to edit master text styles</a:t>
            </a:r>
          </a:p>
        </p:txBody>
      </p:sp>
      <p:sp>
        <p:nvSpPr>
          <p:cNvPr id="8" name="Title 1"/>
          <p:cNvSpPr>
            <a:spLocks noGrp="1"/>
          </p:cNvSpPr>
          <p:nvPr>
            <p:ph type="title"/>
          </p:nvPr>
        </p:nvSpPr>
        <p:spPr>
          <a:xfrm>
            <a:off x="894032" y="3999215"/>
            <a:ext cx="7772400" cy="826785"/>
          </a:xfrm>
        </p:spPr>
        <p:txBody>
          <a:bodyPr anchor="t">
            <a:normAutofit/>
          </a:bodyPr>
          <a:lstStyle>
            <a:lvl1pPr algn="l">
              <a:defRPr sz="2000" b="0" cap="none">
                <a:solidFill>
                  <a:schemeClr val="tx1"/>
                </a:solidFill>
              </a:defRPr>
            </a:lvl1pPr>
          </a:lstStyle>
          <a:p>
            <a:r>
              <a:rPr lang="en-US" smtClean="0"/>
              <a:t>Click to edit Master title style</a:t>
            </a:r>
            <a:endParaRPr lang="en-US" dirty="0"/>
          </a:p>
        </p:txBody>
      </p:sp>
      <p:pic>
        <p:nvPicPr>
          <p:cNvPr id="11" name="Picture 10">
            <a:extLst>
              <a:ext uri="{FF2B5EF4-FFF2-40B4-BE49-F238E27FC236}">
                <a16:creationId xmlns:a16="http://schemas.microsoft.com/office/drawing/2014/main" id="{643E6ACD-E046-1B43-932A-0C5CA8FBB47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66423" y="4505850"/>
            <a:ext cx="597696" cy="534525"/>
          </a:xfrm>
          <a:prstGeom prst="rect">
            <a:avLst/>
          </a:prstGeom>
        </p:spPr>
      </p:pic>
      <p:sp>
        <p:nvSpPr>
          <p:cNvPr id="10" name="Slide Number Placeholder 5">
            <a:extLst>
              <a:ext uri="{FF2B5EF4-FFF2-40B4-BE49-F238E27FC236}">
                <a16:creationId xmlns:a16="http://schemas.microsoft.com/office/drawing/2014/main" id="{D33D709E-C49D-1340-81AE-F65962BAED33}"/>
              </a:ext>
            </a:extLst>
          </p:cNvPr>
          <p:cNvSpPr>
            <a:spLocks noGrp="1"/>
          </p:cNvSpPr>
          <p:nvPr>
            <p:ph type="sldNum" sz="quarter" idx="4"/>
          </p:nvPr>
        </p:nvSpPr>
        <p:spPr>
          <a:xfrm>
            <a:off x="8398933" y="4649897"/>
            <a:ext cx="547107" cy="273844"/>
          </a:xfrm>
          <a:prstGeom prst="rect">
            <a:avLst/>
          </a:prstGeom>
        </p:spPr>
        <p:txBody>
          <a:bodyPr vert="horz" lIns="91440" tIns="45720" rIns="91440" bIns="45720" rtlCol="0" anchor="ctr"/>
          <a:lstStyle>
            <a:lvl1pPr algn="ctr">
              <a:defRPr sz="1000">
                <a:solidFill>
                  <a:schemeClr val="bg1"/>
                </a:solidFill>
                <a:latin typeface="Verdana"/>
                <a:cs typeface="Verdana"/>
              </a:defRPr>
            </a:lvl1pPr>
          </a:lstStyle>
          <a:p>
            <a:fld id="{B9E795CD-93B8-DA4A-B13D-227462B2D34D}" type="slidenum">
              <a:rPr lang="en-US" smtClean="0"/>
              <a:pPr/>
              <a:t>‹#›</a:t>
            </a:fld>
            <a:endParaRPr lang="en-US" dirty="0"/>
          </a:p>
        </p:txBody>
      </p:sp>
      <p:cxnSp>
        <p:nvCxnSpPr>
          <p:cNvPr id="12" name="Straight Connector 11">
            <a:extLst>
              <a:ext uri="{FF2B5EF4-FFF2-40B4-BE49-F238E27FC236}">
                <a16:creationId xmlns:a16="http://schemas.microsoft.com/office/drawing/2014/main" id="{88B9B3EB-3CFE-2B42-9467-699274D221A4}"/>
              </a:ext>
            </a:extLst>
          </p:cNvPr>
          <p:cNvCxnSpPr>
            <a:cxnSpLocks/>
          </p:cNvCxnSpPr>
          <p:nvPr userDrawn="1"/>
        </p:nvCxnSpPr>
        <p:spPr>
          <a:xfrm flipH="1">
            <a:off x="-5080" y="2902279"/>
            <a:ext cx="9149080" cy="0"/>
          </a:xfrm>
          <a:prstGeom prst="line">
            <a:avLst/>
          </a:prstGeom>
          <a:ln>
            <a:solidFill>
              <a:srgbClr val="C8102E"/>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6_Section Header">
    <p:spTree>
      <p:nvGrpSpPr>
        <p:cNvPr id="1" name=""/>
        <p:cNvGrpSpPr/>
        <p:nvPr/>
      </p:nvGrpSpPr>
      <p:grpSpPr>
        <a:xfrm>
          <a:off x="0" y="0"/>
          <a:ext cx="0" cy="0"/>
          <a:chOff x="0" y="0"/>
          <a:chExt cx="0" cy="0"/>
        </a:xfrm>
      </p:grpSpPr>
      <p:pic>
        <p:nvPicPr>
          <p:cNvPr id="8" name="Picture 7" descr="questions.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 y="0"/>
            <a:ext cx="9143998" cy="2921981"/>
          </a:xfrm>
          <a:prstGeom prst="rect">
            <a:avLst/>
          </a:prstGeom>
        </p:spPr>
      </p:pic>
      <p:pic>
        <p:nvPicPr>
          <p:cNvPr id="10" name="Picture 9" descr="circles_new +screen.png"/>
          <p:cNvPicPr>
            <a:picLocks noChangeAspect="1"/>
          </p:cNvPicPr>
          <p:nvPr userDrawn="1"/>
        </p:nvPicPr>
        <p:blipFill rotWithShape="1">
          <a:blip r:embed="rId3" cstate="email">
            <a:extLst>
              <a:ext uri="{28A0092B-C50C-407E-A947-70E740481C1C}">
                <a14:useLocalDpi xmlns:a14="http://schemas.microsoft.com/office/drawing/2010/main"/>
              </a:ext>
            </a:extLst>
          </a:blip>
          <a:srcRect t="-24976"/>
          <a:stretch/>
        </p:blipFill>
        <p:spPr>
          <a:xfrm rot="5400000">
            <a:off x="657062" y="-640125"/>
            <a:ext cx="2902278" cy="4216398"/>
          </a:xfrm>
          <a:prstGeom prst="rect">
            <a:avLst/>
          </a:prstGeom>
        </p:spPr>
      </p:pic>
      <p:sp>
        <p:nvSpPr>
          <p:cNvPr id="9" name="Rectangle 8"/>
          <p:cNvSpPr/>
          <p:nvPr userDrawn="1"/>
        </p:nvSpPr>
        <p:spPr>
          <a:xfrm>
            <a:off x="1012004" y="0"/>
            <a:ext cx="2361342" cy="357162"/>
          </a:xfrm>
          <a:prstGeom prst="rect">
            <a:avLst/>
          </a:prstGeom>
          <a:solidFill>
            <a:srgbClr val="AD12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rgbClr val="C8102E"/>
              </a:solidFill>
            </a:endParaRPr>
          </a:p>
        </p:txBody>
      </p:sp>
      <p:sp>
        <p:nvSpPr>
          <p:cNvPr id="11" name="Text Placeholder 2"/>
          <p:cNvSpPr>
            <a:spLocks noGrp="1"/>
          </p:cNvSpPr>
          <p:nvPr>
            <p:ph type="body" idx="1" hasCustomPrompt="1"/>
          </p:nvPr>
        </p:nvSpPr>
        <p:spPr>
          <a:xfrm>
            <a:off x="885004" y="3642416"/>
            <a:ext cx="7772400" cy="611392"/>
          </a:xfrm>
        </p:spPr>
        <p:txBody>
          <a:bodyPr anchor="t" anchorCtr="0">
            <a:normAutofit/>
          </a:bodyPr>
          <a:lstStyle>
            <a:lvl1pPr marL="0" indent="0">
              <a:buNone/>
              <a:defRPr sz="2800" b="0" cap="none">
                <a:solidFill>
                  <a:srgbClr val="C8102E"/>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Questions?</a:t>
            </a:r>
          </a:p>
        </p:txBody>
      </p:sp>
      <p:pic>
        <p:nvPicPr>
          <p:cNvPr id="13" name="Picture 12">
            <a:extLst>
              <a:ext uri="{FF2B5EF4-FFF2-40B4-BE49-F238E27FC236}">
                <a16:creationId xmlns:a16="http://schemas.microsoft.com/office/drawing/2014/main" id="{C1AFD543-719F-A04A-841A-090E3222152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66423" y="4505850"/>
            <a:ext cx="597696" cy="534525"/>
          </a:xfrm>
          <a:prstGeom prst="rect">
            <a:avLst/>
          </a:prstGeom>
        </p:spPr>
      </p:pic>
      <p:cxnSp>
        <p:nvCxnSpPr>
          <p:cNvPr id="6" name="Straight Connector 5">
            <a:extLst>
              <a:ext uri="{FF2B5EF4-FFF2-40B4-BE49-F238E27FC236}">
                <a16:creationId xmlns:a16="http://schemas.microsoft.com/office/drawing/2014/main" id="{79C778C1-B51B-3E4B-8F70-B12DCB6A0CFD}"/>
              </a:ext>
            </a:extLst>
          </p:cNvPr>
          <p:cNvCxnSpPr/>
          <p:nvPr userDrawn="1"/>
        </p:nvCxnSpPr>
        <p:spPr>
          <a:xfrm flipH="1">
            <a:off x="0" y="2915423"/>
            <a:ext cx="9144000" cy="0"/>
          </a:xfrm>
          <a:prstGeom prst="line">
            <a:avLst/>
          </a:prstGeom>
          <a:ln>
            <a:solidFill>
              <a:srgbClr val="C8102E"/>
            </a:solidFill>
          </a:ln>
          <a:effectLst/>
        </p:spPr>
        <p:style>
          <a:lnRef idx="2">
            <a:schemeClr val="accent1"/>
          </a:lnRef>
          <a:fillRef idx="0">
            <a:schemeClr val="accent1"/>
          </a:fillRef>
          <a:effectRef idx="1">
            <a:schemeClr val="accent1"/>
          </a:effectRef>
          <a:fontRef idx="minor">
            <a:schemeClr val="tx1"/>
          </a:fontRef>
        </p:style>
      </p:cxnSp>
      <p:sp>
        <p:nvSpPr>
          <p:cNvPr id="12" name="Slide Number Placeholder 5">
            <a:extLst>
              <a:ext uri="{FF2B5EF4-FFF2-40B4-BE49-F238E27FC236}">
                <a16:creationId xmlns:a16="http://schemas.microsoft.com/office/drawing/2014/main" id="{2E349E8A-E15B-7547-A4E5-EE8C59437F6B}"/>
              </a:ext>
            </a:extLst>
          </p:cNvPr>
          <p:cNvSpPr>
            <a:spLocks noGrp="1"/>
          </p:cNvSpPr>
          <p:nvPr>
            <p:ph type="sldNum" sz="quarter" idx="4"/>
          </p:nvPr>
        </p:nvSpPr>
        <p:spPr>
          <a:xfrm>
            <a:off x="8398933" y="4649897"/>
            <a:ext cx="547107" cy="273844"/>
          </a:xfrm>
          <a:prstGeom prst="rect">
            <a:avLst/>
          </a:prstGeom>
        </p:spPr>
        <p:txBody>
          <a:bodyPr vert="horz" lIns="91440" tIns="45720" rIns="91440" bIns="45720" rtlCol="0" anchor="ctr"/>
          <a:lstStyle>
            <a:lvl1pPr algn="ctr">
              <a:defRPr sz="1000">
                <a:solidFill>
                  <a:schemeClr val="bg1"/>
                </a:solidFill>
                <a:latin typeface="Verdana"/>
                <a:cs typeface="Verdana"/>
              </a:defRPr>
            </a:lvl1pPr>
          </a:lstStyle>
          <a:p>
            <a:fld id="{B9E795CD-93B8-DA4A-B13D-227462B2D34D}" type="slidenum">
              <a:rPr lang="en-US" smtClean="0"/>
              <a:pPr/>
              <a:t>‹#›</a:t>
            </a:fld>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21432" y="4506582"/>
            <a:ext cx="597696" cy="534525"/>
          </a:xfrm>
          <a:prstGeom prst="rect">
            <a:avLst/>
          </a:prstGeom>
        </p:spPr>
      </p:pic>
      <p:sp>
        <p:nvSpPr>
          <p:cNvPr id="2" name="Title Placeholder 1"/>
          <p:cNvSpPr>
            <a:spLocks noGrp="1"/>
          </p:cNvSpPr>
          <p:nvPr>
            <p:ph type="title"/>
          </p:nvPr>
        </p:nvSpPr>
        <p:spPr>
          <a:xfrm>
            <a:off x="619129" y="0"/>
            <a:ext cx="8181971" cy="1014413"/>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19129" y="1230027"/>
            <a:ext cx="8181972" cy="3394472"/>
          </a:xfrm>
          <a:prstGeom prst="rect">
            <a:avLst/>
          </a:prstGeom>
        </p:spPr>
        <p:txBody>
          <a:bodyPr vert="horz" lIns="91440" tIns="45720" rIns="91440" bIns="45720" rtlCol="0">
            <a:noAutofit/>
          </a:bodyPr>
          <a:lstStyle/>
          <a:p>
            <a:pPr lvl="0"/>
            <a:r>
              <a:rPr lang="en-US" dirty="0"/>
              <a:t>Edit Master text styles</a:t>
            </a:r>
          </a:p>
        </p:txBody>
      </p:sp>
      <p:sp>
        <p:nvSpPr>
          <p:cNvPr id="6" name="Slide Number Placeholder 5"/>
          <p:cNvSpPr>
            <a:spLocks noGrp="1"/>
          </p:cNvSpPr>
          <p:nvPr>
            <p:ph type="sldNum" sz="quarter" idx="4"/>
          </p:nvPr>
        </p:nvSpPr>
        <p:spPr>
          <a:xfrm>
            <a:off x="53942" y="4650629"/>
            <a:ext cx="547107" cy="273844"/>
          </a:xfrm>
          <a:prstGeom prst="rect">
            <a:avLst/>
          </a:prstGeom>
        </p:spPr>
        <p:txBody>
          <a:bodyPr vert="horz" lIns="91440" tIns="45720" rIns="91440" bIns="45720" rtlCol="0" anchor="ctr"/>
          <a:lstStyle>
            <a:lvl1pPr algn="ctr">
              <a:defRPr sz="1000">
                <a:solidFill>
                  <a:schemeClr val="bg1"/>
                </a:solidFill>
                <a:latin typeface="Verdana"/>
                <a:cs typeface="Verdana"/>
              </a:defRPr>
            </a:lvl1pPr>
          </a:lstStyle>
          <a:p>
            <a:fld id="{B9E795CD-93B8-DA4A-B13D-227462B2D34D}" type="slidenum">
              <a:rPr lang="en-US" smtClean="0"/>
              <a:pPr/>
              <a:t>‹#›</a:t>
            </a:fld>
            <a:endParaRPr lang="en-US" dirty="0"/>
          </a:p>
        </p:txBody>
      </p:sp>
      <p:sp>
        <p:nvSpPr>
          <p:cNvPr id="8" name="Footer Placeholder 4">
            <a:extLst>
              <a:ext uri="{FF2B5EF4-FFF2-40B4-BE49-F238E27FC236}">
                <a16:creationId xmlns:a16="http://schemas.microsoft.com/office/drawing/2014/main" id="{0E96287E-0C54-CD42-AD19-7AE2887C2C4B}"/>
              </a:ext>
            </a:extLst>
          </p:cNvPr>
          <p:cNvSpPr>
            <a:spLocks noGrp="1"/>
          </p:cNvSpPr>
          <p:nvPr>
            <p:ph type="ftr" sz="quarter" idx="3"/>
          </p:nvPr>
        </p:nvSpPr>
        <p:spPr>
          <a:xfrm>
            <a:off x="1036962" y="4767263"/>
            <a:ext cx="3363588" cy="273844"/>
          </a:xfrm>
          <a:prstGeom prst="rect">
            <a:avLst/>
          </a:prstGeom>
        </p:spPr>
        <p:txBody>
          <a:bodyPr anchor="t"/>
          <a:lstStyle>
            <a:lvl1pPr algn="l">
              <a:defRPr sz="1000">
                <a:solidFill>
                  <a:schemeClr val="bg1">
                    <a:lumMod val="50000"/>
                  </a:schemeClr>
                </a:solidFill>
              </a:defRPr>
            </a:lvl1pPr>
          </a:lstStyle>
          <a:p>
            <a:endParaRPr lang="en-US" dirty="0"/>
          </a:p>
        </p:txBody>
      </p:sp>
    </p:spTree>
    <p:extLst>
      <p:ext uri="{BB962C8B-B14F-4D97-AF65-F5344CB8AC3E}">
        <p14:creationId xmlns:p14="http://schemas.microsoft.com/office/powerpoint/2010/main" val="4171685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6" r:id="rId3"/>
    <p:sldLayoutId id="2147483682" r:id="rId4"/>
    <p:sldLayoutId id="2147483675" r:id="rId5"/>
  </p:sldLayoutIdLst>
  <p:hf hdr="0" ftr="0" dt="0"/>
  <p:txStyles>
    <p:titleStyle>
      <a:lvl1pPr algn="l" defTabSz="457200" rtl="0" eaLnBrk="1" latinLnBrk="0" hangingPunct="1">
        <a:spcBef>
          <a:spcPct val="0"/>
        </a:spcBef>
        <a:buNone/>
        <a:defRPr sz="2800" kern="1200" cap="none">
          <a:solidFill>
            <a:srgbClr val="C8102E"/>
          </a:solidFill>
          <a:latin typeface="+mj-lt"/>
          <a:ea typeface="+mj-ea"/>
          <a:cs typeface="+mj-cs"/>
        </a:defRPr>
      </a:lvl1pPr>
    </p:titleStyle>
    <p:bodyStyle>
      <a:lvl1pPr marL="342900" indent="-342900" algn="l" defTabSz="457200" rtl="0" eaLnBrk="1" latinLnBrk="0" hangingPunct="1">
        <a:lnSpc>
          <a:spcPct val="100000"/>
        </a:lnSpc>
        <a:spcBef>
          <a:spcPts val="9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lnSpc>
          <a:spcPct val="100000"/>
        </a:lnSpc>
        <a:spcBef>
          <a:spcPts val="900"/>
        </a:spcBef>
        <a:spcAft>
          <a:spcPts val="0"/>
        </a:spcAft>
        <a:buFont typeface="Arial"/>
        <a:buChar char="–"/>
        <a:defRPr sz="2000" kern="1200">
          <a:solidFill>
            <a:schemeClr val="tx1"/>
          </a:solidFill>
          <a:latin typeface="+mn-lt"/>
          <a:ea typeface="+mn-ea"/>
          <a:cs typeface="+mn-cs"/>
        </a:defRPr>
      </a:lvl2pPr>
      <a:lvl3pPr marL="1143000" indent="-228600" algn="l" defTabSz="457200" rtl="0" eaLnBrk="1" latinLnBrk="0" hangingPunct="1">
        <a:lnSpc>
          <a:spcPct val="100000"/>
        </a:lnSpc>
        <a:spcBef>
          <a:spcPts val="900"/>
        </a:spcBef>
        <a:spcAft>
          <a:spcPts val="0"/>
        </a:spcAft>
        <a:buFont typeface="Arial"/>
        <a:buChar char="•"/>
        <a:defRPr sz="2000" kern="1200">
          <a:solidFill>
            <a:schemeClr val="tx1"/>
          </a:solidFill>
          <a:latin typeface="+mn-lt"/>
          <a:ea typeface="+mn-ea"/>
          <a:cs typeface="+mn-cs"/>
        </a:defRPr>
      </a:lvl3pPr>
      <a:lvl4pPr marL="1600200" indent="-228600" algn="l" defTabSz="457200" rtl="0" eaLnBrk="1" latinLnBrk="0" hangingPunct="1">
        <a:lnSpc>
          <a:spcPct val="100000"/>
        </a:lnSpc>
        <a:spcBef>
          <a:spcPts val="900"/>
        </a:spcBef>
        <a:spcAft>
          <a:spcPts val="0"/>
        </a:spcAft>
        <a:buFont typeface="Arial"/>
        <a:buChar char="–"/>
        <a:defRPr sz="2000" kern="1200">
          <a:solidFill>
            <a:schemeClr val="tx1"/>
          </a:solidFill>
          <a:latin typeface="+mn-lt"/>
          <a:ea typeface="+mn-ea"/>
          <a:cs typeface="+mn-cs"/>
        </a:defRPr>
      </a:lvl4pPr>
      <a:lvl5pPr marL="2057400" indent="-228600" algn="l" defTabSz="457200" rtl="0" eaLnBrk="1" latinLnBrk="0" hangingPunct="1">
        <a:lnSpc>
          <a:spcPct val="100000"/>
        </a:lnSpc>
        <a:spcBef>
          <a:spcPts val="900"/>
        </a:spcBef>
        <a:spcAft>
          <a:spcPts val="0"/>
        </a:spcAft>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40.png"/><Relationship Id="rId3" Type="http://schemas.openxmlformats.org/officeDocument/2006/relationships/image" Target="../media/image9.png"/><Relationship Id="rId7" Type="http://schemas.openxmlformats.org/officeDocument/2006/relationships/image" Target="../media/image36.png"/><Relationship Id="rId12"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38.png"/><Relationship Id="rId5" Type="http://schemas.openxmlformats.org/officeDocument/2006/relationships/image" Target="../media/image35.jpeg"/><Relationship Id="rId15" Type="http://schemas.openxmlformats.org/officeDocument/2006/relationships/image" Target="../media/image41.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11.png"/><Relationship Id="rId1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2.png"/><Relationship Id="rId7" Type="http://schemas.openxmlformats.org/officeDocument/2006/relationships/hyperlink" Target="https://myip/alert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myip/setup" TargetMode="External"/><Relationship Id="rId5" Type="http://schemas.openxmlformats.org/officeDocument/2006/relationships/hyperlink" Target="https://acme.corp/" TargetMode="External"/><Relationship Id="rId10" Type="http://schemas.openxmlformats.org/officeDocument/2006/relationships/image" Target="../media/image45.png"/><Relationship Id="rId4" Type="http://schemas.openxmlformats.org/officeDocument/2006/relationships/hyperlink" Target="https://acme.corp/mud/ws1.0.json" TargetMode="External"/><Relationship Id="rId9" Type="http://schemas.openxmlformats.org/officeDocument/2006/relationships/image" Target="../media/image44.png"/></Relationships>
</file>

<file path=ppt/slides/_rels/slide14.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3.png"/><Relationship Id="rId3" Type="http://schemas.openxmlformats.org/officeDocument/2006/relationships/image" Target="../media/image46.png"/><Relationship Id="rId7" Type="http://schemas.openxmlformats.org/officeDocument/2006/relationships/image" Target="../media/image48.png"/><Relationship Id="rId12" Type="http://schemas.microsoft.com/office/2007/relationships/hdphoto" Target="../media/hdphoto2.wdp"/><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microsoft.com/office/2007/relationships/hdphoto" Target="../media/hdphoto1.wdp"/><Relationship Id="rId11" Type="http://schemas.openxmlformats.org/officeDocument/2006/relationships/image" Target="../media/image52.png"/><Relationship Id="rId5" Type="http://schemas.openxmlformats.org/officeDocument/2006/relationships/image" Target="../media/image39.png"/><Relationship Id="rId10" Type="http://schemas.openxmlformats.org/officeDocument/2006/relationships/image" Target="../media/image51.png"/><Relationship Id="rId4" Type="http://schemas.openxmlformats.org/officeDocument/2006/relationships/image" Target="../media/image47.png"/><Relationship Id="rId9" Type="http://schemas.openxmlformats.org/officeDocument/2006/relationships/image" Target="../media/image50.png"/></Relationships>
</file>

<file path=ppt/slides/_rels/slide1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3" Type="http://schemas.openxmlformats.org/officeDocument/2006/relationships/image" Target="../media/image56.png"/><Relationship Id="rId7" Type="http://schemas.openxmlformats.org/officeDocument/2006/relationships/image" Target="../media/image59.png"/><Relationship Id="rId12" Type="http://schemas.openxmlformats.org/officeDocument/2006/relationships/image" Target="../media/image6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23.png"/><Relationship Id="rId15" Type="http://schemas.openxmlformats.org/officeDocument/2006/relationships/image" Target="../media/image67.png"/><Relationship Id="rId10" Type="http://schemas.openxmlformats.org/officeDocument/2006/relationships/image" Target="../media/image62.png"/><Relationship Id="rId4" Type="http://schemas.openxmlformats.org/officeDocument/2006/relationships/image" Target="../media/image57.png"/><Relationship Id="rId9" Type="http://schemas.openxmlformats.org/officeDocument/2006/relationships/image" Target="../media/image61.png"/><Relationship Id="rId14" Type="http://schemas.openxmlformats.org/officeDocument/2006/relationships/image" Target="../media/image66.png"/></Relationships>
</file>

<file path=ppt/slides/_rels/slide1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hyperlink" Target="https://datatracker.ietf.org/doc/draft-richardson-shg-mud-quarantined-access/" TargetMode="External"/><Relationship Id="rId7" Type="http://schemas.openxmlformats.org/officeDocument/2006/relationships/image" Target="../media/image11.png"/><Relationship Id="rId2" Type="http://schemas.openxmlformats.org/officeDocument/2006/relationships/hyperlink" Target="https://datatracker.ietf.org/doc/draft-richardson-shg-un-quarantine" TargetMode="Externa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10" Type="http://schemas.openxmlformats.org/officeDocument/2006/relationships/image" Target="../media/image72.png"/><Relationship Id="rId4" Type="http://schemas.openxmlformats.org/officeDocument/2006/relationships/image" Target="../media/image23.png"/><Relationship Id="rId9" Type="http://schemas.openxmlformats.org/officeDocument/2006/relationships/image" Target="../media/image71.png"/></Relationships>
</file>

<file path=ppt/slides/_rels/slide19.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3.png"/><Relationship Id="rId7" Type="http://schemas.openxmlformats.org/officeDocument/2006/relationships/image" Target="../media/image75.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74.png"/><Relationship Id="rId5" Type="http://schemas.openxmlformats.org/officeDocument/2006/relationships/image" Target="../media/image23.png"/><Relationship Id="rId4" Type="http://schemas.openxmlformats.org/officeDocument/2006/relationships/image" Target="../media/image11.png"/><Relationship Id="rId9" Type="http://schemas.openxmlformats.org/officeDocument/2006/relationships/image" Target="../media/image77.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9.jpeg"/></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84.png"/><Relationship Id="rId5" Type="http://schemas.openxmlformats.org/officeDocument/2006/relationships/image" Target="../media/image23.png"/><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5.jpeg"/><Relationship Id="rId7" Type="http://schemas.openxmlformats.org/officeDocument/2006/relationships/image" Target="../media/image88.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23.png"/><Relationship Id="rId9" Type="http://schemas.microsoft.com/office/2007/relationships/hdphoto" Target="../media/hdphoto3.wdp"/></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90.png"/><Relationship Id="rId7"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92.png"/><Relationship Id="rId5" Type="http://schemas.openxmlformats.org/officeDocument/2006/relationships/image" Target="../media/image57.png"/><Relationship Id="rId4" Type="http://schemas.openxmlformats.org/officeDocument/2006/relationships/image" Target="../media/image91.png"/></Relationships>
</file>

<file path=ppt/slides/_rels/slide25.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68.png"/><Relationship Id="rId7" Type="http://schemas.openxmlformats.org/officeDocument/2006/relationships/image" Target="../media/image94.png"/><Relationship Id="rId12" Type="http://schemas.openxmlformats.org/officeDocument/2006/relationships/image" Target="../media/image86.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93.png"/><Relationship Id="rId11" Type="http://schemas.openxmlformats.org/officeDocument/2006/relationships/image" Target="../media/image98.png"/><Relationship Id="rId5" Type="http://schemas.openxmlformats.org/officeDocument/2006/relationships/image" Target="../media/image23.png"/><Relationship Id="rId10" Type="http://schemas.openxmlformats.org/officeDocument/2006/relationships/image" Target="../media/image97.png"/><Relationship Id="rId4" Type="http://schemas.openxmlformats.org/officeDocument/2006/relationships/image" Target="../media/image57.png"/><Relationship Id="rId9" Type="http://schemas.openxmlformats.org/officeDocument/2006/relationships/image" Target="../media/image96.png"/></Relationships>
</file>

<file path=ppt/slides/_rels/slide26.xml.rels><?xml version="1.0" encoding="UTF-8" standalone="yes"?>
<Relationships xmlns="http://schemas.openxmlformats.org/package/2006/relationships"><Relationship Id="rId3" Type="http://schemas.openxmlformats.org/officeDocument/2006/relationships/image" Target="../media/image99.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03.png"/><Relationship Id="rId11" Type="http://schemas.openxmlformats.org/officeDocument/2006/relationships/image" Target="../media/image107.png"/><Relationship Id="rId5" Type="http://schemas.openxmlformats.org/officeDocument/2006/relationships/image" Target="../media/image102.png"/><Relationship Id="rId10" Type="http://schemas.openxmlformats.org/officeDocument/2006/relationships/image" Target="../media/image73.png"/><Relationship Id="rId4" Type="http://schemas.openxmlformats.org/officeDocument/2006/relationships/image" Target="../media/image101.png"/><Relationship Id="rId9" Type="http://schemas.openxmlformats.org/officeDocument/2006/relationships/image" Target="../media/image106.png"/></Relationships>
</file>

<file path=ppt/slides/_rels/slide28.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23.png"/><Relationship Id="rId7"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73.png"/><Relationship Id="rId9" Type="http://schemas.openxmlformats.org/officeDocument/2006/relationships/image" Target="../media/image110.png"/></Relationships>
</file>

<file path=ppt/slides/_rels/slide29.xml.rels><?xml version="1.0" encoding="UTF-8" standalone="yes"?>
<Relationships xmlns="http://schemas.openxmlformats.org/package/2006/relationships"><Relationship Id="rId3" Type="http://schemas.openxmlformats.org/officeDocument/2006/relationships/image" Target="../media/image111.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114.png"/><Relationship Id="rId13" Type="http://schemas.openxmlformats.org/officeDocument/2006/relationships/image" Target="../media/image73.png"/><Relationship Id="rId3" Type="http://schemas.openxmlformats.org/officeDocument/2006/relationships/image" Target="../media/image74.png"/><Relationship Id="rId7" Type="http://schemas.openxmlformats.org/officeDocument/2006/relationships/image" Target="../media/image113.png"/><Relationship Id="rId12" Type="http://schemas.openxmlformats.org/officeDocument/2006/relationships/image" Target="../media/image110.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12.png"/><Relationship Id="rId11" Type="http://schemas.openxmlformats.org/officeDocument/2006/relationships/image" Target="../media/image116.png"/><Relationship Id="rId5" Type="http://schemas.openxmlformats.org/officeDocument/2006/relationships/image" Target="../media/image108.png"/><Relationship Id="rId10" Type="http://schemas.openxmlformats.org/officeDocument/2006/relationships/image" Target="../media/image115.jpeg"/><Relationship Id="rId4" Type="http://schemas.openxmlformats.org/officeDocument/2006/relationships/image" Target="../media/image23.png"/><Relationship Id="rId9" Type="http://schemas.openxmlformats.org/officeDocument/2006/relationships/image" Target="../media/image109.png"/><Relationship Id="rId14" Type="http://schemas.openxmlformats.org/officeDocument/2006/relationships/image" Target="../media/image92.png"/></Relationships>
</file>

<file path=ppt/slides/_rels/slide31.xml.rels><?xml version="1.0" encoding="UTF-8" standalone="yes"?>
<Relationships xmlns="http://schemas.openxmlformats.org/package/2006/relationships"><Relationship Id="rId8" Type="http://schemas.openxmlformats.org/officeDocument/2006/relationships/image" Target="../media/image118.png"/><Relationship Id="rId3" Type="http://schemas.openxmlformats.org/officeDocument/2006/relationships/image" Target="../media/image117.png"/><Relationship Id="rId7"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35.jpeg"/><Relationship Id="rId5" Type="http://schemas.openxmlformats.org/officeDocument/2006/relationships/image" Target="../media/image37.png"/><Relationship Id="rId10" Type="http://schemas.openxmlformats.org/officeDocument/2006/relationships/image" Target="../media/image38.png"/><Relationship Id="rId4" Type="http://schemas.openxmlformats.org/officeDocument/2006/relationships/image" Target="../media/image26.png"/><Relationship Id="rId9"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cira.ca/cira-secure-home-gateway"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s://github.com/CIRALabs/Secure-IoT-Home-Gateway"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23.png"/><Relationship Id="rId13" Type="http://schemas.openxmlformats.org/officeDocument/2006/relationships/image" Target="../media/image11.png"/><Relationship Id="rId18" Type="http://schemas.openxmlformats.org/officeDocument/2006/relationships/image" Target="../media/image128.png"/><Relationship Id="rId3" Type="http://schemas.openxmlformats.org/officeDocument/2006/relationships/image" Target="../media/image119.png"/><Relationship Id="rId21" Type="http://schemas.openxmlformats.org/officeDocument/2006/relationships/image" Target="../media/image130.png"/><Relationship Id="rId7" Type="http://schemas.openxmlformats.org/officeDocument/2006/relationships/image" Target="../media/image122.png"/><Relationship Id="rId12" Type="http://schemas.openxmlformats.org/officeDocument/2006/relationships/image" Target="../media/image124.png"/><Relationship Id="rId17" Type="http://schemas.openxmlformats.org/officeDocument/2006/relationships/image" Target="../media/image127.jpeg"/><Relationship Id="rId2" Type="http://schemas.openxmlformats.org/officeDocument/2006/relationships/image" Target="../media/image23.png"/><Relationship Id="rId16" Type="http://schemas.openxmlformats.org/officeDocument/2006/relationships/image" Target="../media/image126.png"/><Relationship Id="rId20"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image" Target="../media/image21.png"/><Relationship Id="rId5" Type="http://schemas.openxmlformats.org/officeDocument/2006/relationships/image" Target="../media/image121.png"/><Relationship Id="rId15" Type="http://schemas.openxmlformats.org/officeDocument/2006/relationships/image" Target="../media/image88.png"/><Relationship Id="rId23" Type="http://schemas.openxmlformats.org/officeDocument/2006/relationships/image" Target="../media/image72.png"/><Relationship Id="rId10" Type="http://schemas.openxmlformats.org/officeDocument/2006/relationships/image" Target="../media/image69.png"/><Relationship Id="rId19" Type="http://schemas.microsoft.com/office/2007/relationships/hdphoto" Target="../media/hdphoto4.wdp"/><Relationship Id="rId4" Type="http://schemas.openxmlformats.org/officeDocument/2006/relationships/image" Target="../media/image120.png"/><Relationship Id="rId9" Type="http://schemas.openxmlformats.org/officeDocument/2006/relationships/image" Target="../media/image115.jpeg"/><Relationship Id="rId14" Type="http://schemas.openxmlformats.org/officeDocument/2006/relationships/image" Target="../media/image125.jpeg"/><Relationship Id="rId22" Type="http://schemas.openxmlformats.org/officeDocument/2006/relationships/image" Target="../media/image131.png"/></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CIRALabs/Secure-IoT-Home-Gatewa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1.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21.png"/><Relationship Id="rId4" Type="http://schemas.openxmlformats.org/officeDocument/2006/relationships/image" Target="../media/image24.png"/><Relationship Id="rId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1</a:t>
            </a:fld>
            <a:endParaRPr lang="en-US" dirty="0"/>
          </a:p>
        </p:txBody>
      </p:sp>
      <p:sp>
        <p:nvSpPr>
          <p:cNvPr id="6" name="Title 1">
            <a:extLst>
              <a:ext uri="{FF2B5EF4-FFF2-40B4-BE49-F238E27FC236}">
                <a16:creationId xmlns:a16="http://schemas.microsoft.com/office/drawing/2014/main" id="{32714F26-ED12-D14C-B81F-01270AF7B088}"/>
              </a:ext>
            </a:extLst>
          </p:cNvPr>
          <p:cNvSpPr>
            <a:spLocks noGrp="1"/>
          </p:cNvSpPr>
          <p:nvPr>
            <p:ph type="title"/>
          </p:nvPr>
        </p:nvSpPr>
        <p:spPr>
          <a:xfrm>
            <a:off x="467933" y="654587"/>
            <a:ext cx="7426949" cy="636211"/>
          </a:xfrm>
          <a:effectLst/>
        </p:spPr>
        <p:txBody>
          <a:bodyPr anchor="t">
            <a:normAutofit/>
          </a:bodyPr>
          <a:lstStyle/>
          <a:p>
            <a:pPr algn="ctr"/>
            <a:r>
              <a:rPr lang="en-US" cap="none" dirty="0" smtClean="0">
                <a:solidFill>
                  <a:schemeClr val="bg1"/>
                </a:solidFill>
                <a:latin typeface="Verdana"/>
                <a:cs typeface="Verdana"/>
              </a:rPr>
              <a:t>SECURE HOME GATEWAY PROJECT</a:t>
            </a:r>
            <a:endParaRPr lang="en-US" cap="none" dirty="0">
              <a:solidFill>
                <a:schemeClr val="bg1"/>
              </a:solidFill>
              <a:latin typeface="Verdana"/>
              <a:cs typeface="Verdana"/>
            </a:endParaRPr>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15214"/>
            <a:ext cx="9367666" cy="6245111"/>
          </a:xfrm>
          <a:prstGeom prst="rect">
            <a:avLst/>
          </a:prstGeom>
        </p:spPr>
      </p:pic>
      <p:sp>
        <p:nvSpPr>
          <p:cNvPr id="10" name="Title 1"/>
          <p:cNvSpPr txBox="1">
            <a:spLocks/>
          </p:cNvSpPr>
          <p:nvPr/>
        </p:nvSpPr>
        <p:spPr>
          <a:xfrm>
            <a:off x="135467" y="310226"/>
            <a:ext cx="6209307" cy="1311665"/>
          </a:xfrm>
          <a:prstGeom prst="rect">
            <a:avLst/>
          </a:prstGeom>
          <a:effectLst/>
        </p:spPr>
        <p:txBody>
          <a:bodyPr vert="horz" lIns="91440" tIns="45720" rIns="91440" bIns="45720" rtlCol="0" anchor="t" anchorCtr="0">
            <a:normAutofit lnSpcReduction="10000"/>
          </a:bodyPr>
          <a:lstStyle>
            <a:lvl1pPr algn="l" defTabSz="457200" rtl="0" eaLnBrk="1" latinLnBrk="0" hangingPunct="1">
              <a:spcBef>
                <a:spcPct val="0"/>
              </a:spcBef>
              <a:buNone/>
              <a:defRPr sz="2800" kern="1200" cap="none">
                <a:solidFill>
                  <a:srgbClr val="C8102E"/>
                </a:solidFill>
                <a:latin typeface="+mj-lt"/>
                <a:ea typeface="+mj-ea"/>
                <a:cs typeface="+mj-cs"/>
              </a:defRPr>
            </a:lvl1pPr>
          </a:lstStyle>
          <a:p>
            <a:r>
              <a:rPr lang="en-US" dirty="0" smtClean="0">
                <a:solidFill>
                  <a:schemeClr val="bg1"/>
                </a:solidFill>
                <a:latin typeface="Verdana"/>
                <a:cs typeface="Verdana"/>
              </a:rPr>
              <a:t>CIRA Labs</a:t>
            </a:r>
          </a:p>
          <a:p>
            <a:r>
              <a:rPr lang="en-US" dirty="0" smtClean="0">
                <a:solidFill>
                  <a:schemeClr val="bg1"/>
                </a:solidFill>
                <a:latin typeface="Verdana"/>
                <a:cs typeface="Verdana"/>
              </a:rPr>
              <a:t>Secure </a:t>
            </a:r>
            <a:r>
              <a:rPr lang="en-US" dirty="0">
                <a:solidFill>
                  <a:schemeClr val="bg1"/>
                </a:solidFill>
                <a:latin typeface="Verdana"/>
                <a:cs typeface="Verdana"/>
              </a:rPr>
              <a:t>H</a:t>
            </a:r>
            <a:r>
              <a:rPr lang="en-US" dirty="0" smtClean="0">
                <a:solidFill>
                  <a:schemeClr val="bg1"/>
                </a:solidFill>
                <a:latin typeface="Verdana"/>
                <a:cs typeface="Verdana"/>
              </a:rPr>
              <a:t>ome Gateway</a:t>
            </a:r>
          </a:p>
          <a:p>
            <a:r>
              <a:rPr lang="en-US" sz="2600" dirty="0" smtClean="0">
                <a:solidFill>
                  <a:schemeClr val="bg1"/>
                </a:solidFill>
                <a:latin typeface="Verdana"/>
                <a:cs typeface="Verdana"/>
              </a:rPr>
              <a:t>Project Update</a:t>
            </a:r>
            <a:endParaRPr lang="en-US" sz="2600" dirty="0">
              <a:solidFill>
                <a:schemeClr val="bg1"/>
              </a:solidFill>
              <a:latin typeface="Verdana"/>
              <a:cs typeface="Verdana"/>
            </a:endParaRPr>
          </a:p>
        </p:txBody>
      </p:sp>
      <p:sp>
        <p:nvSpPr>
          <p:cNvPr id="12" name="Subtitle 2"/>
          <p:cNvSpPr txBox="1">
            <a:spLocks/>
          </p:cNvSpPr>
          <p:nvPr/>
        </p:nvSpPr>
        <p:spPr>
          <a:xfrm>
            <a:off x="366333" y="1784798"/>
            <a:ext cx="4381016" cy="1354667"/>
          </a:xfrm>
          <a:prstGeom prst="rect">
            <a:avLst/>
          </a:prstGeom>
        </p:spPr>
        <p:txBody>
          <a:bodyPr/>
          <a:lstStyle>
            <a:lvl1pPr marL="342900" indent="-342900" algn="l" defTabSz="457200" rtl="0" eaLnBrk="1" latinLnBrk="0" hangingPunct="1">
              <a:lnSpc>
                <a:spcPct val="100000"/>
              </a:lnSpc>
              <a:spcBef>
                <a:spcPts val="9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lnSpc>
                <a:spcPct val="100000"/>
              </a:lnSpc>
              <a:spcBef>
                <a:spcPts val="900"/>
              </a:spcBef>
              <a:spcAft>
                <a:spcPts val="0"/>
              </a:spcAft>
              <a:buFont typeface="Arial"/>
              <a:buChar char="–"/>
              <a:defRPr sz="2000" kern="1200">
                <a:solidFill>
                  <a:schemeClr val="tx1"/>
                </a:solidFill>
                <a:latin typeface="+mn-lt"/>
                <a:ea typeface="+mn-ea"/>
                <a:cs typeface="+mn-cs"/>
              </a:defRPr>
            </a:lvl2pPr>
            <a:lvl3pPr marL="1143000" indent="-228600" algn="l" defTabSz="457200" rtl="0" eaLnBrk="1" latinLnBrk="0" hangingPunct="1">
              <a:lnSpc>
                <a:spcPct val="100000"/>
              </a:lnSpc>
              <a:spcBef>
                <a:spcPts val="900"/>
              </a:spcBef>
              <a:spcAft>
                <a:spcPts val="0"/>
              </a:spcAft>
              <a:buFont typeface="Arial"/>
              <a:buChar char="•"/>
              <a:defRPr sz="2000" kern="1200">
                <a:solidFill>
                  <a:schemeClr val="tx1"/>
                </a:solidFill>
                <a:latin typeface="+mn-lt"/>
                <a:ea typeface="+mn-ea"/>
                <a:cs typeface="+mn-cs"/>
              </a:defRPr>
            </a:lvl3pPr>
            <a:lvl4pPr marL="1600200" indent="-228600" algn="l" defTabSz="457200" rtl="0" eaLnBrk="1" latinLnBrk="0" hangingPunct="1">
              <a:lnSpc>
                <a:spcPct val="100000"/>
              </a:lnSpc>
              <a:spcBef>
                <a:spcPts val="900"/>
              </a:spcBef>
              <a:spcAft>
                <a:spcPts val="0"/>
              </a:spcAft>
              <a:buFont typeface="Arial"/>
              <a:buChar char="–"/>
              <a:defRPr sz="2000" kern="1200">
                <a:solidFill>
                  <a:schemeClr val="tx1"/>
                </a:solidFill>
                <a:latin typeface="+mn-lt"/>
                <a:ea typeface="+mn-ea"/>
                <a:cs typeface="+mn-cs"/>
              </a:defRPr>
            </a:lvl4pPr>
            <a:lvl5pPr marL="2057400" indent="-228600" algn="l" defTabSz="457200" rtl="0" eaLnBrk="1" latinLnBrk="0" hangingPunct="1">
              <a:lnSpc>
                <a:spcPct val="100000"/>
              </a:lnSpc>
              <a:spcBef>
                <a:spcPts val="900"/>
              </a:spcBef>
              <a:spcAft>
                <a:spcPts val="0"/>
              </a:spcAft>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solidFill>
                  <a:schemeClr val="bg1"/>
                </a:solidFill>
              </a:rPr>
              <a:t>Jacques Latour</a:t>
            </a:r>
          </a:p>
          <a:p>
            <a:pPr marL="0" indent="0">
              <a:buNone/>
            </a:pPr>
            <a:r>
              <a:rPr lang="en-US" dirty="0" smtClean="0">
                <a:solidFill>
                  <a:schemeClr val="bg1"/>
                </a:solidFill>
              </a:rPr>
              <a:t>March 2019</a:t>
            </a:r>
            <a:endParaRPr lang="en-US" dirty="0">
              <a:solidFill>
                <a:schemeClr val="bg1"/>
              </a:solidFill>
            </a:endParaRPr>
          </a:p>
        </p:txBody>
      </p:sp>
    </p:spTree>
    <p:extLst>
      <p:ext uri="{BB962C8B-B14F-4D97-AF65-F5344CB8AC3E}">
        <p14:creationId xmlns:p14="http://schemas.microsoft.com/office/powerpoint/2010/main" val="1316233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Current state of Home Gateways</a:t>
            </a:r>
            <a:endParaRPr lang="en-CA" dirty="0"/>
          </a:p>
        </p:txBody>
      </p:sp>
      <p:sp>
        <p:nvSpPr>
          <p:cNvPr id="3" name="Slide Number Placeholder 2"/>
          <p:cNvSpPr>
            <a:spLocks noGrp="1"/>
          </p:cNvSpPr>
          <p:nvPr>
            <p:ph type="sldNum" sz="quarter" idx="4"/>
          </p:nvPr>
        </p:nvSpPr>
        <p:spPr/>
        <p:txBody>
          <a:bodyPr/>
          <a:lstStyle/>
          <a:p>
            <a:fld id="{B9E795CD-93B8-DA4A-B13D-227462B2D34D}" type="slidenum">
              <a:rPr lang="en-US" smtClean="0"/>
              <a:pPr/>
              <a:t>10</a:t>
            </a:fld>
            <a:endParaRPr lang="en-US" dirty="0"/>
          </a:p>
        </p:txBody>
      </p:sp>
      <p:sp>
        <p:nvSpPr>
          <p:cNvPr id="4" name="Rectangle 3"/>
          <p:cNvSpPr/>
          <p:nvPr/>
        </p:nvSpPr>
        <p:spPr>
          <a:xfrm>
            <a:off x="1372097" y="3656726"/>
            <a:ext cx="7392221" cy="685059"/>
          </a:xfrm>
          <a:prstGeom prst="rect">
            <a:avLst/>
          </a:prstGeom>
          <a:solidFill>
            <a:schemeClr val="bg1"/>
          </a:solidFill>
        </p:spPr>
        <p:txBody>
          <a:bodyPr wrap="square">
            <a:spAutoFit/>
          </a:bodyPr>
          <a:lstStyle/>
          <a:p>
            <a:pPr lvl="0">
              <a:lnSpc>
                <a:spcPct val="107000"/>
              </a:lnSpc>
              <a:spcAft>
                <a:spcPts val="800"/>
              </a:spcAft>
            </a:pPr>
            <a:r>
              <a:rPr lang="en-CA" b="1" dirty="0" smtClean="0">
                <a:latin typeface="Calibri" panose="020F0502020204030204" pitchFamily="34" charset="0"/>
                <a:ea typeface="Calibri" panose="020F0502020204030204" pitchFamily="34" charset="0"/>
                <a:cs typeface="Calibri" panose="020F0502020204030204" pitchFamily="34" charset="0"/>
              </a:rPr>
              <a:t>Users </a:t>
            </a:r>
            <a:r>
              <a:rPr lang="en-CA" b="1" dirty="0">
                <a:latin typeface="Calibri" panose="020F0502020204030204" pitchFamily="34" charset="0"/>
                <a:ea typeface="Calibri" panose="020F0502020204030204" pitchFamily="34" charset="0"/>
                <a:cs typeface="Calibri" panose="020F0502020204030204" pitchFamily="34" charset="0"/>
              </a:rPr>
              <a:t>don’t know who to contact when there is a security issue either with their devices or network. </a:t>
            </a:r>
          </a:p>
        </p:txBody>
      </p:sp>
      <p:pic>
        <p:nvPicPr>
          <p:cNvPr id="5" name="Picture 4">
            <a:extLst>
              <a:ext uri="{FF2B5EF4-FFF2-40B4-BE49-F238E27FC236}">
                <a16:creationId xmlns:a16="http://schemas.microsoft.com/office/drawing/2014/main" id="{9AA88FE9-5B55-434D-9F1A-F91B21F8D0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flipH="1">
            <a:off x="486530" y="1338123"/>
            <a:ext cx="582872" cy="582872"/>
          </a:xfrm>
          <a:prstGeom prst="rect">
            <a:avLst/>
          </a:prstGeom>
        </p:spPr>
      </p:pic>
      <p:pic>
        <p:nvPicPr>
          <p:cNvPr id="6" name="Picture 5">
            <a:extLst>
              <a:ext uri="{FF2B5EF4-FFF2-40B4-BE49-F238E27FC236}">
                <a16:creationId xmlns:a16="http://schemas.microsoft.com/office/drawing/2014/main" id="{97A3F2C8-1D49-B447-86B7-2572F2C22A2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486530" y="3676750"/>
            <a:ext cx="582872" cy="582872"/>
          </a:xfrm>
          <a:prstGeom prst="rect">
            <a:avLst/>
          </a:prstGeom>
        </p:spPr>
      </p:pic>
      <p:pic>
        <p:nvPicPr>
          <p:cNvPr id="7" name="Picture 6">
            <a:extLst>
              <a:ext uri="{FF2B5EF4-FFF2-40B4-BE49-F238E27FC236}">
                <a16:creationId xmlns:a16="http://schemas.microsoft.com/office/drawing/2014/main" id="{0123187C-4880-8E4A-9A23-CA425B5E13A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flipH="1">
            <a:off x="486530" y="2427596"/>
            <a:ext cx="582872" cy="582872"/>
          </a:xfrm>
          <a:prstGeom prst="rect">
            <a:avLst/>
          </a:prstGeom>
        </p:spPr>
      </p:pic>
      <p:sp>
        <p:nvSpPr>
          <p:cNvPr id="8" name="Rectangle 7"/>
          <p:cNvSpPr/>
          <p:nvPr/>
        </p:nvSpPr>
        <p:spPr>
          <a:xfrm>
            <a:off x="1372097" y="1393164"/>
            <a:ext cx="6905460" cy="388696"/>
          </a:xfrm>
          <a:prstGeom prst="rect">
            <a:avLst/>
          </a:prstGeom>
        </p:spPr>
        <p:txBody>
          <a:bodyPr wrap="square">
            <a:spAutoFit/>
          </a:bodyPr>
          <a:lstStyle/>
          <a:p>
            <a:pPr lvl="0">
              <a:lnSpc>
                <a:spcPct val="107000"/>
              </a:lnSpc>
              <a:spcAft>
                <a:spcPts val="0"/>
              </a:spcAft>
            </a:pPr>
            <a:r>
              <a:rPr lang="en-CA" b="1" dirty="0">
                <a:latin typeface="Calibri" panose="020F0502020204030204" pitchFamily="34" charset="0"/>
                <a:ea typeface="Calibri" panose="020F0502020204030204" pitchFamily="34" charset="0"/>
                <a:cs typeface="Calibri" panose="020F0502020204030204" pitchFamily="34" charset="0"/>
              </a:rPr>
              <a:t>Devices and current home gateways are not secure by default</a:t>
            </a:r>
            <a:endParaRPr lang="en-CA" b="1" dirty="0">
              <a:latin typeface="Calibri" panose="020F0502020204030204" pitchFamily="34" charset="0"/>
              <a:ea typeface="Calibri" panose="020F0502020204030204" pitchFamily="34" charset="0"/>
              <a:cs typeface="Calibri" panose="020F0502020204030204" pitchFamily="34" charset="0"/>
            </a:endParaRPr>
          </a:p>
        </p:txBody>
      </p:sp>
      <p:sp>
        <p:nvSpPr>
          <p:cNvPr id="9" name="Rectangle 8"/>
          <p:cNvSpPr/>
          <p:nvPr/>
        </p:nvSpPr>
        <p:spPr>
          <a:xfrm>
            <a:off x="1372097" y="2155917"/>
            <a:ext cx="7612617" cy="1277786"/>
          </a:xfrm>
          <a:prstGeom prst="rect">
            <a:avLst/>
          </a:prstGeom>
        </p:spPr>
        <p:txBody>
          <a:bodyPr wrap="square">
            <a:spAutoFit/>
          </a:bodyPr>
          <a:lstStyle/>
          <a:p>
            <a:pPr lvl="0">
              <a:lnSpc>
                <a:spcPct val="107000"/>
              </a:lnSpc>
              <a:spcAft>
                <a:spcPts val="0"/>
              </a:spcAft>
            </a:pPr>
            <a:r>
              <a:rPr lang="en-CA" b="1" dirty="0">
                <a:latin typeface="Calibri" panose="020F0502020204030204" pitchFamily="34" charset="0"/>
                <a:ea typeface="Calibri" panose="020F0502020204030204" pitchFamily="34" charset="0"/>
                <a:cs typeface="Calibri" panose="020F0502020204030204" pitchFamily="34" charset="0"/>
              </a:rPr>
              <a:t>Users typically lack the technical know-how to configure the devices. These technologies and their configurations are typically technically complex which results in many using default configurations or users making mistakes when configuring them.</a:t>
            </a:r>
            <a:endParaRPr lang="en-CA"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2238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B0D1F-3918-DD43-AA44-B5F5699865C2}"/>
              </a:ext>
            </a:extLst>
          </p:cNvPr>
          <p:cNvSpPr>
            <a:spLocks noGrp="1"/>
          </p:cNvSpPr>
          <p:nvPr>
            <p:ph type="title"/>
          </p:nvPr>
        </p:nvSpPr>
        <p:spPr/>
        <p:txBody>
          <a:bodyPr/>
          <a:lstStyle/>
          <a:p>
            <a:r>
              <a:rPr lang="en-US" dirty="0" smtClean="0"/>
              <a:t>Scope of work </a:t>
            </a:r>
            <a:endParaRPr lang="en-US" dirty="0"/>
          </a:p>
        </p:txBody>
      </p:sp>
      <p:sp>
        <p:nvSpPr>
          <p:cNvPr id="3" name="Slide Number Placeholder 2">
            <a:extLst>
              <a:ext uri="{FF2B5EF4-FFF2-40B4-BE49-F238E27FC236}">
                <a16:creationId xmlns:a16="http://schemas.microsoft.com/office/drawing/2014/main" id="{6ABFA2FA-A172-AE4B-911C-81992DF589D3}"/>
              </a:ext>
            </a:extLst>
          </p:cNvPr>
          <p:cNvSpPr>
            <a:spLocks noGrp="1"/>
          </p:cNvSpPr>
          <p:nvPr>
            <p:ph type="sldNum" sz="quarter" idx="4"/>
          </p:nvPr>
        </p:nvSpPr>
        <p:spPr>
          <a:xfrm>
            <a:off x="57150" y="4657041"/>
            <a:ext cx="547107" cy="273844"/>
          </a:xfrm>
        </p:spPr>
        <p:txBody>
          <a:bodyPr/>
          <a:lstStyle/>
          <a:p>
            <a:fld id="{B9E795CD-93B8-DA4A-B13D-227462B2D34D}" type="slidenum">
              <a:rPr lang="en-US" smtClean="0"/>
              <a:pPr/>
              <a:t>11</a:t>
            </a:fld>
            <a:endParaRPr lang="en-US" dirty="0"/>
          </a:p>
        </p:txBody>
      </p:sp>
      <p:pic>
        <p:nvPicPr>
          <p:cNvPr id="25" name="Picture 24">
            <a:extLst>
              <a:ext uri="{FF2B5EF4-FFF2-40B4-BE49-F238E27FC236}">
                <a16:creationId xmlns:a16="http://schemas.microsoft.com/office/drawing/2014/main" id="{9AA88FE9-5B55-434D-9F1A-F91B21F8D03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486530" y="1448863"/>
            <a:ext cx="582872" cy="582872"/>
          </a:xfrm>
          <a:prstGeom prst="rect">
            <a:avLst/>
          </a:prstGeom>
        </p:spPr>
      </p:pic>
      <p:pic>
        <p:nvPicPr>
          <p:cNvPr id="27" name="Picture 26">
            <a:extLst>
              <a:ext uri="{FF2B5EF4-FFF2-40B4-BE49-F238E27FC236}">
                <a16:creationId xmlns:a16="http://schemas.microsoft.com/office/drawing/2014/main" id="{97A3F2C8-1D49-B447-86B7-2572F2C22A2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flipH="1">
            <a:off x="486530" y="3262266"/>
            <a:ext cx="582872" cy="582872"/>
          </a:xfrm>
          <a:prstGeom prst="rect">
            <a:avLst/>
          </a:prstGeom>
        </p:spPr>
      </p:pic>
      <p:pic>
        <p:nvPicPr>
          <p:cNvPr id="29" name="Picture 28">
            <a:extLst>
              <a:ext uri="{FF2B5EF4-FFF2-40B4-BE49-F238E27FC236}">
                <a16:creationId xmlns:a16="http://schemas.microsoft.com/office/drawing/2014/main" id="{0123187C-4880-8E4A-9A23-CA425B5E13A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flipH="1">
            <a:off x="486530" y="2354824"/>
            <a:ext cx="582872" cy="582872"/>
          </a:xfrm>
          <a:prstGeom prst="rect">
            <a:avLst/>
          </a:prstGeom>
        </p:spPr>
      </p:pic>
      <p:pic>
        <p:nvPicPr>
          <p:cNvPr id="31" name="Picture 30">
            <a:extLst>
              <a:ext uri="{FF2B5EF4-FFF2-40B4-BE49-F238E27FC236}">
                <a16:creationId xmlns:a16="http://schemas.microsoft.com/office/drawing/2014/main" id="{C7DA5F28-EC5B-604F-9C76-AB15CF0EC4A6}"/>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flipH="1">
            <a:off x="4895494" y="3262266"/>
            <a:ext cx="582872" cy="582872"/>
          </a:xfrm>
          <a:prstGeom prst="rect">
            <a:avLst/>
          </a:prstGeom>
        </p:spPr>
      </p:pic>
      <p:pic>
        <p:nvPicPr>
          <p:cNvPr id="33" name="Picture 32">
            <a:extLst>
              <a:ext uri="{FF2B5EF4-FFF2-40B4-BE49-F238E27FC236}">
                <a16:creationId xmlns:a16="http://schemas.microsoft.com/office/drawing/2014/main" id="{9B86AEF7-4EED-AA44-82F6-C6B051E5D197}"/>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flipH="1">
            <a:off x="4895494" y="1448863"/>
            <a:ext cx="582872" cy="582872"/>
          </a:xfrm>
          <a:prstGeom prst="rect">
            <a:avLst/>
          </a:prstGeom>
        </p:spPr>
      </p:pic>
      <p:pic>
        <p:nvPicPr>
          <p:cNvPr id="43" name="Picture 42">
            <a:extLst>
              <a:ext uri="{FF2B5EF4-FFF2-40B4-BE49-F238E27FC236}">
                <a16:creationId xmlns:a16="http://schemas.microsoft.com/office/drawing/2014/main" id="{3814EB0F-F893-AD4C-83DE-FCA03FBE1F7B}"/>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flipH="1">
            <a:off x="4895494" y="2354824"/>
            <a:ext cx="582872" cy="582872"/>
          </a:xfrm>
          <a:prstGeom prst="rect">
            <a:avLst/>
          </a:prstGeom>
        </p:spPr>
      </p:pic>
      <p:sp>
        <p:nvSpPr>
          <p:cNvPr id="44" name="TextBox 43">
            <a:extLst>
              <a:ext uri="{FF2B5EF4-FFF2-40B4-BE49-F238E27FC236}">
                <a16:creationId xmlns:a16="http://schemas.microsoft.com/office/drawing/2014/main" id="{A511969C-DB36-774A-8C8E-FD2DDCF07BCC}"/>
              </a:ext>
            </a:extLst>
          </p:cNvPr>
          <p:cNvSpPr txBox="1"/>
          <p:nvPr/>
        </p:nvSpPr>
        <p:spPr>
          <a:xfrm>
            <a:off x="1199820" y="1571022"/>
            <a:ext cx="3542958" cy="338554"/>
          </a:xfrm>
          <a:prstGeom prst="rect">
            <a:avLst/>
          </a:prstGeom>
          <a:noFill/>
        </p:spPr>
        <p:txBody>
          <a:bodyPr wrap="none" rtlCol="0">
            <a:spAutoFit/>
          </a:bodyPr>
          <a:lstStyle/>
          <a:p>
            <a:r>
              <a:rPr lang="en-CA" sz="1600" b="1" dirty="0" smtClean="0"/>
              <a:t>Develop functional prototype</a:t>
            </a:r>
            <a:endParaRPr lang="en-US" sz="1600" b="1" dirty="0"/>
          </a:p>
        </p:txBody>
      </p:sp>
      <p:sp>
        <p:nvSpPr>
          <p:cNvPr id="46" name="TextBox 45">
            <a:extLst>
              <a:ext uri="{FF2B5EF4-FFF2-40B4-BE49-F238E27FC236}">
                <a16:creationId xmlns:a16="http://schemas.microsoft.com/office/drawing/2014/main" id="{7A805595-6759-CD4E-98CE-6B4AEE1DF592}"/>
              </a:ext>
            </a:extLst>
          </p:cNvPr>
          <p:cNvSpPr txBox="1"/>
          <p:nvPr/>
        </p:nvSpPr>
        <p:spPr>
          <a:xfrm>
            <a:off x="5501382" y="1571022"/>
            <a:ext cx="2236510" cy="338554"/>
          </a:xfrm>
          <a:prstGeom prst="rect">
            <a:avLst/>
          </a:prstGeom>
          <a:noFill/>
        </p:spPr>
        <p:txBody>
          <a:bodyPr wrap="none" rtlCol="0">
            <a:spAutoFit/>
          </a:bodyPr>
          <a:lstStyle/>
          <a:p>
            <a:r>
              <a:rPr lang="en-CA" sz="1600" b="1" dirty="0" smtClean="0"/>
              <a:t>Open source code</a:t>
            </a:r>
            <a:endParaRPr lang="en-US" sz="1600" b="1" dirty="0"/>
          </a:p>
        </p:txBody>
      </p:sp>
      <p:sp>
        <p:nvSpPr>
          <p:cNvPr id="47" name="TextBox 46">
            <a:extLst>
              <a:ext uri="{FF2B5EF4-FFF2-40B4-BE49-F238E27FC236}">
                <a16:creationId xmlns:a16="http://schemas.microsoft.com/office/drawing/2014/main" id="{FE971CC2-F8C9-D841-87B7-CDBF1B339BAD}"/>
              </a:ext>
            </a:extLst>
          </p:cNvPr>
          <p:cNvSpPr txBox="1"/>
          <p:nvPr/>
        </p:nvSpPr>
        <p:spPr>
          <a:xfrm>
            <a:off x="1199820" y="2476983"/>
            <a:ext cx="3648756" cy="338554"/>
          </a:xfrm>
          <a:prstGeom prst="rect">
            <a:avLst/>
          </a:prstGeom>
          <a:noFill/>
        </p:spPr>
        <p:txBody>
          <a:bodyPr wrap="none" rtlCol="0">
            <a:spAutoFit/>
          </a:bodyPr>
          <a:lstStyle/>
          <a:p>
            <a:r>
              <a:rPr lang="en-CA" sz="1600" b="1" dirty="0" smtClean="0"/>
              <a:t>Simple management interface</a:t>
            </a:r>
            <a:endParaRPr lang="en-US" sz="1600" b="1" dirty="0"/>
          </a:p>
        </p:txBody>
      </p:sp>
      <p:sp>
        <p:nvSpPr>
          <p:cNvPr id="48" name="TextBox 47">
            <a:extLst>
              <a:ext uri="{FF2B5EF4-FFF2-40B4-BE49-F238E27FC236}">
                <a16:creationId xmlns:a16="http://schemas.microsoft.com/office/drawing/2014/main" id="{47CA119D-2978-AE45-9BBF-A682A01D1166}"/>
              </a:ext>
            </a:extLst>
          </p:cNvPr>
          <p:cNvSpPr txBox="1"/>
          <p:nvPr/>
        </p:nvSpPr>
        <p:spPr>
          <a:xfrm>
            <a:off x="5501382" y="2353873"/>
            <a:ext cx="3563796" cy="584775"/>
          </a:xfrm>
          <a:prstGeom prst="rect">
            <a:avLst/>
          </a:prstGeom>
          <a:noFill/>
        </p:spPr>
        <p:txBody>
          <a:bodyPr wrap="none" rtlCol="0">
            <a:spAutoFit/>
          </a:bodyPr>
          <a:lstStyle/>
          <a:p>
            <a:r>
              <a:rPr lang="en-CA" sz="1600" b="1" dirty="0" smtClean="0"/>
              <a:t>Framework to provision SHG </a:t>
            </a:r>
          </a:p>
          <a:p>
            <a:r>
              <a:rPr lang="en-CA" sz="1600" b="1" dirty="0" smtClean="0"/>
              <a:t>domain names</a:t>
            </a:r>
            <a:endParaRPr lang="en-US" sz="1600" b="1" dirty="0"/>
          </a:p>
        </p:txBody>
      </p:sp>
      <p:sp>
        <p:nvSpPr>
          <p:cNvPr id="49" name="TextBox 48">
            <a:extLst>
              <a:ext uri="{FF2B5EF4-FFF2-40B4-BE49-F238E27FC236}">
                <a16:creationId xmlns:a16="http://schemas.microsoft.com/office/drawing/2014/main" id="{ED7A4B4F-83A6-F345-BE56-7E183F1B8C0A}"/>
              </a:ext>
            </a:extLst>
          </p:cNvPr>
          <p:cNvSpPr txBox="1"/>
          <p:nvPr/>
        </p:nvSpPr>
        <p:spPr>
          <a:xfrm>
            <a:off x="1199820" y="3384425"/>
            <a:ext cx="3536546" cy="338554"/>
          </a:xfrm>
          <a:prstGeom prst="rect">
            <a:avLst/>
          </a:prstGeom>
          <a:noFill/>
        </p:spPr>
        <p:txBody>
          <a:bodyPr wrap="none" rtlCol="0">
            <a:spAutoFit/>
          </a:bodyPr>
          <a:lstStyle/>
          <a:p>
            <a:r>
              <a:rPr lang="en-CA" sz="1600" b="1" dirty="0" smtClean="0"/>
              <a:t>New standards requirements</a:t>
            </a:r>
            <a:endParaRPr lang="en-US" sz="1600" b="1" dirty="0"/>
          </a:p>
        </p:txBody>
      </p:sp>
      <p:sp>
        <p:nvSpPr>
          <p:cNvPr id="51" name="TextBox 50">
            <a:extLst>
              <a:ext uri="{FF2B5EF4-FFF2-40B4-BE49-F238E27FC236}">
                <a16:creationId xmlns:a16="http://schemas.microsoft.com/office/drawing/2014/main" id="{6C43C5B0-CB11-AF4F-9717-47C065BDB885}"/>
              </a:ext>
            </a:extLst>
          </p:cNvPr>
          <p:cNvSpPr txBox="1"/>
          <p:nvPr/>
        </p:nvSpPr>
        <p:spPr>
          <a:xfrm>
            <a:off x="5501382" y="3261315"/>
            <a:ext cx="3564312" cy="584775"/>
          </a:xfrm>
          <a:prstGeom prst="rect">
            <a:avLst/>
          </a:prstGeom>
          <a:noFill/>
        </p:spPr>
        <p:txBody>
          <a:bodyPr wrap="square" rtlCol="0">
            <a:spAutoFit/>
          </a:bodyPr>
          <a:lstStyle/>
          <a:p>
            <a:r>
              <a:rPr lang="en-CA" sz="1600" b="1" dirty="0" smtClean="0"/>
              <a:t>Enhance small network privacy &amp; security</a:t>
            </a:r>
            <a:endParaRPr lang="en-US" sz="1600" b="1" dirty="0"/>
          </a:p>
        </p:txBody>
      </p:sp>
    </p:spTree>
    <p:extLst>
      <p:ext uri="{BB962C8B-B14F-4D97-AF65-F5344CB8AC3E}">
        <p14:creationId xmlns:p14="http://schemas.microsoft.com/office/powerpoint/2010/main" val="1965901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Best practices – Apply enterprise security framework to home networks</a:t>
            </a:r>
            <a:endParaRPr lang="en-US" dirty="0"/>
          </a:p>
        </p:txBody>
      </p:sp>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12</a:t>
            </a:fld>
            <a:endParaRPr lang="en-US" dirty="0"/>
          </a:p>
        </p:txBody>
      </p:sp>
      <p:sp>
        <p:nvSpPr>
          <p:cNvPr id="30" name="TextBox 29"/>
          <p:cNvSpPr txBox="1"/>
          <p:nvPr/>
        </p:nvSpPr>
        <p:spPr>
          <a:xfrm>
            <a:off x="31531" y="1388591"/>
            <a:ext cx="184731" cy="369332"/>
          </a:xfrm>
          <a:prstGeom prst="rect">
            <a:avLst/>
          </a:prstGeom>
          <a:noFill/>
        </p:spPr>
        <p:txBody>
          <a:bodyPr wrap="none" rtlCol="0">
            <a:spAutoFit/>
          </a:bodyPr>
          <a:lstStyle/>
          <a:p>
            <a:endParaRPr lang="en-US" dirty="0"/>
          </a:p>
        </p:txBody>
      </p:sp>
      <p:cxnSp>
        <p:nvCxnSpPr>
          <p:cNvPr id="28" name="Straight Arrow Connector 27"/>
          <p:cNvCxnSpPr>
            <a:stCxn id="58" idx="1"/>
          </p:cNvCxnSpPr>
          <p:nvPr/>
        </p:nvCxnSpPr>
        <p:spPr>
          <a:xfrm flipH="1" flipV="1">
            <a:off x="3970943" y="3046325"/>
            <a:ext cx="636502" cy="312455"/>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sp>
        <p:nvSpPr>
          <p:cNvPr id="29" name="Rounded Rectangle 28"/>
          <p:cNvSpPr/>
          <p:nvPr/>
        </p:nvSpPr>
        <p:spPr>
          <a:xfrm>
            <a:off x="4607445" y="2275438"/>
            <a:ext cx="2268252" cy="576064"/>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2" name="Rounded Rectangle 31"/>
          <p:cNvSpPr/>
          <p:nvPr/>
        </p:nvSpPr>
        <p:spPr>
          <a:xfrm>
            <a:off x="4607445" y="1530715"/>
            <a:ext cx="2268252" cy="576064"/>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3" name="Rounded Rectangle 32"/>
          <p:cNvSpPr/>
          <p:nvPr/>
        </p:nvSpPr>
        <p:spPr>
          <a:xfrm>
            <a:off x="3066136" y="2000468"/>
            <a:ext cx="972108" cy="1110797"/>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Picture 3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74148" y="2072476"/>
            <a:ext cx="796795" cy="791518"/>
          </a:xfrm>
          <a:prstGeom prst="rect">
            <a:avLst/>
          </a:prstGeom>
        </p:spPr>
      </p:pic>
      <p:pic>
        <p:nvPicPr>
          <p:cNvPr id="35" name="Picture 3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21057" y="1563750"/>
            <a:ext cx="487756" cy="484214"/>
          </a:xfrm>
          <a:prstGeom prst="rect">
            <a:avLst/>
          </a:prstGeom>
        </p:spPr>
      </p:pic>
      <p:pic>
        <p:nvPicPr>
          <p:cNvPr id="36" name="Picture 35"/>
          <p:cNvPicPr>
            <a:picLocks noChangeAspect="1"/>
          </p:cNvPicPr>
          <p:nvPr/>
        </p:nvPicPr>
        <p:blipFill>
          <a:blip r:embed="rId5" cstate="email">
            <a:clrChange>
              <a:clrFrom>
                <a:srgbClr val="FEFEFE"/>
              </a:clrFrom>
              <a:clrTo>
                <a:srgbClr val="FEFEFE">
                  <a:alpha val="0"/>
                </a:srgbClr>
              </a:clrTo>
            </a:clrChange>
            <a:extLst>
              <a:ext uri="{28A0092B-C50C-407E-A947-70E740481C1C}">
                <a14:useLocalDpi xmlns:a14="http://schemas.microsoft.com/office/drawing/2010/main"/>
              </a:ext>
            </a:extLst>
          </a:blip>
          <a:stretch>
            <a:fillRect/>
          </a:stretch>
        </p:blipFill>
        <p:spPr>
          <a:xfrm>
            <a:off x="1044957" y="1517132"/>
            <a:ext cx="537110" cy="386936"/>
          </a:xfrm>
          <a:prstGeom prst="rect">
            <a:avLst/>
          </a:prstGeom>
        </p:spPr>
      </p:pic>
      <p:pic>
        <p:nvPicPr>
          <p:cNvPr id="37" name="Picture 3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721057" y="2316435"/>
            <a:ext cx="511620" cy="504540"/>
          </a:xfrm>
          <a:prstGeom prst="rect">
            <a:avLst/>
          </a:prstGeom>
        </p:spPr>
      </p:pic>
      <p:grpSp>
        <p:nvGrpSpPr>
          <p:cNvPr id="38" name="Group 37"/>
          <p:cNvGrpSpPr/>
          <p:nvPr/>
        </p:nvGrpSpPr>
        <p:grpSpPr>
          <a:xfrm>
            <a:off x="5226550" y="1599753"/>
            <a:ext cx="379680" cy="443779"/>
            <a:chOff x="8550696" y="5013426"/>
            <a:chExt cx="593304" cy="643132"/>
          </a:xfrm>
        </p:grpSpPr>
        <p:pic>
          <p:nvPicPr>
            <p:cNvPr id="39" name="Picture 3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550696" y="5071464"/>
              <a:ext cx="593304" cy="585094"/>
            </a:xfrm>
            <a:prstGeom prst="rect">
              <a:avLst/>
            </a:prstGeom>
          </p:spPr>
        </p:pic>
        <p:pic>
          <p:nvPicPr>
            <p:cNvPr id="40" name="Picture 39"/>
            <p:cNvPicPr>
              <a:picLocks noChangeAspect="1"/>
            </p:cNvPicPr>
            <p:nvPr/>
          </p:nvPicPr>
          <p:blipFill rotWithShape="1">
            <a:blip r:embed="rId8" cstate="email">
              <a:extLst>
                <a:ext uri="{28A0092B-C50C-407E-A947-70E740481C1C}">
                  <a14:useLocalDpi xmlns:a14="http://schemas.microsoft.com/office/drawing/2010/main"/>
                </a:ext>
              </a:extLst>
            </a:blip>
            <a:srcRect l="24208" b="49915"/>
            <a:stretch/>
          </p:blipFill>
          <p:spPr>
            <a:xfrm>
              <a:off x="8713912" y="5013426"/>
              <a:ext cx="271856" cy="175986"/>
            </a:xfrm>
            <a:prstGeom prst="rect">
              <a:avLst/>
            </a:prstGeom>
          </p:spPr>
        </p:pic>
      </p:grpSp>
      <p:pic>
        <p:nvPicPr>
          <p:cNvPr id="41" name="Picture 40"/>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695679" y="2058596"/>
            <a:ext cx="1010417" cy="1010417"/>
          </a:xfrm>
          <a:prstGeom prst="rect">
            <a:avLst/>
          </a:prstGeom>
        </p:spPr>
      </p:pic>
      <p:pic>
        <p:nvPicPr>
          <p:cNvPr id="42" name="Picture 41"/>
          <p:cNvPicPr>
            <a:picLocks noChangeAspect="1"/>
          </p:cNvPicPr>
          <p:nvPr/>
        </p:nvPicPr>
        <p:blipFill>
          <a:blip r:embed="rId10"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flipH="1">
            <a:off x="988886" y="3180454"/>
            <a:ext cx="597260" cy="588995"/>
          </a:xfrm>
          <a:prstGeom prst="rect">
            <a:avLst/>
          </a:prstGeom>
        </p:spPr>
      </p:pic>
      <p:grpSp>
        <p:nvGrpSpPr>
          <p:cNvPr id="43" name="Group 42"/>
          <p:cNvGrpSpPr/>
          <p:nvPr/>
        </p:nvGrpSpPr>
        <p:grpSpPr>
          <a:xfrm>
            <a:off x="5623967" y="1599753"/>
            <a:ext cx="379680" cy="443779"/>
            <a:chOff x="8550696" y="5013426"/>
            <a:chExt cx="593304" cy="643132"/>
          </a:xfrm>
        </p:grpSpPr>
        <p:pic>
          <p:nvPicPr>
            <p:cNvPr id="44" name="Picture 43"/>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550696" y="5071464"/>
              <a:ext cx="593304" cy="585094"/>
            </a:xfrm>
            <a:prstGeom prst="rect">
              <a:avLst/>
            </a:prstGeom>
          </p:spPr>
        </p:pic>
        <p:pic>
          <p:nvPicPr>
            <p:cNvPr id="45" name="Picture 44"/>
            <p:cNvPicPr>
              <a:picLocks noChangeAspect="1"/>
            </p:cNvPicPr>
            <p:nvPr/>
          </p:nvPicPr>
          <p:blipFill rotWithShape="1">
            <a:blip r:embed="rId8" cstate="email">
              <a:extLst>
                <a:ext uri="{28A0092B-C50C-407E-A947-70E740481C1C}">
                  <a14:useLocalDpi xmlns:a14="http://schemas.microsoft.com/office/drawing/2010/main"/>
                </a:ext>
              </a:extLst>
            </a:blip>
            <a:srcRect l="24208" b="49915"/>
            <a:stretch/>
          </p:blipFill>
          <p:spPr>
            <a:xfrm>
              <a:off x="8713912" y="5013426"/>
              <a:ext cx="271856" cy="175986"/>
            </a:xfrm>
            <a:prstGeom prst="rect">
              <a:avLst/>
            </a:prstGeom>
          </p:spPr>
        </p:pic>
      </p:grpSp>
      <p:grpSp>
        <p:nvGrpSpPr>
          <p:cNvPr id="46" name="Group 45"/>
          <p:cNvGrpSpPr/>
          <p:nvPr/>
        </p:nvGrpSpPr>
        <p:grpSpPr>
          <a:xfrm>
            <a:off x="6021384" y="1599753"/>
            <a:ext cx="379680" cy="443779"/>
            <a:chOff x="8550696" y="5013426"/>
            <a:chExt cx="593304" cy="643132"/>
          </a:xfrm>
        </p:grpSpPr>
        <p:pic>
          <p:nvPicPr>
            <p:cNvPr id="47" name="Picture 4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550696" y="5071464"/>
              <a:ext cx="593304" cy="585094"/>
            </a:xfrm>
            <a:prstGeom prst="rect">
              <a:avLst/>
            </a:prstGeom>
          </p:spPr>
        </p:pic>
        <p:pic>
          <p:nvPicPr>
            <p:cNvPr id="48" name="Picture 47"/>
            <p:cNvPicPr>
              <a:picLocks noChangeAspect="1"/>
            </p:cNvPicPr>
            <p:nvPr/>
          </p:nvPicPr>
          <p:blipFill rotWithShape="1">
            <a:blip r:embed="rId8" cstate="email">
              <a:extLst>
                <a:ext uri="{28A0092B-C50C-407E-A947-70E740481C1C}">
                  <a14:useLocalDpi xmlns:a14="http://schemas.microsoft.com/office/drawing/2010/main"/>
                </a:ext>
              </a:extLst>
            </a:blip>
            <a:srcRect l="24208" b="49915"/>
            <a:stretch/>
          </p:blipFill>
          <p:spPr>
            <a:xfrm>
              <a:off x="8713912" y="5013426"/>
              <a:ext cx="271856" cy="175986"/>
            </a:xfrm>
            <a:prstGeom prst="rect">
              <a:avLst/>
            </a:prstGeom>
          </p:spPr>
        </p:pic>
      </p:grpSp>
      <p:grpSp>
        <p:nvGrpSpPr>
          <p:cNvPr id="49" name="Group 48"/>
          <p:cNvGrpSpPr/>
          <p:nvPr/>
        </p:nvGrpSpPr>
        <p:grpSpPr>
          <a:xfrm>
            <a:off x="6418802" y="1599753"/>
            <a:ext cx="379680" cy="443779"/>
            <a:chOff x="8550696" y="5013426"/>
            <a:chExt cx="593304" cy="643132"/>
          </a:xfrm>
        </p:grpSpPr>
        <p:pic>
          <p:nvPicPr>
            <p:cNvPr id="50" name="Picture 4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550696" y="5071464"/>
              <a:ext cx="593304" cy="585094"/>
            </a:xfrm>
            <a:prstGeom prst="rect">
              <a:avLst/>
            </a:prstGeom>
          </p:spPr>
        </p:pic>
        <p:pic>
          <p:nvPicPr>
            <p:cNvPr id="51" name="Picture 50"/>
            <p:cNvPicPr>
              <a:picLocks noChangeAspect="1"/>
            </p:cNvPicPr>
            <p:nvPr/>
          </p:nvPicPr>
          <p:blipFill rotWithShape="1">
            <a:blip r:embed="rId8" cstate="email">
              <a:extLst>
                <a:ext uri="{28A0092B-C50C-407E-A947-70E740481C1C}">
                  <a14:useLocalDpi xmlns:a14="http://schemas.microsoft.com/office/drawing/2010/main"/>
                </a:ext>
              </a:extLst>
            </a:blip>
            <a:srcRect l="24208" b="49915"/>
            <a:stretch/>
          </p:blipFill>
          <p:spPr>
            <a:xfrm>
              <a:off x="8713912" y="5013426"/>
              <a:ext cx="271856" cy="175986"/>
            </a:xfrm>
            <a:prstGeom prst="rect">
              <a:avLst/>
            </a:prstGeom>
          </p:spPr>
        </p:pic>
      </p:grpSp>
      <p:pic>
        <p:nvPicPr>
          <p:cNvPr id="52" name="Picture 5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242992" y="2316435"/>
            <a:ext cx="511620" cy="504540"/>
          </a:xfrm>
          <a:prstGeom prst="rect">
            <a:avLst/>
          </a:prstGeom>
        </p:spPr>
      </p:pic>
      <p:cxnSp>
        <p:nvCxnSpPr>
          <p:cNvPr id="53" name="Straight Arrow Connector 52"/>
          <p:cNvCxnSpPr>
            <a:stCxn id="32" idx="1"/>
          </p:cNvCxnSpPr>
          <p:nvPr/>
        </p:nvCxnSpPr>
        <p:spPr>
          <a:xfrm flipH="1">
            <a:off x="4038244" y="1818747"/>
            <a:ext cx="569201" cy="227605"/>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54" name="Straight Arrow Connector 53"/>
          <p:cNvCxnSpPr/>
          <p:nvPr/>
        </p:nvCxnSpPr>
        <p:spPr>
          <a:xfrm flipH="1">
            <a:off x="4081875" y="2562652"/>
            <a:ext cx="525570" cy="0"/>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55" name="Straight Arrow Connector 54"/>
          <p:cNvCxnSpPr>
            <a:stCxn id="33" idx="1"/>
            <a:endCxn id="41" idx="3"/>
          </p:cNvCxnSpPr>
          <p:nvPr/>
        </p:nvCxnSpPr>
        <p:spPr>
          <a:xfrm flipH="1">
            <a:off x="2706096" y="2555867"/>
            <a:ext cx="360040" cy="7938"/>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6940953" y="1532416"/>
            <a:ext cx="1697901" cy="646331"/>
          </a:xfrm>
          <a:prstGeom prst="rect">
            <a:avLst/>
          </a:prstGeom>
          <a:noFill/>
        </p:spPr>
        <p:txBody>
          <a:bodyPr wrap="none" rtlCol="0">
            <a:spAutoFit/>
          </a:bodyPr>
          <a:lstStyle/>
          <a:p>
            <a:r>
              <a:rPr lang="en-US" dirty="0" smtClean="0"/>
              <a:t>Home Security</a:t>
            </a:r>
          </a:p>
          <a:p>
            <a:r>
              <a:rPr lang="en-US" dirty="0" smtClean="0"/>
              <a:t>PDAP</a:t>
            </a:r>
            <a:endParaRPr lang="en-US" dirty="0"/>
          </a:p>
        </p:txBody>
      </p:sp>
      <p:sp>
        <p:nvSpPr>
          <p:cNvPr id="57" name="TextBox 56"/>
          <p:cNvSpPr txBox="1"/>
          <p:nvPr/>
        </p:nvSpPr>
        <p:spPr>
          <a:xfrm>
            <a:off x="6940953" y="2252496"/>
            <a:ext cx="1313180" cy="646331"/>
          </a:xfrm>
          <a:prstGeom prst="rect">
            <a:avLst/>
          </a:prstGeom>
          <a:noFill/>
        </p:spPr>
        <p:txBody>
          <a:bodyPr wrap="none" rtlCol="0">
            <a:spAutoFit/>
          </a:bodyPr>
          <a:lstStyle/>
          <a:p>
            <a:r>
              <a:rPr lang="en-US" dirty="0" smtClean="0"/>
              <a:t>Appliances</a:t>
            </a:r>
          </a:p>
          <a:p>
            <a:r>
              <a:rPr lang="en-US" dirty="0" smtClean="0"/>
              <a:t>PDAP</a:t>
            </a:r>
            <a:endParaRPr lang="en-US" dirty="0"/>
          </a:p>
        </p:txBody>
      </p:sp>
      <p:sp>
        <p:nvSpPr>
          <p:cNvPr id="58" name="Rounded Rectangle 57"/>
          <p:cNvSpPr/>
          <p:nvPr/>
        </p:nvSpPr>
        <p:spPr>
          <a:xfrm>
            <a:off x="4607445" y="3070748"/>
            <a:ext cx="2268252" cy="576064"/>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59" name="Picture 58"/>
          <p:cNvPicPr>
            <a:picLocks noChangeAspect="1"/>
          </p:cNvPicPr>
          <p:nvPr/>
        </p:nvPicPr>
        <p:blipFill>
          <a:blip r:embed="rId11"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721057" y="3127557"/>
            <a:ext cx="462992" cy="462992"/>
          </a:xfrm>
          <a:prstGeom prst="rect">
            <a:avLst/>
          </a:prstGeom>
        </p:spPr>
      </p:pic>
      <p:pic>
        <p:nvPicPr>
          <p:cNvPr id="60" name="Picture 59"/>
          <p:cNvPicPr>
            <a:picLocks noChangeAspect="1"/>
          </p:cNvPicPr>
          <p:nvPr/>
        </p:nvPicPr>
        <p:blipFill>
          <a:blip r:embed="rId11"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59201" y="3127557"/>
            <a:ext cx="462992" cy="462992"/>
          </a:xfrm>
          <a:prstGeom prst="rect">
            <a:avLst/>
          </a:prstGeom>
        </p:spPr>
      </p:pic>
      <p:pic>
        <p:nvPicPr>
          <p:cNvPr id="61" name="Picture 60"/>
          <p:cNvPicPr>
            <a:picLocks noChangeAspect="1"/>
          </p:cNvPicPr>
          <p:nvPr/>
        </p:nvPicPr>
        <p:blipFill>
          <a:blip r:embed="rId11"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335490" y="3127557"/>
            <a:ext cx="462992" cy="462992"/>
          </a:xfrm>
          <a:prstGeom prst="rect">
            <a:avLst/>
          </a:prstGeom>
        </p:spPr>
      </p:pic>
      <p:sp>
        <p:nvSpPr>
          <p:cNvPr id="62" name="Rectangle 61"/>
          <p:cNvSpPr/>
          <p:nvPr/>
        </p:nvSpPr>
        <p:spPr>
          <a:xfrm>
            <a:off x="6940953" y="3046325"/>
            <a:ext cx="1031051" cy="646331"/>
          </a:xfrm>
          <a:prstGeom prst="rect">
            <a:avLst/>
          </a:prstGeom>
        </p:spPr>
        <p:txBody>
          <a:bodyPr wrap="none">
            <a:spAutoFit/>
          </a:bodyPr>
          <a:lstStyle/>
          <a:p>
            <a:r>
              <a:rPr lang="en-US" dirty="0" smtClean="0"/>
              <a:t>Sensors</a:t>
            </a:r>
          </a:p>
          <a:p>
            <a:r>
              <a:rPr lang="en-US" dirty="0" smtClean="0"/>
              <a:t>PDAP</a:t>
            </a:r>
            <a:endParaRPr lang="en-US" dirty="0"/>
          </a:p>
        </p:txBody>
      </p:sp>
      <p:sp>
        <p:nvSpPr>
          <p:cNvPr id="63" name="Rounded Rectangle 62"/>
          <p:cNvSpPr/>
          <p:nvPr/>
        </p:nvSpPr>
        <p:spPr>
          <a:xfrm>
            <a:off x="3252049" y="3705645"/>
            <a:ext cx="612068" cy="60748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cxnSp>
        <p:nvCxnSpPr>
          <p:cNvPr id="64" name="Straight Arrow Connector 63"/>
          <p:cNvCxnSpPr>
            <a:endCxn id="33" idx="2"/>
          </p:cNvCxnSpPr>
          <p:nvPr/>
        </p:nvCxnSpPr>
        <p:spPr>
          <a:xfrm flipV="1">
            <a:off x="3548390" y="3111265"/>
            <a:ext cx="3800" cy="587320"/>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sp>
        <p:nvSpPr>
          <p:cNvPr id="65" name="Rectangle 64"/>
          <p:cNvSpPr/>
          <p:nvPr/>
        </p:nvSpPr>
        <p:spPr>
          <a:xfrm>
            <a:off x="1727541" y="3687530"/>
            <a:ext cx="1531188" cy="646331"/>
          </a:xfrm>
          <a:prstGeom prst="rect">
            <a:avLst/>
          </a:prstGeom>
        </p:spPr>
        <p:txBody>
          <a:bodyPr wrap="none">
            <a:spAutoFit/>
          </a:bodyPr>
          <a:lstStyle/>
          <a:p>
            <a:pPr algn="r"/>
            <a:r>
              <a:rPr lang="en-US" dirty="0" smtClean="0"/>
              <a:t>Management</a:t>
            </a:r>
          </a:p>
          <a:p>
            <a:pPr algn="r"/>
            <a:r>
              <a:rPr lang="en-US" dirty="0" smtClean="0"/>
              <a:t>Application</a:t>
            </a:r>
          </a:p>
        </p:txBody>
      </p:sp>
      <p:pic>
        <p:nvPicPr>
          <p:cNvPr id="66" name="Picture 65"/>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541539" y="2178147"/>
            <a:ext cx="622333" cy="618211"/>
          </a:xfrm>
          <a:prstGeom prst="rect">
            <a:avLst/>
          </a:prstGeom>
        </p:spPr>
      </p:pic>
      <p:sp>
        <p:nvSpPr>
          <p:cNvPr id="67" name="TextBox 66"/>
          <p:cNvSpPr txBox="1"/>
          <p:nvPr/>
        </p:nvSpPr>
        <p:spPr>
          <a:xfrm>
            <a:off x="379980" y="2592292"/>
            <a:ext cx="1008609" cy="523220"/>
          </a:xfrm>
          <a:prstGeom prst="rect">
            <a:avLst/>
          </a:prstGeom>
          <a:noFill/>
        </p:spPr>
        <p:txBody>
          <a:bodyPr wrap="none" rtlCol="0">
            <a:spAutoFit/>
          </a:bodyPr>
          <a:lstStyle/>
          <a:p>
            <a:pPr algn="ctr"/>
            <a:r>
              <a:rPr lang="en-CA" sz="1400" b="1" dirty="0" smtClean="0"/>
              <a:t>IoT Cloud</a:t>
            </a:r>
          </a:p>
          <a:p>
            <a:pPr algn="ctr"/>
            <a:r>
              <a:rPr lang="en-CA" sz="1400" b="1" dirty="0" smtClean="0"/>
              <a:t>Services</a:t>
            </a:r>
          </a:p>
        </p:txBody>
      </p:sp>
      <p:pic>
        <p:nvPicPr>
          <p:cNvPr id="68" name="Picture 6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764927" y="2316435"/>
            <a:ext cx="511620" cy="504540"/>
          </a:xfrm>
          <a:prstGeom prst="rect">
            <a:avLst/>
          </a:prstGeom>
        </p:spPr>
      </p:pic>
      <p:pic>
        <p:nvPicPr>
          <p:cNvPr id="69" name="Picture 68"/>
          <p:cNvPicPr>
            <a:picLocks noChangeAspect="1"/>
          </p:cNvPicPr>
          <p:nvPr/>
        </p:nvPicPr>
        <p:blipFill>
          <a:blip r:embed="rId11"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797345" y="3127557"/>
            <a:ext cx="462992" cy="462992"/>
          </a:xfrm>
          <a:prstGeom prst="rect">
            <a:avLst/>
          </a:prstGeom>
        </p:spPr>
      </p:pic>
      <p:cxnSp>
        <p:nvCxnSpPr>
          <p:cNvPr id="70" name="Straight Arrow Connector 69"/>
          <p:cNvCxnSpPr>
            <a:endCxn id="36" idx="2"/>
          </p:cNvCxnSpPr>
          <p:nvPr/>
        </p:nvCxnSpPr>
        <p:spPr>
          <a:xfrm flipH="1" flipV="1">
            <a:off x="1313512" y="1904068"/>
            <a:ext cx="438186" cy="321932"/>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71" name="Straight Arrow Connector 70"/>
          <p:cNvCxnSpPr/>
          <p:nvPr/>
        </p:nvCxnSpPr>
        <p:spPr>
          <a:xfrm flipH="1" flipV="1">
            <a:off x="1217268" y="2532444"/>
            <a:ext cx="417804" cy="8041"/>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72" name="Straight Arrow Connector 71"/>
          <p:cNvCxnSpPr/>
          <p:nvPr/>
        </p:nvCxnSpPr>
        <p:spPr>
          <a:xfrm flipH="1">
            <a:off x="1501025" y="2916395"/>
            <a:ext cx="265440" cy="387356"/>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5184049" y="3796213"/>
            <a:ext cx="3544625" cy="369332"/>
          </a:xfrm>
          <a:prstGeom prst="rect">
            <a:avLst/>
          </a:prstGeom>
          <a:noFill/>
        </p:spPr>
        <p:txBody>
          <a:bodyPr wrap="none" rtlCol="0">
            <a:spAutoFit/>
          </a:bodyPr>
          <a:lstStyle/>
          <a:p>
            <a:r>
              <a:rPr lang="en-US" dirty="0" smtClean="0"/>
              <a:t>PDAP: Per Device Access Policy</a:t>
            </a:r>
            <a:endParaRPr lang="en-US" dirty="0"/>
          </a:p>
        </p:txBody>
      </p:sp>
      <p:pic>
        <p:nvPicPr>
          <p:cNvPr id="74" name="Picture 73"/>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3380882" y="3750376"/>
            <a:ext cx="335015" cy="540924"/>
          </a:xfrm>
          <a:prstGeom prst="rect">
            <a:avLst/>
          </a:prstGeom>
        </p:spPr>
      </p:pic>
      <p:pic>
        <p:nvPicPr>
          <p:cNvPr id="75" name="Picture 74"/>
          <p:cNvPicPr>
            <a:picLocks noChangeAspect="1"/>
          </p:cNvPicPr>
          <p:nvPr/>
        </p:nvPicPr>
        <p:blipFill>
          <a:blip r:embed="rId1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539699" y="2554674"/>
            <a:ext cx="179711" cy="179711"/>
          </a:xfrm>
          <a:prstGeom prst="rect">
            <a:avLst/>
          </a:prstGeom>
        </p:spPr>
      </p:pic>
      <p:grpSp>
        <p:nvGrpSpPr>
          <p:cNvPr id="76" name="Group 75"/>
          <p:cNvGrpSpPr/>
          <p:nvPr/>
        </p:nvGrpSpPr>
        <p:grpSpPr>
          <a:xfrm>
            <a:off x="6371057" y="2288109"/>
            <a:ext cx="339865" cy="549085"/>
            <a:chOff x="7395120" y="3341794"/>
            <a:chExt cx="597260" cy="712205"/>
          </a:xfrm>
        </p:grpSpPr>
        <p:pic>
          <p:nvPicPr>
            <p:cNvPr id="77" name="Picture 76"/>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7395120" y="3465004"/>
              <a:ext cx="597260" cy="588995"/>
            </a:xfrm>
            <a:prstGeom prst="rect">
              <a:avLst/>
            </a:prstGeom>
          </p:spPr>
        </p:pic>
        <p:pic>
          <p:nvPicPr>
            <p:cNvPr id="78" name="Picture 77"/>
            <p:cNvPicPr>
              <a:picLocks noChangeAspect="1"/>
            </p:cNvPicPr>
            <p:nvPr/>
          </p:nvPicPr>
          <p:blipFill rotWithShape="1">
            <a:blip r:embed="rId8" cstate="email">
              <a:extLst>
                <a:ext uri="{28A0092B-C50C-407E-A947-70E740481C1C}">
                  <a14:useLocalDpi xmlns:a14="http://schemas.microsoft.com/office/drawing/2010/main"/>
                </a:ext>
              </a:extLst>
            </a:blip>
            <a:srcRect l="24208" b="49915"/>
            <a:stretch/>
          </p:blipFill>
          <p:spPr>
            <a:xfrm>
              <a:off x="7624420" y="3341794"/>
              <a:ext cx="271856" cy="175986"/>
            </a:xfrm>
            <a:prstGeom prst="rect">
              <a:avLst/>
            </a:prstGeom>
          </p:spPr>
        </p:pic>
      </p:grpSp>
      <p:sp>
        <p:nvSpPr>
          <p:cNvPr id="4" name="Rounded Rectangle 3"/>
          <p:cNvSpPr/>
          <p:nvPr/>
        </p:nvSpPr>
        <p:spPr>
          <a:xfrm>
            <a:off x="4417969" y="4252087"/>
            <a:ext cx="4017195" cy="76230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smtClean="0"/>
              <a:t>Scale </a:t>
            </a:r>
            <a:r>
              <a:rPr lang="en-CA" dirty="0"/>
              <a:t>Enterprise solutions </a:t>
            </a:r>
            <a:r>
              <a:rPr lang="en-CA" dirty="0" smtClean="0"/>
              <a:t>to fit the home network</a:t>
            </a:r>
            <a:endParaRPr lang="en-CA" dirty="0"/>
          </a:p>
        </p:txBody>
      </p:sp>
    </p:spTree>
    <p:extLst>
      <p:ext uri="{BB962C8B-B14F-4D97-AF65-F5344CB8AC3E}">
        <p14:creationId xmlns:p14="http://schemas.microsoft.com/office/powerpoint/2010/main" val="3847908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New </a:t>
            </a:r>
            <a:r>
              <a:rPr lang="en-US" dirty="0"/>
              <a:t>standards </a:t>
            </a:r>
            <a:r>
              <a:rPr lang="en-US" dirty="0" smtClean="0"/>
              <a:t>– MUD - Manufacturer </a:t>
            </a:r>
            <a:r>
              <a:rPr lang="en-US" dirty="0"/>
              <a:t>Usage </a:t>
            </a:r>
            <a:r>
              <a:rPr lang="en-US" dirty="0" smtClean="0"/>
              <a:t>Description – RFC8520</a:t>
            </a:r>
            <a:r>
              <a:rPr lang="en-US" dirty="0"/>
              <a:t/>
            </a:r>
            <a:br>
              <a:rPr lang="en-US" dirty="0"/>
            </a:br>
            <a:r>
              <a:rPr lang="en-US" dirty="0"/>
              <a:t> </a:t>
            </a:r>
          </a:p>
        </p:txBody>
      </p:sp>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13</a:t>
            </a:fld>
            <a:endParaRPr lang="en-US" dirty="0"/>
          </a:p>
        </p:txBody>
      </p:sp>
      <p:sp>
        <p:nvSpPr>
          <p:cNvPr id="5" name="Rectangle 4"/>
          <p:cNvSpPr/>
          <p:nvPr/>
        </p:nvSpPr>
        <p:spPr>
          <a:xfrm>
            <a:off x="766085" y="978185"/>
            <a:ext cx="7632848" cy="2340260"/>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CA" dirty="0"/>
          </a:p>
        </p:txBody>
      </p:sp>
      <p:pic>
        <p:nvPicPr>
          <p:cNvPr id="6" name="Picture 5"/>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87543" y="1106553"/>
            <a:ext cx="547040" cy="547040"/>
          </a:xfrm>
          <a:prstGeom prst="rect">
            <a:avLst/>
          </a:prstGeom>
        </p:spPr>
      </p:pic>
      <p:sp>
        <p:nvSpPr>
          <p:cNvPr id="7" name="TextBox 6"/>
          <p:cNvSpPr txBox="1"/>
          <p:nvPr/>
        </p:nvSpPr>
        <p:spPr>
          <a:xfrm>
            <a:off x="1447100" y="1120272"/>
            <a:ext cx="6596678" cy="2031325"/>
          </a:xfrm>
          <a:prstGeom prst="rect">
            <a:avLst/>
          </a:prstGeom>
          <a:noFill/>
        </p:spPr>
        <p:txBody>
          <a:bodyPr wrap="none" rtlCol="0">
            <a:spAutoFit/>
          </a:bodyPr>
          <a:lstStyle/>
          <a:p>
            <a:r>
              <a:rPr lang="en-US" dirty="0" smtClean="0"/>
              <a:t>I’m an ACME water sensor </a:t>
            </a:r>
          </a:p>
          <a:p>
            <a:r>
              <a:rPr lang="en-US" dirty="0"/>
              <a:t>	</a:t>
            </a:r>
            <a:r>
              <a:rPr lang="en-US" dirty="0" smtClean="0"/>
              <a:t>-  MUD File at: </a:t>
            </a:r>
            <a:r>
              <a:rPr lang="en-US" dirty="0" smtClean="0">
                <a:hlinkClick r:id="rId4"/>
              </a:rPr>
              <a:t>https://acme.corp/mud/ws1.0.json</a:t>
            </a:r>
            <a:endParaRPr lang="en-US" dirty="0" smtClean="0"/>
          </a:p>
          <a:p>
            <a:r>
              <a:rPr lang="en-US" dirty="0" smtClean="0"/>
              <a:t>MUD FILE:</a:t>
            </a:r>
          </a:p>
          <a:p>
            <a:r>
              <a:rPr lang="en-US" dirty="0"/>
              <a:t>	</a:t>
            </a:r>
            <a:r>
              <a:rPr lang="en-US" dirty="0" smtClean="0"/>
              <a:t>- I have WIFI &amp; apply the water sensor access policy</a:t>
            </a:r>
          </a:p>
          <a:p>
            <a:r>
              <a:rPr lang="en-US" dirty="0"/>
              <a:t>	</a:t>
            </a:r>
            <a:r>
              <a:rPr lang="en-US" dirty="0" smtClean="0"/>
              <a:t>- I need to upgrade my firmware at </a:t>
            </a:r>
            <a:r>
              <a:rPr lang="en-US" dirty="0" smtClean="0">
                <a:hlinkClick r:id="rId5"/>
              </a:rPr>
              <a:t>https://acme.corp</a:t>
            </a:r>
            <a:endParaRPr lang="en-US" dirty="0" smtClean="0"/>
          </a:p>
          <a:p>
            <a:r>
              <a:rPr lang="en-US" dirty="0"/>
              <a:t>	</a:t>
            </a:r>
            <a:r>
              <a:rPr lang="en-US" dirty="0" smtClean="0"/>
              <a:t>- Configure me at </a:t>
            </a:r>
            <a:r>
              <a:rPr lang="en-US" dirty="0" smtClean="0">
                <a:hlinkClick r:id="rId6"/>
              </a:rPr>
              <a:t>https://myip/setup</a:t>
            </a:r>
            <a:r>
              <a:rPr lang="en-US" dirty="0" smtClean="0"/>
              <a:t> </a:t>
            </a:r>
          </a:p>
          <a:p>
            <a:r>
              <a:rPr lang="en-US" dirty="0"/>
              <a:t>	</a:t>
            </a:r>
            <a:r>
              <a:rPr lang="en-US" dirty="0" smtClean="0"/>
              <a:t>- Alerts available at </a:t>
            </a:r>
            <a:r>
              <a:rPr lang="en-US" dirty="0" smtClean="0">
                <a:hlinkClick r:id="rId7"/>
              </a:rPr>
              <a:t>https://myip/alerts</a:t>
            </a:r>
            <a:r>
              <a:rPr lang="en-US" dirty="0" smtClean="0"/>
              <a:t> </a:t>
            </a:r>
          </a:p>
        </p:txBody>
      </p:sp>
      <p:pic>
        <p:nvPicPr>
          <p:cNvPr id="8" name="Picture 7"/>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064488" y="2831636"/>
            <a:ext cx="722727" cy="235541"/>
          </a:xfrm>
          <a:prstGeom prst="rect">
            <a:avLst/>
          </a:prstGeom>
        </p:spPr>
      </p:pic>
      <p:pic>
        <p:nvPicPr>
          <p:cNvPr id="9" name="Picture 8"/>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75626" y="2551693"/>
            <a:ext cx="717913" cy="235971"/>
          </a:xfrm>
          <a:prstGeom prst="rect">
            <a:avLst/>
          </a:prstGeom>
        </p:spPr>
      </p:pic>
      <p:pic>
        <p:nvPicPr>
          <p:cNvPr id="10" name="Picture 9"/>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075626" y="2265595"/>
            <a:ext cx="717913" cy="235971"/>
          </a:xfrm>
          <a:prstGeom prst="rect">
            <a:avLst/>
          </a:prstGeom>
        </p:spPr>
      </p:pic>
      <p:sp>
        <p:nvSpPr>
          <p:cNvPr id="4" name="Rectangle 3"/>
          <p:cNvSpPr/>
          <p:nvPr/>
        </p:nvSpPr>
        <p:spPr>
          <a:xfrm>
            <a:off x="1742016" y="3565845"/>
            <a:ext cx="7059083" cy="1200329"/>
          </a:xfrm>
          <a:prstGeom prst="rect">
            <a:avLst/>
          </a:prstGeom>
        </p:spPr>
        <p:txBody>
          <a:bodyPr wrap="square">
            <a:spAutoFit/>
          </a:bodyPr>
          <a:lstStyle/>
          <a:p>
            <a:r>
              <a:rPr lang="en-CA" b="1" dirty="0">
                <a:solidFill>
                  <a:srgbClr val="682D8E"/>
                </a:solidFill>
              </a:rPr>
              <a:t>It would be nice </a:t>
            </a:r>
            <a:r>
              <a:rPr lang="en-CA" dirty="0">
                <a:solidFill>
                  <a:srgbClr val="682D8E"/>
                </a:solidFill>
              </a:rPr>
              <a:t>if the </a:t>
            </a:r>
            <a:r>
              <a:rPr lang="en-CA" dirty="0" err="1">
                <a:solidFill>
                  <a:srgbClr val="682D8E"/>
                </a:solidFill>
              </a:rPr>
              <a:t>IoT</a:t>
            </a:r>
            <a:r>
              <a:rPr lang="en-CA" dirty="0">
                <a:solidFill>
                  <a:srgbClr val="682D8E"/>
                </a:solidFill>
              </a:rPr>
              <a:t> device could advertise it’s current firmware version and/or current MUD file URL via WIFI or network connection (DPP, DHCP, LLDP…) on order to setup correct security profile</a:t>
            </a:r>
          </a:p>
        </p:txBody>
      </p:sp>
    </p:spTree>
    <p:extLst>
      <p:ext uri="{BB962C8B-B14F-4D97-AF65-F5344CB8AC3E}">
        <p14:creationId xmlns:p14="http://schemas.microsoft.com/office/powerpoint/2010/main" val="1037702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14</a:t>
            </a:fld>
            <a:endParaRPr lang="en-US" dirty="0"/>
          </a:p>
        </p:txBody>
      </p:sp>
      <p:sp>
        <p:nvSpPr>
          <p:cNvPr id="4" name="Rounded Rectangle 3"/>
          <p:cNvSpPr/>
          <p:nvPr/>
        </p:nvSpPr>
        <p:spPr>
          <a:xfrm>
            <a:off x="3115995" y="348847"/>
            <a:ext cx="1716923" cy="2910437"/>
          </a:xfrm>
          <a:prstGeom prst="roundRect">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273362" y="2307419"/>
            <a:ext cx="1491962" cy="59353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b="1" dirty="0">
                <a:solidFill>
                  <a:schemeClr val="tx1"/>
                </a:solidFill>
              </a:rPr>
              <a:t>MUD </a:t>
            </a:r>
            <a:r>
              <a:rPr lang="en-US" sz="1100" b="1" dirty="0" smtClean="0">
                <a:solidFill>
                  <a:schemeClr val="tx1"/>
                </a:solidFill>
              </a:rPr>
              <a:t>Controller</a:t>
            </a:r>
            <a:endParaRPr lang="en-CA" sz="1100" b="1" dirty="0">
              <a:solidFill>
                <a:schemeClr val="tx1"/>
              </a:solidFill>
            </a:endParaRPr>
          </a:p>
        </p:txBody>
      </p:sp>
      <p:sp>
        <p:nvSpPr>
          <p:cNvPr id="6" name="Rounded Rectangle 5"/>
          <p:cNvSpPr/>
          <p:nvPr/>
        </p:nvSpPr>
        <p:spPr>
          <a:xfrm>
            <a:off x="2391044" y="3576728"/>
            <a:ext cx="2113924" cy="1368196"/>
          </a:xfrm>
          <a:prstGeom prst="roundRect">
            <a:avLst/>
          </a:prstGeom>
          <a:solidFill>
            <a:schemeClr val="accent3">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pic>
        <p:nvPicPr>
          <p:cNvPr id="7" name="Picture 4" descr="Image result for qr code"/>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618589" y="3677371"/>
            <a:ext cx="579187" cy="5791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609127" y="3759073"/>
            <a:ext cx="648072" cy="648072"/>
          </a:xfrm>
          <a:prstGeom prst="rect">
            <a:avLst/>
          </a:prstGeom>
        </p:spPr>
      </p:pic>
      <p:sp>
        <p:nvSpPr>
          <p:cNvPr id="9" name="TextBox 8"/>
          <p:cNvSpPr txBox="1"/>
          <p:nvPr/>
        </p:nvSpPr>
        <p:spPr>
          <a:xfrm>
            <a:off x="608135" y="3499117"/>
            <a:ext cx="1513556" cy="1107996"/>
          </a:xfrm>
          <a:prstGeom prst="rect">
            <a:avLst/>
          </a:prstGeom>
          <a:noFill/>
        </p:spPr>
        <p:txBody>
          <a:bodyPr wrap="none" rtlCol="0">
            <a:spAutoFit/>
          </a:bodyPr>
          <a:lstStyle/>
          <a:p>
            <a:pPr algn="ctr"/>
            <a:r>
              <a:rPr lang="en-US" sz="1100" b="1" dirty="0" smtClean="0">
                <a:solidFill>
                  <a:srgbClr val="00B050"/>
                </a:solidFill>
              </a:rPr>
              <a:t>(1)</a:t>
            </a:r>
          </a:p>
          <a:p>
            <a:pPr algn="ctr"/>
            <a:r>
              <a:rPr lang="en-US" sz="1100" b="1" dirty="0" smtClean="0">
                <a:solidFill>
                  <a:srgbClr val="00B050"/>
                </a:solidFill>
              </a:rPr>
              <a:t>Scan MUD </a:t>
            </a:r>
          </a:p>
          <a:p>
            <a:pPr algn="ctr"/>
            <a:r>
              <a:rPr lang="en-US" sz="1100" b="1" dirty="0" smtClean="0">
                <a:solidFill>
                  <a:srgbClr val="00B050"/>
                </a:solidFill>
              </a:rPr>
              <a:t>QR code &amp;</a:t>
            </a:r>
          </a:p>
          <a:p>
            <a:pPr algn="ctr"/>
            <a:r>
              <a:rPr lang="en-US" sz="1100" b="1" dirty="0" smtClean="0">
                <a:solidFill>
                  <a:srgbClr val="00B050"/>
                </a:solidFill>
              </a:rPr>
              <a:t>send to MUD</a:t>
            </a:r>
          </a:p>
          <a:p>
            <a:pPr algn="ctr"/>
            <a:r>
              <a:rPr lang="en-US" sz="1100" b="1" dirty="0" smtClean="0">
                <a:solidFill>
                  <a:srgbClr val="00B050"/>
                </a:solidFill>
              </a:rPr>
              <a:t>Controller</a:t>
            </a:r>
          </a:p>
          <a:p>
            <a:pPr algn="ctr"/>
            <a:r>
              <a:rPr lang="en-US" sz="1100" b="1" dirty="0" smtClean="0">
                <a:solidFill>
                  <a:srgbClr val="00B050"/>
                </a:solidFill>
              </a:rPr>
              <a:t>(DHCP in future)</a:t>
            </a:r>
            <a:endParaRPr lang="en-US" sz="1100" b="1" dirty="0">
              <a:solidFill>
                <a:srgbClr val="00B050"/>
              </a:solidFill>
            </a:endParaRPr>
          </a:p>
        </p:txBody>
      </p:sp>
      <p:pic>
        <p:nvPicPr>
          <p:cNvPr id="10" name="Picture 9"/>
          <p:cNvPicPr>
            <a:picLocks noChangeAspect="1"/>
          </p:cNvPicPr>
          <p:nvPr/>
        </p:nvPicPr>
        <p:blipFill>
          <a:blip r:embed="rId5" cstate="email">
            <a:duotone>
              <a:schemeClr val="accent1">
                <a:shade val="45000"/>
                <a:satMod val="135000"/>
              </a:schemeClr>
              <a:prstClr val="white"/>
            </a:duotone>
            <a:extLst>
              <a:ext uri="{BEBA8EAE-BF5A-486C-A8C5-ECC9F3942E4B}">
                <a14:imgProps xmlns:a14="http://schemas.microsoft.com/office/drawing/2010/main">
                  <a14:imgLayer r:embed="rId6">
                    <a14:imgEffect>
                      <a14:colorTemperature colorTemp="7200"/>
                    </a14:imgEffect>
                  </a14:imgLayer>
                </a14:imgProps>
              </a:ext>
              <a:ext uri="{28A0092B-C50C-407E-A947-70E740481C1C}">
                <a14:useLocalDpi xmlns:a14="http://schemas.microsoft.com/office/drawing/2010/main"/>
              </a:ext>
            </a:extLst>
          </a:blip>
          <a:stretch>
            <a:fillRect/>
          </a:stretch>
        </p:blipFill>
        <p:spPr>
          <a:xfrm>
            <a:off x="5728197" y="1212221"/>
            <a:ext cx="622333" cy="618211"/>
          </a:xfrm>
          <a:prstGeom prst="rect">
            <a:avLst/>
          </a:prstGeom>
        </p:spPr>
      </p:pic>
      <p:sp>
        <p:nvSpPr>
          <p:cNvPr id="11" name="TextBox 10"/>
          <p:cNvSpPr txBox="1"/>
          <p:nvPr/>
        </p:nvSpPr>
        <p:spPr>
          <a:xfrm>
            <a:off x="5231945" y="739901"/>
            <a:ext cx="1577676" cy="523220"/>
          </a:xfrm>
          <a:prstGeom prst="rect">
            <a:avLst/>
          </a:prstGeom>
          <a:noFill/>
        </p:spPr>
        <p:txBody>
          <a:bodyPr wrap="none" rtlCol="0">
            <a:spAutoFit/>
          </a:bodyPr>
          <a:lstStyle/>
          <a:p>
            <a:pPr algn="ctr"/>
            <a:r>
              <a:rPr lang="en-CA" sz="1400" b="1" dirty="0" smtClean="0"/>
              <a:t>CIRA SHG</a:t>
            </a:r>
          </a:p>
          <a:p>
            <a:pPr algn="ctr"/>
            <a:r>
              <a:rPr lang="en-CA" sz="1400" b="1" dirty="0" smtClean="0"/>
              <a:t>MUD Repository</a:t>
            </a:r>
          </a:p>
        </p:txBody>
      </p:sp>
      <p:sp>
        <p:nvSpPr>
          <p:cNvPr id="12" name="Rounded Rectangle 11"/>
          <p:cNvSpPr/>
          <p:nvPr/>
        </p:nvSpPr>
        <p:spPr>
          <a:xfrm>
            <a:off x="657152" y="834583"/>
            <a:ext cx="807382" cy="1536313"/>
          </a:xfrm>
          <a:prstGeom prst="roundRect">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3" name="Rectangle 12"/>
          <p:cNvSpPr/>
          <p:nvPr/>
        </p:nvSpPr>
        <p:spPr>
          <a:xfrm>
            <a:off x="781647" y="1769782"/>
            <a:ext cx="574196" cy="523220"/>
          </a:xfrm>
          <a:prstGeom prst="rect">
            <a:avLst/>
          </a:prstGeom>
        </p:spPr>
        <p:txBody>
          <a:bodyPr wrap="none">
            <a:spAutoFit/>
          </a:bodyPr>
          <a:lstStyle/>
          <a:p>
            <a:pPr algn="ctr"/>
            <a:r>
              <a:rPr lang="en-US" sz="1400" b="1" dirty="0" smtClean="0"/>
              <a:t>SHG</a:t>
            </a:r>
          </a:p>
          <a:p>
            <a:pPr algn="ctr"/>
            <a:r>
              <a:rPr lang="en-US" sz="1400" b="1" dirty="0" smtClean="0"/>
              <a:t>App</a:t>
            </a:r>
            <a:endParaRPr lang="en-US" sz="1400" b="1" dirty="0"/>
          </a:p>
        </p:txBody>
      </p:sp>
      <p:cxnSp>
        <p:nvCxnSpPr>
          <p:cNvPr id="14" name="Straight Arrow Connector 13"/>
          <p:cNvCxnSpPr/>
          <p:nvPr/>
        </p:nvCxnSpPr>
        <p:spPr>
          <a:xfrm>
            <a:off x="1520895" y="2468259"/>
            <a:ext cx="860253" cy="1143000"/>
          </a:xfrm>
          <a:prstGeom prst="straightConnector1">
            <a:avLst/>
          </a:prstGeom>
          <a:ln w="38100">
            <a:solidFill>
              <a:srgbClr val="00B050"/>
            </a:solidFill>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4880191" y="1608324"/>
            <a:ext cx="740908" cy="600164"/>
          </a:xfrm>
          <a:prstGeom prst="rect">
            <a:avLst/>
          </a:prstGeom>
          <a:noFill/>
        </p:spPr>
        <p:txBody>
          <a:bodyPr wrap="none" rtlCol="0">
            <a:spAutoFit/>
          </a:bodyPr>
          <a:lstStyle/>
          <a:p>
            <a:pPr algn="ctr"/>
            <a:r>
              <a:rPr lang="en-US" sz="1100" b="1" dirty="0" smtClean="0">
                <a:solidFill>
                  <a:srgbClr val="7030A0"/>
                </a:solidFill>
              </a:rPr>
              <a:t>(2)</a:t>
            </a:r>
          </a:p>
          <a:p>
            <a:pPr algn="ctr"/>
            <a:r>
              <a:rPr lang="en-US" sz="1100" b="1" dirty="0" smtClean="0">
                <a:solidFill>
                  <a:srgbClr val="7030A0"/>
                </a:solidFill>
              </a:rPr>
              <a:t>Send to </a:t>
            </a:r>
          </a:p>
          <a:p>
            <a:pPr algn="ctr"/>
            <a:r>
              <a:rPr lang="en-US" sz="1100" b="1" dirty="0" smtClean="0">
                <a:solidFill>
                  <a:srgbClr val="7030A0"/>
                </a:solidFill>
              </a:rPr>
              <a:t>CIRA</a:t>
            </a:r>
          </a:p>
        </p:txBody>
      </p:sp>
      <p:cxnSp>
        <p:nvCxnSpPr>
          <p:cNvPr id="16" name="Straight Arrow Connector 15"/>
          <p:cNvCxnSpPr/>
          <p:nvPr/>
        </p:nvCxnSpPr>
        <p:spPr>
          <a:xfrm flipV="1">
            <a:off x="6523806" y="1536622"/>
            <a:ext cx="937054" cy="9742"/>
          </a:xfrm>
          <a:prstGeom prst="straightConnector1">
            <a:avLst/>
          </a:prstGeom>
          <a:ln w="38100">
            <a:solidFill>
              <a:srgbClr val="7030A0"/>
            </a:solidFill>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6524756" y="1616191"/>
            <a:ext cx="966931" cy="600164"/>
          </a:xfrm>
          <a:prstGeom prst="rect">
            <a:avLst/>
          </a:prstGeom>
          <a:noFill/>
        </p:spPr>
        <p:txBody>
          <a:bodyPr wrap="none" rtlCol="0">
            <a:spAutoFit/>
          </a:bodyPr>
          <a:lstStyle/>
          <a:p>
            <a:pPr algn="ctr"/>
            <a:r>
              <a:rPr lang="en-US" sz="1100" b="1" dirty="0" smtClean="0">
                <a:solidFill>
                  <a:srgbClr val="7030A0"/>
                </a:solidFill>
              </a:rPr>
              <a:t>(2)</a:t>
            </a:r>
          </a:p>
          <a:p>
            <a:pPr algn="ctr"/>
            <a:r>
              <a:rPr lang="en-US" sz="1100" b="1" dirty="0" smtClean="0">
                <a:solidFill>
                  <a:srgbClr val="7030A0"/>
                </a:solidFill>
              </a:rPr>
              <a:t>Get vendor </a:t>
            </a:r>
          </a:p>
          <a:p>
            <a:pPr algn="ctr"/>
            <a:r>
              <a:rPr lang="en-US" sz="1100" b="1" dirty="0" smtClean="0">
                <a:solidFill>
                  <a:srgbClr val="7030A0"/>
                </a:solidFill>
              </a:rPr>
              <a:t>MUD file </a:t>
            </a:r>
          </a:p>
        </p:txBody>
      </p:sp>
      <p:pic>
        <p:nvPicPr>
          <p:cNvPr id="18" name="Picture 1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604876" y="1195830"/>
            <a:ext cx="622333" cy="618211"/>
          </a:xfrm>
          <a:prstGeom prst="rect">
            <a:avLst/>
          </a:prstGeom>
        </p:spPr>
      </p:pic>
      <p:sp>
        <p:nvSpPr>
          <p:cNvPr id="19" name="TextBox 18"/>
          <p:cNvSpPr txBox="1"/>
          <p:nvPr/>
        </p:nvSpPr>
        <p:spPr>
          <a:xfrm>
            <a:off x="7182503" y="632179"/>
            <a:ext cx="1282723" cy="738664"/>
          </a:xfrm>
          <a:prstGeom prst="rect">
            <a:avLst/>
          </a:prstGeom>
          <a:noFill/>
        </p:spPr>
        <p:txBody>
          <a:bodyPr wrap="none" rtlCol="0">
            <a:spAutoFit/>
          </a:bodyPr>
          <a:lstStyle/>
          <a:p>
            <a:pPr algn="ctr"/>
            <a:r>
              <a:rPr lang="en-CA" sz="1400" b="1" dirty="0" smtClean="0"/>
              <a:t>ACME.CORP</a:t>
            </a:r>
          </a:p>
          <a:p>
            <a:pPr algn="ctr"/>
            <a:r>
              <a:rPr lang="en-CA" sz="1400" b="1" dirty="0" smtClean="0"/>
              <a:t> MUD</a:t>
            </a:r>
          </a:p>
          <a:p>
            <a:pPr algn="ctr"/>
            <a:r>
              <a:rPr lang="en-CA" sz="1400" b="1" dirty="0" smtClean="0"/>
              <a:t>Repository</a:t>
            </a:r>
          </a:p>
        </p:txBody>
      </p:sp>
      <p:sp>
        <p:nvSpPr>
          <p:cNvPr id="20" name="Rectangle 19"/>
          <p:cNvSpPr/>
          <p:nvPr/>
        </p:nvSpPr>
        <p:spPr>
          <a:xfrm>
            <a:off x="3233289" y="594237"/>
            <a:ext cx="684803" cy="369332"/>
          </a:xfrm>
          <a:prstGeom prst="rect">
            <a:avLst/>
          </a:prstGeom>
        </p:spPr>
        <p:txBody>
          <a:bodyPr wrap="none">
            <a:spAutoFit/>
          </a:bodyPr>
          <a:lstStyle/>
          <a:p>
            <a:r>
              <a:rPr lang="en-US" b="1" dirty="0" smtClean="0"/>
              <a:t>SHG</a:t>
            </a:r>
            <a:endParaRPr lang="en-CA" b="1" dirty="0"/>
          </a:p>
        </p:txBody>
      </p:sp>
      <p:cxnSp>
        <p:nvCxnSpPr>
          <p:cNvPr id="21" name="Straight Arrow Connector 20"/>
          <p:cNvCxnSpPr/>
          <p:nvPr/>
        </p:nvCxnSpPr>
        <p:spPr>
          <a:xfrm flipH="1">
            <a:off x="1653180" y="1062765"/>
            <a:ext cx="1341928" cy="25"/>
          </a:xfrm>
          <a:prstGeom prst="straightConnector1">
            <a:avLst/>
          </a:prstGeom>
          <a:ln w="38100">
            <a:solidFill>
              <a:srgbClr val="00B050"/>
            </a:solidFill>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flipH="1" flipV="1">
            <a:off x="4868494" y="1516454"/>
            <a:ext cx="772798" cy="4872"/>
          </a:xfrm>
          <a:prstGeom prst="straightConnector1">
            <a:avLst/>
          </a:prstGeom>
          <a:ln w="38100">
            <a:solidFill>
              <a:srgbClr val="7030A0"/>
            </a:solidFill>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23" name="Rectangle 22"/>
          <p:cNvSpPr/>
          <p:nvPr/>
        </p:nvSpPr>
        <p:spPr>
          <a:xfrm>
            <a:off x="2813913" y="4480490"/>
            <a:ext cx="1287532" cy="430887"/>
          </a:xfrm>
          <a:prstGeom prst="rect">
            <a:avLst/>
          </a:prstGeom>
        </p:spPr>
        <p:txBody>
          <a:bodyPr wrap="none">
            <a:spAutoFit/>
          </a:bodyPr>
          <a:lstStyle/>
          <a:p>
            <a:pPr algn="ctr"/>
            <a:r>
              <a:rPr lang="en-US" sz="1100" dirty="0" smtClean="0"/>
              <a:t>ACME.CORP</a:t>
            </a:r>
          </a:p>
          <a:p>
            <a:pPr algn="ctr"/>
            <a:r>
              <a:rPr lang="en-US" sz="1100" dirty="0" smtClean="0"/>
              <a:t>IoT Water Sensor</a:t>
            </a:r>
            <a:endParaRPr lang="en-US" sz="1100" dirty="0"/>
          </a:p>
        </p:txBody>
      </p:sp>
      <p:sp>
        <p:nvSpPr>
          <p:cNvPr id="24" name="TextBox 23"/>
          <p:cNvSpPr txBox="1"/>
          <p:nvPr/>
        </p:nvSpPr>
        <p:spPr>
          <a:xfrm>
            <a:off x="2119221" y="708370"/>
            <a:ext cx="356187" cy="261610"/>
          </a:xfrm>
          <a:prstGeom prst="rect">
            <a:avLst/>
          </a:prstGeom>
          <a:noFill/>
        </p:spPr>
        <p:txBody>
          <a:bodyPr wrap="none" rtlCol="0">
            <a:spAutoFit/>
          </a:bodyPr>
          <a:lstStyle/>
          <a:p>
            <a:pPr algn="ctr"/>
            <a:r>
              <a:rPr lang="en-US" sz="1100" b="1" dirty="0" smtClean="0">
                <a:solidFill>
                  <a:srgbClr val="00B050"/>
                </a:solidFill>
              </a:rPr>
              <a:t>(1)</a:t>
            </a:r>
          </a:p>
        </p:txBody>
      </p:sp>
      <p:cxnSp>
        <p:nvCxnSpPr>
          <p:cNvPr id="25" name="Straight Arrow Connector 24"/>
          <p:cNvCxnSpPr/>
          <p:nvPr/>
        </p:nvCxnSpPr>
        <p:spPr>
          <a:xfrm>
            <a:off x="1650975" y="1327738"/>
            <a:ext cx="1314127" cy="10346"/>
          </a:xfrm>
          <a:prstGeom prst="straightConnector1">
            <a:avLst/>
          </a:prstGeom>
          <a:ln w="38100">
            <a:solidFill>
              <a:srgbClr val="002060"/>
            </a:solidFill>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flipH="1" flipV="1">
            <a:off x="1617955" y="1552236"/>
            <a:ext cx="1379104" cy="9761"/>
          </a:xfrm>
          <a:prstGeom prst="straightConnector1">
            <a:avLst/>
          </a:prstGeom>
          <a:ln w="38100">
            <a:solidFill>
              <a:srgbClr val="002060"/>
            </a:solidFill>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1759443" y="1626934"/>
            <a:ext cx="1063113" cy="769441"/>
          </a:xfrm>
          <a:prstGeom prst="rect">
            <a:avLst/>
          </a:prstGeom>
          <a:noFill/>
          <a:ln>
            <a:noFill/>
          </a:ln>
        </p:spPr>
        <p:txBody>
          <a:bodyPr wrap="none" rtlCol="0">
            <a:spAutoFit/>
          </a:bodyPr>
          <a:lstStyle/>
          <a:p>
            <a:pPr algn="ctr"/>
            <a:r>
              <a:rPr lang="en-US" sz="1100" b="1" dirty="0" smtClean="0">
                <a:solidFill>
                  <a:srgbClr val="002060"/>
                </a:solidFill>
              </a:rPr>
              <a:t>(3)</a:t>
            </a:r>
          </a:p>
          <a:p>
            <a:pPr algn="ctr"/>
            <a:r>
              <a:rPr lang="en-US" sz="1100" b="1" dirty="0" smtClean="0">
                <a:solidFill>
                  <a:srgbClr val="002060"/>
                </a:solidFill>
              </a:rPr>
              <a:t>User accepts</a:t>
            </a:r>
          </a:p>
          <a:p>
            <a:pPr algn="ctr"/>
            <a:r>
              <a:rPr lang="en-US" sz="1100" b="1" dirty="0" smtClean="0">
                <a:solidFill>
                  <a:srgbClr val="002060"/>
                </a:solidFill>
              </a:rPr>
              <a:t>provisioning</a:t>
            </a:r>
          </a:p>
          <a:p>
            <a:pPr algn="ctr"/>
            <a:r>
              <a:rPr lang="en-US" sz="1100" b="1" dirty="0" smtClean="0">
                <a:solidFill>
                  <a:srgbClr val="002060"/>
                </a:solidFill>
              </a:rPr>
              <a:t>instructions</a:t>
            </a:r>
          </a:p>
        </p:txBody>
      </p:sp>
      <p:sp>
        <p:nvSpPr>
          <p:cNvPr id="28" name="Rectangle 27"/>
          <p:cNvSpPr/>
          <p:nvPr/>
        </p:nvSpPr>
        <p:spPr>
          <a:xfrm>
            <a:off x="2412200" y="4215733"/>
            <a:ext cx="1045479" cy="246221"/>
          </a:xfrm>
          <a:prstGeom prst="rect">
            <a:avLst/>
          </a:prstGeom>
        </p:spPr>
        <p:txBody>
          <a:bodyPr wrap="none">
            <a:spAutoFit/>
          </a:bodyPr>
          <a:lstStyle/>
          <a:p>
            <a:r>
              <a:rPr lang="en-US" sz="1000" dirty="0" smtClean="0"/>
              <a:t>MUD QR Code</a:t>
            </a:r>
            <a:endParaRPr lang="en-CA" sz="1000" dirty="0"/>
          </a:p>
        </p:txBody>
      </p:sp>
      <p:sp>
        <p:nvSpPr>
          <p:cNvPr id="29" name="TextBox 28"/>
          <p:cNvSpPr txBox="1"/>
          <p:nvPr/>
        </p:nvSpPr>
        <p:spPr>
          <a:xfrm>
            <a:off x="1520895" y="3134101"/>
            <a:ext cx="356187" cy="261610"/>
          </a:xfrm>
          <a:prstGeom prst="rect">
            <a:avLst/>
          </a:prstGeom>
          <a:noFill/>
        </p:spPr>
        <p:txBody>
          <a:bodyPr wrap="none" rtlCol="0">
            <a:spAutoFit/>
          </a:bodyPr>
          <a:lstStyle/>
          <a:p>
            <a:pPr algn="ctr"/>
            <a:r>
              <a:rPr lang="en-US" sz="1100" b="1" dirty="0" smtClean="0">
                <a:solidFill>
                  <a:srgbClr val="00B050"/>
                </a:solidFill>
              </a:rPr>
              <a:t>(1)</a:t>
            </a:r>
          </a:p>
        </p:txBody>
      </p:sp>
      <p:cxnSp>
        <p:nvCxnSpPr>
          <p:cNvPr id="30" name="Straight Arrow Connector 29"/>
          <p:cNvCxnSpPr/>
          <p:nvPr/>
        </p:nvCxnSpPr>
        <p:spPr>
          <a:xfrm flipH="1" flipV="1">
            <a:off x="3933163" y="3039395"/>
            <a:ext cx="8608" cy="556192"/>
          </a:xfrm>
          <a:prstGeom prst="straightConnector1">
            <a:avLst/>
          </a:prstGeom>
          <a:ln w="38100">
            <a:solidFill>
              <a:srgbClr val="C00000"/>
            </a:solidFill>
            <a:headEnd type="oval" w="med" len="med"/>
            <a:tailEnd type="oval" w="med" len="med"/>
          </a:ln>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5074367" y="2709363"/>
            <a:ext cx="2478451" cy="1615827"/>
          </a:xfrm>
          <a:prstGeom prst="rect">
            <a:avLst/>
          </a:prstGeom>
          <a:noFill/>
        </p:spPr>
        <p:txBody>
          <a:bodyPr wrap="square" rtlCol="0">
            <a:spAutoFit/>
          </a:bodyPr>
          <a:lstStyle/>
          <a:p>
            <a:pPr algn="ctr"/>
            <a:r>
              <a:rPr lang="en-US" sz="1100" b="1" dirty="0" smtClean="0">
                <a:solidFill>
                  <a:srgbClr val="C00000"/>
                </a:solidFill>
              </a:rPr>
              <a:t>(4)</a:t>
            </a:r>
          </a:p>
          <a:p>
            <a:pPr algn="ctr"/>
            <a:r>
              <a:rPr lang="en-US" sz="1100" b="1" dirty="0" smtClean="0">
                <a:solidFill>
                  <a:srgbClr val="C00000"/>
                </a:solidFill>
              </a:rPr>
              <a:t>IoT device added to network with specific network access controls</a:t>
            </a:r>
          </a:p>
          <a:p>
            <a:pPr algn="ctr"/>
            <a:r>
              <a:rPr lang="en-US" sz="1100" b="1" u="sng" dirty="0" smtClean="0">
                <a:solidFill>
                  <a:srgbClr val="C00000"/>
                </a:solidFill>
              </a:rPr>
              <a:t>Network Access control:</a:t>
            </a:r>
          </a:p>
          <a:p>
            <a:pPr algn="ctr"/>
            <a:r>
              <a:rPr lang="en-US" sz="1100" b="1" dirty="0" smtClean="0">
                <a:solidFill>
                  <a:srgbClr val="C00000"/>
                </a:solidFill>
              </a:rPr>
              <a:t>Allow access to ACME.CORP</a:t>
            </a:r>
          </a:p>
          <a:p>
            <a:pPr algn="ctr"/>
            <a:r>
              <a:rPr lang="en-US" sz="1100" b="1" dirty="0" smtClean="0">
                <a:solidFill>
                  <a:srgbClr val="C00000"/>
                </a:solidFill>
              </a:rPr>
              <a:t>Allow to send alerts internally</a:t>
            </a:r>
          </a:p>
          <a:p>
            <a:pPr algn="ctr"/>
            <a:r>
              <a:rPr lang="en-US" sz="1100" b="1" dirty="0" smtClean="0">
                <a:solidFill>
                  <a:srgbClr val="C00000"/>
                </a:solidFill>
              </a:rPr>
              <a:t>Allow to be configured by app</a:t>
            </a:r>
          </a:p>
          <a:p>
            <a:pPr algn="ctr"/>
            <a:r>
              <a:rPr lang="en-US" sz="1100" b="1" dirty="0" smtClean="0">
                <a:solidFill>
                  <a:srgbClr val="C00000"/>
                </a:solidFill>
              </a:rPr>
              <a:t>Deny all other internet access</a:t>
            </a:r>
          </a:p>
          <a:p>
            <a:pPr algn="ctr"/>
            <a:endParaRPr lang="en-US" sz="1100" b="1" dirty="0" smtClean="0">
              <a:solidFill>
                <a:srgbClr val="C00000"/>
              </a:solidFill>
            </a:endParaRPr>
          </a:p>
        </p:txBody>
      </p:sp>
      <p:sp>
        <p:nvSpPr>
          <p:cNvPr id="32" name="Rectangle 31"/>
          <p:cNvSpPr/>
          <p:nvPr/>
        </p:nvSpPr>
        <p:spPr>
          <a:xfrm>
            <a:off x="3977345" y="3236847"/>
            <a:ext cx="356188" cy="261610"/>
          </a:xfrm>
          <a:prstGeom prst="rect">
            <a:avLst/>
          </a:prstGeom>
        </p:spPr>
        <p:txBody>
          <a:bodyPr wrap="none">
            <a:spAutoFit/>
          </a:bodyPr>
          <a:lstStyle/>
          <a:p>
            <a:pPr algn="ctr"/>
            <a:r>
              <a:rPr lang="en-US" sz="1100" b="1" dirty="0">
                <a:solidFill>
                  <a:srgbClr val="C00000"/>
                </a:solidFill>
              </a:rPr>
              <a:t>(4)</a:t>
            </a:r>
          </a:p>
        </p:txBody>
      </p:sp>
      <p:pic>
        <p:nvPicPr>
          <p:cNvPr id="33" name="Picture 3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15477" y="886824"/>
            <a:ext cx="507255" cy="819026"/>
          </a:xfrm>
          <a:prstGeom prst="rect">
            <a:avLst/>
          </a:prstGeom>
        </p:spPr>
      </p:pic>
      <p:cxnSp>
        <p:nvCxnSpPr>
          <p:cNvPr id="34" name="Straight Arrow Connector 33"/>
          <p:cNvCxnSpPr/>
          <p:nvPr/>
        </p:nvCxnSpPr>
        <p:spPr>
          <a:xfrm flipV="1">
            <a:off x="3789147" y="1765277"/>
            <a:ext cx="0" cy="487082"/>
          </a:xfrm>
          <a:prstGeom prst="straightConnector1">
            <a:avLst/>
          </a:prstGeom>
          <a:ln w="28575">
            <a:solidFill>
              <a:schemeClr val="tx1"/>
            </a:solidFill>
            <a:headEnd type="arrow" w="med" len="med"/>
            <a:tailEnd type="none" w="med" len="med"/>
          </a:ln>
        </p:spPr>
        <p:style>
          <a:lnRef idx="2">
            <a:schemeClr val="dk1"/>
          </a:lnRef>
          <a:fillRef idx="0">
            <a:schemeClr val="dk1"/>
          </a:fillRef>
          <a:effectRef idx="1">
            <a:schemeClr val="dk1"/>
          </a:effectRef>
          <a:fontRef idx="minor">
            <a:schemeClr val="tx1"/>
          </a:fontRef>
        </p:style>
      </p:cxnSp>
      <p:grpSp>
        <p:nvGrpSpPr>
          <p:cNvPr id="35" name="Group 34"/>
          <p:cNvGrpSpPr/>
          <p:nvPr/>
        </p:nvGrpSpPr>
        <p:grpSpPr>
          <a:xfrm>
            <a:off x="4019343" y="358232"/>
            <a:ext cx="668183" cy="669991"/>
            <a:chOff x="3988505" y="1697985"/>
            <a:chExt cx="796795" cy="791518"/>
          </a:xfrm>
        </p:grpSpPr>
        <p:pic>
          <p:nvPicPr>
            <p:cNvPr id="36" name="Picture 3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988505" y="1697985"/>
              <a:ext cx="796795" cy="791518"/>
            </a:xfrm>
            <a:prstGeom prst="rect">
              <a:avLst/>
            </a:prstGeom>
          </p:spPr>
        </p:pic>
        <p:pic>
          <p:nvPicPr>
            <p:cNvPr id="37" name="Picture 36"/>
            <p:cNvPicPr>
              <a:picLocks noChangeAspect="1"/>
            </p:cNvPicPr>
            <p:nvPr/>
          </p:nvPicPr>
          <p:blipFill>
            <a:blip r:embed="rId9"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4350036" y="2162974"/>
              <a:ext cx="179712" cy="179711"/>
            </a:xfrm>
            <a:prstGeom prst="rect">
              <a:avLst/>
            </a:prstGeom>
          </p:spPr>
        </p:pic>
      </p:grpSp>
      <p:cxnSp>
        <p:nvCxnSpPr>
          <p:cNvPr id="38" name="Straight Arrow Connector 37"/>
          <p:cNvCxnSpPr/>
          <p:nvPr/>
        </p:nvCxnSpPr>
        <p:spPr>
          <a:xfrm>
            <a:off x="4137614" y="1765277"/>
            <a:ext cx="0" cy="487082"/>
          </a:xfrm>
          <a:prstGeom prst="straightConnector1">
            <a:avLst/>
          </a:prstGeom>
          <a:ln w="28575">
            <a:solidFill>
              <a:schemeClr val="tx1"/>
            </a:solidFill>
            <a:headEnd type="arrow" w="med" len="med"/>
            <a:tailEnd type="none" w="med" len="med"/>
          </a:ln>
        </p:spPr>
        <p:style>
          <a:lnRef idx="2">
            <a:schemeClr val="dk1"/>
          </a:lnRef>
          <a:fillRef idx="0">
            <a:schemeClr val="dk1"/>
          </a:fillRef>
          <a:effectRef idx="1">
            <a:schemeClr val="dk1"/>
          </a:effectRef>
          <a:fontRef idx="minor">
            <a:schemeClr val="tx1"/>
          </a:fontRef>
        </p:style>
      </p:cxnSp>
      <p:pic>
        <p:nvPicPr>
          <p:cNvPr id="39" name="Picture 38"/>
          <p:cNvPicPr>
            <a:picLocks noChangeAspect="1"/>
          </p:cNvPicPr>
          <p:nvPr/>
        </p:nvPicPr>
        <p:blipFill>
          <a:blip r:embed="rId10"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489517" y="2504387"/>
            <a:ext cx="432048" cy="432048"/>
          </a:xfrm>
          <a:prstGeom prst="rect">
            <a:avLst/>
          </a:prstGeom>
        </p:spPr>
      </p:pic>
      <p:pic>
        <p:nvPicPr>
          <p:cNvPr id="40" name="Picture 39"/>
          <p:cNvPicPr>
            <a:picLocks noChangeAspect="1"/>
          </p:cNvPicPr>
          <p:nvPr/>
        </p:nvPicPr>
        <p:blipFill rotWithShape="1">
          <a:blip r:embed="rId11" cstate="email">
            <a:extLst>
              <a:ext uri="{BEBA8EAE-BF5A-486C-A8C5-ECC9F3942E4B}">
                <a14:imgProps xmlns:a14="http://schemas.microsoft.com/office/drawing/2010/main">
                  <a14:imgLayer r:embed="rId12">
                    <a14:imgEffect>
                      <a14:saturation sat="400000"/>
                    </a14:imgEffect>
                  </a14:imgLayer>
                </a14:imgProps>
              </a:ext>
              <a:ext uri="{28A0092B-C50C-407E-A947-70E740481C1C}">
                <a14:useLocalDpi xmlns:a14="http://schemas.microsoft.com/office/drawing/2010/main"/>
              </a:ext>
            </a:extLst>
          </a:blip>
          <a:srcRect/>
          <a:stretch/>
        </p:blipFill>
        <p:spPr>
          <a:xfrm>
            <a:off x="5817516" y="1680872"/>
            <a:ext cx="413189" cy="361067"/>
          </a:xfrm>
          <a:prstGeom prst="rect">
            <a:avLst/>
          </a:prstGeom>
        </p:spPr>
      </p:pic>
      <p:pic>
        <p:nvPicPr>
          <p:cNvPr id="41" name="Picture 40"/>
          <p:cNvPicPr>
            <a:picLocks noChangeAspect="1"/>
          </p:cNvPicPr>
          <p:nvPr/>
        </p:nvPicPr>
        <p:blipFill rotWithShape="1">
          <a:blip r:embed="rId11" cstate="email">
            <a:biLevel thresh="50000"/>
            <a:extLst>
              <a:ext uri="{BEBA8EAE-BF5A-486C-A8C5-ECC9F3942E4B}">
                <a14:imgProps xmlns:a14="http://schemas.microsoft.com/office/drawing/2010/main">
                  <a14:imgLayer r:embed="rId12">
                    <a14:imgEffect>
                      <a14:saturation sat="400000"/>
                    </a14:imgEffect>
                  </a14:imgLayer>
                </a14:imgProps>
              </a:ext>
              <a:ext uri="{28A0092B-C50C-407E-A947-70E740481C1C}">
                <a14:useLocalDpi xmlns:a14="http://schemas.microsoft.com/office/drawing/2010/main"/>
              </a:ext>
            </a:extLst>
          </a:blip>
          <a:srcRect/>
          <a:stretch/>
        </p:blipFill>
        <p:spPr>
          <a:xfrm>
            <a:off x="7696438" y="1662855"/>
            <a:ext cx="413189" cy="361067"/>
          </a:xfrm>
          <a:prstGeom prst="rect">
            <a:avLst/>
          </a:prstGeom>
        </p:spPr>
      </p:pic>
      <p:sp>
        <p:nvSpPr>
          <p:cNvPr id="42" name="Rectangle 41"/>
          <p:cNvSpPr/>
          <p:nvPr/>
        </p:nvSpPr>
        <p:spPr>
          <a:xfrm>
            <a:off x="3960307" y="2685928"/>
            <a:ext cx="809838" cy="246221"/>
          </a:xfrm>
          <a:prstGeom prst="rect">
            <a:avLst/>
          </a:prstGeom>
        </p:spPr>
        <p:txBody>
          <a:bodyPr wrap="none">
            <a:spAutoFit/>
          </a:bodyPr>
          <a:lstStyle/>
          <a:p>
            <a:pPr algn="ctr"/>
            <a:r>
              <a:rPr lang="en-US" sz="1000" dirty="0" smtClean="0"/>
              <a:t>(IP Tables)</a:t>
            </a:r>
            <a:endParaRPr lang="en-CA" sz="1000" dirty="0"/>
          </a:p>
        </p:txBody>
      </p:sp>
      <p:sp>
        <p:nvSpPr>
          <p:cNvPr id="43" name="Rectangle 42"/>
          <p:cNvSpPr/>
          <p:nvPr/>
        </p:nvSpPr>
        <p:spPr>
          <a:xfrm>
            <a:off x="3233289" y="1064227"/>
            <a:ext cx="1491962" cy="59353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b="1" dirty="0">
                <a:solidFill>
                  <a:schemeClr val="tx1"/>
                </a:solidFill>
              </a:rPr>
              <a:t>MUD Supervisor</a:t>
            </a:r>
            <a:endParaRPr lang="en-CA" sz="1100" b="1" dirty="0">
              <a:solidFill>
                <a:schemeClr val="tx1"/>
              </a:solidFill>
            </a:endParaRPr>
          </a:p>
        </p:txBody>
      </p:sp>
      <p:pic>
        <p:nvPicPr>
          <p:cNvPr id="44" name="Picture 43"/>
          <p:cNvPicPr>
            <a:picLocks noChangeAspect="1"/>
          </p:cNvPicPr>
          <p:nvPr/>
        </p:nvPicPr>
        <p:blipFill rotWithShape="1">
          <a:blip r:embed="rId13" cstate="email">
            <a:extLst>
              <a:ext uri="{28A0092B-C50C-407E-A947-70E740481C1C}">
                <a14:useLocalDpi xmlns:a14="http://schemas.microsoft.com/office/drawing/2010/main"/>
              </a:ext>
            </a:extLst>
          </a:blip>
          <a:srcRect/>
          <a:stretch/>
        </p:blipFill>
        <p:spPr>
          <a:xfrm>
            <a:off x="3798383" y="1314115"/>
            <a:ext cx="413189" cy="361067"/>
          </a:xfrm>
          <a:prstGeom prst="rect">
            <a:avLst/>
          </a:prstGeom>
        </p:spPr>
      </p:pic>
    </p:spTree>
    <p:extLst>
      <p:ext uri="{BB962C8B-B14F-4D97-AF65-F5344CB8AC3E}">
        <p14:creationId xmlns:p14="http://schemas.microsoft.com/office/powerpoint/2010/main" val="3216527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Work in progress architecture</a:t>
            </a:r>
            <a:endParaRPr lang="en-CA" dirty="0"/>
          </a:p>
        </p:txBody>
      </p:sp>
      <p:sp>
        <p:nvSpPr>
          <p:cNvPr id="3" name="Slide Number Placeholder 2"/>
          <p:cNvSpPr>
            <a:spLocks noGrp="1"/>
          </p:cNvSpPr>
          <p:nvPr>
            <p:ph type="sldNum" sz="quarter" idx="4"/>
          </p:nvPr>
        </p:nvSpPr>
        <p:spPr/>
        <p:txBody>
          <a:bodyPr/>
          <a:lstStyle/>
          <a:p>
            <a:fld id="{B9E795CD-93B8-DA4A-B13D-227462B2D34D}" type="slidenum">
              <a:rPr lang="en-US" smtClean="0"/>
              <a:pPr/>
              <a:t>15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921" y="808223"/>
            <a:ext cx="6428559" cy="3911688"/>
          </a:xfrm>
          <a:prstGeom prst="rect">
            <a:avLst/>
          </a:prstGeom>
        </p:spPr>
      </p:pic>
    </p:spTree>
    <p:extLst>
      <p:ext uri="{BB962C8B-B14F-4D97-AF65-F5344CB8AC3E}">
        <p14:creationId xmlns:p14="http://schemas.microsoft.com/office/powerpoint/2010/main" val="3747778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C00000"/>
                </a:solidFill>
              </a:rPr>
              <a:t>That’s why we need a simple provisioning interface – this stuff is complex!!</a:t>
            </a:r>
            <a:endParaRPr lang="en-US" dirty="0">
              <a:solidFill>
                <a:srgbClr val="C00000"/>
              </a:solidFill>
            </a:endParaRPr>
          </a:p>
        </p:txBody>
      </p:sp>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16</a:t>
            </a:fld>
            <a:endParaRPr lang="en-US" dirty="0"/>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57808" y="1544425"/>
            <a:ext cx="4374537" cy="3105472"/>
          </a:xfrm>
          <a:prstGeom prst="rect">
            <a:avLst/>
          </a:prstGeom>
        </p:spPr>
      </p:pic>
    </p:spTree>
    <p:extLst>
      <p:ext uri="{BB962C8B-B14F-4D97-AF65-F5344CB8AC3E}">
        <p14:creationId xmlns:p14="http://schemas.microsoft.com/office/powerpoint/2010/main" val="12614124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Removing end-user complexity</a:t>
            </a:r>
            <a:endParaRPr lang="en-US" dirty="0"/>
          </a:p>
        </p:txBody>
      </p:sp>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17</a:t>
            </a:fld>
            <a:endParaRPr lang="en-US" dirty="0"/>
          </a:p>
        </p:txBody>
      </p:sp>
      <p:grpSp>
        <p:nvGrpSpPr>
          <p:cNvPr id="4" name="Group 3"/>
          <p:cNvGrpSpPr/>
          <p:nvPr/>
        </p:nvGrpSpPr>
        <p:grpSpPr>
          <a:xfrm>
            <a:off x="1160286" y="2103180"/>
            <a:ext cx="6606368" cy="1982187"/>
            <a:chOff x="378937" y="3540942"/>
            <a:chExt cx="8477536" cy="2513104"/>
          </a:xfrm>
        </p:grpSpPr>
        <p:grpSp>
          <p:nvGrpSpPr>
            <p:cNvPr id="5" name="Group 4"/>
            <p:cNvGrpSpPr/>
            <p:nvPr/>
          </p:nvGrpSpPr>
          <p:grpSpPr>
            <a:xfrm>
              <a:off x="8119078" y="4111779"/>
              <a:ext cx="737395" cy="1004912"/>
              <a:chOff x="5504080" y="5016739"/>
              <a:chExt cx="650147" cy="970913"/>
            </a:xfrm>
          </p:grpSpPr>
          <p:pic>
            <p:nvPicPr>
              <p:cNvPr id="20" name="Picture 1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04080" y="5180308"/>
                <a:ext cx="650147" cy="807344"/>
              </a:xfrm>
              <a:prstGeom prst="rect">
                <a:avLst/>
              </a:prstGeom>
            </p:spPr>
          </p:pic>
          <p:pic>
            <p:nvPicPr>
              <p:cNvPr id="21" name="Picture 20"/>
              <p:cNvPicPr>
                <a:picLocks noChangeAspect="1"/>
              </p:cNvPicPr>
              <p:nvPr/>
            </p:nvPicPr>
            <p:blipFill rotWithShape="1">
              <a:blip r:embed="rId4" cstate="email">
                <a:extLst>
                  <a:ext uri="{28A0092B-C50C-407E-A947-70E740481C1C}">
                    <a14:useLocalDpi xmlns:a14="http://schemas.microsoft.com/office/drawing/2010/main"/>
                  </a:ext>
                </a:extLst>
              </a:blip>
              <a:srcRect l="24208" b="49915"/>
              <a:stretch/>
            </p:blipFill>
            <p:spPr>
              <a:xfrm>
                <a:off x="5727116" y="5016739"/>
                <a:ext cx="340320" cy="223397"/>
              </a:xfrm>
              <a:prstGeom prst="rect">
                <a:avLst/>
              </a:prstGeom>
            </p:spPr>
          </p:pic>
        </p:grpSp>
        <p:pic>
          <p:nvPicPr>
            <p:cNvPr id="6" name="Picture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46107" y="3937740"/>
              <a:ext cx="1186808" cy="1178948"/>
            </a:xfrm>
            <a:prstGeom prst="rect">
              <a:avLst/>
            </a:prstGeom>
          </p:spPr>
        </p:pic>
        <p:cxnSp>
          <p:nvCxnSpPr>
            <p:cNvPr id="7" name="Straight Arrow Connector 6"/>
            <p:cNvCxnSpPr/>
            <p:nvPr/>
          </p:nvCxnSpPr>
          <p:spPr>
            <a:xfrm flipH="1">
              <a:off x="1662231" y="4801836"/>
              <a:ext cx="468052" cy="0"/>
            </a:xfrm>
            <a:prstGeom prst="straightConnector1">
              <a:avLst/>
            </a:prstGeom>
            <a:ln w="38100">
              <a:headEnd type="arrow"/>
              <a:tailEnd type="arrow"/>
            </a:ln>
            <a:effectLst/>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a:off x="7765391" y="4801836"/>
              <a:ext cx="278970" cy="0"/>
            </a:xfrm>
            <a:prstGeom prst="straightConnector1">
              <a:avLst/>
            </a:prstGeom>
            <a:ln w="38100">
              <a:tailEnd type="arrow"/>
            </a:ln>
            <a:effectLst/>
          </p:spPr>
          <p:style>
            <a:lnRef idx="2">
              <a:schemeClr val="dk1"/>
            </a:lnRef>
            <a:fillRef idx="0">
              <a:schemeClr val="dk1"/>
            </a:fillRef>
            <a:effectRef idx="1">
              <a:schemeClr val="dk1"/>
            </a:effectRef>
            <a:fontRef idx="minor">
              <a:schemeClr val="tx1"/>
            </a:fontRef>
          </p:style>
        </p:cxnSp>
        <p:pic>
          <p:nvPicPr>
            <p:cNvPr id="9" name="Picture 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283632" y="3544747"/>
              <a:ext cx="1407042" cy="2349432"/>
            </a:xfrm>
            <a:prstGeom prst="rect">
              <a:avLst/>
            </a:prstGeom>
          </p:spPr>
        </p:pic>
        <p:pic>
          <p:nvPicPr>
            <p:cNvPr id="10" name="Picture 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302376" y="3540942"/>
              <a:ext cx="1433978" cy="2394411"/>
            </a:xfrm>
            <a:prstGeom prst="rect">
              <a:avLst/>
            </a:prstGeom>
          </p:spPr>
        </p:pic>
        <p:pic>
          <p:nvPicPr>
            <p:cNvPr id="11" name="Picture 1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284045" y="3540942"/>
              <a:ext cx="1480666" cy="2394411"/>
            </a:xfrm>
            <a:prstGeom prst="rect">
              <a:avLst/>
            </a:prstGeom>
          </p:spPr>
        </p:pic>
        <p:cxnSp>
          <p:nvCxnSpPr>
            <p:cNvPr id="12" name="Straight Arrow Connector 11"/>
            <p:cNvCxnSpPr/>
            <p:nvPr/>
          </p:nvCxnSpPr>
          <p:spPr>
            <a:xfrm flipH="1">
              <a:off x="5832140" y="4801836"/>
              <a:ext cx="422986" cy="0"/>
            </a:xfrm>
            <a:prstGeom prst="straightConnector1">
              <a:avLst/>
            </a:prstGeom>
            <a:ln w="38100">
              <a:tailEnd type="arrow"/>
            </a:ln>
            <a:effectLst/>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flipH="1">
              <a:off x="3860982" y="4801836"/>
              <a:ext cx="422986" cy="0"/>
            </a:xfrm>
            <a:prstGeom prst="straightConnector1">
              <a:avLst/>
            </a:prstGeom>
            <a:ln w="38100">
              <a:tailEnd type="arrow"/>
            </a:ln>
            <a:effectLst/>
          </p:spPr>
          <p:style>
            <a:lnRef idx="2">
              <a:schemeClr val="dk1"/>
            </a:lnRef>
            <a:fillRef idx="0">
              <a:schemeClr val="dk1"/>
            </a:fillRef>
            <a:effectRef idx="1">
              <a:schemeClr val="dk1"/>
            </a:effectRef>
            <a:fontRef idx="minor">
              <a:schemeClr val="tx1"/>
            </a:fontRef>
          </p:style>
        </p:cxnSp>
        <p:pic>
          <p:nvPicPr>
            <p:cNvPr id="14" name="Picture 13"/>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386146" y="5170058"/>
              <a:ext cx="722219" cy="235375"/>
            </a:xfrm>
            <a:prstGeom prst="rect">
              <a:avLst/>
            </a:prstGeom>
          </p:spPr>
        </p:pic>
        <p:pic>
          <p:nvPicPr>
            <p:cNvPr id="15" name="Picture 14"/>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178501" y="5496714"/>
              <a:ext cx="720443" cy="236803"/>
            </a:xfrm>
            <a:prstGeom prst="rect">
              <a:avLst/>
            </a:prstGeom>
          </p:spPr>
        </p:pic>
        <p:pic>
          <p:nvPicPr>
            <p:cNvPr id="16" name="Picture 15"/>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383461" y="5486839"/>
              <a:ext cx="722219" cy="235375"/>
            </a:xfrm>
            <a:prstGeom prst="rect">
              <a:avLst/>
            </a:prstGeom>
          </p:spPr>
        </p:pic>
        <p:pic>
          <p:nvPicPr>
            <p:cNvPr id="17" name="Picture 16"/>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378937" y="5816659"/>
              <a:ext cx="722221" cy="237387"/>
            </a:xfrm>
            <a:prstGeom prst="rect">
              <a:avLst/>
            </a:prstGeom>
          </p:spPr>
        </p:pic>
        <p:pic>
          <p:nvPicPr>
            <p:cNvPr id="18" name="Picture 17"/>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181287" y="5815279"/>
              <a:ext cx="726417" cy="238767"/>
            </a:xfrm>
            <a:prstGeom prst="rect">
              <a:avLst/>
            </a:prstGeom>
          </p:spPr>
        </p:pic>
        <p:pic>
          <p:nvPicPr>
            <p:cNvPr id="19" name="Picture 18"/>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1177288" y="5169627"/>
              <a:ext cx="717410" cy="235806"/>
            </a:xfrm>
            <a:prstGeom prst="rect">
              <a:avLst/>
            </a:prstGeom>
          </p:spPr>
        </p:pic>
      </p:grpSp>
      <p:pic>
        <p:nvPicPr>
          <p:cNvPr id="22" name="Picture 21"/>
          <p:cNvPicPr>
            <a:picLocks noChangeAspect="1"/>
          </p:cNvPicPr>
          <p:nvPr/>
        </p:nvPicPr>
        <p:blipFill>
          <a:blip r:embed="rId15"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1867330" y="3094274"/>
            <a:ext cx="210509" cy="210509"/>
          </a:xfrm>
          <a:prstGeom prst="rect">
            <a:avLst/>
          </a:prstGeom>
        </p:spPr>
      </p:pic>
      <p:sp>
        <p:nvSpPr>
          <p:cNvPr id="23" name="TextBox 22"/>
          <p:cNvSpPr txBox="1"/>
          <p:nvPr/>
        </p:nvSpPr>
        <p:spPr>
          <a:xfrm>
            <a:off x="963607" y="1269055"/>
            <a:ext cx="4393701" cy="523220"/>
          </a:xfrm>
          <a:prstGeom prst="rect">
            <a:avLst/>
          </a:prstGeom>
          <a:noFill/>
        </p:spPr>
        <p:txBody>
          <a:bodyPr wrap="square" rtlCol="0">
            <a:spAutoFit/>
          </a:bodyPr>
          <a:lstStyle/>
          <a:p>
            <a:r>
              <a:rPr lang="en-US" sz="2800" dirty="0" smtClean="0"/>
              <a:t>A simple user interface</a:t>
            </a:r>
            <a:endParaRPr lang="en-US" sz="2800" dirty="0"/>
          </a:p>
        </p:txBody>
      </p:sp>
    </p:spTree>
    <p:extLst>
      <p:ext uri="{BB962C8B-B14F-4D97-AF65-F5344CB8AC3E}">
        <p14:creationId xmlns:p14="http://schemas.microsoft.com/office/powerpoint/2010/main" val="32176476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Quarantine of compromised devices</a:t>
            </a:r>
            <a:br>
              <a:rPr lang="en-CA" dirty="0" smtClean="0"/>
            </a:br>
            <a:r>
              <a:rPr lang="en-CA" dirty="0" smtClean="0"/>
              <a:t>-&gt; </a:t>
            </a:r>
            <a:r>
              <a:rPr lang="en-CA" dirty="0"/>
              <a:t>B</a:t>
            </a:r>
            <a:r>
              <a:rPr lang="en-CA" dirty="0" smtClean="0"/>
              <a:t>ehavioural analysis</a:t>
            </a:r>
            <a:endParaRPr lang="en-CA" dirty="0"/>
          </a:p>
        </p:txBody>
      </p:sp>
      <p:sp>
        <p:nvSpPr>
          <p:cNvPr id="3" name="Content Placeholder 2"/>
          <p:cNvSpPr>
            <a:spLocks noGrp="1"/>
          </p:cNvSpPr>
          <p:nvPr>
            <p:ph idx="1"/>
          </p:nvPr>
        </p:nvSpPr>
        <p:spPr>
          <a:xfrm>
            <a:off x="515823" y="1254450"/>
            <a:ext cx="8313841" cy="1338456"/>
          </a:xfrm>
        </p:spPr>
        <p:txBody>
          <a:bodyPr>
            <a:normAutofit fontScale="85000" lnSpcReduction="10000"/>
          </a:bodyPr>
          <a:lstStyle/>
          <a:p>
            <a:r>
              <a:rPr lang="en-US" sz="1800" b="1" dirty="0"/>
              <a:t>A standard process to quarantine and restore IoT Devices</a:t>
            </a:r>
          </a:p>
          <a:p>
            <a:r>
              <a:rPr lang="en-CA" sz="1800" dirty="0" smtClean="0">
                <a:hlinkClick r:id="rId2"/>
              </a:rPr>
              <a:t>https</a:t>
            </a:r>
            <a:r>
              <a:rPr lang="en-CA" sz="1800" dirty="0">
                <a:hlinkClick r:id="rId2"/>
              </a:rPr>
              <a:t>://</a:t>
            </a:r>
            <a:r>
              <a:rPr lang="en-CA" sz="1800" dirty="0" smtClean="0">
                <a:hlinkClick r:id="rId2"/>
              </a:rPr>
              <a:t>datatracker.ietf.org/doc/draft-richardson-shg-un-quarantine</a:t>
            </a:r>
            <a:endParaRPr lang="en-CA" sz="1800" dirty="0" smtClean="0"/>
          </a:p>
          <a:p>
            <a:r>
              <a:rPr lang="en-US" sz="1800" b="1" dirty="0" smtClean="0"/>
              <a:t>Manufacturer </a:t>
            </a:r>
            <a:r>
              <a:rPr lang="en-US" sz="1800" b="1" dirty="0" err="1"/>
              <a:t>Usuage</a:t>
            </a:r>
            <a:r>
              <a:rPr lang="en-US" sz="1800" b="1" dirty="0"/>
              <a:t> Description for quarantined access to </a:t>
            </a:r>
            <a:r>
              <a:rPr lang="en-US" sz="1800" b="1" dirty="0" smtClean="0"/>
              <a:t>firmware</a:t>
            </a:r>
          </a:p>
          <a:p>
            <a:r>
              <a:rPr lang="en-CA" sz="1800" dirty="0">
                <a:hlinkClick r:id="rId3"/>
              </a:rPr>
              <a:t>https://datatracker.ietf.org/doc/draft-richardson-shg-mud-quarantined-access/</a:t>
            </a:r>
            <a:endParaRPr lang="en-CA" sz="1800" dirty="0"/>
          </a:p>
          <a:p>
            <a:endParaRPr lang="en-US" sz="1800" b="1" dirty="0"/>
          </a:p>
          <a:p>
            <a:endParaRPr lang="en-CA" sz="1800" dirty="0"/>
          </a:p>
        </p:txBody>
      </p:sp>
      <p:sp>
        <p:nvSpPr>
          <p:cNvPr id="5" name="Slide Number Placeholder 4"/>
          <p:cNvSpPr>
            <a:spLocks noGrp="1"/>
          </p:cNvSpPr>
          <p:nvPr>
            <p:ph type="sldNum" sz="quarter" idx="4294967295"/>
          </p:nvPr>
        </p:nvSpPr>
        <p:spPr/>
        <p:txBody>
          <a:bodyPr/>
          <a:lstStyle/>
          <a:p>
            <a:fld id="{B9E795CD-93B8-DA4A-B13D-227462B2D34D}" type="slidenum">
              <a:rPr lang="en-US" smtClean="0"/>
              <a:pPr/>
              <a:t>18</a:t>
            </a:fld>
            <a:endParaRPr lang="en-US" dirty="0"/>
          </a:p>
        </p:txBody>
      </p:sp>
      <p:sp>
        <p:nvSpPr>
          <p:cNvPr id="6" name="Rectangle 5"/>
          <p:cNvSpPr/>
          <p:nvPr/>
        </p:nvSpPr>
        <p:spPr>
          <a:xfrm>
            <a:off x="2168733" y="2868783"/>
            <a:ext cx="6076687" cy="1836204"/>
          </a:xfrm>
          <a:prstGeom prst="rect">
            <a:avLst/>
          </a:prstGeom>
          <a:solidFill>
            <a:schemeClr val="bg1">
              <a:lumMod val="95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350"/>
          </a:p>
        </p:txBody>
      </p:sp>
      <p:sp>
        <p:nvSpPr>
          <p:cNvPr id="8" name="Rounded Rectangle 7"/>
          <p:cNvSpPr/>
          <p:nvPr/>
        </p:nvSpPr>
        <p:spPr>
          <a:xfrm>
            <a:off x="4672744" y="3165816"/>
            <a:ext cx="1251827" cy="432048"/>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a:p>
        </p:txBody>
      </p:sp>
      <p:sp>
        <p:nvSpPr>
          <p:cNvPr id="10" name="Rounded Rectangle 9"/>
          <p:cNvSpPr/>
          <p:nvPr/>
        </p:nvSpPr>
        <p:spPr>
          <a:xfrm>
            <a:off x="3516763" y="2993388"/>
            <a:ext cx="729081" cy="75781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612294" y="3031246"/>
            <a:ext cx="597596" cy="593639"/>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932307" y="3186767"/>
            <a:ext cx="383715" cy="378405"/>
          </a:xfrm>
          <a:prstGeom prst="rect">
            <a:avLst/>
          </a:prstGeom>
        </p:spPr>
      </p:pic>
      <p:pic>
        <p:nvPicPr>
          <p:cNvPr id="15" name="Picture 1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57954" y="3186767"/>
            <a:ext cx="383715" cy="378405"/>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2488920" y="2993388"/>
            <a:ext cx="757813" cy="757813"/>
          </a:xfrm>
          <a:prstGeom prst="rect">
            <a:avLst/>
          </a:prstGeom>
        </p:spPr>
      </p:pic>
      <p:pic>
        <p:nvPicPr>
          <p:cNvPr id="31" name="Picture 3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149405" y="3186767"/>
            <a:ext cx="383715" cy="378405"/>
          </a:xfrm>
          <a:prstGeom prst="rect">
            <a:avLst/>
          </a:prstGeom>
        </p:spPr>
      </p:pic>
      <p:cxnSp>
        <p:nvCxnSpPr>
          <p:cNvPr id="33" name="Straight Arrow Connector 32"/>
          <p:cNvCxnSpPr/>
          <p:nvPr/>
        </p:nvCxnSpPr>
        <p:spPr>
          <a:xfrm flipH="1">
            <a:off x="4278567" y="3371430"/>
            <a:ext cx="394178" cy="0"/>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34" name="Straight Arrow Connector 33"/>
          <p:cNvCxnSpPr>
            <a:stCxn id="10" idx="1"/>
            <a:endCxn id="19" idx="3"/>
          </p:cNvCxnSpPr>
          <p:nvPr/>
        </p:nvCxnSpPr>
        <p:spPr>
          <a:xfrm flipH="1">
            <a:off x="3246733" y="3372295"/>
            <a:ext cx="270030" cy="0"/>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6422876" y="3266859"/>
            <a:ext cx="1109599" cy="300082"/>
          </a:xfrm>
          <a:prstGeom prst="rect">
            <a:avLst/>
          </a:prstGeom>
          <a:noFill/>
        </p:spPr>
        <p:txBody>
          <a:bodyPr wrap="none" rtlCol="0">
            <a:spAutoFit/>
          </a:bodyPr>
          <a:lstStyle/>
          <a:p>
            <a:r>
              <a:rPr lang="en-US" sz="1350" dirty="0"/>
              <a:t>Appliances</a:t>
            </a:r>
          </a:p>
        </p:txBody>
      </p:sp>
      <p:sp>
        <p:nvSpPr>
          <p:cNvPr id="42" name="Rounded Rectangle 41"/>
          <p:cNvSpPr/>
          <p:nvPr/>
        </p:nvSpPr>
        <p:spPr>
          <a:xfrm>
            <a:off x="3656198" y="4043499"/>
            <a:ext cx="459051" cy="45561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cxnSp>
        <p:nvCxnSpPr>
          <p:cNvPr id="43" name="Straight Arrow Connector 42"/>
          <p:cNvCxnSpPr>
            <a:endCxn id="10" idx="2"/>
          </p:cNvCxnSpPr>
          <p:nvPr/>
        </p:nvCxnSpPr>
        <p:spPr>
          <a:xfrm flipV="1">
            <a:off x="3878453" y="3751201"/>
            <a:ext cx="2850" cy="484398"/>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sp>
        <p:nvSpPr>
          <p:cNvPr id="44" name="Rectangle 43"/>
          <p:cNvSpPr/>
          <p:nvPr/>
        </p:nvSpPr>
        <p:spPr>
          <a:xfrm>
            <a:off x="2354440" y="4029913"/>
            <a:ext cx="1306768" cy="507831"/>
          </a:xfrm>
          <a:prstGeom prst="rect">
            <a:avLst/>
          </a:prstGeom>
        </p:spPr>
        <p:txBody>
          <a:bodyPr wrap="none">
            <a:spAutoFit/>
          </a:bodyPr>
          <a:lstStyle/>
          <a:p>
            <a:pPr algn="r"/>
            <a:r>
              <a:rPr lang="en-US" sz="1350" dirty="0"/>
              <a:t>Management</a:t>
            </a:r>
          </a:p>
          <a:p>
            <a:pPr algn="r"/>
            <a:r>
              <a:rPr lang="en-US" sz="1350" dirty="0"/>
              <a:t>Application</a:t>
            </a:r>
          </a:p>
        </p:txBody>
      </p:sp>
      <p:pic>
        <p:nvPicPr>
          <p:cNvPr id="47" name="Picture 4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540856" y="3186767"/>
            <a:ext cx="383715" cy="378405"/>
          </a:xfrm>
          <a:prstGeom prst="rect">
            <a:avLst/>
          </a:prstGeom>
        </p:spPr>
      </p:pic>
      <p:pic>
        <p:nvPicPr>
          <p:cNvPr id="53" name="Picture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52823" y="4077047"/>
            <a:ext cx="251261" cy="405693"/>
          </a:xfrm>
          <a:prstGeom prst="rect">
            <a:avLst/>
          </a:prstGeom>
        </p:spPr>
      </p:pic>
      <p:sp>
        <p:nvSpPr>
          <p:cNvPr id="54" name="TextBox 53"/>
          <p:cNvSpPr txBox="1"/>
          <p:nvPr/>
        </p:nvSpPr>
        <p:spPr>
          <a:xfrm>
            <a:off x="5915510" y="3030801"/>
            <a:ext cx="434734" cy="600164"/>
          </a:xfrm>
          <a:prstGeom prst="rect">
            <a:avLst/>
          </a:prstGeom>
          <a:noFill/>
        </p:spPr>
        <p:txBody>
          <a:bodyPr wrap="none" rtlCol="0">
            <a:spAutoFit/>
          </a:bodyPr>
          <a:lstStyle/>
          <a:p>
            <a:r>
              <a:rPr lang="en-CA" sz="3300" dirty="0">
                <a:solidFill>
                  <a:srgbClr val="C00000"/>
                </a:solidFill>
              </a:rPr>
              <a:t>x</a:t>
            </a:r>
          </a:p>
        </p:txBody>
      </p:sp>
      <p:sp>
        <p:nvSpPr>
          <p:cNvPr id="55" name="Rectangle 54"/>
          <p:cNvSpPr/>
          <p:nvPr/>
        </p:nvSpPr>
        <p:spPr>
          <a:xfrm>
            <a:off x="5082993" y="4044258"/>
            <a:ext cx="2857257" cy="507831"/>
          </a:xfrm>
          <a:prstGeom prst="rect">
            <a:avLst/>
          </a:prstGeom>
        </p:spPr>
        <p:txBody>
          <a:bodyPr wrap="none">
            <a:spAutoFit/>
          </a:bodyPr>
          <a:lstStyle/>
          <a:p>
            <a:r>
              <a:rPr lang="en-US" sz="1350" dirty="0"/>
              <a:t>The refrigerator is quarantined</a:t>
            </a:r>
          </a:p>
          <a:p>
            <a:r>
              <a:rPr lang="en-US" sz="1350" dirty="0"/>
              <a:t>- Bad lettuce </a:t>
            </a:r>
            <a:r>
              <a:rPr lang="en-US" sz="1350" dirty="0">
                <a:sym typeface="Wingdings" panose="05000000000000000000" pitchFamily="2" charset="2"/>
              </a:rPr>
              <a:t></a:t>
            </a:r>
            <a:endParaRPr lang="en-US" sz="1350" dirty="0"/>
          </a:p>
        </p:txBody>
      </p:sp>
      <p:pic>
        <p:nvPicPr>
          <p:cNvPr id="56" name="Picture 5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33566" y="4093192"/>
            <a:ext cx="542045" cy="176656"/>
          </a:xfrm>
          <a:prstGeom prst="rect">
            <a:avLst/>
          </a:prstGeom>
        </p:spPr>
      </p:pic>
      <p:pic>
        <p:nvPicPr>
          <p:cNvPr id="61" name="Picture 60"/>
          <p:cNvPicPr>
            <a:picLocks noChangeAspect="1"/>
          </p:cNvPicPr>
          <p:nvPr/>
        </p:nvPicPr>
        <p:blipFill>
          <a:blip r:embed="rId10">
            <a:duotone>
              <a:schemeClr val="accent2">
                <a:shade val="45000"/>
                <a:satMod val="135000"/>
              </a:schemeClr>
              <a:prstClr val="white"/>
            </a:duotone>
          </a:blip>
          <a:stretch>
            <a:fillRect/>
          </a:stretch>
        </p:blipFill>
        <p:spPr>
          <a:xfrm>
            <a:off x="3885724" y="3384816"/>
            <a:ext cx="134783" cy="134783"/>
          </a:xfrm>
          <a:prstGeom prst="rect">
            <a:avLst/>
          </a:prstGeom>
        </p:spPr>
      </p:pic>
    </p:spTree>
    <p:extLst>
      <p:ext uri="{BB962C8B-B14F-4D97-AF65-F5344CB8AC3E}">
        <p14:creationId xmlns:p14="http://schemas.microsoft.com/office/powerpoint/2010/main" val="1032491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493" y="532189"/>
            <a:ext cx="7521022" cy="636211"/>
          </a:xfrm>
        </p:spPr>
        <p:txBody>
          <a:bodyPr>
            <a:normAutofit fontScale="90000"/>
          </a:bodyPr>
          <a:lstStyle/>
          <a:p>
            <a:r>
              <a:rPr lang="en-US" dirty="0" smtClean="0"/>
              <a:t>Secure remote access: Trusted authentication &amp; accessible</a:t>
            </a:r>
            <a:endParaRPr lang="en-US" dirty="0"/>
          </a:p>
        </p:txBody>
      </p:sp>
      <p:sp>
        <p:nvSpPr>
          <p:cNvPr id="3" name="Slide Number Placeholder 2"/>
          <p:cNvSpPr>
            <a:spLocks noGrp="1"/>
          </p:cNvSpPr>
          <p:nvPr>
            <p:ph type="sldNum" sz="quarter" idx="4"/>
          </p:nvPr>
        </p:nvSpPr>
        <p:spPr>
          <a:xfrm>
            <a:off x="7883408" y="2964067"/>
            <a:ext cx="547107" cy="273844"/>
          </a:xfrm>
        </p:spPr>
        <p:txBody>
          <a:bodyPr/>
          <a:lstStyle/>
          <a:p>
            <a:fld id="{B9E795CD-93B8-DA4A-B13D-227462B2D34D}" type="slidenum">
              <a:rPr lang="en-US" smtClean="0"/>
              <a:pPr/>
              <a:t>19</a:t>
            </a:fld>
            <a:endParaRPr lang="en-US" dirty="0"/>
          </a:p>
        </p:txBody>
      </p:sp>
      <p:cxnSp>
        <p:nvCxnSpPr>
          <p:cNvPr id="4" name="Straight Arrow Connector 3"/>
          <p:cNvCxnSpPr/>
          <p:nvPr/>
        </p:nvCxnSpPr>
        <p:spPr>
          <a:xfrm>
            <a:off x="2847105" y="3641765"/>
            <a:ext cx="2478591" cy="0"/>
          </a:xfrm>
          <a:prstGeom prst="straightConnector1">
            <a:avLst/>
          </a:prstGeom>
          <a:ln w="38100">
            <a:solidFill>
              <a:srgbClr val="C00000"/>
            </a:solidFill>
            <a:tailEnd type="arrow"/>
          </a:ln>
          <a:effectLst/>
        </p:spPr>
        <p:style>
          <a:lnRef idx="2">
            <a:schemeClr val="dk1"/>
          </a:lnRef>
          <a:fillRef idx="0">
            <a:schemeClr val="dk1"/>
          </a:fillRef>
          <a:effectRef idx="1">
            <a:schemeClr val="dk1"/>
          </a:effectRef>
          <a:fontRef idx="minor">
            <a:schemeClr val="tx1"/>
          </a:fontRef>
        </p:style>
      </p:cxn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83450" y="3463246"/>
            <a:ext cx="1086245" cy="357039"/>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551266" y="1887186"/>
            <a:ext cx="1010417" cy="1010417"/>
          </a:xfrm>
          <a:prstGeom prst="rect">
            <a:avLst/>
          </a:prstGeom>
        </p:spPr>
      </p:pic>
      <p:grpSp>
        <p:nvGrpSpPr>
          <p:cNvPr id="7" name="Group 6"/>
          <p:cNvGrpSpPr/>
          <p:nvPr/>
        </p:nvGrpSpPr>
        <p:grpSpPr>
          <a:xfrm>
            <a:off x="5650562" y="2865548"/>
            <a:ext cx="1186808" cy="1178948"/>
            <a:chOff x="6513650" y="4723980"/>
            <a:chExt cx="1186808" cy="1178948"/>
          </a:xfrm>
        </p:grpSpPr>
        <p:pic>
          <p:nvPicPr>
            <p:cNvPr id="8" name="Picture 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513650" y="4723980"/>
              <a:ext cx="1186808" cy="1178948"/>
            </a:xfrm>
            <a:prstGeom prst="rect">
              <a:avLst/>
            </a:prstGeom>
          </p:spPr>
        </p:pic>
        <p:pic>
          <p:nvPicPr>
            <p:cNvPr id="9" name="Picture 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7035046" y="5408056"/>
              <a:ext cx="306696" cy="306696"/>
            </a:xfrm>
            <a:prstGeom prst="rect">
              <a:avLst/>
            </a:prstGeom>
          </p:spPr>
        </p:pic>
      </p:grpSp>
      <p:cxnSp>
        <p:nvCxnSpPr>
          <p:cNvPr id="10" name="Straight Arrow Connector 9"/>
          <p:cNvCxnSpPr/>
          <p:nvPr/>
        </p:nvCxnSpPr>
        <p:spPr>
          <a:xfrm flipH="1">
            <a:off x="2839635" y="2705797"/>
            <a:ext cx="701315" cy="692564"/>
          </a:xfrm>
          <a:prstGeom prst="straightConnector1">
            <a:avLst/>
          </a:prstGeom>
          <a:ln w="38100">
            <a:headEnd type="arrow"/>
            <a:tailEnd type="arrow"/>
          </a:ln>
          <a:effectLst/>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flipH="1" flipV="1">
            <a:off x="4551368" y="2702783"/>
            <a:ext cx="783778" cy="679930"/>
          </a:xfrm>
          <a:prstGeom prst="straightConnector1">
            <a:avLst/>
          </a:prstGeom>
          <a:ln w="38100">
            <a:headEnd type="arrow"/>
            <a:tailEnd type="arrow"/>
          </a:ln>
          <a:effectLst/>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flipH="1">
            <a:off x="2847105" y="3860134"/>
            <a:ext cx="2488041" cy="0"/>
          </a:xfrm>
          <a:prstGeom prst="straightConnector1">
            <a:avLst/>
          </a:prstGeom>
          <a:ln w="38100">
            <a:headEnd type="arrow"/>
            <a:tailEnd type="arrow"/>
          </a:ln>
          <a:effectLst/>
        </p:spPr>
        <p:style>
          <a:lnRef idx="2">
            <a:schemeClr val="dk1"/>
          </a:lnRef>
          <a:fillRef idx="0">
            <a:schemeClr val="dk1"/>
          </a:fillRef>
          <a:effectRef idx="1">
            <a:schemeClr val="dk1"/>
          </a:effectRef>
          <a:fontRef idx="minor">
            <a:schemeClr val="tx1"/>
          </a:fontRef>
        </p:style>
      </p:cxnSp>
      <p:grpSp>
        <p:nvGrpSpPr>
          <p:cNvPr id="13" name="Group 12"/>
          <p:cNvGrpSpPr/>
          <p:nvPr/>
        </p:nvGrpSpPr>
        <p:grpSpPr>
          <a:xfrm>
            <a:off x="1602181" y="2338147"/>
            <a:ext cx="1041419" cy="1706349"/>
            <a:chOff x="2375756" y="3737217"/>
            <a:chExt cx="1380581" cy="2536099"/>
          </a:xfrm>
        </p:grpSpPr>
        <p:grpSp>
          <p:nvGrpSpPr>
            <p:cNvPr id="14" name="Group 13"/>
            <p:cNvGrpSpPr/>
            <p:nvPr/>
          </p:nvGrpSpPr>
          <p:grpSpPr>
            <a:xfrm>
              <a:off x="2375756" y="3737217"/>
              <a:ext cx="1380581" cy="2536099"/>
              <a:chOff x="6107743" y="3220269"/>
              <a:chExt cx="1620180" cy="2924850"/>
            </a:xfrm>
          </p:grpSpPr>
          <p:pic>
            <p:nvPicPr>
              <p:cNvPr id="16" name="Picture 1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107743" y="3220269"/>
                <a:ext cx="1620180" cy="2924850"/>
              </a:xfrm>
              <a:prstGeom prst="rect">
                <a:avLst/>
              </a:prstGeom>
            </p:spPr>
          </p:pic>
          <p:sp>
            <p:nvSpPr>
              <p:cNvPr id="17" name="Rectangle 16"/>
              <p:cNvSpPr/>
              <p:nvPr/>
            </p:nvSpPr>
            <p:spPr>
              <a:xfrm>
                <a:off x="6306002" y="3601621"/>
                <a:ext cx="1260140" cy="2084970"/>
              </a:xfrm>
              <a:prstGeom prst="rect">
                <a:avLst/>
              </a:prstGeom>
              <a:solidFill>
                <a:srgbClr val="147448"/>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CA" sz="1400" b="1" dirty="0">
                    <a:latin typeface="Arial" panose="020B0604020202020204" pitchFamily="34" charset="0"/>
                    <a:cs typeface="Arial" panose="020B0604020202020204" pitchFamily="34" charset="0"/>
                  </a:rPr>
                  <a:t>Mobile</a:t>
                </a:r>
                <a:endParaRPr lang="en-CA" b="1" dirty="0">
                  <a:latin typeface="Arial" panose="020B0604020202020204" pitchFamily="34" charset="0"/>
                  <a:cs typeface="Arial" panose="020B0604020202020204" pitchFamily="34" charset="0"/>
                </a:endParaRPr>
              </a:p>
            </p:txBody>
          </p:sp>
          <p:pic>
            <p:nvPicPr>
              <p:cNvPr id="18" name="Picture 17"/>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415367" y="4029332"/>
                <a:ext cx="1086246" cy="357039"/>
              </a:xfrm>
              <a:prstGeom prst="rect">
                <a:avLst/>
              </a:prstGeom>
            </p:spPr>
          </p:pic>
        </p:grpSp>
        <p:pic>
          <p:nvPicPr>
            <p:cNvPr id="15" name="Picture 14"/>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764258" y="4943124"/>
              <a:ext cx="672864" cy="672864"/>
            </a:xfrm>
            <a:prstGeom prst="rect">
              <a:avLst/>
            </a:prstGeom>
          </p:spPr>
        </p:pic>
      </p:grpSp>
      <p:sp>
        <p:nvSpPr>
          <p:cNvPr id="19" name="Rectangle 18"/>
          <p:cNvSpPr/>
          <p:nvPr/>
        </p:nvSpPr>
        <p:spPr>
          <a:xfrm>
            <a:off x="3731856" y="4157566"/>
            <a:ext cx="4788490" cy="338554"/>
          </a:xfrm>
          <a:prstGeom prst="rect">
            <a:avLst/>
          </a:prstGeom>
        </p:spPr>
        <p:txBody>
          <a:bodyPr wrap="none">
            <a:spAutoFit/>
          </a:bodyPr>
          <a:lstStyle/>
          <a:p>
            <a:r>
              <a:rPr lang="en-CA" sz="1600" b="1" dirty="0">
                <a:solidFill>
                  <a:srgbClr val="C00000"/>
                </a:solidFill>
              </a:rPr>
              <a:t>n3CE618.router.securehomegateway.ca</a:t>
            </a:r>
            <a:endParaRPr lang="en-CA" sz="1600" dirty="0"/>
          </a:p>
        </p:txBody>
      </p:sp>
      <p:sp>
        <p:nvSpPr>
          <p:cNvPr id="20" name="Rectangle 19"/>
          <p:cNvSpPr/>
          <p:nvPr/>
        </p:nvSpPr>
        <p:spPr>
          <a:xfrm>
            <a:off x="4530237" y="1522332"/>
            <a:ext cx="4572000" cy="923330"/>
          </a:xfrm>
          <a:prstGeom prst="rect">
            <a:avLst/>
          </a:prstGeom>
        </p:spPr>
        <p:txBody>
          <a:bodyPr>
            <a:spAutoFit/>
          </a:bodyPr>
          <a:lstStyle/>
          <a:p>
            <a:pPr algn="ctr"/>
            <a:r>
              <a:rPr lang="en-CA" b="1" dirty="0">
                <a:solidFill>
                  <a:srgbClr val="682D8E"/>
                </a:solidFill>
              </a:rPr>
              <a:t>The prototype will use securehomegateway.ca 3</a:t>
            </a:r>
            <a:r>
              <a:rPr lang="en-CA" b="1" baseline="30000" dirty="0">
                <a:solidFill>
                  <a:srgbClr val="682D8E"/>
                </a:solidFill>
              </a:rPr>
              <a:t>rd</a:t>
            </a:r>
            <a:r>
              <a:rPr lang="en-CA" b="1" dirty="0">
                <a:solidFill>
                  <a:srgbClr val="682D8E"/>
                </a:solidFill>
              </a:rPr>
              <a:t> level domains</a:t>
            </a:r>
          </a:p>
        </p:txBody>
      </p:sp>
      <p:sp>
        <p:nvSpPr>
          <p:cNvPr id="21" name="Slide Number Placeholder 2"/>
          <p:cNvSpPr txBox="1">
            <a:spLocks/>
          </p:cNvSpPr>
          <p:nvPr/>
        </p:nvSpPr>
        <p:spPr>
          <a:xfrm>
            <a:off x="8398933" y="4649897"/>
            <a:ext cx="547107" cy="273844"/>
          </a:xfrm>
          <a:prstGeom prst="rect">
            <a:avLst/>
          </a:prstGeom>
        </p:spPr>
        <p:txBody>
          <a:bodyPr vert="horz" lIns="91440" tIns="45720" rIns="91440" bIns="45720" rtlCol="0" anchor="ctr"/>
          <a:lstStyle>
            <a:defPPr>
              <a:defRPr lang="en-US"/>
            </a:defPPr>
            <a:lvl1pPr marL="0" algn="ctr" defTabSz="457200" rtl="0" eaLnBrk="1" latinLnBrk="0" hangingPunct="1">
              <a:defRPr sz="1000" kern="1200">
                <a:solidFill>
                  <a:schemeClr val="bg1"/>
                </a:solidFill>
                <a:latin typeface="Verdana"/>
                <a:ea typeface="+mn-ea"/>
                <a:cs typeface="Verdan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22</a:t>
            </a:r>
            <a:endParaRPr lang="en-US" dirty="0"/>
          </a:p>
        </p:txBody>
      </p:sp>
    </p:spTree>
    <p:extLst>
      <p:ext uri="{BB962C8B-B14F-4D97-AF65-F5344CB8AC3E}">
        <p14:creationId xmlns:p14="http://schemas.microsoft.com/office/powerpoint/2010/main" val="2818539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Arrow Connector 34"/>
          <p:cNvCxnSpPr/>
          <p:nvPr/>
        </p:nvCxnSpPr>
        <p:spPr>
          <a:xfrm flipH="1">
            <a:off x="6679605" y="2575324"/>
            <a:ext cx="194760" cy="505208"/>
          </a:xfrm>
          <a:prstGeom prst="straightConnector1">
            <a:avLst/>
          </a:prstGeom>
          <a:ln w="28575">
            <a:solidFill>
              <a:srgbClr val="C8102E"/>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0" name="Straight Arrow Connector 39"/>
          <p:cNvCxnSpPr/>
          <p:nvPr/>
        </p:nvCxnSpPr>
        <p:spPr>
          <a:xfrm flipH="1">
            <a:off x="6679605" y="2790177"/>
            <a:ext cx="496994" cy="294808"/>
          </a:xfrm>
          <a:prstGeom prst="straightConnector1">
            <a:avLst/>
          </a:prstGeom>
          <a:ln w="28575">
            <a:solidFill>
              <a:srgbClr val="C8102E"/>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3" name="Straight Arrow Connector 42"/>
          <p:cNvCxnSpPr/>
          <p:nvPr/>
        </p:nvCxnSpPr>
        <p:spPr>
          <a:xfrm flipH="1" flipV="1">
            <a:off x="6679606" y="3084985"/>
            <a:ext cx="212114" cy="378867"/>
          </a:xfrm>
          <a:prstGeom prst="straightConnector1">
            <a:avLst/>
          </a:prstGeom>
          <a:ln w="28575">
            <a:solidFill>
              <a:srgbClr val="C8102E"/>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4" name="Straight Arrow Connector 43"/>
          <p:cNvCxnSpPr/>
          <p:nvPr/>
        </p:nvCxnSpPr>
        <p:spPr>
          <a:xfrm flipH="1" flipV="1">
            <a:off x="6679605" y="3079864"/>
            <a:ext cx="488974" cy="190131"/>
          </a:xfrm>
          <a:prstGeom prst="straightConnector1">
            <a:avLst/>
          </a:prstGeom>
          <a:ln w="28575">
            <a:solidFill>
              <a:srgbClr val="C8102E"/>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p:txBody>
          <a:bodyPr/>
          <a:lstStyle/>
          <a:p>
            <a:r>
              <a:rPr lang="en-CA" dirty="0" smtClean="0"/>
              <a:t>Project Evolution – From Idea in late 2016</a:t>
            </a:r>
            <a:endParaRPr lang="en-CA" dirty="0"/>
          </a:p>
        </p:txBody>
      </p:sp>
      <p:sp>
        <p:nvSpPr>
          <p:cNvPr id="3" name="Slide Number Placeholder 2"/>
          <p:cNvSpPr>
            <a:spLocks noGrp="1"/>
          </p:cNvSpPr>
          <p:nvPr>
            <p:ph type="sldNum" sz="quarter" idx="4"/>
          </p:nvPr>
        </p:nvSpPr>
        <p:spPr/>
        <p:txBody>
          <a:bodyPr/>
          <a:lstStyle/>
          <a:p>
            <a:fld id="{B9E795CD-93B8-DA4A-B13D-227462B2D34D}" type="slidenum">
              <a:rPr lang="en-US" smtClean="0"/>
              <a:pPr/>
              <a:t>2</a:t>
            </a:fld>
            <a:endParaRPr lang="en-US" dirty="0"/>
          </a:p>
        </p:txBody>
      </p:sp>
      <p:sp>
        <p:nvSpPr>
          <p:cNvPr id="5" name="Rounded Rectangle 4"/>
          <p:cNvSpPr/>
          <p:nvPr/>
        </p:nvSpPr>
        <p:spPr>
          <a:xfrm>
            <a:off x="3887543" y="1134444"/>
            <a:ext cx="2234463" cy="804333"/>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a:bodyPr>
          <a:lstStyle/>
          <a:p>
            <a:pPr algn="ctr"/>
            <a:r>
              <a:rPr lang="en-CA" dirty="0" smtClean="0"/>
              <a:t>Need security </a:t>
            </a:r>
            <a:r>
              <a:rPr lang="en-CA" dirty="0"/>
              <a:t>a</a:t>
            </a:r>
            <a:r>
              <a:rPr lang="en-CA" dirty="0" smtClean="0"/>
              <a:t>ccess controls</a:t>
            </a:r>
          </a:p>
        </p:txBody>
      </p:sp>
      <p:sp>
        <p:nvSpPr>
          <p:cNvPr id="9" name="Rounded Rectangle 8"/>
          <p:cNvSpPr/>
          <p:nvPr/>
        </p:nvSpPr>
        <p:spPr>
          <a:xfrm>
            <a:off x="2514411" y="4132326"/>
            <a:ext cx="4707732" cy="804333"/>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a:bodyPr>
          <a:lstStyle/>
          <a:p>
            <a:pPr algn="ctr"/>
            <a:r>
              <a:rPr lang="en-CA" dirty="0" smtClean="0"/>
              <a:t>Need a new framework to prevent lightbulbs from killing the internet!</a:t>
            </a:r>
          </a:p>
        </p:txBody>
      </p:sp>
      <p:sp>
        <p:nvSpPr>
          <p:cNvPr id="18" name="Rounded Rectangle 17"/>
          <p:cNvSpPr/>
          <p:nvPr/>
        </p:nvSpPr>
        <p:spPr>
          <a:xfrm>
            <a:off x="6518506" y="1120727"/>
            <a:ext cx="1757507" cy="804333"/>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a:bodyPr>
          <a:lstStyle/>
          <a:p>
            <a:pPr algn="ctr"/>
            <a:r>
              <a:rPr lang="en-CA" dirty="0" smtClean="0"/>
              <a:t>Has to be easy to use</a:t>
            </a:r>
          </a:p>
        </p:txBody>
      </p:sp>
      <p:pic>
        <p:nvPicPr>
          <p:cNvPr id="20" name="Picture 1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311206" y="2493482"/>
            <a:ext cx="796795" cy="791518"/>
          </a:xfrm>
          <a:prstGeom prst="rect">
            <a:avLst/>
          </a:prstGeom>
        </p:spPr>
      </p:pic>
      <p:pic>
        <p:nvPicPr>
          <p:cNvPr id="21" name="Picture 2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204306" y="2815566"/>
            <a:ext cx="511620" cy="504540"/>
          </a:xfrm>
          <a:prstGeom prst="rect">
            <a:avLst/>
          </a:prstGeom>
        </p:spPr>
      </p:pic>
      <p:pic>
        <p:nvPicPr>
          <p:cNvPr id="22" name="Picture 2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61171" y="2575324"/>
            <a:ext cx="1010417" cy="1010417"/>
          </a:xfrm>
          <a:prstGeom prst="rect">
            <a:avLst/>
          </a:prstGeom>
        </p:spPr>
      </p:pic>
      <p:cxnSp>
        <p:nvCxnSpPr>
          <p:cNvPr id="23" name="Straight Arrow Connector 22"/>
          <p:cNvCxnSpPr>
            <a:stCxn id="21" idx="1"/>
          </p:cNvCxnSpPr>
          <p:nvPr/>
        </p:nvCxnSpPr>
        <p:spPr>
          <a:xfrm flipH="1">
            <a:off x="6072281" y="3067836"/>
            <a:ext cx="1132025" cy="0"/>
          </a:xfrm>
          <a:prstGeom prst="straightConnector1">
            <a:avLst/>
          </a:prstGeom>
          <a:ln w="57150">
            <a:solidFill>
              <a:srgbClr val="C8102E"/>
            </a:solidFill>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flipH="1">
            <a:off x="4386264" y="3059097"/>
            <a:ext cx="861515" cy="8739"/>
          </a:xfrm>
          <a:prstGeom prst="straightConnector1">
            <a:avLst/>
          </a:prstGeom>
          <a:ln w="57150">
            <a:solidFill>
              <a:srgbClr val="C8102E"/>
            </a:solidFill>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25" name="Rounded Rectangle 24"/>
          <p:cNvSpPr/>
          <p:nvPr/>
        </p:nvSpPr>
        <p:spPr>
          <a:xfrm>
            <a:off x="1328541" y="1117780"/>
            <a:ext cx="2234463" cy="804333"/>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a:bodyPr>
          <a:lstStyle/>
          <a:p>
            <a:pPr algn="ctr"/>
            <a:r>
              <a:rPr lang="en-CA" dirty="0" smtClean="0"/>
              <a:t>In the home</a:t>
            </a:r>
          </a:p>
          <a:p>
            <a:pPr algn="ctr"/>
            <a:r>
              <a:rPr lang="en-CA" dirty="0" smtClean="0"/>
              <a:t>Gateway</a:t>
            </a:r>
          </a:p>
        </p:txBody>
      </p:sp>
      <p:sp>
        <p:nvSpPr>
          <p:cNvPr id="29" name="TextBox 28"/>
          <p:cNvSpPr txBox="1"/>
          <p:nvPr/>
        </p:nvSpPr>
        <p:spPr>
          <a:xfrm>
            <a:off x="4536051" y="2606360"/>
            <a:ext cx="518091" cy="769441"/>
          </a:xfrm>
          <a:prstGeom prst="rect">
            <a:avLst/>
          </a:prstGeom>
          <a:noFill/>
        </p:spPr>
        <p:txBody>
          <a:bodyPr wrap="none" rtlCol="0">
            <a:spAutoFit/>
          </a:bodyPr>
          <a:lstStyle/>
          <a:p>
            <a:r>
              <a:rPr lang="en-CA" sz="4400" dirty="0" smtClean="0"/>
              <a:t>x</a:t>
            </a:r>
            <a:endParaRPr lang="en-CA" sz="4400" dirty="0"/>
          </a:p>
        </p:txBody>
      </p:sp>
      <p:sp>
        <p:nvSpPr>
          <p:cNvPr id="30" name="TextBox 29"/>
          <p:cNvSpPr txBox="1"/>
          <p:nvPr/>
        </p:nvSpPr>
        <p:spPr>
          <a:xfrm>
            <a:off x="6262199" y="2625308"/>
            <a:ext cx="518091" cy="769441"/>
          </a:xfrm>
          <a:prstGeom prst="rect">
            <a:avLst/>
          </a:prstGeom>
          <a:noFill/>
        </p:spPr>
        <p:txBody>
          <a:bodyPr wrap="none" rtlCol="0">
            <a:spAutoFit/>
          </a:bodyPr>
          <a:lstStyle/>
          <a:p>
            <a:r>
              <a:rPr lang="en-CA" sz="4400" dirty="0" smtClean="0"/>
              <a:t>x</a:t>
            </a:r>
            <a:endParaRPr lang="en-CA" sz="4400" dirty="0"/>
          </a:p>
        </p:txBody>
      </p:sp>
      <p:pic>
        <p:nvPicPr>
          <p:cNvPr id="31" name="Picture 3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00896" y="2364016"/>
            <a:ext cx="511620" cy="504540"/>
          </a:xfrm>
          <a:prstGeom prst="rect">
            <a:avLst/>
          </a:prstGeom>
        </p:spPr>
      </p:pic>
      <p:pic>
        <p:nvPicPr>
          <p:cNvPr id="32" name="Picture 3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70954" y="2089735"/>
            <a:ext cx="511620" cy="504540"/>
          </a:xfrm>
          <a:prstGeom prst="rect">
            <a:avLst/>
          </a:prstGeom>
        </p:spPr>
      </p:pic>
      <p:pic>
        <p:nvPicPr>
          <p:cNvPr id="33" name="Picture 3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00896" y="3211582"/>
            <a:ext cx="511620" cy="504540"/>
          </a:xfrm>
          <a:prstGeom prst="rect">
            <a:avLst/>
          </a:prstGeom>
        </p:spPr>
      </p:pic>
      <p:pic>
        <p:nvPicPr>
          <p:cNvPr id="34" name="Picture 3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70954" y="3420953"/>
            <a:ext cx="511620" cy="504540"/>
          </a:xfrm>
          <a:prstGeom prst="rect">
            <a:avLst/>
          </a:prstGeom>
        </p:spPr>
      </p:pic>
      <p:sp>
        <p:nvSpPr>
          <p:cNvPr id="52" name="TextBox 51"/>
          <p:cNvSpPr txBox="1"/>
          <p:nvPr/>
        </p:nvSpPr>
        <p:spPr>
          <a:xfrm>
            <a:off x="5434674" y="3134993"/>
            <a:ext cx="492443" cy="769441"/>
          </a:xfrm>
          <a:prstGeom prst="rect">
            <a:avLst/>
          </a:prstGeom>
          <a:noFill/>
        </p:spPr>
        <p:txBody>
          <a:bodyPr wrap="none" rtlCol="0">
            <a:spAutoFit/>
          </a:bodyPr>
          <a:lstStyle/>
          <a:p>
            <a:r>
              <a:rPr lang="en-CA" sz="4400" dirty="0" smtClean="0"/>
              <a:t>?</a:t>
            </a:r>
            <a:endParaRPr lang="en-CA" sz="4400" dirty="0"/>
          </a:p>
        </p:txBody>
      </p:sp>
      <p:sp>
        <p:nvSpPr>
          <p:cNvPr id="55" name="Rounded Rectangle 54"/>
          <p:cNvSpPr/>
          <p:nvPr/>
        </p:nvSpPr>
        <p:spPr>
          <a:xfrm>
            <a:off x="327495" y="2682818"/>
            <a:ext cx="2234463" cy="804333"/>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a:bodyPr>
          <a:lstStyle/>
          <a:p>
            <a:pPr algn="ctr"/>
            <a:r>
              <a:rPr lang="en-CA" dirty="0" smtClean="0"/>
              <a:t>MIRAI </a:t>
            </a:r>
            <a:r>
              <a:rPr lang="en-CA" dirty="0" err="1" smtClean="0"/>
              <a:t>Dyn</a:t>
            </a:r>
            <a:r>
              <a:rPr lang="en-CA" dirty="0" smtClean="0"/>
              <a:t> Attack</a:t>
            </a:r>
          </a:p>
          <a:p>
            <a:pPr algn="ctr"/>
            <a:r>
              <a:rPr lang="en-CA" dirty="0" smtClean="0"/>
              <a:t>October 2016</a:t>
            </a:r>
          </a:p>
        </p:txBody>
      </p:sp>
      <p:sp>
        <p:nvSpPr>
          <p:cNvPr id="6" name="Freeform 5"/>
          <p:cNvSpPr/>
          <p:nvPr/>
        </p:nvSpPr>
        <p:spPr>
          <a:xfrm>
            <a:off x="720841" y="1675288"/>
            <a:ext cx="507258" cy="820957"/>
          </a:xfrm>
          <a:custGeom>
            <a:avLst/>
            <a:gdLst>
              <a:gd name="connsiteX0" fmla="*/ 0 w 507258"/>
              <a:gd name="connsiteY0" fmla="*/ 820957 h 820957"/>
              <a:gd name="connsiteX1" fmla="*/ 113466 w 507258"/>
              <a:gd name="connsiteY1" fmla="*/ 320373 h 820957"/>
              <a:gd name="connsiteX2" fmla="*/ 507258 w 507258"/>
              <a:gd name="connsiteY2" fmla="*/ 0 h 820957"/>
            </a:gdLst>
            <a:ahLst/>
            <a:cxnLst>
              <a:cxn ang="0">
                <a:pos x="connsiteX0" y="connsiteY0"/>
              </a:cxn>
              <a:cxn ang="0">
                <a:pos x="connsiteX1" y="connsiteY1"/>
              </a:cxn>
              <a:cxn ang="0">
                <a:pos x="connsiteX2" y="connsiteY2"/>
              </a:cxn>
            </a:cxnLst>
            <a:rect l="l" t="t" r="r" b="b"/>
            <a:pathLst>
              <a:path w="507258" h="820957">
                <a:moveTo>
                  <a:pt x="0" y="820957"/>
                </a:moveTo>
                <a:cubicBezTo>
                  <a:pt x="14461" y="639078"/>
                  <a:pt x="28923" y="457199"/>
                  <a:pt x="113466" y="320373"/>
                </a:cubicBezTo>
                <a:cubicBezTo>
                  <a:pt x="198009" y="183547"/>
                  <a:pt x="352633" y="91773"/>
                  <a:pt x="507258" y="0"/>
                </a:cubicBezTo>
              </a:path>
            </a:pathLst>
          </a:custGeom>
          <a:noFill/>
          <a:ln>
            <a:solidFill>
              <a:schemeClr val="bg1">
                <a:lumMod val="75000"/>
              </a:schemeClr>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0" name="Freeform 9"/>
          <p:cNvSpPr/>
          <p:nvPr/>
        </p:nvSpPr>
        <p:spPr>
          <a:xfrm>
            <a:off x="3023527" y="720311"/>
            <a:ext cx="1314867" cy="254159"/>
          </a:xfrm>
          <a:custGeom>
            <a:avLst/>
            <a:gdLst>
              <a:gd name="connsiteX0" fmla="*/ 0 w 1314867"/>
              <a:gd name="connsiteY0" fmla="*/ 200763 h 254159"/>
              <a:gd name="connsiteX1" fmla="*/ 667445 w 1314867"/>
              <a:gd name="connsiteY1" fmla="*/ 530 h 254159"/>
              <a:gd name="connsiteX2" fmla="*/ 1314867 w 1314867"/>
              <a:gd name="connsiteY2" fmla="*/ 254159 h 254159"/>
            </a:gdLst>
            <a:ahLst/>
            <a:cxnLst>
              <a:cxn ang="0">
                <a:pos x="connsiteX0" y="connsiteY0"/>
              </a:cxn>
              <a:cxn ang="0">
                <a:pos x="connsiteX1" y="connsiteY1"/>
              </a:cxn>
              <a:cxn ang="0">
                <a:pos x="connsiteX2" y="connsiteY2"/>
              </a:cxn>
            </a:cxnLst>
            <a:rect l="l" t="t" r="r" b="b"/>
            <a:pathLst>
              <a:path w="1314867" h="254159">
                <a:moveTo>
                  <a:pt x="0" y="200763"/>
                </a:moveTo>
                <a:cubicBezTo>
                  <a:pt x="224150" y="96197"/>
                  <a:pt x="448301" y="-8369"/>
                  <a:pt x="667445" y="530"/>
                </a:cubicBezTo>
                <a:cubicBezTo>
                  <a:pt x="886589" y="9429"/>
                  <a:pt x="1100728" y="131794"/>
                  <a:pt x="1314867" y="254159"/>
                </a:cubicBezTo>
              </a:path>
            </a:pathLst>
          </a:custGeom>
          <a:noFill/>
          <a:ln>
            <a:solidFill>
              <a:schemeClr val="bg1">
                <a:lumMod val="75000"/>
              </a:schemeClr>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6" name="Freeform 35"/>
          <p:cNvSpPr/>
          <p:nvPr/>
        </p:nvSpPr>
        <p:spPr>
          <a:xfrm>
            <a:off x="5576853" y="731824"/>
            <a:ext cx="1314867" cy="254159"/>
          </a:xfrm>
          <a:custGeom>
            <a:avLst/>
            <a:gdLst>
              <a:gd name="connsiteX0" fmla="*/ 0 w 1314867"/>
              <a:gd name="connsiteY0" fmla="*/ 200763 h 254159"/>
              <a:gd name="connsiteX1" fmla="*/ 667445 w 1314867"/>
              <a:gd name="connsiteY1" fmla="*/ 530 h 254159"/>
              <a:gd name="connsiteX2" fmla="*/ 1314867 w 1314867"/>
              <a:gd name="connsiteY2" fmla="*/ 254159 h 254159"/>
            </a:gdLst>
            <a:ahLst/>
            <a:cxnLst>
              <a:cxn ang="0">
                <a:pos x="connsiteX0" y="connsiteY0"/>
              </a:cxn>
              <a:cxn ang="0">
                <a:pos x="connsiteX1" y="connsiteY1"/>
              </a:cxn>
              <a:cxn ang="0">
                <a:pos x="connsiteX2" y="connsiteY2"/>
              </a:cxn>
            </a:cxnLst>
            <a:rect l="l" t="t" r="r" b="b"/>
            <a:pathLst>
              <a:path w="1314867" h="254159">
                <a:moveTo>
                  <a:pt x="0" y="200763"/>
                </a:moveTo>
                <a:cubicBezTo>
                  <a:pt x="224150" y="96197"/>
                  <a:pt x="448301" y="-8369"/>
                  <a:pt x="667445" y="530"/>
                </a:cubicBezTo>
                <a:cubicBezTo>
                  <a:pt x="886589" y="9429"/>
                  <a:pt x="1100728" y="131794"/>
                  <a:pt x="1314867" y="254159"/>
                </a:cubicBezTo>
              </a:path>
            </a:pathLst>
          </a:custGeom>
          <a:noFill/>
          <a:ln>
            <a:solidFill>
              <a:schemeClr val="bg1">
                <a:lumMod val="75000"/>
              </a:schemeClr>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1" name="Freeform 10"/>
          <p:cNvSpPr/>
          <p:nvPr/>
        </p:nvSpPr>
        <p:spPr>
          <a:xfrm>
            <a:off x="7415317" y="1995661"/>
            <a:ext cx="1195466" cy="2529618"/>
          </a:xfrm>
          <a:custGeom>
            <a:avLst/>
            <a:gdLst>
              <a:gd name="connsiteX0" fmla="*/ 867679 w 1195466"/>
              <a:gd name="connsiteY0" fmla="*/ 0 h 2529618"/>
              <a:gd name="connsiteX1" fmla="*/ 1148006 w 1195466"/>
              <a:gd name="connsiteY1" fmla="*/ 1728684 h 2529618"/>
              <a:gd name="connsiteX2" fmla="*/ 0 w 1195466"/>
              <a:gd name="connsiteY2" fmla="*/ 2529618 h 2529618"/>
            </a:gdLst>
            <a:ahLst/>
            <a:cxnLst>
              <a:cxn ang="0">
                <a:pos x="connsiteX0" y="connsiteY0"/>
              </a:cxn>
              <a:cxn ang="0">
                <a:pos x="connsiteX1" y="connsiteY1"/>
              </a:cxn>
              <a:cxn ang="0">
                <a:pos x="connsiteX2" y="connsiteY2"/>
              </a:cxn>
            </a:cxnLst>
            <a:rect l="l" t="t" r="r" b="b"/>
            <a:pathLst>
              <a:path w="1195466" h="2529618">
                <a:moveTo>
                  <a:pt x="867679" y="0"/>
                </a:moveTo>
                <a:cubicBezTo>
                  <a:pt x="1080149" y="653540"/>
                  <a:pt x="1292619" y="1307081"/>
                  <a:pt x="1148006" y="1728684"/>
                </a:cubicBezTo>
                <a:cubicBezTo>
                  <a:pt x="1003393" y="2150287"/>
                  <a:pt x="501696" y="2339952"/>
                  <a:pt x="0" y="2529618"/>
                </a:cubicBezTo>
              </a:path>
            </a:pathLst>
          </a:custGeom>
          <a:noFill/>
          <a:ln>
            <a:solidFill>
              <a:schemeClr val="bg1">
                <a:lumMod val="75000"/>
              </a:schemeClr>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pic>
        <p:nvPicPr>
          <p:cNvPr id="37" name="Picture 2" descr="Image result for thinking"/>
          <p:cNvPicPr>
            <a:picLocks noChangeAspect="1" noChangeArrowheads="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52326" y="3695509"/>
            <a:ext cx="1958675" cy="1104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385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a:t>
            </a:r>
            <a:endParaRPr lang="en-US" dirty="0"/>
          </a:p>
        </p:txBody>
      </p:sp>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20</a:t>
            </a:fld>
            <a:endParaRPr lang="en-US" dirty="0"/>
          </a:p>
        </p:txBody>
      </p:sp>
      <p:sp>
        <p:nvSpPr>
          <p:cNvPr id="4" name="TextBox 3"/>
          <p:cNvSpPr txBox="1"/>
          <p:nvPr/>
        </p:nvSpPr>
        <p:spPr>
          <a:xfrm>
            <a:off x="4265527" y="2501957"/>
            <a:ext cx="523022" cy="1200329"/>
          </a:xfrm>
          <a:prstGeom prst="rect">
            <a:avLst/>
          </a:prstGeom>
          <a:noFill/>
        </p:spPr>
        <p:txBody>
          <a:bodyPr wrap="square" rtlCol="0">
            <a:spAutoFit/>
          </a:bodyPr>
          <a:lstStyle/>
          <a:p>
            <a:pPr algn="ctr"/>
            <a:r>
              <a:rPr lang="en-CA" sz="7200" b="1" dirty="0" smtClean="0"/>
              <a:t>+</a:t>
            </a:r>
          </a:p>
        </p:txBody>
      </p:sp>
      <p:sp>
        <p:nvSpPr>
          <p:cNvPr id="5" name="TextBox 4"/>
          <p:cNvSpPr txBox="1"/>
          <p:nvPr/>
        </p:nvSpPr>
        <p:spPr>
          <a:xfrm>
            <a:off x="1111427" y="1114298"/>
            <a:ext cx="2656645" cy="923330"/>
          </a:xfrm>
          <a:prstGeom prst="rect">
            <a:avLst/>
          </a:prstGeom>
          <a:noFill/>
        </p:spPr>
        <p:txBody>
          <a:bodyPr wrap="square" rtlCol="0">
            <a:spAutoFit/>
          </a:bodyPr>
          <a:lstStyle/>
          <a:p>
            <a:pPr algn="ctr"/>
            <a:r>
              <a:rPr lang="en-CA" b="1" dirty="0" smtClean="0"/>
              <a:t>Secure gateway </a:t>
            </a:r>
          </a:p>
          <a:p>
            <a:pPr algn="ctr"/>
            <a:r>
              <a:rPr lang="en-CA" b="1" dirty="0"/>
              <a:t>p</a:t>
            </a:r>
            <a:r>
              <a:rPr lang="en-CA" b="1" dirty="0" smtClean="0"/>
              <a:t>rovisioning </a:t>
            </a:r>
            <a:r>
              <a:rPr lang="en-CA" b="1" dirty="0"/>
              <a:t>a</a:t>
            </a:r>
            <a:r>
              <a:rPr lang="en-CA" b="1" dirty="0" smtClean="0"/>
              <a:t>utomation</a:t>
            </a:r>
            <a:endParaRPr lang="en-US" b="1" dirty="0"/>
          </a:p>
        </p:txBody>
      </p:sp>
      <p:sp>
        <p:nvSpPr>
          <p:cNvPr id="6" name="TextBox 5"/>
          <p:cNvSpPr txBox="1"/>
          <p:nvPr/>
        </p:nvSpPr>
        <p:spPr>
          <a:xfrm>
            <a:off x="4993142" y="1114298"/>
            <a:ext cx="3105465" cy="923330"/>
          </a:xfrm>
          <a:prstGeom prst="rect">
            <a:avLst/>
          </a:prstGeom>
          <a:noFill/>
        </p:spPr>
        <p:txBody>
          <a:bodyPr wrap="square" rtlCol="0">
            <a:spAutoFit/>
          </a:bodyPr>
          <a:lstStyle/>
          <a:p>
            <a:pPr algn="ctr"/>
            <a:r>
              <a:rPr lang="en-CA" b="1" dirty="0" smtClean="0"/>
              <a:t>Secure device</a:t>
            </a:r>
          </a:p>
          <a:p>
            <a:pPr algn="ctr"/>
            <a:r>
              <a:rPr lang="en-CA" b="1" dirty="0"/>
              <a:t>p</a:t>
            </a:r>
            <a:r>
              <a:rPr lang="en-CA" b="1" dirty="0" smtClean="0"/>
              <a:t>rovisioning </a:t>
            </a:r>
            <a:r>
              <a:rPr lang="en-CA" b="1" dirty="0"/>
              <a:t>a</a:t>
            </a:r>
            <a:r>
              <a:rPr lang="en-CA" b="1" dirty="0" smtClean="0"/>
              <a:t>utomation</a:t>
            </a:r>
            <a:endParaRPr lang="en-US" b="1" dirty="0"/>
          </a:p>
        </p:txBody>
      </p:sp>
      <p:pic>
        <p:nvPicPr>
          <p:cNvPr id="7" name="Content Placeholder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54153" y="2328110"/>
            <a:ext cx="2183445" cy="1550022"/>
          </a:xfrm>
          <a:prstGeom prst="rect">
            <a:avLst/>
          </a:prstGeom>
        </p:spPr>
      </p:pic>
      <p:pic>
        <p:nvPicPr>
          <p:cNvPr id="8" name="Picture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49435" y="2328110"/>
            <a:ext cx="2180630" cy="1548024"/>
          </a:xfrm>
          <a:prstGeom prst="rect">
            <a:avLst/>
          </a:prstGeom>
        </p:spPr>
      </p:pic>
      <p:sp>
        <p:nvSpPr>
          <p:cNvPr id="9" name="TextBox 8"/>
          <p:cNvSpPr txBox="1"/>
          <p:nvPr/>
        </p:nvSpPr>
        <p:spPr>
          <a:xfrm>
            <a:off x="2955487" y="3888642"/>
            <a:ext cx="3334959" cy="584775"/>
          </a:xfrm>
          <a:prstGeom prst="rect">
            <a:avLst/>
          </a:prstGeom>
          <a:noFill/>
        </p:spPr>
        <p:txBody>
          <a:bodyPr wrap="square" rtlCol="0">
            <a:spAutoFit/>
          </a:bodyPr>
          <a:lstStyle/>
          <a:p>
            <a:pPr algn="ctr"/>
            <a:r>
              <a:rPr lang="en-CA" sz="3200" b="1" dirty="0" smtClean="0">
                <a:solidFill>
                  <a:srgbClr val="682D8E"/>
                </a:solidFill>
              </a:rPr>
              <a:t>INNOVATION</a:t>
            </a:r>
            <a:endParaRPr lang="en-CA" sz="4400" b="1" dirty="0" smtClean="0">
              <a:solidFill>
                <a:srgbClr val="682D8E"/>
              </a:solidFill>
            </a:endParaRPr>
          </a:p>
        </p:txBody>
      </p:sp>
    </p:spTree>
    <p:extLst>
      <p:ext uri="{BB962C8B-B14F-4D97-AF65-F5344CB8AC3E}">
        <p14:creationId xmlns:p14="http://schemas.microsoft.com/office/powerpoint/2010/main" val="17460747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1 – bundle with a DNSSEC signed 3</a:t>
            </a:r>
            <a:r>
              <a:rPr lang="en-US" baseline="30000" dirty="0" smtClean="0"/>
              <a:t>rd</a:t>
            </a:r>
            <a:r>
              <a:rPr lang="en-US" dirty="0" smtClean="0"/>
              <a:t> or 4</a:t>
            </a:r>
            <a:r>
              <a:rPr lang="en-US" baseline="30000" dirty="0" smtClean="0"/>
              <a:t>th</a:t>
            </a:r>
            <a:r>
              <a:rPr lang="en-US" dirty="0" smtClean="0"/>
              <a:t> level .CA domain</a:t>
            </a:r>
            <a:endParaRPr lang="en-US" dirty="0"/>
          </a:p>
        </p:txBody>
      </p:sp>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21</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653788" y="1863165"/>
            <a:ext cx="1632717" cy="164360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21323" y="1546562"/>
            <a:ext cx="1947686" cy="1934786"/>
          </a:xfrm>
          <a:prstGeom prst="rect">
            <a:avLst/>
          </a:prstGeom>
        </p:spPr>
      </p:pic>
      <p:sp>
        <p:nvSpPr>
          <p:cNvPr id="6" name="TextBox 5"/>
          <p:cNvSpPr txBox="1"/>
          <p:nvPr/>
        </p:nvSpPr>
        <p:spPr>
          <a:xfrm>
            <a:off x="2709591" y="1947552"/>
            <a:ext cx="747320" cy="1446550"/>
          </a:xfrm>
          <a:prstGeom prst="rect">
            <a:avLst/>
          </a:prstGeom>
          <a:noFill/>
        </p:spPr>
        <p:txBody>
          <a:bodyPr wrap="none" rtlCol="0">
            <a:spAutoFit/>
          </a:bodyPr>
          <a:lstStyle/>
          <a:p>
            <a:r>
              <a:rPr lang="en-CA" sz="8800" b="1" dirty="0" smtClean="0"/>
              <a:t>+</a:t>
            </a:r>
            <a:endParaRPr lang="en-US" sz="8800" b="1" dirty="0"/>
          </a:p>
        </p:txBody>
      </p:sp>
      <p:sp>
        <p:nvSpPr>
          <p:cNvPr id="7" name="TextBox 6"/>
          <p:cNvSpPr txBox="1"/>
          <p:nvPr/>
        </p:nvSpPr>
        <p:spPr>
          <a:xfrm>
            <a:off x="6690651" y="2623467"/>
            <a:ext cx="1891646" cy="1200329"/>
          </a:xfrm>
          <a:prstGeom prst="rect">
            <a:avLst/>
          </a:prstGeom>
          <a:noFill/>
        </p:spPr>
        <p:txBody>
          <a:bodyPr wrap="square" rtlCol="0">
            <a:spAutoFit/>
          </a:bodyPr>
          <a:lstStyle/>
          <a:p>
            <a:pPr algn="ctr"/>
            <a:r>
              <a:rPr lang="en-CA" dirty="0" smtClean="0"/>
              <a:t>QR Code to activate provisioning and </a:t>
            </a:r>
            <a:r>
              <a:rPr lang="en-CA" dirty="0" smtClean="0"/>
              <a:t>domain</a:t>
            </a:r>
            <a:endParaRPr lang="en-US" dirty="0"/>
          </a:p>
        </p:txBody>
      </p:sp>
      <p:sp>
        <p:nvSpPr>
          <p:cNvPr id="8" name="TextBox 7"/>
          <p:cNvSpPr txBox="1"/>
          <p:nvPr/>
        </p:nvSpPr>
        <p:spPr>
          <a:xfrm>
            <a:off x="2408264" y="3444392"/>
            <a:ext cx="4773371" cy="1477328"/>
          </a:xfrm>
          <a:prstGeom prst="rect">
            <a:avLst/>
          </a:prstGeom>
          <a:noFill/>
        </p:spPr>
        <p:txBody>
          <a:bodyPr wrap="square" rtlCol="0">
            <a:spAutoFit/>
          </a:bodyPr>
          <a:lstStyle/>
          <a:p>
            <a:pPr algn="ctr"/>
            <a:r>
              <a:rPr lang="en-US" dirty="0" smtClean="0">
                <a:solidFill>
                  <a:srgbClr val="008000"/>
                </a:solidFill>
              </a:rPr>
              <a:t>3</a:t>
            </a:r>
            <a:r>
              <a:rPr lang="en-US" baseline="30000" dirty="0" smtClean="0">
                <a:solidFill>
                  <a:srgbClr val="008000"/>
                </a:solidFill>
              </a:rPr>
              <a:t>rd</a:t>
            </a:r>
            <a:r>
              <a:rPr lang="en-US" dirty="0" smtClean="0">
                <a:solidFill>
                  <a:srgbClr val="008000"/>
                </a:solidFill>
              </a:rPr>
              <a:t> level domain</a:t>
            </a:r>
          </a:p>
          <a:p>
            <a:pPr algn="ctr"/>
            <a:r>
              <a:rPr lang="en-US" dirty="0" smtClean="0">
                <a:solidFill>
                  <a:srgbClr val="682D8E"/>
                </a:solidFill>
              </a:rPr>
              <a:t>domain</a:t>
            </a:r>
            <a:r>
              <a:rPr lang="en-US" dirty="0" smtClean="0">
                <a:solidFill>
                  <a:srgbClr val="008000"/>
                </a:solidFill>
              </a:rPr>
              <a:t>.securehomegateway.ca</a:t>
            </a:r>
          </a:p>
          <a:p>
            <a:pPr algn="ctr"/>
            <a:r>
              <a:rPr lang="en-US" dirty="0" smtClean="0">
                <a:solidFill>
                  <a:srgbClr val="008000"/>
                </a:solidFill>
              </a:rPr>
              <a:t>4</a:t>
            </a:r>
            <a:r>
              <a:rPr lang="en-US" baseline="30000" dirty="0" smtClean="0">
                <a:solidFill>
                  <a:srgbClr val="008000"/>
                </a:solidFill>
              </a:rPr>
              <a:t>th</a:t>
            </a:r>
            <a:r>
              <a:rPr lang="en-US" dirty="0" smtClean="0">
                <a:solidFill>
                  <a:srgbClr val="008000"/>
                </a:solidFill>
              </a:rPr>
              <a:t> level domain</a:t>
            </a:r>
          </a:p>
          <a:p>
            <a:pPr algn="ctr"/>
            <a:r>
              <a:rPr lang="en-US" dirty="0" smtClean="0">
                <a:solidFill>
                  <a:srgbClr val="7030A0"/>
                </a:solidFill>
              </a:rPr>
              <a:t>domain</a:t>
            </a:r>
            <a:r>
              <a:rPr lang="en-US" dirty="0" smtClean="0">
                <a:solidFill>
                  <a:srgbClr val="008000"/>
                </a:solidFill>
              </a:rPr>
              <a:t>.router.securehomegateway.ca</a:t>
            </a:r>
            <a:endParaRPr lang="en-US" dirty="0">
              <a:solidFill>
                <a:srgbClr val="008000"/>
              </a:solidFill>
            </a:endParaRPr>
          </a:p>
          <a:p>
            <a:pPr algn="ctr"/>
            <a:endParaRPr lang="en-US" dirty="0">
              <a:solidFill>
                <a:srgbClr val="008000"/>
              </a:solidFill>
            </a:endParaRPr>
          </a:p>
        </p:txBody>
      </p:sp>
      <p:pic>
        <p:nvPicPr>
          <p:cNvPr id="9" name="Picture 4" descr="Image result for qr code"/>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094132" y="1863165"/>
            <a:ext cx="741205" cy="74120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483382" y="1970277"/>
            <a:ext cx="747320" cy="1446550"/>
          </a:xfrm>
          <a:prstGeom prst="rect">
            <a:avLst/>
          </a:prstGeom>
          <a:noFill/>
        </p:spPr>
        <p:txBody>
          <a:bodyPr wrap="none" rtlCol="0">
            <a:spAutoFit/>
          </a:bodyPr>
          <a:lstStyle/>
          <a:p>
            <a:r>
              <a:rPr lang="en-CA" sz="8800" b="1" dirty="0" smtClean="0"/>
              <a:t>+</a:t>
            </a:r>
            <a:endParaRPr lang="en-US" sz="8800" b="1" dirty="0"/>
          </a:p>
        </p:txBody>
      </p:sp>
      <p:pic>
        <p:nvPicPr>
          <p:cNvPr id="11" name="Picture 10"/>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1658048" y="2704603"/>
            <a:ext cx="447568" cy="447568"/>
          </a:xfrm>
          <a:prstGeom prst="rect">
            <a:avLst/>
          </a:prstGeom>
        </p:spPr>
      </p:pic>
    </p:spTree>
    <p:extLst>
      <p:ext uri="{BB962C8B-B14F-4D97-AF65-F5344CB8AC3E}">
        <p14:creationId xmlns:p14="http://schemas.microsoft.com/office/powerpoint/2010/main" val="3357792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 Secure Home Gateway setup</a:t>
            </a:r>
            <a:endParaRPr lang="en-US" dirty="0"/>
          </a:p>
        </p:txBody>
      </p:sp>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22</a:t>
            </a:fld>
            <a:endParaRPr lang="en-US" dirty="0"/>
          </a:p>
        </p:txBody>
      </p:sp>
      <p:sp>
        <p:nvSpPr>
          <p:cNvPr id="4" name="Rounded Rectangle 3"/>
          <p:cNvSpPr/>
          <p:nvPr/>
        </p:nvSpPr>
        <p:spPr>
          <a:xfrm>
            <a:off x="4789426" y="1855602"/>
            <a:ext cx="2708171" cy="1480839"/>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Image result for qr code"/>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100799" y="2418010"/>
            <a:ext cx="701988" cy="70199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54503" y="2401358"/>
            <a:ext cx="1438214" cy="646331"/>
          </a:xfrm>
          <a:prstGeom prst="rect">
            <a:avLst/>
          </a:prstGeom>
        </p:spPr>
        <p:txBody>
          <a:bodyPr wrap="none">
            <a:spAutoFit/>
          </a:bodyPr>
          <a:lstStyle/>
          <a:p>
            <a:pPr algn="r"/>
            <a:r>
              <a:rPr lang="en-US" dirty="0" smtClean="0"/>
              <a:t>SHG</a:t>
            </a:r>
          </a:p>
          <a:p>
            <a:pPr algn="r"/>
            <a:r>
              <a:rPr lang="en-US" dirty="0"/>
              <a:t>a</a:t>
            </a:r>
            <a:r>
              <a:rPr lang="en-US" dirty="0" smtClean="0"/>
              <a:t>pplication</a:t>
            </a:r>
          </a:p>
        </p:txBody>
      </p:sp>
      <p:pic>
        <p:nvPicPr>
          <p:cNvPr id="7" name="Picture 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803411" y="2013083"/>
            <a:ext cx="875221" cy="1413154"/>
          </a:xfrm>
          <a:prstGeom prst="rect">
            <a:avLst/>
          </a:prstGeom>
        </p:spPr>
      </p:pic>
      <p:grpSp>
        <p:nvGrpSpPr>
          <p:cNvPr id="8" name="Group 7"/>
          <p:cNvGrpSpPr/>
          <p:nvPr/>
        </p:nvGrpSpPr>
        <p:grpSpPr>
          <a:xfrm>
            <a:off x="5856882" y="2097717"/>
            <a:ext cx="1255963" cy="1238724"/>
            <a:chOff x="5832140" y="5049180"/>
            <a:chExt cx="1158476" cy="1150804"/>
          </a:xfrm>
        </p:grpSpPr>
        <p:pic>
          <p:nvPicPr>
            <p:cNvPr id="9" name="Picture 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832140" y="5049180"/>
              <a:ext cx="1158476" cy="1150804"/>
            </a:xfrm>
            <a:prstGeom prst="rect">
              <a:avLst/>
            </a:prstGeom>
          </p:spPr>
        </p:pic>
        <p:pic>
          <p:nvPicPr>
            <p:cNvPr id="10" name="Picture 9"/>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53552" y="5714592"/>
              <a:ext cx="306696" cy="306696"/>
            </a:xfrm>
            <a:prstGeom prst="rect">
              <a:avLst/>
            </a:prstGeom>
          </p:spPr>
        </p:pic>
      </p:grpSp>
      <p:cxnSp>
        <p:nvCxnSpPr>
          <p:cNvPr id="11" name="Straight Arrow Connector 10"/>
          <p:cNvCxnSpPr/>
          <p:nvPr/>
        </p:nvCxnSpPr>
        <p:spPr>
          <a:xfrm>
            <a:off x="3889326" y="2719660"/>
            <a:ext cx="791516" cy="0"/>
          </a:xfrm>
          <a:prstGeom prst="straightConnector1">
            <a:avLst/>
          </a:prstGeom>
          <a:ln w="57150">
            <a:solidFill>
              <a:srgbClr val="682D8E"/>
            </a:solidFill>
            <a:tailEnd type="triangle"/>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04257" y="3955852"/>
            <a:ext cx="8186886" cy="369332"/>
          </a:xfrm>
          <a:prstGeom prst="rect">
            <a:avLst/>
          </a:prstGeom>
        </p:spPr>
        <p:txBody>
          <a:bodyPr wrap="square">
            <a:spAutoFit/>
          </a:bodyPr>
          <a:lstStyle/>
          <a:p>
            <a:r>
              <a:rPr lang="en-CA" dirty="0"/>
              <a:t>https://datatracker.ietf.org/doc/draft-richardson-anima-smarkaklink/</a:t>
            </a:r>
          </a:p>
        </p:txBody>
      </p:sp>
      <p:sp>
        <p:nvSpPr>
          <p:cNvPr id="13" name="Rectangle 1"/>
          <p:cNvSpPr>
            <a:spLocks noChangeArrowheads="1"/>
          </p:cNvSpPr>
          <p:nvPr/>
        </p:nvSpPr>
        <p:spPr bwMode="auto">
          <a:xfrm>
            <a:off x="619129" y="837734"/>
            <a:ext cx="738695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sz="1050" b="1" dirty="0"/>
              <a:t>BRSKI enrollment of with disconnected Registrars </a:t>
            </a:r>
            <a:r>
              <a:rPr lang="en-US" sz="1050" b="1" dirty="0" smtClean="0"/>
              <a:t>– </a:t>
            </a:r>
            <a:r>
              <a:rPr lang="en-US" sz="1050" b="1" dirty="0" err="1" smtClean="0"/>
              <a:t>smarkaklink</a:t>
            </a:r>
            <a:endParaRPr lang="en-US" sz="1050" b="1" dirty="0" smtClean="0"/>
          </a:p>
          <a:p>
            <a:pPr lvl="0" defTabSz="914400" eaLnBrk="0" fontAlgn="base" hangingPunct="0">
              <a:spcBef>
                <a:spcPct val="0"/>
              </a:spcBef>
              <a:spcAft>
                <a:spcPct val="0"/>
              </a:spcAft>
            </a:pPr>
            <a:r>
              <a:rPr kumimoji="0" lang="en-US" altLang="en-US" sz="1050" b="0" i="0" u="none" strike="noStrike" cap="none" normalizeH="0" baseline="0" dirty="0" smtClean="0">
                <a:ln>
                  <a:noFill/>
                </a:ln>
                <a:solidFill>
                  <a:schemeClr val="tx1"/>
                </a:solidFill>
                <a:effectLst/>
                <a:latin typeface="Arial Unicode MS"/>
              </a:rPr>
              <a:t>This document details the mechanism used for initial enrollment using a smartphone of a BRSKI Registrar system.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solidFill>
                  <a:schemeClr val="tx1"/>
                </a:solidFill>
                <a:effectLst/>
                <a:latin typeface="Arial Unicode MS"/>
              </a:rPr>
              <a:t>…where the registrar device is new out of the box and is the intended gateway to the Internet (such as a home gateway),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solidFill>
                  <a:schemeClr val="tx1"/>
                </a:solidFill>
                <a:effectLst/>
                <a:latin typeface="Arial Unicode MS"/>
              </a:rPr>
              <a:t>but has not yet been configured…</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15" name="TextBox 14"/>
          <p:cNvSpPr txBox="1"/>
          <p:nvPr/>
        </p:nvSpPr>
        <p:spPr>
          <a:xfrm>
            <a:off x="3833599" y="2840529"/>
            <a:ext cx="917239" cy="276999"/>
          </a:xfrm>
          <a:prstGeom prst="rect">
            <a:avLst/>
          </a:prstGeom>
          <a:noFill/>
        </p:spPr>
        <p:txBody>
          <a:bodyPr wrap="none" rtlCol="0">
            <a:spAutoFit/>
          </a:bodyPr>
          <a:lstStyle/>
          <a:p>
            <a:r>
              <a:rPr lang="en-CA" sz="1200" dirty="0" err="1"/>
              <a:t>k</a:t>
            </a:r>
            <a:r>
              <a:rPr lang="en-CA" sz="1200" dirty="0" err="1" smtClean="0"/>
              <a:t>aklink</a:t>
            </a:r>
            <a:r>
              <a:rPr lang="en-CA" sz="1200" dirty="0" smtClean="0"/>
              <a:t> </a:t>
            </a:r>
            <a:r>
              <a:rPr lang="en-CA" sz="1200" dirty="0" smtClean="0">
                <a:sym typeface="Wingdings" panose="05000000000000000000" pitchFamily="2" charset="2"/>
              </a:rPr>
              <a:t></a:t>
            </a:r>
            <a:endParaRPr lang="en-CA" sz="1200" dirty="0"/>
          </a:p>
        </p:txBody>
      </p:sp>
    </p:spTree>
    <p:extLst>
      <p:ext uri="{BB962C8B-B14F-4D97-AF65-F5344CB8AC3E}">
        <p14:creationId xmlns:p14="http://schemas.microsoft.com/office/powerpoint/2010/main" val="31912364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 External </a:t>
            </a:r>
            <a:r>
              <a:rPr lang="en-US" dirty="0" smtClean="0"/>
              <a:t>DNS/DNSSEC </a:t>
            </a:r>
            <a:r>
              <a:rPr lang="en-US" dirty="0" smtClean="0"/>
              <a:t>Provisioning</a:t>
            </a:r>
            <a:endParaRPr lang="en-US" dirty="0"/>
          </a:p>
        </p:txBody>
      </p:sp>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23</a:t>
            </a:fld>
            <a:endParaRPr lang="en-US" dirty="0"/>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99539" y="1606016"/>
            <a:ext cx="850658" cy="862051"/>
          </a:xfrm>
          <a:prstGeom prst="rect">
            <a:avLst/>
          </a:prstGeom>
        </p:spPr>
      </p:pic>
      <p:sp>
        <p:nvSpPr>
          <p:cNvPr id="5" name="TextBox 4"/>
          <p:cNvSpPr txBox="1"/>
          <p:nvPr/>
        </p:nvSpPr>
        <p:spPr>
          <a:xfrm>
            <a:off x="6313125" y="2951923"/>
            <a:ext cx="2605787" cy="923330"/>
          </a:xfrm>
          <a:prstGeom prst="rect">
            <a:avLst/>
          </a:prstGeom>
          <a:noFill/>
        </p:spPr>
        <p:txBody>
          <a:bodyPr wrap="square" rtlCol="0">
            <a:spAutoFit/>
          </a:bodyPr>
          <a:lstStyle/>
          <a:p>
            <a:pPr algn="ctr"/>
            <a:r>
              <a:rPr lang="en-CA" dirty="0" smtClean="0"/>
              <a:t>SHG External </a:t>
            </a:r>
          </a:p>
          <a:p>
            <a:pPr algn="ctr"/>
            <a:r>
              <a:rPr lang="en-CA" dirty="0" smtClean="0"/>
              <a:t>Domain Provisioning</a:t>
            </a:r>
          </a:p>
          <a:p>
            <a:pPr algn="ctr"/>
            <a:r>
              <a:rPr lang="en-CA" dirty="0" smtClean="0"/>
              <a:t>&amp; Primary DNS</a:t>
            </a:r>
            <a:endParaRPr lang="en-US" dirty="0"/>
          </a:p>
        </p:txBody>
      </p:sp>
      <p:grpSp>
        <p:nvGrpSpPr>
          <p:cNvPr id="8" name="Group 7"/>
          <p:cNvGrpSpPr/>
          <p:nvPr/>
        </p:nvGrpSpPr>
        <p:grpSpPr>
          <a:xfrm>
            <a:off x="1089347" y="2198376"/>
            <a:ext cx="985665" cy="986924"/>
            <a:chOff x="5832140" y="5049180"/>
            <a:chExt cx="1158476" cy="1150804"/>
          </a:xfrm>
        </p:grpSpPr>
        <p:pic>
          <p:nvPicPr>
            <p:cNvPr id="9" name="Picture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832140" y="5049180"/>
              <a:ext cx="1158476" cy="1150804"/>
            </a:xfrm>
            <a:prstGeom prst="rect">
              <a:avLst/>
            </a:prstGeom>
          </p:spPr>
        </p:pic>
        <p:pic>
          <p:nvPicPr>
            <p:cNvPr id="10" name="Picture 9"/>
            <p:cNvPicPr>
              <a:picLocks noChangeAspect="1"/>
            </p:cNvPicPr>
            <p:nvPr/>
          </p:nvPicPr>
          <p:blipFill>
            <a:blip r:embed="rId5"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53552" y="5714592"/>
              <a:ext cx="306696" cy="306696"/>
            </a:xfrm>
            <a:prstGeom prst="rect">
              <a:avLst/>
            </a:prstGeom>
          </p:spPr>
        </p:pic>
      </p:grpSp>
      <p:sp>
        <p:nvSpPr>
          <p:cNvPr id="11" name="TextBox 10"/>
          <p:cNvSpPr txBox="1"/>
          <p:nvPr/>
        </p:nvSpPr>
        <p:spPr>
          <a:xfrm>
            <a:off x="1393062" y="3125369"/>
            <a:ext cx="1774846" cy="923330"/>
          </a:xfrm>
          <a:prstGeom prst="rect">
            <a:avLst/>
          </a:prstGeom>
          <a:noFill/>
        </p:spPr>
        <p:txBody>
          <a:bodyPr wrap="none" rtlCol="0">
            <a:spAutoFit/>
          </a:bodyPr>
          <a:lstStyle/>
          <a:p>
            <a:pPr algn="ctr"/>
            <a:r>
              <a:rPr lang="en-CA" dirty="0" smtClean="0">
                <a:solidFill>
                  <a:srgbClr val="682D8E"/>
                </a:solidFill>
              </a:rPr>
              <a:t>External</a:t>
            </a:r>
          </a:p>
          <a:p>
            <a:pPr algn="ctr"/>
            <a:r>
              <a:rPr lang="en-CA" dirty="0" smtClean="0">
                <a:solidFill>
                  <a:srgbClr val="682D8E"/>
                </a:solidFill>
              </a:rPr>
              <a:t>DNS view</a:t>
            </a:r>
          </a:p>
          <a:p>
            <a:pPr algn="ctr"/>
            <a:r>
              <a:rPr lang="en-CA" dirty="0" smtClean="0">
                <a:solidFill>
                  <a:srgbClr val="682D8E"/>
                </a:solidFill>
              </a:rPr>
              <a:t>Hidden Primary</a:t>
            </a:r>
            <a:endParaRPr lang="en-US" dirty="0">
              <a:solidFill>
                <a:srgbClr val="682D8E"/>
              </a:solidFill>
            </a:endParaRPr>
          </a:p>
        </p:txBody>
      </p:sp>
      <p:sp>
        <p:nvSpPr>
          <p:cNvPr id="12" name="TextBox 11"/>
          <p:cNvSpPr txBox="1"/>
          <p:nvPr/>
        </p:nvSpPr>
        <p:spPr>
          <a:xfrm>
            <a:off x="331972" y="1648632"/>
            <a:ext cx="1197765" cy="646331"/>
          </a:xfrm>
          <a:prstGeom prst="rect">
            <a:avLst/>
          </a:prstGeom>
          <a:noFill/>
        </p:spPr>
        <p:txBody>
          <a:bodyPr wrap="none" rtlCol="0">
            <a:spAutoFit/>
          </a:bodyPr>
          <a:lstStyle/>
          <a:p>
            <a:pPr algn="ctr"/>
            <a:r>
              <a:rPr lang="en-CA" dirty="0" smtClean="0">
                <a:solidFill>
                  <a:srgbClr val="682D8E"/>
                </a:solidFill>
              </a:rPr>
              <a:t>Internal</a:t>
            </a:r>
          </a:p>
          <a:p>
            <a:pPr algn="ctr"/>
            <a:r>
              <a:rPr lang="en-CA" dirty="0" smtClean="0">
                <a:solidFill>
                  <a:srgbClr val="682D8E"/>
                </a:solidFill>
              </a:rPr>
              <a:t>DNS view</a:t>
            </a:r>
          </a:p>
        </p:txBody>
      </p:sp>
      <p:pic>
        <p:nvPicPr>
          <p:cNvPr id="13" name="Picture 1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210491" y="2572361"/>
            <a:ext cx="639429" cy="639429"/>
          </a:xfrm>
          <a:prstGeom prst="rect">
            <a:avLst/>
          </a:prstGeom>
        </p:spPr>
      </p:pic>
      <p:cxnSp>
        <p:nvCxnSpPr>
          <p:cNvPr id="14" name="Straight Connector 13"/>
          <p:cNvCxnSpPr/>
          <p:nvPr/>
        </p:nvCxnSpPr>
        <p:spPr>
          <a:xfrm>
            <a:off x="2075012" y="2892705"/>
            <a:ext cx="2095207" cy="19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4849920" y="2426222"/>
            <a:ext cx="626965" cy="265616"/>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6521001" y="1763740"/>
            <a:ext cx="1838965" cy="646331"/>
          </a:xfrm>
          <a:prstGeom prst="rect">
            <a:avLst/>
          </a:prstGeom>
        </p:spPr>
        <p:txBody>
          <a:bodyPr wrap="none">
            <a:spAutoFit/>
          </a:bodyPr>
          <a:lstStyle/>
          <a:p>
            <a:r>
              <a:rPr lang="en-CA" dirty="0" smtClean="0"/>
              <a:t>Secondary DNS</a:t>
            </a:r>
          </a:p>
          <a:p>
            <a:r>
              <a:rPr lang="en-CA" dirty="0" smtClean="0"/>
              <a:t>D-Zone</a:t>
            </a:r>
            <a:endParaRPr lang="en-CA" dirty="0"/>
          </a:p>
        </p:txBody>
      </p:sp>
      <p:pic>
        <p:nvPicPr>
          <p:cNvPr id="17" name="Picture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620901" y="3039172"/>
            <a:ext cx="870019" cy="864256"/>
          </a:xfrm>
          <a:prstGeom prst="rect">
            <a:avLst/>
          </a:prstGeom>
        </p:spPr>
      </p:pic>
      <p:pic>
        <p:nvPicPr>
          <p:cNvPr id="18" name="Picture 17"/>
          <p:cNvPicPr>
            <a:picLocks noChangeAspect="1"/>
          </p:cNvPicPr>
          <p:nvPr/>
        </p:nvPicPr>
        <p:blipFill>
          <a:blip r:embed="rId8" cstate="email">
            <a:duotone>
              <a:prstClr val="black"/>
              <a:schemeClr val="bg1">
                <a:lumMod val="50000"/>
                <a:tint val="45000"/>
                <a:satMod val="400000"/>
              </a:schemeClr>
            </a:duotone>
            <a:extLst>
              <a:ext uri="{BEBA8EAE-BF5A-486C-A8C5-ECC9F3942E4B}">
                <a14:imgProps xmlns:a14="http://schemas.microsoft.com/office/drawing/2010/main">
                  <a14:imgLayer r:embed="rId9">
                    <a14:imgEffect>
                      <a14:artisticPhotocopy/>
                    </a14:imgEffect>
                  </a14:imgLayer>
                </a14:imgProps>
              </a:ext>
              <a:ext uri="{28A0092B-C50C-407E-A947-70E740481C1C}">
                <a14:useLocalDpi xmlns:a14="http://schemas.microsoft.com/office/drawing/2010/main"/>
              </a:ext>
            </a:extLst>
          </a:blip>
          <a:stretch>
            <a:fillRect/>
          </a:stretch>
        </p:blipFill>
        <p:spPr>
          <a:xfrm>
            <a:off x="5645383" y="3131291"/>
            <a:ext cx="375568" cy="373081"/>
          </a:xfrm>
          <a:prstGeom prst="rect">
            <a:avLst/>
          </a:prstGeom>
        </p:spPr>
      </p:pic>
      <p:cxnSp>
        <p:nvCxnSpPr>
          <p:cNvPr id="19" name="Straight Connector 18"/>
          <p:cNvCxnSpPr/>
          <p:nvPr/>
        </p:nvCxnSpPr>
        <p:spPr>
          <a:xfrm>
            <a:off x="4849920" y="3039172"/>
            <a:ext cx="581987" cy="243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6232969" y="2496661"/>
            <a:ext cx="0" cy="542511"/>
          </a:xfrm>
          <a:prstGeom prst="straightConnector1">
            <a:avLst/>
          </a:prstGeom>
          <a:ln w="28575">
            <a:solidFill>
              <a:srgbClr val="682D8E"/>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2068393" y="2254919"/>
            <a:ext cx="2367584" cy="645621"/>
          </a:xfrm>
          <a:prstGeom prst="rect">
            <a:avLst/>
          </a:prstGeom>
        </p:spPr>
        <p:txBody>
          <a:bodyPr wrap="square">
            <a:spAutoFit/>
          </a:bodyPr>
          <a:lstStyle/>
          <a:p>
            <a:r>
              <a:rPr lang="en-CA" dirty="0" smtClean="0">
                <a:solidFill>
                  <a:srgbClr val="C00000"/>
                </a:solidFill>
              </a:rPr>
              <a:t>SHG External</a:t>
            </a:r>
          </a:p>
          <a:p>
            <a:r>
              <a:rPr lang="en-CA" dirty="0" smtClean="0">
                <a:solidFill>
                  <a:srgbClr val="C00000"/>
                </a:solidFill>
              </a:rPr>
              <a:t>IP Address</a:t>
            </a:r>
            <a:endParaRPr lang="en-CA" dirty="0">
              <a:solidFill>
                <a:srgbClr val="C00000"/>
              </a:solidFill>
            </a:endParaRPr>
          </a:p>
        </p:txBody>
      </p:sp>
    </p:spTree>
    <p:extLst>
      <p:ext uri="{BB962C8B-B14F-4D97-AF65-F5344CB8AC3E}">
        <p14:creationId xmlns:p14="http://schemas.microsoft.com/office/powerpoint/2010/main" val="40569389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4 – </a:t>
            </a:r>
            <a:r>
              <a:rPr lang="en-CA" dirty="0" smtClean="0"/>
              <a:t>Automated Wi-Fi setup</a:t>
            </a:r>
            <a:endParaRPr lang="en-US" dirty="0"/>
          </a:p>
        </p:txBody>
      </p:sp>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24</a:t>
            </a:fld>
            <a:endParaRPr lang="en-US" dirty="0"/>
          </a:p>
        </p:txBody>
      </p:sp>
      <p:sp>
        <p:nvSpPr>
          <p:cNvPr id="4" name="Rounded Rectangle 3"/>
          <p:cNvSpPr/>
          <p:nvPr/>
        </p:nvSpPr>
        <p:spPr>
          <a:xfrm>
            <a:off x="6073600" y="1600531"/>
            <a:ext cx="1454307" cy="95115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5" name="Rounded Rectangle 4"/>
          <p:cNvSpPr/>
          <p:nvPr/>
        </p:nvSpPr>
        <p:spPr>
          <a:xfrm>
            <a:off x="4002468" y="1636203"/>
            <a:ext cx="1454307" cy="95115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6" name="Rounded Rectangle 5"/>
          <p:cNvSpPr/>
          <p:nvPr/>
        </p:nvSpPr>
        <p:spPr>
          <a:xfrm>
            <a:off x="1662330" y="1647146"/>
            <a:ext cx="1454307" cy="95115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226707" y="1543169"/>
            <a:ext cx="859008" cy="853319"/>
          </a:xfrm>
          <a:prstGeom prst="rect">
            <a:avLst/>
          </a:prstGeom>
        </p:spPr>
      </p:pic>
      <p:grpSp>
        <p:nvGrpSpPr>
          <p:cNvPr id="8" name="Group 7"/>
          <p:cNvGrpSpPr/>
          <p:nvPr/>
        </p:nvGrpSpPr>
        <p:grpSpPr>
          <a:xfrm>
            <a:off x="4736483" y="1684052"/>
            <a:ext cx="577672" cy="675275"/>
            <a:chOff x="5233647" y="4987735"/>
            <a:chExt cx="920576" cy="1113149"/>
          </a:xfrm>
        </p:grpSpPr>
        <p:pic>
          <p:nvPicPr>
            <p:cNvPr id="9" name="Picture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233647" y="5180308"/>
              <a:ext cx="920576" cy="920576"/>
            </a:xfrm>
            <a:prstGeom prst="rect">
              <a:avLst/>
            </a:prstGeom>
          </p:spPr>
        </p:pic>
        <p:pic>
          <p:nvPicPr>
            <p:cNvPr id="10" name="Picture 9"/>
            <p:cNvPicPr>
              <a:picLocks noChangeAspect="1"/>
            </p:cNvPicPr>
            <p:nvPr/>
          </p:nvPicPr>
          <p:blipFill rotWithShape="1">
            <a:blip r:embed="rId5" cstate="email">
              <a:extLst>
                <a:ext uri="{28A0092B-C50C-407E-A947-70E740481C1C}">
                  <a14:useLocalDpi xmlns:a14="http://schemas.microsoft.com/office/drawing/2010/main"/>
                </a:ext>
              </a:extLst>
            </a:blip>
            <a:srcRect l="24208" b="49915"/>
            <a:stretch/>
          </p:blipFill>
          <p:spPr>
            <a:xfrm>
              <a:off x="5589528" y="4987735"/>
              <a:ext cx="419020" cy="275059"/>
            </a:xfrm>
            <a:prstGeom prst="rect">
              <a:avLst/>
            </a:prstGeom>
          </p:spPr>
        </p:pic>
      </p:grpSp>
      <p:pic>
        <p:nvPicPr>
          <p:cNvPr id="11" name="Picture 4" descr="Image result for qr code"/>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757848" y="2076109"/>
            <a:ext cx="463324" cy="4633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result for qr code"/>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175090" y="2127665"/>
            <a:ext cx="463324" cy="4633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Image result for qr code"/>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6314495" y="2037381"/>
            <a:ext cx="463324" cy="4633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211497" y="2396488"/>
            <a:ext cx="543584" cy="877684"/>
          </a:xfrm>
          <a:prstGeom prst="rect">
            <a:avLst/>
          </a:prstGeom>
        </p:spPr>
      </p:pic>
      <p:pic>
        <p:nvPicPr>
          <p:cNvPr id="15" name="Picture 1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594886" y="2431972"/>
            <a:ext cx="543584" cy="877684"/>
          </a:xfrm>
          <a:prstGeom prst="rect">
            <a:avLst/>
          </a:prstGeom>
        </p:spPr>
      </p:pic>
      <p:pic>
        <p:nvPicPr>
          <p:cNvPr id="16" name="Picture 1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875888" y="1629715"/>
            <a:ext cx="597260" cy="588995"/>
          </a:xfrm>
          <a:prstGeom prst="rect">
            <a:avLst/>
          </a:prstGeom>
        </p:spPr>
      </p:pic>
      <p:pic>
        <p:nvPicPr>
          <p:cNvPr id="17" name="Picture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697670" y="2431972"/>
            <a:ext cx="543584" cy="877684"/>
          </a:xfrm>
          <a:prstGeom prst="rect">
            <a:avLst/>
          </a:prstGeom>
        </p:spPr>
      </p:pic>
      <p:sp>
        <p:nvSpPr>
          <p:cNvPr id="22" name="TextBox 21"/>
          <p:cNvSpPr txBox="1"/>
          <p:nvPr/>
        </p:nvSpPr>
        <p:spPr>
          <a:xfrm>
            <a:off x="745392" y="3910265"/>
            <a:ext cx="1157833" cy="461665"/>
          </a:xfrm>
          <a:prstGeom prst="rect">
            <a:avLst/>
          </a:prstGeom>
          <a:noFill/>
        </p:spPr>
        <p:txBody>
          <a:bodyPr wrap="square" rtlCol="0">
            <a:spAutoFit/>
          </a:bodyPr>
          <a:lstStyle/>
          <a:p>
            <a:r>
              <a:rPr lang="en-US" sz="2400" dirty="0" smtClean="0"/>
              <a:t>Scan</a:t>
            </a:r>
            <a:endParaRPr lang="en-US" sz="2400" dirty="0"/>
          </a:p>
        </p:txBody>
      </p:sp>
      <p:sp>
        <p:nvSpPr>
          <p:cNvPr id="23" name="TextBox 22"/>
          <p:cNvSpPr txBox="1"/>
          <p:nvPr/>
        </p:nvSpPr>
        <p:spPr>
          <a:xfrm>
            <a:off x="2199699" y="3735393"/>
            <a:ext cx="1157833" cy="830997"/>
          </a:xfrm>
          <a:prstGeom prst="rect">
            <a:avLst/>
          </a:prstGeom>
          <a:noFill/>
        </p:spPr>
        <p:txBody>
          <a:bodyPr wrap="square" rtlCol="0">
            <a:spAutoFit/>
          </a:bodyPr>
          <a:lstStyle/>
          <a:p>
            <a:r>
              <a:rPr lang="en-US" sz="2400" dirty="0" smtClean="0"/>
              <a:t>MUD profile</a:t>
            </a:r>
            <a:endParaRPr lang="en-US" sz="2400" dirty="0"/>
          </a:p>
        </p:txBody>
      </p:sp>
      <p:sp>
        <p:nvSpPr>
          <p:cNvPr id="24" name="TextBox 23"/>
          <p:cNvSpPr txBox="1"/>
          <p:nvPr/>
        </p:nvSpPr>
        <p:spPr>
          <a:xfrm>
            <a:off x="3636186" y="3735393"/>
            <a:ext cx="2022922" cy="830997"/>
          </a:xfrm>
          <a:prstGeom prst="rect">
            <a:avLst/>
          </a:prstGeom>
          <a:noFill/>
        </p:spPr>
        <p:txBody>
          <a:bodyPr wrap="square" rtlCol="0">
            <a:spAutoFit/>
          </a:bodyPr>
          <a:lstStyle/>
          <a:p>
            <a:r>
              <a:rPr lang="en-US" sz="2400" dirty="0" smtClean="0"/>
              <a:t>Wi-Fi credentials</a:t>
            </a:r>
            <a:endParaRPr lang="en-US" sz="2400" dirty="0"/>
          </a:p>
        </p:txBody>
      </p:sp>
      <p:sp>
        <p:nvSpPr>
          <p:cNvPr id="25" name="TextBox 24"/>
          <p:cNvSpPr txBox="1"/>
          <p:nvPr/>
        </p:nvSpPr>
        <p:spPr>
          <a:xfrm>
            <a:off x="5697670" y="3725598"/>
            <a:ext cx="2513760" cy="830997"/>
          </a:xfrm>
          <a:prstGeom prst="rect">
            <a:avLst/>
          </a:prstGeom>
          <a:noFill/>
        </p:spPr>
        <p:txBody>
          <a:bodyPr wrap="square" rtlCol="0">
            <a:spAutoFit/>
          </a:bodyPr>
          <a:lstStyle/>
          <a:p>
            <a:r>
              <a:rPr lang="en-US" sz="2400" dirty="0" smtClean="0"/>
              <a:t>Device access policy</a:t>
            </a:r>
            <a:endParaRPr lang="en-US" sz="2400" dirty="0"/>
          </a:p>
        </p:txBody>
      </p:sp>
      <p:cxnSp>
        <p:nvCxnSpPr>
          <p:cNvPr id="27" name="Straight Arrow Connector 26"/>
          <p:cNvCxnSpPr/>
          <p:nvPr/>
        </p:nvCxnSpPr>
        <p:spPr>
          <a:xfrm flipV="1">
            <a:off x="980379" y="3540891"/>
            <a:ext cx="6852745" cy="9795"/>
          </a:xfrm>
          <a:prstGeom prst="straightConnector1">
            <a:avLst/>
          </a:prstGeom>
          <a:ln w="57150">
            <a:solidFill>
              <a:srgbClr val="AD1225"/>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23333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Simple user interface is key to this project</a:t>
            </a:r>
          </a:p>
        </p:txBody>
      </p:sp>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25</a:t>
            </a:fld>
            <a:endParaRPr lang="en-US" dirty="0"/>
          </a:p>
        </p:txBody>
      </p:sp>
      <p:grpSp>
        <p:nvGrpSpPr>
          <p:cNvPr id="4" name="Group 3"/>
          <p:cNvGrpSpPr/>
          <p:nvPr/>
        </p:nvGrpSpPr>
        <p:grpSpPr>
          <a:xfrm>
            <a:off x="7792592" y="2461244"/>
            <a:ext cx="1044116" cy="1152128"/>
            <a:chOff x="5233647" y="4987735"/>
            <a:chExt cx="920576" cy="1113149"/>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33647" y="5180308"/>
              <a:ext cx="920576" cy="920576"/>
            </a:xfrm>
            <a:prstGeom prst="rect">
              <a:avLst/>
            </a:prstGeom>
          </p:spPr>
        </p:pic>
        <p:pic>
          <p:nvPicPr>
            <p:cNvPr id="6" name="Picture 5"/>
            <p:cNvPicPr>
              <a:picLocks noChangeAspect="1"/>
            </p:cNvPicPr>
            <p:nvPr/>
          </p:nvPicPr>
          <p:blipFill rotWithShape="1">
            <a:blip r:embed="rId4" cstate="email">
              <a:extLst>
                <a:ext uri="{28A0092B-C50C-407E-A947-70E740481C1C}">
                  <a14:useLocalDpi xmlns:a14="http://schemas.microsoft.com/office/drawing/2010/main"/>
                </a:ext>
              </a:extLst>
            </a:blip>
            <a:srcRect l="24208" b="49915"/>
            <a:stretch/>
          </p:blipFill>
          <p:spPr>
            <a:xfrm>
              <a:off x="5589528" y="4987735"/>
              <a:ext cx="419020" cy="275059"/>
            </a:xfrm>
            <a:prstGeom prst="rect">
              <a:avLst/>
            </a:prstGeom>
          </p:spPr>
        </p:pic>
      </p:grpSp>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26339" y="2317228"/>
            <a:ext cx="1186808" cy="1178948"/>
          </a:xfrm>
          <a:prstGeom prst="rect">
            <a:avLst/>
          </a:prstGeom>
        </p:spPr>
      </p:pic>
      <p:cxnSp>
        <p:nvCxnSpPr>
          <p:cNvPr id="8" name="Straight Arrow Connector 7"/>
          <p:cNvCxnSpPr/>
          <p:nvPr/>
        </p:nvCxnSpPr>
        <p:spPr>
          <a:xfrm flipH="1">
            <a:off x="1642463" y="3181324"/>
            <a:ext cx="468052" cy="0"/>
          </a:xfrm>
          <a:prstGeom prst="straightConnector1">
            <a:avLst/>
          </a:prstGeom>
          <a:ln w="38100">
            <a:headEnd type="arrow"/>
            <a:tailEnd type="arrow"/>
          </a:ln>
          <a:effectLst/>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H="1">
            <a:off x="7745623" y="3181324"/>
            <a:ext cx="278970" cy="0"/>
          </a:xfrm>
          <a:prstGeom prst="straightConnector1">
            <a:avLst/>
          </a:prstGeom>
          <a:ln w="38100">
            <a:tailEnd type="arrow"/>
          </a:ln>
          <a:effectLst/>
        </p:spPr>
        <p:style>
          <a:lnRef idx="2">
            <a:schemeClr val="dk1"/>
          </a:lnRef>
          <a:fillRef idx="0">
            <a:schemeClr val="dk1"/>
          </a:fillRef>
          <a:effectRef idx="1">
            <a:schemeClr val="dk1"/>
          </a:effectRef>
          <a:fontRef idx="minor">
            <a:schemeClr val="tx1"/>
          </a:fontRef>
        </p:style>
      </p:cxnSp>
      <p:pic>
        <p:nvPicPr>
          <p:cNvPr id="10" name="Picture 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263864" y="1924235"/>
            <a:ext cx="1407042" cy="2349432"/>
          </a:xfrm>
          <a:prstGeom prst="rect">
            <a:avLst/>
          </a:prstGeom>
        </p:spPr>
      </p:pic>
      <p:pic>
        <p:nvPicPr>
          <p:cNvPr id="11" name="Picture 10"/>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282608" y="1920430"/>
            <a:ext cx="1433978" cy="2394411"/>
          </a:xfrm>
          <a:prstGeom prst="rect">
            <a:avLst/>
          </a:prstGeom>
        </p:spPr>
      </p:pic>
      <p:pic>
        <p:nvPicPr>
          <p:cNvPr id="12" name="Picture 1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264277" y="1920430"/>
            <a:ext cx="1480666" cy="2394411"/>
          </a:xfrm>
          <a:prstGeom prst="rect">
            <a:avLst/>
          </a:prstGeom>
        </p:spPr>
      </p:pic>
      <p:cxnSp>
        <p:nvCxnSpPr>
          <p:cNvPr id="13" name="Straight Arrow Connector 12"/>
          <p:cNvCxnSpPr/>
          <p:nvPr/>
        </p:nvCxnSpPr>
        <p:spPr>
          <a:xfrm flipH="1">
            <a:off x="5812372" y="3181324"/>
            <a:ext cx="422986" cy="0"/>
          </a:xfrm>
          <a:prstGeom prst="straightConnector1">
            <a:avLst/>
          </a:prstGeom>
          <a:ln w="38100">
            <a:tailEnd type="arrow"/>
          </a:ln>
          <a:effectLst/>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flipH="1">
            <a:off x="3841214" y="3181324"/>
            <a:ext cx="422986" cy="0"/>
          </a:xfrm>
          <a:prstGeom prst="straightConnector1">
            <a:avLst/>
          </a:prstGeom>
          <a:ln w="38100">
            <a:tailEnd type="arrow"/>
          </a:ln>
          <a:effectLst/>
        </p:spPr>
        <p:style>
          <a:lnRef idx="2">
            <a:schemeClr val="dk1"/>
          </a:lnRef>
          <a:fillRef idx="0">
            <a:schemeClr val="dk1"/>
          </a:fillRef>
          <a:effectRef idx="1">
            <a:schemeClr val="dk1"/>
          </a:effectRef>
          <a:fontRef idx="minor">
            <a:schemeClr val="tx1"/>
          </a:fontRef>
        </p:style>
      </p:cxnSp>
      <p:pic>
        <p:nvPicPr>
          <p:cNvPr id="15" name="Picture 14"/>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158733" y="3876202"/>
            <a:ext cx="720443" cy="236803"/>
          </a:xfrm>
          <a:prstGeom prst="rect">
            <a:avLst/>
          </a:prstGeom>
        </p:spPr>
      </p:pic>
      <p:pic>
        <p:nvPicPr>
          <p:cNvPr id="16" name="Picture 15"/>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161519" y="4194767"/>
            <a:ext cx="726417" cy="238767"/>
          </a:xfrm>
          <a:prstGeom prst="rect">
            <a:avLst/>
          </a:prstGeom>
        </p:spPr>
      </p:pic>
      <p:pic>
        <p:nvPicPr>
          <p:cNvPr id="17" name="Picture 16"/>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157520" y="3549115"/>
            <a:ext cx="717410" cy="235806"/>
          </a:xfrm>
          <a:prstGeom prst="rect">
            <a:avLst/>
          </a:prstGeom>
        </p:spPr>
      </p:pic>
      <p:pic>
        <p:nvPicPr>
          <p:cNvPr id="18" name="Picture 17"/>
          <p:cNvPicPr>
            <a:picLocks noChangeAspect="1"/>
          </p:cNvPicPr>
          <p:nvPr/>
        </p:nvPicPr>
        <p:blipFill>
          <a:blip r:embed="rId12"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1088597" y="3049813"/>
            <a:ext cx="260946" cy="263021"/>
          </a:xfrm>
          <a:prstGeom prst="rect">
            <a:avLst/>
          </a:prstGeom>
        </p:spPr>
      </p:pic>
      <p:sp>
        <p:nvSpPr>
          <p:cNvPr id="19" name="TextBox 18"/>
          <p:cNvSpPr txBox="1"/>
          <p:nvPr/>
        </p:nvSpPr>
        <p:spPr>
          <a:xfrm>
            <a:off x="2007819" y="927441"/>
            <a:ext cx="5713409" cy="400110"/>
          </a:xfrm>
          <a:prstGeom prst="rect">
            <a:avLst/>
          </a:prstGeom>
          <a:noFill/>
        </p:spPr>
        <p:txBody>
          <a:bodyPr wrap="square" rtlCol="0">
            <a:spAutoFit/>
          </a:bodyPr>
          <a:lstStyle/>
          <a:p>
            <a:r>
              <a:rPr lang="en-US" sz="2000" b="1" dirty="0"/>
              <a:t>Swipe UP, DOWN, LEFT and RIGHT</a:t>
            </a:r>
            <a:endParaRPr lang="en-US" sz="2000" dirty="0"/>
          </a:p>
        </p:txBody>
      </p:sp>
    </p:spTree>
    <p:extLst>
      <p:ext uri="{BB962C8B-B14F-4D97-AF65-F5344CB8AC3E}">
        <p14:creationId xmlns:p14="http://schemas.microsoft.com/office/powerpoint/2010/main" val="12638720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 Future functionality</a:t>
            </a:r>
            <a:endParaRPr lang="en-US" dirty="0"/>
          </a:p>
        </p:txBody>
      </p:sp>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26</a:t>
            </a:fld>
            <a:endParaRPr lang="en-US" dirty="0"/>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29598" y="1040465"/>
            <a:ext cx="4103035" cy="4103035"/>
          </a:xfrm>
          <a:prstGeom prst="rect">
            <a:avLst/>
          </a:prstGeom>
        </p:spPr>
      </p:pic>
    </p:spTree>
    <p:extLst>
      <p:ext uri="{BB962C8B-B14F-4D97-AF65-F5344CB8AC3E}">
        <p14:creationId xmlns:p14="http://schemas.microsoft.com/office/powerpoint/2010/main" val="1803081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6459" y="1074599"/>
            <a:ext cx="4955279" cy="2414835"/>
          </a:xfrm>
        </p:spPr>
        <p:txBody>
          <a:bodyPr/>
          <a:lstStyle/>
          <a:p>
            <a:pPr algn="ctr"/>
            <a:r>
              <a:rPr lang="en-US" dirty="0" smtClean="0"/>
              <a:t>IoT service / action type –</a:t>
            </a:r>
            <a:br>
              <a:rPr lang="en-US" dirty="0" smtClean="0"/>
            </a:br>
            <a:r>
              <a:rPr lang="en-US" dirty="0" smtClean="0"/>
              <a:t/>
            </a:r>
            <a:br>
              <a:rPr lang="en-US" dirty="0" smtClean="0"/>
            </a:br>
            <a:r>
              <a:rPr lang="en-US" dirty="0" smtClean="0"/>
              <a:t>Generic IoT home controller</a:t>
            </a:r>
            <a:br>
              <a:rPr lang="en-US" dirty="0" smtClean="0"/>
            </a:br>
            <a:endParaRPr lang="en-US" dirty="0"/>
          </a:p>
        </p:txBody>
      </p:sp>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27</a:t>
            </a:fld>
            <a:endParaRPr lang="en-US" dirty="0"/>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295435" y="741238"/>
            <a:ext cx="1083726" cy="353192"/>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298102" y="1161132"/>
            <a:ext cx="1081059" cy="355334"/>
          </a:xfrm>
          <a:prstGeom prst="rect">
            <a:avLst/>
          </a:prstGeom>
        </p:spPr>
      </p:pic>
      <p:pic>
        <p:nvPicPr>
          <p:cNvPr id="6" name="Picture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295435" y="2404737"/>
            <a:ext cx="1083726" cy="353192"/>
          </a:xfrm>
          <a:prstGeom prst="rect">
            <a:avLst/>
          </a:prstGeom>
        </p:spPr>
      </p:pic>
      <p:pic>
        <p:nvPicPr>
          <p:cNvPr id="7" name="Picture 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295435" y="1573160"/>
            <a:ext cx="1083726" cy="356210"/>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289135" y="1987085"/>
            <a:ext cx="1090026" cy="358282"/>
          </a:xfrm>
          <a:prstGeom prst="rect">
            <a:avLst/>
          </a:prstGeom>
        </p:spPr>
      </p:pic>
      <p:pic>
        <p:nvPicPr>
          <p:cNvPr id="9" name="Picture 8"/>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302654" y="2815986"/>
            <a:ext cx="1076507" cy="353838"/>
          </a:xfrm>
          <a:prstGeom prst="rect">
            <a:avLst/>
          </a:prstGeom>
        </p:spPr>
      </p:pic>
      <p:pic>
        <p:nvPicPr>
          <p:cNvPr id="10" name="Picture 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302653" y="3235893"/>
            <a:ext cx="1076507" cy="353838"/>
          </a:xfrm>
          <a:prstGeom prst="rect">
            <a:avLst/>
          </a:prstGeom>
        </p:spPr>
      </p:pic>
      <p:pic>
        <p:nvPicPr>
          <p:cNvPr id="11" name="Picture 10"/>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292915" y="3655800"/>
            <a:ext cx="1086245" cy="357039"/>
          </a:xfrm>
          <a:prstGeom prst="rect">
            <a:avLst/>
          </a:prstGeom>
        </p:spPr>
      </p:pic>
      <p:pic>
        <p:nvPicPr>
          <p:cNvPr id="12" name="Picture 11"/>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292915" y="4067695"/>
            <a:ext cx="1086245" cy="357039"/>
          </a:xfrm>
          <a:prstGeom prst="rect">
            <a:avLst/>
          </a:prstGeom>
        </p:spPr>
      </p:pic>
    </p:spTree>
    <p:extLst>
      <p:ext uri="{BB962C8B-B14F-4D97-AF65-F5344CB8AC3E}">
        <p14:creationId xmlns:p14="http://schemas.microsoft.com/office/powerpoint/2010/main" val="1072590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378599" y="4339202"/>
            <a:ext cx="547107" cy="273844"/>
          </a:xfrm>
        </p:spPr>
        <p:txBody>
          <a:bodyPr/>
          <a:lstStyle/>
          <a:p>
            <a:fld id="{B9E795CD-93B8-DA4A-B13D-227462B2D34D}" type="slidenum">
              <a:rPr lang="en-US" smtClean="0"/>
              <a:pPr/>
              <a:t>28</a:t>
            </a:fld>
            <a:endParaRPr lang="en-US" dirty="0"/>
          </a:p>
        </p:txBody>
      </p:sp>
      <p:cxnSp>
        <p:nvCxnSpPr>
          <p:cNvPr id="4" name="Straight Arrow Connector 3"/>
          <p:cNvCxnSpPr/>
          <p:nvPr/>
        </p:nvCxnSpPr>
        <p:spPr>
          <a:xfrm>
            <a:off x="4952771" y="2966624"/>
            <a:ext cx="2478591" cy="0"/>
          </a:xfrm>
          <a:prstGeom prst="straightConnector1">
            <a:avLst/>
          </a:prstGeom>
          <a:ln w="38100">
            <a:solidFill>
              <a:srgbClr val="C00000"/>
            </a:solidFill>
            <a:tailEnd type="arrow"/>
          </a:ln>
          <a:effectLst/>
        </p:spPr>
        <p:style>
          <a:lnRef idx="2">
            <a:schemeClr val="dk1"/>
          </a:lnRef>
          <a:fillRef idx="0">
            <a:schemeClr val="dk1"/>
          </a:fillRef>
          <a:effectRef idx="1">
            <a:schemeClr val="dk1"/>
          </a:effectRef>
          <a:fontRef idx="minor">
            <a:schemeClr val="tx1"/>
          </a:fontRef>
        </p:style>
      </p:cxnSp>
      <p:sp>
        <p:nvSpPr>
          <p:cNvPr id="5" name="Title 1"/>
          <p:cNvSpPr txBox="1">
            <a:spLocks/>
          </p:cNvSpPr>
          <p:nvPr/>
        </p:nvSpPr>
        <p:spPr>
          <a:xfrm>
            <a:off x="743236" y="537200"/>
            <a:ext cx="7426949" cy="1143000"/>
          </a:xfrm>
          <a:prstGeom prst="rect">
            <a:avLst/>
          </a:prstGeom>
        </p:spPr>
        <p:txBody>
          <a:bodyPr vert="horz" lIns="91440" tIns="45720" rIns="91440" bIns="45720" rtlCol="0" anchor="t" anchorCtr="0">
            <a:normAutofit/>
          </a:bodyPr>
          <a:lstStyle>
            <a:lvl1pPr algn="l" defTabSz="457200" rtl="0" eaLnBrk="1" latinLnBrk="0" hangingPunct="1">
              <a:spcBef>
                <a:spcPct val="0"/>
              </a:spcBef>
              <a:buNone/>
              <a:defRPr sz="2800" kern="1200" cap="none">
                <a:solidFill>
                  <a:srgbClr val="C8102E"/>
                </a:solidFill>
                <a:latin typeface="+mj-lt"/>
                <a:ea typeface="+mj-ea"/>
                <a:cs typeface="+mj-cs"/>
              </a:defRPr>
            </a:lvl1pPr>
          </a:lstStyle>
          <a:p>
            <a:r>
              <a:rPr lang="en-CA" dirty="0" smtClean="0"/>
              <a:t>Adding remote VPN access to trusted mobile and computers</a:t>
            </a:r>
            <a:endParaRPr lang="en-CA"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95441" y="2320053"/>
            <a:ext cx="1186808" cy="1178948"/>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689116" y="2788105"/>
            <a:ext cx="1086245" cy="357039"/>
          </a:xfrm>
          <a:prstGeom prst="rect">
            <a:avLst/>
          </a:prstGeom>
        </p:spPr>
      </p:pic>
      <p:grpSp>
        <p:nvGrpSpPr>
          <p:cNvPr id="8" name="Group 7"/>
          <p:cNvGrpSpPr/>
          <p:nvPr/>
        </p:nvGrpSpPr>
        <p:grpSpPr>
          <a:xfrm>
            <a:off x="3373346" y="2362047"/>
            <a:ext cx="1380581" cy="2536099"/>
            <a:chOff x="6107743" y="3220269"/>
            <a:chExt cx="1620180" cy="2924850"/>
          </a:xfrm>
        </p:grpSpPr>
        <p:pic>
          <p:nvPicPr>
            <p:cNvPr id="9" name="Picture 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107743" y="3220269"/>
              <a:ext cx="1620180" cy="2924850"/>
            </a:xfrm>
            <a:prstGeom prst="rect">
              <a:avLst/>
            </a:prstGeom>
          </p:spPr>
        </p:pic>
        <p:sp>
          <p:nvSpPr>
            <p:cNvPr id="10" name="Rectangle 9"/>
            <p:cNvSpPr/>
            <p:nvPr/>
          </p:nvSpPr>
          <p:spPr>
            <a:xfrm>
              <a:off x="6306002" y="3601621"/>
              <a:ext cx="1260140" cy="2084970"/>
            </a:xfrm>
            <a:prstGeom prst="rect">
              <a:avLst/>
            </a:prstGeom>
            <a:solidFill>
              <a:srgbClr val="147448"/>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CA" sz="1400" b="1" dirty="0" smtClean="0">
                  <a:latin typeface="Arial" panose="020B0604020202020204" pitchFamily="34" charset="0"/>
                  <a:cs typeface="Arial" panose="020B0604020202020204" pitchFamily="34" charset="0"/>
                </a:rPr>
                <a:t>Mobile</a:t>
              </a:r>
              <a:endParaRPr lang="en-CA" b="1"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15367" y="4029332"/>
              <a:ext cx="1086246" cy="357039"/>
            </a:xfrm>
            <a:prstGeom prst="rect">
              <a:avLst/>
            </a:prstGeom>
          </p:spPr>
        </p:pic>
      </p:grpSp>
      <p:pic>
        <p:nvPicPr>
          <p:cNvPr id="12" name="Picture 1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656932" y="1261282"/>
            <a:ext cx="1010417" cy="1010417"/>
          </a:xfrm>
          <a:prstGeom prst="rect">
            <a:avLst/>
          </a:prstGeom>
        </p:spPr>
      </p:pic>
      <p:pic>
        <p:nvPicPr>
          <p:cNvPr id="13" name="Picture 12"/>
          <p:cNvPicPr>
            <a:picLocks noChangeAspect="1"/>
          </p:cNvPicPr>
          <p:nvPr/>
        </p:nvPicPr>
        <p:blipFill>
          <a:blip r:embed="rId8"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8016837" y="3004129"/>
            <a:ext cx="306696" cy="306696"/>
          </a:xfrm>
          <a:prstGeom prst="rect">
            <a:avLst/>
          </a:prstGeom>
        </p:spPr>
      </p:pic>
      <p:cxnSp>
        <p:nvCxnSpPr>
          <p:cNvPr id="14" name="Straight Arrow Connector 13"/>
          <p:cNvCxnSpPr/>
          <p:nvPr/>
        </p:nvCxnSpPr>
        <p:spPr>
          <a:xfrm flipH="1">
            <a:off x="4945301" y="2030656"/>
            <a:ext cx="701315" cy="692564"/>
          </a:xfrm>
          <a:prstGeom prst="straightConnector1">
            <a:avLst/>
          </a:prstGeom>
          <a:ln w="38100">
            <a:headEnd type="arrow"/>
            <a:tailEnd type="arrow"/>
          </a:ln>
          <a:effectLst/>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flipH="1" flipV="1">
            <a:off x="6657034" y="2027642"/>
            <a:ext cx="783778" cy="679930"/>
          </a:xfrm>
          <a:prstGeom prst="straightConnector1">
            <a:avLst/>
          </a:prstGeom>
          <a:ln w="38100">
            <a:headEnd type="arrow"/>
            <a:tailEnd type="arrow"/>
          </a:ln>
          <a:effectLst/>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flipH="1">
            <a:off x="4952771" y="3184993"/>
            <a:ext cx="2488041" cy="0"/>
          </a:xfrm>
          <a:prstGeom prst="straightConnector1">
            <a:avLst/>
          </a:prstGeom>
          <a:ln w="38100">
            <a:headEnd type="arrow"/>
            <a:tailEnd type="arrow"/>
          </a:ln>
          <a:effectLst/>
        </p:spPr>
        <p:style>
          <a:lnRef idx="2">
            <a:schemeClr val="dk1"/>
          </a:lnRef>
          <a:fillRef idx="0">
            <a:schemeClr val="dk1"/>
          </a:fillRef>
          <a:effectRef idx="1">
            <a:schemeClr val="dk1"/>
          </a:effectRef>
          <a:fontRef idx="minor">
            <a:schemeClr val="tx1"/>
          </a:fontRef>
        </p:style>
      </p:cxnSp>
      <p:pic>
        <p:nvPicPr>
          <p:cNvPr id="17" name="Picture 1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3761848" y="3567954"/>
            <a:ext cx="672864" cy="672864"/>
          </a:xfrm>
          <a:prstGeom prst="rect">
            <a:avLst/>
          </a:prstGeom>
        </p:spPr>
      </p:pic>
      <p:sp>
        <p:nvSpPr>
          <p:cNvPr id="18" name="TextBox 17"/>
          <p:cNvSpPr txBox="1"/>
          <p:nvPr/>
        </p:nvSpPr>
        <p:spPr>
          <a:xfrm>
            <a:off x="5003279" y="4220474"/>
            <a:ext cx="2454518" cy="646331"/>
          </a:xfrm>
          <a:prstGeom prst="rect">
            <a:avLst/>
          </a:prstGeom>
          <a:noFill/>
        </p:spPr>
        <p:txBody>
          <a:bodyPr wrap="none" rtlCol="0">
            <a:spAutoFit/>
          </a:bodyPr>
          <a:lstStyle/>
          <a:p>
            <a:r>
              <a:rPr lang="en-CA" dirty="0" smtClean="0"/>
              <a:t>(1) Discovery services</a:t>
            </a:r>
          </a:p>
          <a:p>
            <a:endParaRPr lang="en-CA" dirty="0"/>
          </a:p>
        </p:txBody>
      </p:sp>
      <p:sp>
        <p:nvSpPr>
          <p:cNvPr id="19" name="TextBox 18"/>
          <p:cNvSpPr txBox="1"/>
          <p:nvPr/>
        </p:nvSpPr>
        <p:spPr>
          <a:xfrm>
            <a:off x="92747" y="2723328"/>
            <a:ext cx="2793538" cy="923330"/>
          </a:xfrm>
          <a:prstGeom prst="rect">
            <a:avLst/>
          </a:prstGeom>
          <a:noFill/>
        </p:spPr>
        <p:txBody>
          <a:bodyPr wrap="square" rtlCol="0">
            <a:spAutoFit/>
          </a:bodyPr>
          <a:lstStyle/>
          <a:p>
            <a:pPr algn="r"/>
            <a:r>
              <a:rPr lang="en-CA" dirty="0" smtClean="0"/>
              <a:t>(2) Grant permission and credentials to mobile for remote home access</a:t>
            </a:r>
            <a:endParaRPr lang="en-CA" dirty="0"/>
          </a:p>
        </p:txBody>
      </p:sp>
      <p:cxnSp>
        <p:nvCxnSpPr>
          <p:cNvPr id="20" name="Straight Arrow Connector 19"/>
          <p:cNvCxnSpPr/>
          <p:nvPr/>
        </p:nvCxnSpPr>
        <p:spPr>
          <a:xfrm flipH="1">
            <a:off x="2955095" y="3218367"/>
            <a:ext cx="418251" cy="0"/>
          </a:xfrm>
          <a:prstGeom prst="straightConnector1">
            <a:avLst/>
          </a:prstGeom>
          <a:ln w="38100">
            <a:solidFill>
              <a:srgbClr val="3A3A3C"/>
            </a:solidFill>
            <a:tailEnd type="arrow"/>
          </a:ln>
          <a:effectLst/>
        </p:spPr>
        <p:style>
          <a:lnRef idx="2">
            <a:schemeClr val="dk1"/>
          </a:lnRef>
          <a:fillRef idx="0">
            <a:schemeClr val="dk1"/>
          </a:fillRef>
          <a:effectRef idx="1">
            <a:schemeClr val="dk1"/>
          </a:effectRef>
          <a:fontRef idx="minor">
            <a:schemeClr val="tx1"/>
          </a:fontRef>
        </p:style>
      </p:cxnSp>
      <p:sp>
        <p:nvSpPr>
          <p:cNvPr id="21" name="Slide Number Placeholder 2"/>
          <p:cNvSpPr txBox="1">
            <a:spLocks/>
          </p:cNvSpPr>
          <p:nvPr/>
        </p:nvSpPr>
        <p:spPr>
          <a:xfrm>
            <a:off x="1239746" y="6489484"/>
            <a:ext cx="2133600" cy="365125"/>
          </a:xfrm>
          <a:prstGeom prst="rect">
            <a:avLst/>
          </a:prstGeom>
        </p:spPr>
        <p:txBody>
          <a:bodyPr anchor="t"/>
          <a:lstStyle>
            <a:defPPr>
              <a:defRPr lang="en-US"/>
            </a:defPPr>
            <a:lvl1pPr marL="0" algn="l" defTabSz="457200" rtl="0" eaLnBrk="1" latinLnBrk="0" hangingPunct="1">
              <a:defRPr sz="1000"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9E795CD-93B8-DA4A-B13D-227462B2D34D}" type="slidenum">
              <a:rPr lang="en-US" smtClean="0"/>
              <a:pPr/>
              <a:t>28</a:t>
            </a:fld>
            <a:endParaRPr lang="en-US" dirty="0"/>
          </a:p>
        </p:txBody>
      </p:sp>
      <p:sp>
        <p:nvSpPr>
          <p:cNvPr id="22" name="Footer Placeholder 10"/>
          <p:cNvSpPr>
            <a:spLocks noGrp="1"/>
          </p:cNvSpPr>
          <p:nvPr>
            <p:ph type="ftr" sz="quarter" idx="3"/>
          </p:nvPr>
        </p:nvSpPr>
        <p:spPr>
          <a:xfrm>
            <a:off x="3383868" y="6498570"/>
            <a:ext cx="4608512" cy="365125"/>
          </a:xfrm>
          <a:prstGeom prst="rect">
            <a:avLst/>
          </a:prstGeom>
        </p:spPr>
        <p:txBody>
          <a:bodyPr/>
          <a:lstStyle/>
          <a:p>
            <a:r>
              <a:rPr lang="en-US" dirty="0" smtClean="0"/>
              <a:t>CIRA Labs - Secure Home Gateway - 2018-09</a:t>
            </a:r>
            <a:endParaRPr lang="en-US" dirty="0"/>
          </a:p>
        </p:txBody>
      </p:sp>
      <p:sp>
        <p:nvSpPr>
          <p:cNvPr id="23" name="Slide Number Placeholder 2"/>
          <p:cNvSpPr txBox="1">
            <a:spLocks/>
          </p:cNvSpPr>
          <p:nvPr/>
        </p:nvSpPr>
        <p:spPr>
          <a:xfrm>
            <a:off x="8398933" y="4649897"/>
            <a:ext cx="547107" cy="273844"/>
          </a:xfrm>
          <a:prstGeom prst="rect">
            <a:avLst/>
          </a:prstGeom>
        </p:spPr>
        <p:txBody>
          <a:bodyPr vert="horz" lIns="91440" tIns="45720" rIns="91440" bIns="45720" rtlCol="0" anchor="ctr"/>
          <a:lstStyle>
            <a:defPPr>
              <a:defRPr lang="en-US"/>
            </a:defPPr>
            <a:lvl1pPr marL="0" algn="ctr" defTabSz="457200" rtl="0" eaLnBrk="1" latinLnBrk="0" hangingPunct="1">
              <a:defRPr sz="1000" kern="1200">
                <a:solidFill>
                  <a:schemeClr val="bg1"/>
                </a:solidFill>
                <a:latin typeface="Verdana"/>
                <a:ea typeface="+mn-ea"/>
                <a:cs typeface="Verdan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31</a:t>
            </a:r>
            <a:endParaRPr lang="en-US" dirty="0"/>
          </a:p>
        </p:txBody>
      </p:sp>
    </p:spTree>
    <p:extLst>
      <p:ext uri="{BB962C8B-B14F-4D97-AF65-F5344CB8AC3E}">
        <p14:creationId xmlns:p14="http://schemas.microsoft.com/office/powerpoint/2010/main" val="29954471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29</a:t>
            </a:fld>
            <a:endParaRPr lang="en-US" dirty="0"/>
          </a:p>
        </p:txBody>
      </p:sp>
      <p:sp>
        <p:nvSpPr>
          <p:cNvPr id="4" name="Title 1"/>
          <p:cNvSpPr>
            <a:spLocks noGrp="1"/>
          </p:cNvSpPr>
          <p:nvPr>
            <p:ph type="title"/>
          </p:nvPr>
        </p:nvSpPr>
        <p:spPr>
          <a:xfrm>
            <a:off x="451945" y="476216"/>
            <a:ext cx="8166538" cy="858598"/>
          </a:xfrm>
        </p:spPr>
        <p:txBody>
          <a:bodyPr>
            <a:normAutofit fontScale="90000"/>
          </a:bodyPr>
          <a:lstStyle/>
          <a:p>
            <a:pPr algn="ctr"/>
            <a:r>
              <a:rPr lang="en-CA" dirty="0" smtClean="0"/>
              <a:t>Should the inside of your</a:t>
            </a:r>
            <a:r>
              <a:rPr lang="en-CA" dirty="0" smtClean="0">
                <a:solidFill>
                  <a:srgbClr val="C00000"/>
                </a:solidFill>
              </a:rPr>
              <a:t> car </a:t>
            </a:r>
            <a:r>
              <a:rPr lang="en-CA" dirty="0" smtClean="0"/>
              <a:t>be part of your home network as well?</a:t>
            </a:r>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33902" y="1495751"/>
            <a:ext cx="5603115" cy="3154146"/>
          </a:xfrm>
          <a:prstGeom prst="rect">
            <a:avLst/>
          </a:prstGeom>
        </p:spPr>
      </p:pic>
      <p:sp>
        <p:nvSpPr>
          <p:cNvPr id="6" name="Slide Number Placeholder 5"/>
          <p:cNvSpPr txBox="1">
            <a:spLocks/>
          </p:cNvSpPr>
          <p:nvPr/>
        </p:nvSpPr>
        <p:spPr>
          <a:xfrm>
            <a:off x="1239746" y="6489484"/>
            <a:ext cx="2133600" cy="365125"/>
          </a:xfrm>
          <a:prstGeom prst="rect">
            <a:avLst/>
          </a:prstGeom>
        </p:spPr>
        <p:txBody>
          <a:bodyPr anchor="t"/>
          <a:lstStyle>
            <a:defPPr>
              <a:defRPr lang="en-US"/>
            </a:defPPr>
            <a:lvl1pPr marL="0" algn="l" defTabSz="457200" rtl="0" eaLnBrk="1" latinLnBrk="0" hangingPunct="1">
              <a:defRPr sz="1000"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9E795CD-93B8-DA4A-B13D-227462B2D34D}" type="slidenum">
              <a:rPr lang="en-US" smtClean="0"/>
              <a:pPr/>
              <a:t>29</a:t>
            </a:fld>
            <a:endParaRPr lang="en-US" dirty="0"/>
          </a:p>
        </p:txBody>
      </p:sp>
      <p:sp>
        <p:nvSpPr>
          <p:cNvPr id="7" name="Footer Placeholder 8"/>
          <p:cNvSpPr>
            <a:spLocks noGrp="1"/>
          </p:cNvSpPr>
          <p:nvPr>
            <p:ph type="ftr" sz="quarter" idx="3"/>
          </p:nvPr>
        </p:nvSpPr>
        <p:spPr>
          <a:xfrm>
            <a:off x="3383868" y="6498570"/>
            <a:ext cx="4608512" cy="365125"/>
          </a:xfrm>
          <a:prstGeom prst="rect">
            <a:avLst/>
          </a:prstGeom>
        </p:spPr>
        <p:txBody>
          <a:bodyPr/>
          <a:lstStyle/>
          <a:p>
            <a:r>
              <a:rPr lang="en-US" dirty="0" smtClean="0"/>
              <a:t>CIRA Labs - Secure Home Gateway - 2018-09</a:t>
            </a:r>
            <a:endParaRPr lang="en-US" dirty="0"/>
          </a:p>
        </p:txBody>
      </p:sp>
    </p:spTree>
    <p:extLst>
      <p:ext uri="{BB962C8B-B14F-4D97-AF65-F5344CB8AC3E}">
        <p14:creationId xmlns:p14="http://schemas.microsoft.com/office/powerpoint/2010/main" val="1285724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1071154" y="1106192"/>
            <a:ext cx="7893231" cy="3877733"/>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lIns="36000" tIns="36000" rIns="36000" bIns="36000" rtlCol="0" anchor="b" anchorCtr="0">
            <a:normAutofit/>
          </a:bodyPr>
          <a:lstStyle/>
          <a:p>
            <a:pPr algn="ctr"/>
            <a:r>
              <a:rPr lang="en-CA" sz="2000" b="1" dirty="0" smtClean="0">
                <a:solidFill>
                  <a:schemeClr val="tx1"/>
                </a:solidFill>
              </a:rPr>
              <a:t>No Standard Home Network Security Framework</a:t>
            </a:r>
          </a:p>
        </p:txBody>
      </p:sp>
      <p:sp>
        <p:nvSpPr>
          <p:cNvPr id="2" name="Title 1"/>
          <p:cNvSpPr>
            <a:spLocks noGrp="1"/>
          </p:cNvSpPr>
          <p:nvPr>
            <p:ph type="title"/>
          </p:nvPr>
        </p:nvSpPr>
        <p:spPr/>
        <p:txBody>
          <a:bodyPr>
            <a:normAutofit/>
          </a:bodyPr>
          <a:lstStyle/>
          <a:p>
            <a:r>
              <a:rPr lang="en-CA" dirty="0" smtClean="0"/>
              <a:t>The many problems of today’s Home Gateway</a:t>
            </a:r>
            <a:endParaRPr lang="en-CA" dirty="0"/>
          </a:p>
        </p:txBody>
      </p:sp>
      <p:sp>
        <p:nvSpPr>
          <p:cNvPr id="3" name="Slide Number Placeholder 2"/>
          <p:cNvSpPr>
            <a:spLocks noGrp="1"/>
          </p:cNvSpPr>
          <p:nvPr>
            <p:ph type="sldNum" sz="quarter" idx="4"/>
          </p:nvPr>
        </p:nvSpPr>
        <p:spPr/>
        <p:txBody>
          <a:bodyPr/>
          <a:lstStyle/>
          <a:p>
            <a:fld id="{B9E795CD-93B8-DA4A-B13D-227462B2D34D}" type="slidenum">
              <a:rPr lang="en-US" smtClean="0"/>
              <a:pPr/>
              <a:t>3</a:t>
            </a:fld>
            <a:endParaRPr lang="en-US" dirty="0"/>
          </a:p>
        </p:txBody>
      </p:sp>
      <p:sp>
        <p:nvSpPr>
          <p:cNvPr id="7" name="Rounded Rectangle 6"/>
          <p:cNvSpPr/>
          <p:nvPr/>
        </p:nvSpPr>
        <p:spPr>
          <a:xfrm>
            <a:off x="1638988" y="1707326"/>
            <a:ext cx="1757507" cy="804333"/>
          </a:xfrm>
          <a:prstGeom prst="roundRect">
            <a:avLst/>
          </a:prstGeom>
          <a:ln>
            <a:solidFill>
              <a:srgbClr val="C0000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dirty="0" smtClean="0"/>
              <a:t>No standard onboarding process</a:t>
            </a:r>
          </a:p>
        </p:txBody>
      </p:sp>
      <p:sp>
        <p:nvSpPr>
          <p:cNvPr id="9" name="Rounded Rectangle 8"/>
          <p:cNvSpPr/>
          <p:nvPr/>
        </p:nvSpPr>
        <p:spPr>
          <a:xfrm>
            <a:off x="4203281" y="1305159"/>
            <a:ext cx="1757507" cy="804333"/>
          </a:xfrm>
          <a:prstGeom prst="roundRect">
            <a:avLst/>
          </a:prstGeom>
          <a:ln>
            <a:solidFill>
              <a:srgbClr val="C0000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dirty="0" smtClean="0"/>
              <a:t>No outbound traffic security controls</a:t>
            </a:r>
          </a:p>
        </p:txBody>
      </p:sp>
      <p:sp>
        <p:nvSpPr>
          <p:cNvPr id="10" name="Rounded Rectangle 9"/>
          <p:cNvSpPr/>
          <p:nvPr/>
        </p:nvSpPr>
        <p:spPr>
          <a:xfrm>
            <a:off x="6767575" y="1707326"/>
            <a:ext cx="1757507" cy="804333"/>
          </a:xfrm>
          <a:prstGeom prst="roundRect">
            <a:avLst/>
          </a:prstGeom>
          <a:ln>
            <a:solidFill>
              <a:srgbClr val="C0000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dirty="0" smtClean="0"/>
              <a:t>Not globally reachable (no domain name)</a:t>
            </a:r>
          </a:p>
        </p:txBody>
      </p:sp>
      <p:sp>
        <p:nvSpPr>
          <p:cNvPr id="11" name="Rounded Rectangle 10"/>
          <p:cNvSpPr/>
          <p:nvPr/>
        </p:nvSpPr>
        <p:spPr>
          <a:xfrm>
            <a:off x="6796533" y="2959664"/>
            <a:ext cx="1757507" cy="804333"/>
          </a:xfrm>
          <a:prstGeom prst="roundRect">
            <a:avLst/>
          </a:prstGeom>
          <a:ln>
            <a:solidFill>
              <a:srgbClr val="C0000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dirty="0" smtClean="0"/>
              <a:t>No unique WIFI keys per home device</a:t>
            </a:r>
          </a:p>
        </p:txBody>
      </p:sp>
      <p:sp>
        <p:nvSpPr>
          <p:cNvPr id="12" name="Rounded Rectangle 11"/>
          <p:cNvSpPr/>
          <p:nvPr/>
        </p:nvSpPr>
        <p:spPr>
          <a:xfrm>
            <a:off x="4197941" y="3386021"/>
            <a:ext cx="1757507" cy="804333"/>
          </a:xfrm>
          <a:prstGeom prst="roundRect">
            <a:avLst/>
          </a:prstGeom>
          <a:ln>
            <a:solidFill>
              <a:srgbClr val="C0000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dirty="0" smtClean="0"/>
              <a:t>No device quarantining processes</a:t>
            </a:r>
          </a:p>
        </p:txBody>
      </p:sp>
      <p:sp>
        <p:nvSpPr>
          <p:cNvPr id="13" name="Rounded Rectangle 12"/>
          <p:cNvSpPr/>
          <p:nvPr/>
        </p:nvSpPr>
        <p:spPr>
          <a:xfrm>
            <a:off x="1638986" y="2962687"/>
            <a:ext cx="1757507" cy="804333"/>
          </a:xfrm>
          <a:prstGeom prst="roundRect">
            <a:avLst/>
          </a:prstGeom>
          <a:ln>
            <a:solidFill>
              <a:srgbClr val="C0000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dirty="0" smtClean="0"/>
              <a:t>No visibility on network activities</a:t>
            </a:r>
          </a:p>
        </p:txBody>
      </p:sp>
      <p:cxnSp>
        <p:nvCxnSpPr>
          <p:cNvPr id="19" name="Straight Connector 18"/>
          <p:cNvCxnSpPr>
            <a:stCxn id="7" idx="3"/>
            <a:endCxn id="8" idx="3"/>
          </p:cNvCxnSpPr>
          <p:nvPr/>
        </p:nvCxnSpPr>
        <p:spPr>
          <a:xfrm>
            <a:off x="3396495" y="2109493"/>
            <a:ext cx="2444653" cy="62768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3" idx="3"/>
            <a:endCxn id="8" idx="3"/>
          </p:cNvCxnSpPr>
          <p:nvPr/>
        </p:nvCxnSpPr>
        <p:spPr>
          <a:xfrm flipV="1">
            <a:off x="3396493" y="2737173"/>
            <a:ext cx="2444655" cy="627681"/>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0"/>
            <a:endCxn id="9" idx="2"/>
          </p:cNvCxnSpPr>
          <p:nvPr/>
        </p:nvCxnSpPr>
        <p:spPr>
          <a:xfrm flipV="1">
            <a:off x="5079148" y="2109492"/>
            <a:ext cx="2887" cy="250914"/>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8" idx="1"/>
            <a:endCxn id="11" idx="1"/>
          </p:cNvCxnSpPr>
          <p:nvPr/>
        </p:nvCxnSpPr>
        <p:spPr>
          <a:xfrm>
            <a:off x="4317148" y="2737173"/>
            <a:ext cx="2479385" cy="624658"/>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8" idx="1"/>
            <a:endCxn id="10" idx="1"/>
          </p:cNvCxnSpPr>
          <p:nvPr/>
        </p:nvCxnSpPr>
        <p:spPr>
          <a:xfrm flipV="1">
            <a:off x="4317148" y="2109493"/>
            <a:ext cx="2450427" cy="62768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4317148" y="2360406"/>
            <a:ext cx="1524000" cy="753533"/>
          </a:xfrm>
          <a:prstGeom prst="round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smtClean="0"/>
              <a:t>Home</a:t>
            </a:r>
          </a:p>
          <a:p>
            <a:pPr algn="ctr"/>
            <a:r>
              <a:rPr lang="en-CA" dirty="0" smtClean="0"/>
              <a:t>Gateway</a:t>
            </a:r>
          </a:p>
        </p:txBody>
      </p:sp>
      <p:cxnSp>
        <p:nvCxnSpPr>
          <p:cNvPr id="35" name="Straight Connector 34"/>
          <p:cNvCxnSpPr>
            <a:stCxn id="12" idx="0"/>
            <a:endCxn id="8" idx="2"/>
          </p:cNvCxnSpPr>
          <p:nvPr/>
        </p:nvCxnSpPr>
        <p:spPr>
          <a:xfrm flipV="1">
            <a:off x="5076695" y="3113939"/>
            <a:ext cx="2453" cy="272082"/>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08148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862612" y="3390318"/>
            <a:ext cx="547107" cy="273844"/>
          </a:xfrm>
        </p:spPr>
        <p:txBody>
          <a:bodyPr/>
          <a:lstStyle/>
          <a:p>
            <a:fld id="{B9E795CD-93B8-DA4A-B13D-227462B2D34D}" type="slidenum">
              <a:rPr lang="en-US" smtClean="0"/>
              <a:pPr/>
              <a:t>30</a:t>
            </a:fld>
            <a:endParaRPr lang="en-US" dirty="0"/>
          </a:p>
        </p:txBody>
      </p:sp>
      <p:sp>
        <p:nvSpPr>
          <p:cNvPr id="5" name="Title 1"/>
          <p:cNvSpPr txBox="1">
            <a:spLocks/>
          </p:cNvSpPr>
          <p:nvPr/>
        </p:nvSpPr>
        <p:spPr>
          <a:xfrm>
            <a:off x="596771" y="536268"/>
            <a:ext cx="7426949" cy="1143000"/>
          </a:xfrm>
          <a:prstGeom prst="rect">
            <a:avLst/>
          </a:prstGeom>
        </p:spPr>
        <p:txBody>
          <a:bodyPr vert="horz" lIns="91440" tIns="45720" rIns="91440" bIns="45720" rtlCol="0" anchor="t" anchorCtr="0">
            <a:normAutofit/>
          </a:bodyPr>
          <a:lstStyle>
            <a:lvl1pPr algn="l" defTabSz="457200" rtl="0" eaLnBrk="1" latinLnBrk="0" hangingPunct="1">
              <a:spcBef>
                <a:spcPct val="0"/>
              </a:spcBef>
              <a:buNone/>
              <a:defRPr sz="2800" kern="1200" cap="none">
                <a:solidFill>
                  <a:srgbClr val="C8102E"/>
                </a:solidFill>
                <a:latin typeface="+mj-lt"/>
                <a:ea typeface="+mj-ea"/>
                <a:cs typeface="+mj-cs"/>
              </a:defRPr>
            </a:lvl1pPr>
          </a:lstStyle>
          <a:p>
            <a:r>
              <a:rPr lang="en-CA" dirty="0" smtClean="0"/>
              <a:t>Adding your car</a:t>
            </a:r>
            <a:endParaRPr lang="en-CA" dirty="0"/>
          </a:p>
        </p:txBody>
      </p:sp>
      <p:pic>
        <p:nvPicPr>
          <p:cNvPr id="13" name="Picture 12"/>
          <p:cNvPicPr>
            <a:picLocks noChangeAspect="1"/>
          </p:cNvPicPr>
          <p:nvPr/>
        </p:nvPicPr>
        <p:blipFill>
          <a:blip r:embed="rId3"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8500850" y="2055245"/>
            <a:ext cx="306696" cy="306696"/>
          </a:xfrm>
          <a:prstGeom prst="rect">
            <a:avLst/>
          </a:prstGeom>
        </p:spPr>
      </p:pic>
      <p:sp>
        <p:nvSpPr>
          <p:cNvPr id="21" name="Slide Number Placeholder 2"/>
          <p:cNvSpPr txBox="1">
            <a:spLocks/>
          </p:cNvSpPr>
          <p:nvPr/>
        </p:nvSpPr>
        <p:spPr>
          <a:xfrm>
            <a:off x="1239746" y="6489484"/>
            <a:ext cx="2133600" cy="365125"/>
          </a:xfrm>
          <a:prstGeom prst="rect">
            <a:avLst/>
          </a:prstGeom>
        </p:spPr>
        <p:txBody>
          <a:bodyPr anchor="t"/>
          <a:lstStyle>
            <a:defPPr>
              <a:defRPr lang="en-US"/>
            </a:defPPr>
            <a:lvl1pPr marL="0" algn="l" defTabSz="457200" rtl="0" eaLnBrk="1" latinLnBrk="0" hangingPunct="1">
              <a:defRPr sz="1000"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9E795CD-93B8-DA4A-B13D-227462B2D34D}" type="slidenum">
              <a:rPr lang="en-US" smtClean="0"/>
              <a:pPr/>
              <a:t>30</a:t>
            </a:fld>
            <a:endParaRPr lang="en-US" dirty="0"/>
          </a:p>
        </p:txBody>
      </p:sp>
      <p:sp>
        <p:nvSpPr>
          <p:cNvPr id="22" name="Footer Placeholder 10"/>
          <p:cNvSpPr>
            <a:spLocks noGrp="1"/>
          </p:cNvSpPr>
          <p:nvPr>
            <p:ph type="ftr" sz="quarter" idx="3"/>
          </p:nvPr>
        </p:nvSpPr>
        <p:spPr>
          <a:xfrm>
            <a:off x="3383868" y="6498570"/>
            <a:ext cx="4608512" cy="365125"/>
          </a:xfrm>
          <a:prstGeom prst="rect">
            <a:avLst/>
          </a:prstGeom>
        </p:spPr>
        <p:txBody>
          <a:bodyPr/>
          <a:lstStyle/>
          <a:p>
            <a:r>
              <a:rPr lang="en-US" dirty="0" smtClean="0"/>
              <a:t>CIRA Labs - Secure Home Gateway - 2018-09</a:t>
            </a:r>
            <a:endParaRPr lang="en-US" dirty="0"/>
          </a:p>
        </p:txBody>
      </p:sp>
      <p:pic>
        <p:nvPicPr>
          <p:cNvPr id="23" name="Picture 2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285316" y="1265038"/>
            <a:ext cx="1186808" cy="1178948"/>
          </a:xfrm>
          <a:prstGeom prst="rect">
            <a:avLst/>
          </a:prstGeom>
        </p:spPr>
      </p:pic>
      <p:grpSp>
        <p:nvGrpSpPr>
          <p:cNvPr id="24" name="Group 23"/>
          <p:cNvGrpSpPr/>
          <p:nvPr/>
        </p:nvGrpSpPr>
        <p:grpSpPr>
          <a:xfrm>
            <a:off x="4141306" y="2440848"/>
            <a:ext cx="1380581" cy="2536099"/>
            <a:chOff x="6107743" y="3220269"/>
            <a:chExt cx="1620180" cy="2924850"/>
          </a:xfrm>
        </p:grpSpPr>
        <p:pic>
          <p:nvPicPr>
            <p:cNvPr id="25" name="Picture 2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107743" y="3220269"/>
              <a:ext cx="1620180" cy="2924850"/>
            </a:xfrm>
            <a:prstGeom prst="rect">
              <a:avLst/>
            </a:prstGeom>
          </p:spPr>
        </p:pic>
        <p:sp>
          <p:nvSpPr>
            <p:cNvPr id="26" name="Rectangle 25"/>
            <p:cNvSpPr/>
            <p:nvPr/>
          </p:nvSpPr>
          <p:spPr>
            <a:xfrm>
              <a:off x="6306002" y="3601621"/>
              <a:ext cx="1260140" cy="2084970"/>
            </a:xfrm>
            <a:prstGeom prst="rect">
              <a:avLst/>
            </a:prstGeom>
            <a:solidFill>
              <a:srgbClr val="147448"/>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CA" sz="1400" b="1" dirty="0" smtClean="0">
                  <a:latin typeface="Arial" panose="020B0604020202020204" pitchFamily="34" charset="0"/>
                  <a:cs typeface="Arial" panose="020B0604020202020204" pitchFamily="34" charset="0"/>
                </a:rPr>
                <a:t>Car</a:t>
              </a:r>
              <a:endParaRPr lang="en-CA" b="1" dirty="0">
                <a:latin typeface="Arial" panose="020B0604020202020204" pitchFamily="34" charset="0"/>
                <a:cs typeface="Arial" panose="020B0604020202020204" pitchFamily="34" charset="0"/>
              </a:endParaRPr>
            </a:p>
          </p:txBody>
        </p:sp>
        <p:pic>
          <p:nvPicPr>
            <p:cNvPr id="27" name="Picture 2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394708" y="4816385"/>
              <a:ext cx="1083726" cy="353192"/>
            </a:xfrm>
            <a:prstGeom prst="rect">
              <a:avLst/>
            </a:prstGeom>
          </p:spPr>
        </p:pic>
        <p:pic>
          <p:nvPicPr>
            <p:cNvPr id="28" name="Picture 2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382790" y="4401155"/>
              <a:ext cx="1083726" cy="353192"/>
            </a:xfrm>
            <a:prstGeom prst="rect">
              <a:avLst/>
            </a:prstGeom>
          </p:spPr>
        </p:pic>
        <p:pic>
          <p:nvPicPr>
            <p:cNvPr id="29" name="Picture 28"/>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384687" y="3944403"/>
              <a:ext cx="1076507" cy="353838"/>
            </a:xfrm>
            <a:prstGeom prst="rect">
              <a:avLst/>
            </a:prstGeom>
          </p:spPr>
        </p:pic>
        <p:pic>
          <p:nvPicPr>
            <p:cNvPr id="30" name="Picture 2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379816" y="5248513"/>
              <a:ext cx="1086245" cy="357039"/>
            </a:xfrm>
            <a:prstGeom prst="rect">
              <a:avLst/>
            </a:prstGeom>
          </p:spPr>
        </p:pic>
      </p:grpSp>
      <p:pic>
        <p:nvPicPr>
          <p:cNvPr id="31" name="Picture 30"/>
          <p:cNvPicPr>
            <a:picLocks noChangeAspect="1"/>
          </p:cNvPicPr>
          <p:nvPr/>
        </p:nvPicPr>
        <p:blipFill>
          <a:blip r:embed="rId10" cstate="screen">
            <a:clrChange>
              <a:clrFrom>
                <a:srgbClr val="FEFEFE"/>
              </a:clrFrom>
              <a:clrTo>
                <a:srgbClr val="FEFEFE">
                  <a:alpha val="0"/>
                </a:srgbClr>
              </a:clrTo>
            </a:clrChange>
            <a:extLst>
              <a:ext uri="{28A0092B-C50C-407E-A947-70E740481C1C}">
                <a14:useLocalDpi xmlns:a14="http://schemas.microsoft.com/office/drawing/2010/main"/>
              </a:ext>
            </a:extLst>
          </a:blip>
          <a:stretch>
            <a:fillRect/>
          </a:stretch>
        </p:blipFill>
        <p:spPr>
          <a:xfrm>
            <a:off x="2206694" y="1535321"/>
            <a:ext cx="1238422" cy="892164"/>
          </a:xfrm>
          <a:prstGeom prst="rect">
            <a:avLst/>
          </a:prstGeom>
        </p:spPr>
      </p:pic>
      <p:pic>
        <p:nvPicPr>
          <p:cNvPr id="32" name="Picture 31"/>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4603767" y="493996"/>
            <a:ext cx="675865" cy="675865"/>
          </a:xfrm>
          <a:prstGeom prst="rect">
            <a:avLst/>
          </a:prstGeom>
        </p:spPr>
      </p:pic>
      <p:pic>
        <p:nvPicPr>
          <p:cNvPr id="33" name="Picture 32"/>
          <p:cNvPicPr>
            <a:picLocks noChangeAspect="1"/>
          </p:cNvPicPr>
          <p:nvPr/>
        </p:nvPicPr>
        <p:blipFill>
          <a:blip r:embed="rId3"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806712" y="1949114"/>
            <a:ext cx="306696" cy="306696"/>
          </a:xfrm>
          <a:prstGeom prst="rect">
            <a:avLst/>
          </a:prstGeom>
        </p:spPr>
      </p:pic>
      <p:cxnSp>
        <p:nvCxnSpPr>
          <p:cNvPr id="34" name="Straight Arrow Connector 33"/>
          <p:cNvCxnSpPr/>
          <p:nvPr/>
        </p:nvCxnSpPr>
        <p:spPr>
          <a:xfrm flipH="1">
            <a:off x="3735176" y="975641"/>
            <a:ext cx="701315" cy="692564"/>
          </a:xfrm>
          <a:prstGeom prst="straightConnector1">
            <a:avLst/>
          </a:prstGeom>
          <a:ln w="38100">
            <a:headEnd type="arrow"/>
            <a:tailEnd type="arrow"/>
          </a:ln>
          <a:effectLst/>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a:off x="5632077" y="3339566"/>
            <a:ext cx="409502" cy="0"/>
          </a:xfrm>
          <a:prstGeom prst="straightConnector1">
            <a:avLst/>
          </a:prstGeom>
          <a:ln w="38100">
            <a:solidFill>
              <a:srgbClr val="F05023"/>
            </a:solidFill>
            <a:tailEnd type="arrow"/>
          </a:ln>
          <a:effectLst/>
        </p:spPr>
        <p:style>
          <a:lnRef idx="2">
            <a:schemeClr val="dk1"/>
          </a:lnRef>
          <a:fillRef idx="0">
            <a:schemeClr val="dk1"/>
          </a:fillRef>
          <a:effectRef idx="1">
            <a:schemeClr val="dk1"/>
          </a:effectRef>
          <a:fontRef idx="minor">
            <a:schemeClr val="tx1"/>
          </a:fontRef>
        </p:style>
      </p:cxnSp>
      <p:cxnSp>
        <p:nvCxnSpPr>
          <p:cNvPr id="36" name="Straight Arrow Connector 35"/>
          <p:cNvCxnSpPr/>
          <p:nvPr/>
        </p:nvCxnSpPr>
        <p:spPr>
          <a:xfrm flipH="1" flipV="1">
            <a:off x="5446909" y="972627"/>
            <a:ext cx="783778" cy="679930"/>
          </a:xfrm>
          <a:prstGeom prst="straightConnector1">
            <a:avLst/>
          </a:prstGeom>
          <a:ln w="38100">
            <a:headEnd type="arrow"/>
            <a:tailEnd type="arrow"/>
          </a:ln>
          <a:effectLst/>
        </p:spPr>
        <p:style>
          <a:lnRef idx="2">
            <a:schemeClr val="dk1"/>
          </a:lnRef>
          <a:fillRef idx="0">
            <a:schemeClr val="dk1"/>
          </a:fillRef>
          <a:effectRef idx="1">
            <a:schemeClr val="dk1"/>
          </a:effectRef>
          <a:fontRef idx="minor">
            <a:schemeClr val="tx1"/>
          </a:fontRef>
        </p:style>
      </p:cxnSp>
      <p:cxnSp>
        <p:nvCxnSpPr>
          <p:cNvPr id="37" name="Straight Arrow Connector 36"/>
          <p:cNvCxnSpPr/>
          <p:nvPr/>
        </p:nvCxnSpPr>
        <p:spPr>
          <a:xfrm flipH="1">
            <a:off x="3742646" y="2129978"/>
            <a:ext cx="2488041" cy="0"/>
          </a:xfrm>
          <a:prstGeom prst="straightConnector1">
            <a:avLst/>
          </a:prstGeom>
          <a:ln w="38100">
            <a:headEnd type="arrow"/>
            <a:tailEnd type="arrow"/>
          </a:ln>
          <a:effectLst/>
        </p:spPr>
        <p:style>
          <a:lnRef idx="2">
            <a:schemeClr val="dk1"/>
          </a:lnRef>
          <a:fillRef idx="0">
            <a:schemeClr val="dk1"/>
          </a:fillRef>
          <a:effectRef idx="1">
            <a:schemeClr val="dk1"/>
          </a:effectRef>
          <a:fontRef idx="minor">
            <a:schemeClr val="tx1"/>
          </a:fontRef>
        </p:style>
      </p:cxnSp>
      <p:pic>
        <p:nvPicPr>
          <p:cNvPr id="38" name="Picture 37"/>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1560138" y="3080692"/>
            <a:ext cx="672864" cy="672864"/>
          </a:xfrm>
          <a:prstGeom prst="rect">
            <a:avLst/>
          </a:prstGeom>
        </p:spPr>
      </p:pic>
      <p:sp>
        <p:nvSpPr>
          <p:cNvPr id="39" name="TextBox 38"/>
          <p:cNvSpPr txBox="1"/>
          <p:nvPr/>
        </p:nvSpPr>
        <p:spPr>
          <a:xfrm>
            <a:off x="1041662" y="3857353"/>
            <a:ext cx="2454518" cy="646331"/>
          </a:xfrm>
          <a:prstGeom prst="rect">
            <a:avLst/>
          </a:prstGeom>
          <a:noFill/>
        </p:spPr>
        <p:txBody>
          <a:bodyPr wrap="none" rtlCol="0">
            <a:spAutoFit/>
          </a:bodyPr>
          <a:lstStyle/>
          <a:p>
            <a:r>
              <a:rPr lang="en-CA" dirty="0" smtClean="0"/>
              <a:t>(1) Discovery services</a:t>
            </a:r>
          </a:p>
          <a:p>
            <a:endParaRPr lang="en-CA" dirty="0"/>
          </a:p>
        </p:txBody>
      </p:sp>
      <p:sp>
        <p:nvSpPr>
          <p:cNvPr id="40" name="TextBox 39"/>
          <p:cNvSpPr txBox="1"/>
          <p:nvPr/>
        </p:nvSpPr>
        <p:spPr>
          <a:xfrm>
            <a:off x="6119169" y="3154900"/>
            <a:ext cx="2095445" cy="369332"/>
          </a:xfrm>
          <a:prstGeom prst="rect">
            <a:avLst/>
          </a:prstGeom>
          <a:noFill/>
        </p:spPr>
        <p:txBody>
          <a:bodyPr wrap="none" rtlCol="0">
            <a:spAutoFit/>
          </a:bodyPr>
          <a:lstStyle/>
          <a:p>
            <a:r>
              <a:rPr lang="en-CA" dirty="0" smtClean="0"/>
              <a:t>Control car feature</a:t>
            </a:r>
          </a:p>
        </p:txBody>
      </p:sp>
      <p:cxnSp>
        <p:nvCxnSpPr>
          <p:cNvPr id="41" name="Straight Arrow Connector 40"/>
          <p:cNvCxnSpPr/>
          <p:nvPr/>
        </p:nvCxnSpPr>
        <p:spPr>
          <a:xfrm>
            <a:off x="5632077" y="3716192"/>
            <a:ext cx="409502" cy="0"/>
          </a:xfrm>
          <a:prstGeom prst="straightConnector1">
            <a:avLst/>
          </a:prstGeom>
          <a:ln w="38100">
            <a:solidFill>
              <a:srgbClr val="DD1A32"/>
            </a:solidFill>
            <a:tailEnd type="arrow"/>
          </a:ln>
          <a:effectLst/>
        </p:spPr>
        <p:style>
          <a:lnRef idx="2">
            <a:schemeClr val="dk1"/>
          </a:lnRef>
          <a:fillRef idx="0">
            <a:schemeClr val="dk1"/>
          </a:fillRef>
          <a:effectRef idx="1">
            <a:schemeClr val="dk1"/>
          </a:effectRef>
          <a:fontRef idx="minor">
            <a:schemeClr val="tx1"/>
          </a:fontRef>
        </p:style>
      </p:cxnSp>
      <p:cxnSp>
        <p:nvCxnSpPr>
          <p:cNvPr id="42" name="Straight Arrow Connector 41"/>
          <p:cNvCxnSpPr/>
          <p:nvPr/>
        </p:nvCxnSpPr>
        <p:spPr>
          <a:xfrm>
            <a:off x="5632077" y="4092818"/>
            <a:ext cx="409502" cy="0"/>
          </a:xfrm>
          <a:prstGeom prst="straightConnector1">
            <a:avLst/>
          </a:prstGeom>
          <a:ln w="38100">
            <a:solidFill>
              <a:srgbClr val="682D8E"/>
            </a:solidFill>
            <a:tailEnd type="arrow"/>
          </a:ln>
          <a:effectLst/>
        </p:spPr>
        <p:style>
          <a:lnRef idx="2">
            <a:schemeClr val="dk1"/>
          </a:lnRef>
          <a:fillRef idx="0">
            <a:schemeClr val="dk1"/>
          </a:fillRef>
          <a:effectRef idx="1">
            <a:schemeClr val="dk1"/>
          </a:effectRef>
          <a:fontRef idx="minor">
            <a:schemeClr val="tx1"/>
          </a:fontRef>
        </p:style>
      </p:cxnSp>
      <p:cxnSp>
        <p:nvCxnSpPr>
          <p:cNvPr id="43" name="Straight Arrow Connector 42"/>
          <p:cNvCxnSpPr/>
          <p:nvPr/>
        </p:nvCxnSpPr>
        <p:spPr>
          <a:xfrm>
            <a:off x="5632077" y="4469444"/>
            <a:ext cx="409502" cy="0"/>
          </a:xfrm>
          <a:prstGeom prst="straightConnector1">
            <a:avLst/>
          </a:prstGeom>
          <a:ln w="38100">
            <a:solidFill>
              <a:srgbClr val="3A3A3C"/>
            </a:solidFill>
            <a:tailEnd type="arrow"/>
          </a:ln>
          <a:effectLst/>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6119169" y="3524232"/>
            <a:ext cx="1693733" cy="369332"/>
          </a:xfrm>
          <a:prstGeom prst="rect">
            <a:avLst/>
          </a:prstGeom>
          <a:noFill/>
        </p:spPr>
        <p:txBody>
          <a:bodyPr wrap="none" rtlCol="0">
            <a:spAutoFit/>
          </a:bodyPr>
          <a:lstStyle/>
          <a:p>
            <a:r>
              <a:rPr lang="en-CA" dirty="0" smtClean="0"/>
              <a:t>View car alerts</a:t>
            </a:r>
          </a:p>
        </p:txBody>
      </p:sp>
      <p:sp>
        <p:nvSpPr>
          <p:cNvPr id="45" name="TextBox 44"/>
          <p:cNvSpPr txBox="1"/>
          <p:nvPr/>
        </p:nvSpPr>
        <p:spPr>
          <a:xfrm>
            <a:off x="6119169" y="3920276"/>
            <a:ext cx="2604239" cy="369332"/>
          </a:xfrm>
          <a:prstGeom prst="rect">
            <a:avLst/>
          </a:prstGeom>
          <a:noFill/>
        </p:spPr>
        <p:txBody>
          <a:bodyPr wrap="none" rtlCol="0">
            <a:spAutoFit/>
          </a:bodyPr>
          <a:lstStyle/>
          <a:p>
            <a:r>
              <a:rPr lang="en-CA" dirty="0" smtClean="0"/>
              <a:t>View car status/location</a:t>
            </a:r>
          </a:p>
        </p:txBody>
      </p:sp>
      <p:cxnSp>
        <p:nvCxnSpPr>
          <p:cNvPr id="46" name="Straight Arrow Connector 45"/>
          <p:cNvCxnSpPr/>
          <p:nvPr/>
        </p:nvCxnSpPr>
        <p:spPr>
          <a:xfrm>
            <a:off x="2359894" y="3507004"/>
            <a:ext cx="1615999" cy="0"/>
          </a:xfrm>
          <a:prstGeom prst="straightConnector1">
            <a:avLst/>
          </a:prstGeom>
          <a:ln w="38100">
            <a:solidFill>
              <a:srgbClr val="C00000"/>
            </a:solidFill>
            <a:tailEnd type="arrow"/>
          </a:ln>
          <a:effectLst/>
        </p:spPr>
        <p:style>
          <a:lnRef idx="2">
            <a:schemeClr val="dk1"/>
          </a:lnRef>
          <a:fillRef idx="0">
            <a:schemeClr val="dk1"/>
          </a:fillRef>
          <a:effectRef idx="1">
            <a:schemeClr val="dk1"/>
          </a:effectRef>
          <a:fontRef idx="minor">
            <a:schemeClr val="tx1"/>
          </a:fontRef>
        </p:style>
      </p:cxnSp>
      <p:cxnSp>
        <p:nvCxnSpPr>
          <p:cNvPr id="47" name="Straight Arrow Connector 46"/>
          <p:cNvCxnSpPr/>
          <p:nvPr/>
        </p:nvCxnSpPr>
        <p:spPr>
          <a:xfrm>
            <a:off x="3765554" y="1907053"/>
            <a:ext cx="2478591" cy="0"/>
          </a:xfrm>
          <a:prstGeom prst="straightConnector1">
            <a:avLst/>
          </a:prstGeom>
          <a:ln w="38100">
            <a:solidFill>
              <a:srgbClr val="C00000"/>
            </a:solidFill>
            <a:tailEnd type="arrow"/>
          </a:ln>
          <a:effectLst/>
        </p:spPr>
        <p:style>
          <a:lnRef idx="2">
            <a:schemeClr val="dk1"/>
          </a:lnRef>
          <a:fillRef idx="0">
            <a:schemeClr val="dk1"/>
          </a:fillRef>
          <a:effectRef idx="1">
            <a:schemeClr val="dk1"/>
          </a:effectRef>
          <a:fontRef idx="minor">
            <a:schemeClr val="tx1"/>
          </a:fontRef>
        </p:style>
      </p:cxnSp>
      <p:pic>
        <p:nvPicPr>
          <p:cNvPr id="48" name="Picture 47"/>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4492449" y="1727033"/>
            <a:ext cx="1086245" cy="357039"/>
          </a:xfrm>
          <a:prstGeom prst="rect">
            <a:avLst/>
          </a:prstGeom>
        </p:spPr>
      </p:pic>
      <p:sp>
        <p:nvSpPr>
          <p:cNvPr id="49" name="TextBox 48"/>
          <p:cNvSpPr txBox="1"/>
          <p:nvPr/>
        </p:nvSpPr>
        <p:spPr>
          <a:xfrm>
            <a:off x="6119169" y="2787321"/>
            <a:ext cx="1774909" cy="369332"/>
          </a:xfrm>
          <a:prstGeom prst="rect">
            <a:avLst/>
          </a:prstGeom>
          <a:noFill/>
        </p:spPr>
        <p:txBody>
          <a:bodyPr wrap="none" rtlCol="0">
            <a:spAutoFit/>
          </a:bodyPr>
          <a:lstStyle/>
          <a:p>
            <a:r>
              <a:rPr lang="en-CA" dirty="0" smtClean="0"/>
              <a:t>(2) Assign roles</a:t>
            </a:r>
          </a:p>
        </p:txBody>
      </p:sp>
      <p:pic>
        <p:nvPicPr>
          <p:cNvPr id="50" name="Picture 4" descr="Image result for qr code"/>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896570" y="2585236"/>
            <a:ext cx="463324" cy="463325"/>
          </a:xfrm>
          <a:prstGeom prst="rect">
            <a:avLst/>
          </a:prstGeom>
          <a:noFill/>
          <a:extLst>
            <a:ext uri="{909E8E84-426E-40DD-AFC4-6F175D3DCCD1}">
              <a14:hiddenFill xmlns:a14="http://schemas.microsoft.com/office/drawing/2010/main">
                <a:solidFill>
                  <a:srgbClr val="FFFFFF"/>
                </a:solidFill>
              </a14:hiddenFill>
            </a:ext>
          </a:extLst>
        </p:spPr>
      </p:pic>
      <p:sp>
        <p:nvSpPr>
          <p:cNvPr id="51" name="Slide Number Placeholder 2"/>
          <p:cNvSpPr txBox="1">
            <a:spLocks/>
          </p:cNvSpPr>
          <p:nvPr/>
        </p:nvSpPr>
        <p:spPr>
          <a:xfrm>
            <a:off x="8398933" y="4649897"/>
            <a:ext cx="547107" cy="273844"/>
          </a:xfrm>
          <a:prstGeom prst="rect">
            <a:avLst/>
          </a:prstGeom>
        </p:spPr>
        <p:txBody>
          <a:bodyPr vert="horz" lIns="91440" tIns="45720" rIns="91440" bIns="45720" rtlCol="0" anchor="ctr"/>
          <a:lstStyle>
            <a:defPPr>
              <a:defRPr lang="en-US"/>
            </a:defPPr>
            <a:lvl1pPr marL="0" algn="ctr" defTabSz="457200" rtl="0" eaLnBrk="1" latinLnBrk="0" hangingPunct="1">
              <a:defRPr sz="1000" kern="1200">
                <a:solidFill>
                  <a:schemeClr val="bg1"/>
                </a:solidFill>
                <a:latin typeface="Verdana"/>
                <a:ea typeface="+mn-ea"/>
                <a:cs typeface="Verdan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32</a:t>
            </a:r>
            <a:endParaRPr lang="en-US" dirty="0"/>
          </a:p>
        </p:txBody>
      </p:sp>
    </p:spTree>
    <p:extLst>
      <p:ext uri="{BB962C8B-B14F-4D97-AF65-F5344CB8AC3E}">
        <p14:creationId xmlns:p14="http://schemas.microsoft.com/office/powerpoint/2010/main" val="1853335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There are many more IoT scenarios to be assessed!</a:t>
            </a:r>
            <a:endParaRPr lang="en-US" dirty="0"/>
          </a:p>
        </p:txBody>
      </p:sp>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31</a:t>
            </a:fld>
            <a:endParaRPr lang="en-US" dirty="0"/>
          </a:p>
        </p:txBody>
      </p:sp>
      <p:pic>
        <p:nvPicPr>
          <p:cNvPr id="4" name="Picture 3"/>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796246" y="2367548"/>
            <a:ext cx="593304" cy="585094"/>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212928" y="2322501"/>
            <a:ext cx="597260" cy="588995"/>
          </a:xfrm>
          <a:prstGeom prst="rect">
            <a:avLst/>
          </a:prstGeom>
        </p:spPr>
      </p:pic>
      <p:pic>
        <p:nvPicPr>
          <p:cNvPr id="6" name="Picture 5"/>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294001" y="1635906"/>
            <a:ext cx="597260" cy="588995"/>
          </a:xfrm>
          <a:prstGeom prst="rect">
            <a:avLst/>
          </a:prstGeom>
        </p:spPr>
      </p:pic>
      <p:grpSp>
        <p:nvGrpSpPr>
          <p:cNvPr id="7" name="Group 6"/>
          <p:cNvGrpSpPr/>
          <p:nvPr/>
        </p:nvGrpSpPr>
        <p:grpSpPr>
          <a:xfrm>
            <a:off x="1893712" y="1782691"/>
            <a:ext cx="485800" cy="539810"/>
            <a:chOff x="8550696" y="5013426"/>
            <a:chExt cx="593304" cy="643132"/>
          </a:xfrm>
        </p:grpSpPr>
        <p:pic>
          <p:nvPicPr>
            <p:cNvPr id="8" name="Picture 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550696" y="5071464"/>
              <a:ext cx="593304" cy="585094"/>
            </a:xfrm>
            <a:prstGeom prst="rect">
              <a:avLst/>
            </a:prstGeom>
          </p:spPr>
        </p:pic>
        <p:pic>
          <p:nvPicPr>
            <p:cNvPr id="9" name="Picture 8"/>
            <p:cNvPicPr>
              <a:picLocks noChangeAspect="1"/>
            </p:cNvPicPr>
            <p:nvPr/>
          </p:nvPicPr>
          <p:blipFill rotWithShape="1">
            <a:blip r:embed="rId7" cstate="email">
              <a:extLst>
                <a:ext uri="{28A0092B-C50C-407E-A947-70E740481C1C}">
                  <a14:useLocalDpi xmlns:a14="http://schemas.microsoft.com/office/drawing/2010/main"/>
                </a:ext>
              </a:extLst>
            </a:blip>
            <a:srcRect l="24208" b="49915"/>
            <a:stretch/>
          </p:blipFill>
          <p:spPr>
            <a:xfrm>
              <a:off x="8713912" y="5013426"/>
              <a:ext cx="271856" cy="175986"/>
            </a:xfrm>
            <a:prstGeom prst="rect">
              <a:avLst/>
            </a:prstGeom>
          </p:spPr>
        </p:pic>
      </p:grpSp>
      <p:pic>
        <p:nvPicPr>
          <p:cNvPr id="10" name="Picture 9"/>
          <p:cNvPicPr>
            <a:picLocks noChangeAspect="1"/>
          </p:cNvPicPr>
          <p:nvPr/>
        </p:nvPicPr>
        <p:blipFill>
          <a:blip r:embed="rId8"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746489" y="1604077"/>
            <a:ext cx="655047" cy="650709"/>
          </a:xfrm>
          <a:prstGeom prst="rect">
            <a:avLst/>
          </a:prstGeom>
        </p:spPr>
      </p:pic>
      <p:pic>
        <p:nvPicPr>
          <p:cNvPr id="11" name="Picture 10"/>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3995749" y="3215339"/>
            <a:ext cx="597260" cy="588995"/>
          </a:xfrm>
          <a:prstGeom prst="rect">
            <a:avLst/>
          </a:prstGeom>
        </p:spPr>
      </p:pic>
      <p:pic>
        <p:nvPicPr>
          <p:cNvPr id="12" name="Picture 11"/>
          <p:cNvPicPr>
            <a:picLocks noChangeAspect="1"/>
          </p:cNvPicPr>
          <p:nvPr/>
        </p:nvPicPr>
        <p:blipFill>
          <a:blip r:embed="rId10"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673620" y="3217002"/>
            <a:ext cx="462992" cy="462992"/>
          </a:xfrm>
          <a:prstGeom prst="rect">
            <a:avLst/>
          </a:prstGeom>
        </p:spPr>
      </p:pic>
      <p:pic>
        <p:nvPicPr>
          <p:cNvPr id="13" name="Picture 12"/>
          <p:cNvPicPr>
            <a:picLocks noChangeAspect="1"/>
          </p:cNvPicPr>
          <p:nvPr/>
        </p:nvPicPr>
        <p:blipFill>
          <a:blip r:embed="rId11" cstate="email">
            <a:clrChange>
              <a:clrFrom>
                <a:srgbClr val="FEFEFE"/>
              </a:clrFrom>
              <a:clrTo>
                <a:srgbClr val="FEFEFE">
                  <a:alpha val="0"/>
                </a:srgbClr>
              </a:clrTo>
            </a:clrChange>
            <a:extLst>
              <a:ext uri="{28A0092B-C50C-407E-A947-70E740481C1C}">
                <a14:useLocalDpi xmlns:a14="http://schemas.microsoft.com/office/drawing/2010/main"/>
              </a:ext>
            </a:extLst>
          </a:blip>
          <a:stretch>
            <a:fillRect/>
          </a:stretch>
        </p:blipFill>
        <p:spPr>
          <a:xfrm>
            <a:off x="6720701" y="3122900"/>
            <a:ext cx="537110" cy="386936"/>
          </a:xfrm>
          <a:prstGeom prst="rect">
            <a:avLst/>
          </a:prstGeom>
        </p:spPr>
      </p:pic>
    </p:spTree>
    <p:extLst>
      <p:ext uri="{BB962C8B-B14F-4D97-AF65-F5344CB8AC3E}">
        <p14:creationId xmlns:p14="http://schemas.microsoft.com/office/powerpoint/2010/main" val="26936854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Autofit/>
          </a:bodyPr>
          <a:lstStyle/>
          <a:p>
            <a:pPr algn="ctr"/>
            <a:r>
              <a:rPr lang="en-US" dirty="0" smtClean="0">
                <a:latin typeface="Verdana"/>
                <a:cs typeface="Verdana"/>
              </a:rPr>
              <a:t>This slide deck is a </a:t>
            </a:r>
            <a:r>
              <a:rPr lang="en-US" dirty="0" smtClean="0">
                <a:latin typeface="Verdana"/>
                <a:cs typeface="Verdana"/>
              </a:rPr>
              <a:t>vision</a:t>
            </a:r>
          </a:p>
          <a:p>
            <a:pPr algn="ctr"/>
            <a:r>
              <a:rPr lang="en-US" dirty="0" smtClean="0">
                <a:latin typeface="Verdana"/>
                <a:cs typeface="Verdana"/>
              </a:rPr>
              <a:t>it’s </a:t>
            </a:r>
            <a:r>
              <a:rPr lang="en-US" dirty="0" smtClean="0">
                <a:latin typeface="Verdana"/>
                <a:cs typeface="Verdana"/>
              </a:rPr>
              <a:t>what we’ll be </a:t>
            </a:r>
            <a:r>
              <a:rPr lang="en-US" dirty="0" smtClean="0">
                <a:latin typeface="Verdana"/>
                <a:cs typeface="Verdana"/>
              </a:rPr>
              <a:t>seeing </a:t>
            </a:r>
            <a:r>
              <a:rPr lang="en-US" dirty="0" smtClean="0">
                <a:latin typeface="Verdana"/>
                <a:cs typeface="Verdana"/>
              </a:rPr>
              <a:t>in five years.</a:t>
            </a:r>
            <a:endParaRPr lang="en-US" dirty="0">
              <a:latin typeface="Verdana"/>
              <a:cs typeface="Verdana"/>
            </a:endParaRPr>
          </a:p>
        </p:txBody>
      </p:sp>
      <p:sp>
        <p:nvSpPr>
          <p:cNvPr id="6" name="Slide Number Placeholder 5">
            <a:extLst>
              <a:ext uri="{FF2B5EF4-FFF2-40B4-BE49-F238E27FC236}">
                <a16:creationId xmlns:a16="http://schemas.microsoft.com/office/drawing/2014/main" id="{53125025-3E87-774A-95AA-3BDB1EBC38A5}"/>
              </a:ext>
            </a:extLst>
          </p:cNvPr>
          <p:cNvSpPr>
            <a:spLocks noGrp="1"/>
          </p:cNvSpPr>
          <p:nvPr>
            <p:ph type="sldNum" sz="quarter" idx="4"/>
          </p:nvPr>
        </p:nvSpPr>
        <p:spPr>
          <a:xfrm>
            <a:off x="8398933" y="4649897"/>
            <a:ext cx="547107" cy="273844"/>
          </a:xfrm>
          <a:prstGeom prst="rect">
            <a:avLst/>
          </a:prstGeom>
        </p:spPr>
        <p:txBody>
          <a:bodyPr vert="horz" lIns="91440" tIns="45720" rIns="91440" bIns="45720" rtlCol="0" anchor="ctr"/>
          <a:lstStyle>
            <a:lvl1pPr algn="ctr">
              <a:defRPr sz="1200">
                <a:solidFill>
                  <a:schemeClr val="bg1"/>
                </a:solidFill>
                <a:latin typeface="Verdana"/>
                <a:cs typeface="Verdana"/>
              </a:defRPr>
            </a:lvl1pPr>
          </a:lstStyle>
          <a:p>
            <a:fld id="{B9E795CD-93B8-DA4A-B13D-227462B2D34D}" type="slidenum">
              <a:rPr lang="en-US" sz="1000" smtClean="0"/>
              <a:pPr/>
              <a:t>32</a:t>
            </a:fld>
            <a:endParaRPr lang="en-US" sz="1000" dirty="0"/>
          </a:p>
        </p:txBody>
      </p:sp>
    </p:spTree>
    <p:extLst>
      <p:ext uri="{BB962C8B-B14F-4D97-AF65-F5344CB8AC3E}">
        <p14:creationId xmlns:p14="http://schemas.microsoft.com/office/powerpoint/2010/main" val="14631798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more info? </a:t>
            </a:r>
            <a:endParaRPr lang="en-US" dirty="0"/>
          </a:p>
        </p:txBody>
      </p:sp>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33</a:t>
            </a:fld>
            <a:endParaRPr lang="en-US" dirty="0"/>
          </a:p>
        </p:txBody>
      </p:sp>
      <p:sp>
        <p:nvSpPr>
          <p:cNvPr id="4" name="TextBox 3"/>
          <p:cNvSpPr txBox="1"/>
          <p:nvPr/>
        </p:nvSpPr>
        <p:spPr>
          <a:xfrm>
            <a:off x="757619" y="1092464"/>
            <a:ext cx="7721938" cy="3416320"/>
          </a:xfrm>
          <a:prstGeom prst="rect">
            <a:avLst/>
          </a:prstGeom>
          <a:noFill/>
        </p:spPr>
        <p:txBody>
          <a:bodyPr wrap="square" rtlCol="0">
            <a:spAutoFit/>
          </a:bodyPr>
          <a:lstStyle/>
          <a:p>
            <a:pPr algn="ctr"/>
            <a:r>
              <a:rPr lang="en-US" sz="2400" dirty="0" smtClean="0"/>
              <a:t>Visit the CIRA Labs </a:t>
            </a:r>
            <a:r>
              <a:rPr lang="en-US" sz="2400" dirty="0" smtClean="0"/>
              <a:t>page and as </a:t>
            </a:r>
            <a:r>
              <a:rPr lang="en-US" sz="2400" dirty="0" smtClean="0"/>
              <a:t>well as GitHub</a:t>
            </a:r>
          </a:p>
          <a:p>
            <a:pPr algn="ctr"/>
            <a:endParaRPr lang="en-US" sz="2400" dirty="0" smtClean="0"/>
          </a:p>
          <a:p>
            <a:pPr algn="ctr"/>
            <a:r>
              <a:rPr lang="en-US" sz="2400" dirty="0" smtClean="0">
                <a:hlinkClick r:id="rId3"/>
              </a:rPr>
              <a:t>https</a:t>
            </a:r>
            <a:r>
              <a:rPr lang="en-US" sz="2400" dirty="0">
                <a:hlinkClick r:id="rId3"/>
              </a:rPr>
              <a:t>://</a:t>
            </a:r>
            <a:r>
              <a:rPr lang="en-US" sz="2400" dirty="0" smtClean="0">
                <a:hlinkClick r:id="rId3"/>
              </a:rPr>
              <a:t>cira.ca/cira-secure-home-gateway</a:t>
            </a:r>
            <a:endParaRPr lang="en-US" sz="2400" dirty="0" smtClean="0"/>
          </a:p>
          <a:p>
            <a:pPr algn="ctr"/>
            <a:endParaRPr lang="en-CA" sz="2400" dirty="0" smtClean="0">
              <a:hlinkClick r:id="rId4"/>
            </a:endParaRPr>
          </a:p>
          <a:p>
            <a:pPr algn="ctr"/>
            <a:r>
              <a:rPr lang="en-CA" sz="2400" dirty="0" smtClean="0">
                <a:hlinkClick r:id="rId4"/>
              </a:rPr>
              <a:t>https</a:t>
            </a:r>
            <a:r>
              <a:rPr lang="en-CA" sz="2400" dirty="0">
                <a:hlinkClick r:id="rId4"/>
              </a:rPr>
              <a:t>://</a:t>
            </a:r>
            <a:r>
              <a:rPr lang="en-CA" sz="2400" dirty="0" smtClean="0">
                <a:hlinkClick r:id="rId4"/>
              </a:rPr>
              <a:t>github.com/CIRALabs</a:t>
            </a:r>
            <a:endParaRPr lang="en-CA" sz="2400" dirty="0"/>
          </a:p>
          <a:p>
            <a:pPr algn="ctr"/>
            <a:endParaRPr lang="en-US" sz="2400" dirty="0" smtClean="0"/>
          </a:p>
          <a:p>
            <a:pPr algn="ctr"/>
            <a:r>
              <a:rPr lang="en-US" sz="2400" dirty="0" smtClean="0"/>
              <a:t>Don’t forget to share your feedback and input</a:t>
            </a:r>
            <a:r>
              <a:rPr lang="en-US" sz="2400" dirty="0" smtClean="0"/>
              <a:t>!</a:t>
            </a:r>
          </a:p>
          <a:p>
            <a:pPr algn="ctr"/>
            <a:endParaRPr lang="en-US" sz="2400" dirty="0" smtClean="0"/>
          </a:p>
          <a:p>
            <a:pPr algn="ctr"/>
            <a:endParaRPr lang="en-US" sz="2400" dirty="0" smtClean="0"/>
          </a:p>
        </p:txBody>
      </p:sp>
    </p:spTree>
    <p:extLst>
      <p:ext uri="{BB962C8B-B14F-4D97-AF65-F5344CB8AC3E}">
        <p14:creationId xmlns:p14="http://schemas.microsoft.com/office/powerpoint/2010/main" val="16435171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a:t>Questions?</a:t>
            </a:r>
          </a:p>
        </p:txBody>
      </p:sp>
      <p:sp>
        <p:nvSpPr>
          <p:cNvPr id="3" name="Slide Number Placeholder 5">
            <a:extLst>
              <a:ext uri="{FF2B5EF4-FFF2-40B4-BE49-F238E27FC236}">
                <a16:creationId xmlns:a16="http://schemas.microsoft.com/office/drawing/2014/main" id="{34A3440F-8C08-E54C-806E-EC618547FE37}"/>
              </a:ext>
            </a:extLst>
          </p:cNvPr>
          <p:cNvSpPr>
            <a:spLocks noGrp="1"/>
          </p:cNvSpPr>
          <p:nvPr>
            <p:ph type="sldNum" sz="quarter" idx="4"/>
          </p:nvPr>
        </p:nvSpPr>
        <p:spPr>
          <a:xfrm>
            <a:off x="8398933" y="4649897"/>
            <a:ext cx="547107" cy="273844"/>
          </a:xfrm>
          <a:prstGeom prst="rect">
            <a:avLst/>
          </a:prstGeom>
        </p:spPr>
        <p:txBody>
          <a:bodyPr vert="horz" lIns="91440" tIns="45720" rIns="91440" bIns="45720" rtlCol="0" anchor="ctr"/>
          <a:lstStyle>
            <a:lvl1pPr algn="ctr">
              <a:defRPr sz="1200">
                <a:solidFill>
                  <a:schemeClr val="bg1"/>
                </a:solidFill>
                <a:latin typeface="Verdana"/>
                <a:cs typeface="Verdana"/>
              </a:defRPr>
            </a:lvl1pPr>
          </a:lstStyle>
          <a:p>
            <a:fld id="{B9E795CD-93B8-DA4A-B13D-227462B2D34D}" type="slidenum">
              <a:rPr lang="en-US" sz="1000" smtClean="0"/>
              <a:pPr/>
              <a:t>34</a:t>
            </a:fld>
            <a:endParaRPr lang="en-US" sz="1000" dirty="0"/>
          </a:p>
        </p:txBody>
      </p:sp>
    </p:spTree>
    <p:extLst>
      <p:ext uri="{BB962C8B-B14F-4D97-AF65-F5344CB8AC3E}">
        <p14:creationId xmlns:p14="http://schemas.microsoft.com/office/powerpoint/2010/main" val="12042737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9362" y="502304"/>
            <a:ext cx="8181971" cy="3394472"/>
          </a:xfrm>
        </p:spPr>
        <p:txBody>
          <a:bodyPr/>
          <a:lstStyle/>
          <a:p>
            <a:r>
              <a:rPr lang="en-CA" dirty="0"/>
              <a:t>Our assessment of the home network and </a:t>
            </a:r>
            <a:r>
              <a:rPr lang="en-CA" dirty="0" err="1"/>
              <a:t>IoT</a:t>
            </a:r>
            <a:r>
              <a:rPr lang="en-CA" dirty="0"/>
              <a:t> security posture post MIRAI attack clearly identified a need for</a:t>
            </a:r>
            <a:r>
              <a:rPr lang="en-CA" b="1" dirty="0">
                <a:solidFill>
                  <a:srgbClr val="7030A0"/>
                </a:solidFill>
              </a:rPr>
              <a:t> additional home security measures </a:t>
            </a:r>
            <a:r>
              <a:rPr lang="en-CA" dirty="0"/>
              <a:t>to protect the internet from compromised </a:t>
            </a:r>
            <a:r>
              <a:rPr lang="en-CA" dirty="0" err="1"/>
              <a:t>IoT</a:t>
            </a:r>
            <a:r>
              <a:rPr lang="en-CA" dirty="0"/>
              <a:t> devices and a very strong need for an enhanced open source  home security framework.</a:t>
            </a:r>
          </a:p>
          <a:p>
            <a:r>
              <a:rPr lang="en-CA" dirty="0"/>
              <a:t>Our work so far has identified a </a:t>
            </a:r>
            <a:r>
              <a:rPr lang="en-CA" b="1" dirty="0">
                <a:solidFill>
                  <a:srgbClr val="7030A0"/>
                </a:solidFill>
              </a:rPr>
              <a:t>significant gaps in open source projects </a:t>
            </a:r>
            <a:r>
              <a:rPr lang="en-CA" dirty="0"/>
              <a:t>to implement an enhanced home security framework</a:t>
            </a:r>
          </a:p>
          <a:p>
            <a:r>
              <a:rPr lang="en-CA" dirty="0"/>
              <a:t>We embarked on a journey to </a:t>
            </a:r>
            <a:r>
              <a:rPr lang="en-CA" b="1" dirty="0">
                <a:solidFill>
                  <a:srgbClr val="682D8E"/>
                </a:solidFill>
              </a:rPr>
              <a:t>identify these gaps and </a:t>
            </a:r>
            <a:r>
              <a:rPr lang="en-CA" b="1" dirty="0">
                <a:solidFill>
                  <a:srgbClr val="7030A0"/>
                </a:solidFill>
              </a:rPr>
              <a:t>start development </a:t>
            </a:r>
            <a:r>
              <a:rPr lang="en-CA" dirty="0"/>
              <a:t>of many open source projects to </a:t>
            </a:r>
            <a:r>
              <a:rPr lang="en-CA" b="1" dirty="0">
                <a:solidFill>
                  <a:srgbClr val="C00000"/>
                </a:solidFill>
              </a:rPr>
              <a:t>better the internet </a:t>
            </a:r>
            <a:r>
              <a:rPr lang="en-CA" b="1" dirty="0">
                <a:solidFill>
                  <a:srgbClr val="C00000"/>
                </a:solidFill>
                <a:sym typeface="Wingdings" panose="05000000000000000000" pitchFamily="2" charset="2"/>
              </a:rPr>
              <a:t></a:t>
            </a:r>
            <a:endParaRPr lang="en-CA" b="1" dirty="0">
              <a:solidFill>
                <a:srgbClr val="C00000"/>
              </a:solidFill>
            </a:endParaRPr>
          </a:p>
          <a:p>
            <a:endParaRPr lang="en-CA" dirty="0"/>
          </a:p>
          <a:p>
            <a:endParaRPr lang="en-CA" b="1" dirty="0"/>
          </a:p>
        </p:txBody>
      </p:sp>
      <p:sp>
        <p:nvSpPr>
          <p:cNvPr id="4" name="Slide Number Placeholder 3"/>
          <p:cNvSpPr>
            <a:spLocks noGrp="1"/>
          </p:cNvSpPr>
          <p:nvPr>
            <p:ph type="sldNum" sz="quarter" idx="4"/>
          </p:nvPr>
        </p:nvSpPr>
        <p:spPr/>
        <p:txBody>
          <a:bodyPr/>
          <a:lstStyle/>
          <a:p>
            <a:fld id="{B9E795CD-93B8-DA4A-B13D-227462B2D34D}" type="slidenum">
              <a:rPr lang="en-US" smtClean="0"/>
              <a:pPr/>
              <a:t>35</a:t>
            </a:fld>
            <a:endParaRPr lang="en-US" dirty="0"/>
          </a:p>
        </p:txBody>
      </p:sp>
    </p:spTree>
    <p:extLst>
      <p:ext uri="{BB962C8B-B14F-4D97-AF65-F5344CB8AC3E}">
        <p14:creationId xmlns:p14="http://schemas.microsoft.com/office/powerpoint/2010/main" val="25682059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are we working on this?</a:t>
            </a:r>
            <a:br>
              <a:rPr lang="en-US" dirty="0" smtClean="0"/>
            </a:br>
            <a:r>
              <a:rPr lang="en-US" dirty="0" smtClean="0"/>
              <a:t>-&gt; Risk mitigation</a:t>
            </a:r>
            <a:endParaRPr lang="en-CA" dirty="0"/>
          </a:p>
        </p:txBody>
      </p:sp>
      <p:sp>
        <p:nvSpPr>
          <p:cNvPr id="3" name="Content Placeholder 2"/>
          <p:cNvSpPr>
            <a:spLocks noGrp="1"/>
          </p:cNvSpPr>
          <p:nvPr>
            <p:ph idx="1"/>
          </p:nvPr>
        </p:nvSpPr>
        <p:spPr/>
        <p:txBody>
          <a:bodyPr>
            <a:normAutofit fontScale="92500"/>
          </a:bodyPr>
          <a:lstStyle/>
          <a:p>
            <a:r>
              <a:rPr lang="en-US" dirty="0" smtClean="0"/>
              <a:t>For </a:t>
            </a:r>
            <a:r>
              <a:rPr lang="en-US" dirty="0"/>
              <a:t>many internet </a:t>
            </a:r>
            <a:r>
              <a:rPr lang="en-US" dirty="0" smtClean="0"/>
              <a:t>organizations like CIRA </a:t>
            </a:r>
            <a:r>
              <a:rPr lang="en-US" dirty="0"/>
              <a:t>the #1 risk on </a:t>
            </a:r>
            <a:r>
              <a:rPr lang="en-US" dirty="0" smtClean="0"/>
              <a:t>the </a:t>
            </a:r>
            <a:r>
              <a:rPr lang="en-US" dirty="0"/>
              <a:t>risk register is a large scale (</a:t>
            </a:r>
            <a:r>
              <a:rPr lang="en-US" dirty="0" err="1"/>
              <a:t>Dyn</a:t>
            </a:r>
            <a:r>
              <a:rPr lang="en-US" dirty="0"/>
              <a:t> like) DDoS attack. </a:t>
            </a:r>
            <a:endParaRPr lang="en-US" dirty="0" smtClean="0"/>
          </a:p>
          <a:p>
            <a:r>
              <a:rPr lang="en-US" dirty="0" smtClean="0"/>
              <a:t>One </a:t>
            </a:r>
            <a:r>
              <a:rPr lang="en-US" dirty="0"/>
              <a:t>of the mitigation mechanisms for this risk is to prevent </a:t>
            </a:r>
            <a:r>
              <a:rPr lang="en-US" dirty="0" smtClean="0"/>
              <a:t>‘</a:t>
            </a:r>
            <a:r>
              <a:rPr lang="en-US" dirty="0" err="1" smtClean="0"/>
              <a:t>weaponization</a:t>
            </a:r>
            <a:r>
              <a:rPr lang="en-US" dirty="0" smtClean="0"/>
              <a:t>’ </a:t>
            </a:r>
            <a:r>
              <a:rPr lang="en-US" dirty="0"/>
              <a:t>of IoT </a:t>
            </a:r>
            <a:r>
              <a:rPr lang="en-US" dirty="0" smtClean="0"/>
              <a:t>devices</a:t>
            </a:r>
          </a:p>
          <a:p>
            <a:r>
              <a:rPr lang="en-US" dirty="0" smtClean="0"/>
              <a:t>Tightly controlling access ‘to’ and ‘from’ </a:t>
            </a:r>
            <a:r>
              <a:rPr lang="en-US" dirty="0"/>
              <a:t>IoT </a:t>
            </a:r>
            <a:r>
              <a:rPr lang="en-US" dirty="0" smtClean="0"/>
              <a:t>devices </a:t>
            </a:r>
            <a:r>
              <a:rPr lang="en-US" dirty="0"/>
              <a:t>inside the home or small office </a:t>
            </a:r>
            <a:r>
              <a:rPr lang="en-US" dirty="0" smtClean="0"/>
              <a:t>network is key to preventing ‘</a:t>
            </a:r>
            <a:r>
              <a:rPr lang="en-US" dirty="0" err="1" smtClean="0"/>
              <a:t>weaponization</a:t>
            </a:r>
            <a:r>
              <a:rPr lang="en-US" dirty="0" smtClean="0"/>
              <a:t>’ and causing harm on the internet.</a:t>
            </a:r>
            <a:endParaRPr lang="en-US" dirty="0"/>
          </a:p>
          <a:p>
            <a:r>
              <a:rPr lang="en-US" dirty="0" smtClean="0"/>
              <a:t>The </a:t>
            </a:r>
            <a:r>
              <a:rPr lang="en-US" b="1" dirty="0" smtClean="0">
                <a:solidFill>
                  <a:srgbClr val="C00000"/>
                </a:solidFill>
              </a:rPr>
              <a:t>threat</a:t>
            </a:r>
            <a:r>
              <a:rPr lang="en-US" dirty="0" smtClean="0"/>
              <a:t> that </a:t>
            </a:r>
            <a:r>
              <a:rPr lang="en-US" b="1" dirty="0" smtClean="0">
                <a:solidFill>
                  <a:srgbClr val="C00000"/>
                </a:solidFill>
              </a:rPr>
              <a:t>IoT devices </a:t>
            </a:r>
            <a:r>
              <a:rPr lang="en-US" dirty="0" smtClean="0"/>
              <a:t>bring is the </a:t>
            </a:r>
            <a:r>
              <a:rPr lang="en-US" b="1" dirty="0" smtClean="0">
                <a:solidFill>
                  <a:srgbClr val="C00000"/>
                </a:solidFill>
              </a:rPr>
              <a:t>scale of attacks</a:t>
            </a:r>
            <a:r>
              <a:rPr lang="en-US" dirty="0" smtClean="0"/>
              <a:t>. The uncontrolled access of million/billions of IoT devices to and from the internet is the threat we need to mitigate.</a:t>
            </a:r>
            <a:endParaRPr lang="en-US" dirty="0"/>
          </a:p>
        </p:txBody>
      </p:sp>
      <p:sp>
        <p:nvSpPr>
          <p:cNvPr id="6" name="Slide Number Placeholder 5"/>
          <p:cNvSpPr>
            <a:spLocks noGrp="1"/>
          </p:cNvSpPr>
          <p:nvPr>
            <p:ph type="sldNum" sz="quarter" idx="4294967295"/>
          </p:nvPr>
        </p:nvSpPr>
        <p:spPr/>
        <p:txBody>
          <a:bodyPr/>
          <a:lstStyle/>
          <a:p>
            <a:fld id="{B9E795CD-93B8-DA4A-B13D-227462B2D34D}" type="slidenum">
              <a:rPr lang="en-US" smtClean="0"/>
              <a:pPr/>
              <a:t>36</a:t>
            </a:fld>
            <a:endParaRPr lang="en-US" dirty="0"/>
          </a:p>
        </p:txBody>
      </p:sp>
      <p:sp>
        <p:nvSpPr>
          <p:cNvPr id="7" name="Footer Placeholder 6"/>
          <p:cNvSpPr>
            <a:spLocks noGrp="1"/>
          </p:cNvSpPr>
          <p:nvPr>
            <p:ph type="ftr" sz="quarter" idx="4294967295"/>
          </p:nvPr>
        </p:nvSpPr>
        <p:spPr/>
        <p:txBody>
          <a:bodyPr/>
          <a:lstStyle/>
          <a:p>
            <a:r>
              <a:rPr lang="en-US" smtClean="0"/>
              <a:t>CIRA Labs - Secure Home Gateway - 2018-09</a:t>
            </a:r>
            <a:endParaRPr lang="en-US" dirty="0"/>
          </a:p>
        </p:txBody>
      </p:sp>
    </p:spTree>
    <p:extLst>
      <p:ext uri="{BB962C8B-B14F-4D97-AF65-F5344CB8AC3E}">
        <p14:creationId xmlns:p14="http://schemas.microsoft.com/office/powerpoint/2010/main" val="36533872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cap="none" dirty="0" smtClean="0"/>
              <a:t>Overview of the IoT</a:t>
            </a:r>
            <a:r>
              <a:rPr lang="en-CA" dirty="0" smtClean="0"/>
              <a:t> threat landscape</a:t>
            </a:r>
            <a:br>
              <a:rPr lang="en-CA" dirty="0" smtClean="0"/>
            </a:br>
            <a:r>
              <a:rPr lang="en-CA" dirty="0" smtClean="0"/>
              <a:t>-&gt; Scale and capacity</a:t>
            </a:r>
            <a:endParaRPr lang="en-CA" b="1" dirty="0"/>
          </a:p>
        </p:txBody>
      </p:sp>
      <p:sp>
        <p:nvSpPr>
          <p:cNvPr id="3" name="Content Placeholder 2"/>
          <p:cNvSpPr>
            <a:spLocks noGrp="1"/>
          </p:cNvSpPr>
          <p:nvPr>
            <p:ph idx="1"/>
          </p:nvPr>
        </p:nvSpPr>
        <p:spPr/>
        <p:txBody>
          <a:bodyPr>
            <a:normAutofit fontScale="92500" lnSpcReduction="10000"/>
          </a:bodyPr>
          <a:lstStyle/>
          <a:p>
            <a:r>
              <a:rPr lang="en-US" dirty="0" smtClean="0"/>
              <a:t>IoT device compromises:</a:t>
            </a:r>
          </a:p>
          <a:p>
            <a:pPr lvl="1"/>
            <a:r>
              <a:rPr lang="en-US" dirty="0" smtClean="0"/>
              <a:t>Used in internet attacks i.e. MIRAI/DYN Attack (DDoS) targeting DNS servers (~1.2 </a:t>
            </a:r>
            <a:r>
              <a:rPr lang="en-US" dirty="0" err="1" smtClean="0"/>
              <a:t>Tbs</a:t>
            </a:r>
            <a:r>
              <a:rPr lang="en-US" dirty="0" smtClean="0"/>
              <a:t>)</a:t>
            </a:r>
          </a:p>
          <a:p>
            <a:r>
              <a:rPr lang="en-US" dirty="0" smtClean="0"/>
              <a:t>IoT traffic generation, reflection </a:t>
            </a:r>
            <a:r>
              <a:rPr lang="en-US" dirty="0"/>
              <a:t>and </a:t>
            </a:r>
            <a:r>
              <a:rPr lang="en-US" dirty="0" smtClean="0"/>
              <a:t>amplification</a:t>
            </a:r>
          </a:p>
          <a:p>
            <a:pPr lvl="1"/>
            <a:r>
              <a:rPr lang="en-US" dirty="0" smtClean="0"/>
              <a:t>IoT device used various attacks (</a:t>
            </a:r>
            <a:r>
              <a:rPr lang="en-US" dirty="0" err="1" smtClean="0"/>
              <a:t>DDoS</a:t>
            </a:r>
            <a:r>
              <a:rPr lang="en-US" dirty="0" smtClean="0"/>
              <a:t>)  NTP, DNS, SNMP and new vectors.</a:t>
            </a:r>
          </a:p>
          <a:p>
            <a:pPr lvl="1"/>
            <a:r>
              <a:rPr lang="en-US" dirty="0" smtClean="0"/>
              <a:t>IoT device have the capacity to generate large traffic load</a:t>
            </a:r>
          </a:p>
          <a:p>
            <a:pPr lvl="1"/>
            <a:r>
              <a:rPr lang="en-US" dirty="0" smtClean="0"/>
              <a:t>Home and small office network now starting to have gigabit internet access speed, significantly impacting the capacity to create powerful attacks</a:t>
            </a:r>
            <a:endParaRPr lang="en-US" dirty="0"/>
          </a:p>
        </p:txBody>
      </p:sp>
      <p:sp>
        <p:nvSpPr>
          <p:cNvPr id="6" name="Slide Number Placeholder 5"/>
          <p:cNvSpPr>
            <a:spLocks noGrp="1"/>
          </p:cNvSpPr>
          <p:nvPr>
            <p:ph type="sldNum" sz="quarter" idx="4294967295"/>
          </p:nvPr>
        </p:nvSpPr>
        <p:spPr/>
        <p:txBody>
          <a:bodyPr/>
          <a:lstStyle/>
          <a:p>
            <a:fld id="{B9E795CD-93B8-DA4A-B13D-227462B2D34D}" type="slidenum">
              <a:rPr lang="en-US" smtClean="0"/>
              <a:pPr/>
              <a:t>37</a:t>
            </a:fld>
            <a:endParaRPr lang="en-US" dirty="0"/>
          </a:p>
        </p:txBody>
      </p:sp>
      <p:sp>
        <p:nvSpPr>
          <p:cNvPr id="7" name="Footer Placeholder 6"/>
          <p:cNvSpPr>
            <a:spLocks noGrp="1"/>
          </p:cNvSpPr>
          <p:nvPr>
            <p:ph type="ftr" sz="quarter" idx="4294967295"/>
          </p:nvPr>
        </p:nvSpPr>
        <p:spPr/>
        <p:txBody>
          <a:bodyPr/>
          <a:lstStyle/>
          <a:p>
            <a:r>
              <a:rPr lang="en-US" smtClean="0"/>
              <a:t>CIRA Labs - Secure Home Gateway - 2018-09</a:t>
            </a:r>
            <a:endParaRPr lang="en-US" dirty="0"/>
          </a:p>
        </p:txBody>
      </p:sp>
    </p:spTree>
    <p:extLst>
      <p:ext uri="{BB962C8B-B14F-4D97-AF65-F5344CB8AC3E}">
        <p14:creationId xmlns:p14="http://schemas.microsoft.com/office/powerpoint/2010/main" val="2403626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2731084" y="3589138"/>
            <a:ext cx="3717218" cy="951608"/>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ounded Rectangle 23"/>
          <p:cNvSpPr/>
          <p:nvPr/>
        </p:nvSpPr>
        <p:spPr>
          <a:xfrm>
            <a:off x="2314933" y="1086585"/>
            <a:ext cx="4591469" cy="1593177"/>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p>
            <a:r>
              <a:rPr lang="en-CA" dirty="0"/>
              <a:t>High Level </a:t>
            </a:r>
            <a:r>
              <a:rPr lang="en-CA" dirty="0" smtClean="0"/>
              <a:t>Architecture (very ;-)</a:t>
            </a:r>
            <a:endParaRPr lang="en-US" dirty="0"/>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20784" y="2046366"/>
            <a:ext cx="597596" cy="593639"/>
          </a:xfrm>
          <a:prstGeom prst="rect">
            <a:avLst/>
          </a:prstGeom>
        </p:spPr>
      </p:pic>
      <p:sp>
        <p:nvSpPr>
          <p:cNvPr id="7" name="TextBox 6"/>
          <p:cNvSpPr txBox="1"/>
          <p:nvPr/>
        </p:nvSpPr>
        <p:spPr>
          <a:xfrm>
            <a:off x="3699220" y="1651787"/>
            <a:ext cx="1795295" cy="507831"/>
          </a:xfrm>
          <a:prstGeom prst="rect">
            <a:avLst/>
          </a:prstGeom>
          <a:noFill/>
        </p:spPr>
        <p:txBody>
          <a:bodyPr wrap="square" rtlCol="0">
            <a:spAutoFit/>
          </a:bodyPr>
          <a:lstStyle/>
          <a:p>
            <a:pPr algn="ctr"/>
            <a:r>
              <a:rPr lang="en-CA" sz="1350" b="1" dirty="0" err="1">
                <a:latin typeface="Verdana" charset="0"/>
                <a:ea typeface="Verdana" charset="0"/>
                <a:cs typeface="Verdana" charset="0"/>
              </a:rPr>
              <a:t>OpenWrt</a:t>
            </a:r>
            <a:endParaRPr lang="en-CA" sz="1350" b="1" dirty="0">
              <a:latin typeface="Verdana" charset="0"/>
              <a:ea typeface="Verdana" charset="0"/>
              <a:cs typeface="Verdana" charset="0"/>
            </a:endParaRPr>
          </a:p>
          <a:p>
            <a:pPr algn="ctr"/>
            <a:r>
              <a:rPr lang="en-CA" sz="1350" b="1" dirty="0">
                <a:latin typeface="Verdana" charset="0"/>
                <a:ea typeface="Verdana" charset="0"/>
                <a:cs typeface="Verdana" charset="0"/>
              </a:rPr>
              <a:t>Home Gateway </a:t>
            </a:r>
            <a:endParaRPr lang="en-US" sz="1350" dirty="0"/>
          </a:p>
        </p:txBody>
      </p:sp>
      <p:sp>
        <p:nvSpPr>
          <p:cNvPr id="8" name="Rectangle 7"/>
          <p:cNvSpPr/>
          <p:nvPr/>
        </p:nvSpPr>
        <p:spPr>
          <a:xfrm>
            <a:off x="2141730" y="789552"/>
            <a:ext cx="4860540" cy="1998222"/>
          </a:xfrm>
          <a:prstGeom prst="rect">
            <a:avLst/>
          </a:prstGeom>
          <a:noFill/>
          <a:ln>
            <a:solidFill>
              <a:srgbClr val="73218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1350" b="1" dirty="0">
                <a:solidFill>
                  <a:schemeClr val="tx1"/>
                </a:solidFill>
                <a:latin typeface="Verdana" charset="0"/>
                <a:ea typeface="Verdana" charset="0"/>
                <a:cs typeface="Verdana" charset="0"/>
              </a:rPr>
              <a:t>Home Network</a:t>
            </a:r>
            <a:endParaRPr lang="en-US" sz="1350" b="1" dirty="0">
              <a:solidFill>
                <a:schemeClr val="tx1"/>
              </a:solidFill>
              <a:latin typeface="Verdana" charset="0"/>
              <a:ea typeface="Verdana" charset="0"/>
              <a:cs typeface="Verdana" charset="0"/>
            </a:endParaRPr>
          </a:p>
        </p:txBody>
      </p:sp>
      <p:grpSp>
        <p:nvGrpSpPr>
          <p:cNvPr id="20" name="Group 19"/>
          <p:cNvGrpSpPr/>
          <p:nvPr/>
        </p:nvGrpSpPr>
        <p:grpSpPr>
          <a:xfrm>
            <a:off x="2742854" y="1113615"/>
            <a:ext cx="3179682" cy="573736"/>
            <a:chOff x="-127228" y="4838077"/>
            <a:chExt cx="6534598" cy="1195635"/>
          </a:xfrm>
        </p:grpSpPr>
        <p:pic>
          <p:nvPicPr>
            <p:cNvPr id="10" name="Picture 9"/>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580918" y="4982195"/>
              <a:ext cx="914479" cy="914479"/>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578412" y="4979146"/>
              <a:ext cx="914479" cy="914479"/>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27228" y="4960284"/>
              <a:ext cx="914479" cy="920576"/>
            </a:xfrm>
            <a:prstGeom prst="rect">
              <a:avLst/>
            </a:prstGeom>
          </p:spPr>
        </p:pic>
        <p:pic>
          <p:nvPicPr>
            <p:cNvPr id="13" name="Picture 1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851954" y="5030649"/>
              <a:ext cx="920576" cy="920576"/>
            </a:xfrm>
            <a:prstGeom prst="rect">
              <a:avLst/>
            </a:prstGeom>
          </p:spPr>
        </p:pic>
        <p:pic>
          <p:nvPicPr>
            <p:cNvPr id="14" name="Picture 1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492891" y="5113136"/>
              <a:ext cx="914479" cy="920576"/>
            </a:xfrm>
            <a:prstGeom prst="rect">
              <a:avLst/>
            </a:prstGeom>
          </p:spPr>
        </p:pic>
        <p:pic>
          <p:nvPicPr>
            <p:cNvPr id="15" name="Picture 14"/>
            <p:cNvPicPr>
              <a:picLocks noChangeAspect="1"/>
            </p:cNvPicPr>
            <p:nvPr/>
          </p:nvPicPr>
          <p:blipFill>
            <a:blip r:embed="rId8"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309830" y="4976098"/>
              <a:ext cx="920576" cy="920576"/>
            </a:xfrm>
            <a:prstGeom prst="rect">
              <a:avLst/>
            </a:prstGeom>
          </p:spPr>
        </p:pic>
        <p:pic>
          <p:nvPicPr>
            <p:cNvPr id="16" name="Picture 15"/>
            <p:cNvPicPr>
              <a:picLocks noChangeAspect="1"/>
            </p:cNvPicPr>
            <p:nvPr/>
          </p:nvPicPr>
          <p:blipFill>
            <a:blip r:embed="rId9" cstate="screen">
              <a:clrChange>
                <a:clrFrom>
                  <a:srgbClr val="FEFEFE"/>
                </a:clrFrom>
                <a:clrTo>
                  <a:srgbClr val="FEFEFE">
                    <a:alpha val="0"/>
                  </a:srgbClr>
                </a:clrTo>
              </a:clrChange>
              <a:extLst>
                <a:ext uri="{28A0092B-C50C-407E-A947-70E740481C1C}">
                  <a14:useLocalDpi xmlns:a14="http://schemas.microsoft.com/office/drawing/2010/main"/>
                </a:ext>
              </a:extLst>
            </a:blip>
            <a:stretch>
              <a:fillRect/>
            </a:stretch>
          </p:blipFill>
          <p:spPr>
            <a:xfrm>
              <a:off x="857439" y="5188555"/>
              <a:ext cx="827865" cy="604766"/>
            </a:xfrm>
            <a:prstGeom prst="rect">
              <a:avLst/>
            </a:prstGeom>
          </p:spPr>
        </p:pic>
        <p:pic>
          <p:nvPicPr>
            <p:cNvPr id="18" name="Picture 17"/>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928924" y="4960284"/>
              <a:ext cx="920576" cy="920576"/>
            </a:xfrm>
            <a:prstGeom prst="rect">
              <a:avLst/>
            </a:prstGeom>
          </p:spPr>
        </p:pic>
        <p:pic>
          <p:nvPicPr>
            <p:cNvPr id="19" name="Picture 18"/>
            <p:cNvPicPr>
              <a:picLocks noChangeAspect="1"/>
            </p:cNvPicPr>
            <p:nvPr/>
          </p:nvPicPr>
          <p:blipFill rotWithShape="1">
            <a:blip r:embed="rId11" cstate="screen">
              <a:extLst>
                <a:ext uri="{28A0092B-C50C-407E-A947-70E740481C1C}">
                  <a14:useLocalDpi xmlns:a14="http://schemas.microsoft.com/office/drawing/2010/main"/>
                </a:ext>
              </a:extLst>
            </a:blip>
            <a:srcRect l="24208" b="49915"/>
            <a:stretch/>
          </p:blipFill>
          <p:spPr>
            <a:xfrm>
              <a:off x="4205381" y="4838077"/>
              <a:ext cx="419020" cy="275059"/>
            </a:xfrm>
            <a:prstGeom prst="rect">
              <a:avLst/>
            </a:prstGeom>
          </p:spPr>
        </p:pic>
        <p:pic>
          <p:nvPicPr>
            <p:cNvPr id="46" name="Picture 45"/>
            <p:cNvPicPr>
              <a:picLocks noChangeAspect="1"/>
            </p:cNvPicPr>
            <p:nvPr/>
          </p:nvPicPr>
          <p:blipFill rotWithShape="1">
            <a:blip r:embed="rId11" cstate="screen">
              <a:extLst>
                <a:ext uri="{28A0092B-C50C-407E-A947-70E740481C1C}">
                  <a14:useLocalDpi xmlns:a14="http://schemas.microsoft.com/office/drawing/2010/main"/>
                </a:ext>
              </a:extLst>
            </a:blip>
            <a:srcRect l="24208" b="49915"/>
            <a:stretch/>
          </p:blipFill>
          <p:spPr>
            <a:xfrm>
              <a:off x="4829982" y="4888436"/>
              <a:ext cx="419021" cy="275059"/>
            </a:xfrm>
            <a:prstGeom prst="rect">
              <a:avLst/>
            </a:prstGeom>
          </p:spPr>
        </p:pic>
      </p:grpSp>
      <p:sp>
        <p:nvSpPr>
          <p:cNvPr id="21" name="Rectangle 20"/>
          <p:cNvSpPr/>
          <p:nvPr/>
        </p:nvSpPr>
        <p:spPr>
          <a:xfrm>
            <a:off x="2650583" y="3516855"/>
            <a:ext cx="3842834" cy="1273724"/>
          </a:xfrm>
          <a:prstGeom prst="rect">
            <a:avLst/>
          </a:prstGeom>
          <a:noFill/>
          <a:ln>
            <a:solidFill>
              <a:srgbClr val="73218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CA" sz="1350" b="1" dirty="0">
                <a:solidFill>
                  <a:schemeClr val="tx1"/>
                </a:solidFill>
                <a:latin typeface="Verdana" charset="0"/>
                <a:ea typeface="Verdana" charset="0"/>
                <a:cs typeface="Verdana" charset="0"/>
              </a:rPr>
              <a:t>CIRA SHG Registry</a:t>
            </a:r>
            <a:endParaRPr lang="en-US" sz="1350" b="1" dirty="0">
              <a:solidFill>
                <a:schemeClr val="tx1"/>
              </a:solidFill>
              <a:latin typeface="Verdana" charset="0"/>
              <a:ea typeface="Verdana" charset="0"/>
              <a:cs typeface="Verdana" charset="0"/>
            </a:endParaRPr>
          </a:p>
        </p:txBody>
      </p:sp>
      <p:pic>
        <p:nvPicPr>
          <p:cNvPr id="22" name="Picture 21"/>
          <p:cNvPicPr>
            <a:picLocks noChangeAspect="1"/>
          </p:cNvPicPr>
          <p:nvPr/>
        </p:nvPicPr>
        <p:blipFill>
          <a:blip r:embed="rId12"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343000" y="1933147"/>
            <a:ext cx="340683" cy="338426"/>
          </a:xfrm>
          <a:prstGeom prst="rect">
            <a:avLst/>
          </a:prstGeom>
        </p:spPr>
      </p:pic>
      <p:sp>
        <p:nvSpPr>
          <p:cNvPr id="23" name="TextBox 22"/>
          <p:cNvSpPr txBox="1"/>
          <p:nvPr/>
        </p:nvSpPr>
        <p:spPr>
          <a:xfrm>
            <a:off x="5364598" y="1724203"/>
            <a:ext cx="1393331" cy="438582"/>
          </a:xfrm>
          <a:prstGeom prst="rect">
            <a:avLst/>
          </a:prstGeom>
          <a:noFill/>
        </p:spPr>
        <p:txBody>
          <a:bodyPr wrap="none" rtlCol="0">
            <a:spAutoFit/>
          </a:bodyPr>
          <a:lstStyle/>
          <a:p>
            <a:pPr algn="ctr"/>
            <a:r>
              <a:rPr lang="en-CA" sz="750" b="1" dirty="0">
                <a:latin typeface="Verdana" charset="0"/>
                <a:ea typeface="Verdana" charset="0"/>
                <a:cs typeface="Verdana" charset="0"/>
              </a:rPr>
              <a:t>Internal DNS/DNSSEC</a:t>
            </a:r>
          </a:p>
          <a:p>
            <a:pPr algn="ctr"/>
            <a:r>
              <a:rPr lang="en-CA" sz="750" b="1" dirty="0">
                <a:latin typeface="Verdana" charset="0"/>
                <a:ea typeface="Verdana" charset="0"/>
                <a:cs typeface="Verdana" charset="0"/>
              </a:rPr>
              <a:t>External IPSEC</a:t>
            </a:r>
          </a:p>
          <a:p>
            <a:pPr algn="ctr"/>
            <a:r>
              <a:rPr lang="en-CA" sz="750" b="1" dirty="0">
                <a:latin typeface="Verdana" charset="0"/>
                <a:ea typeface="Verdana" charset="0"/>
                <a:cs typeface="Verdana" charset="0"/>
              </a:rPr>
              <a:t>D-Zone firewall</a:t>
            </a:r>
            <a:endParaRPr lang="en-US" sz="750" dirty="0"/>
          </a:p>
        </p:txBody>
      </p:sp>
      <p:pic>
        <p:nvPicPr>
          <p:cNvPr id="25" name="Picture 24"/>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4219233" y="2763400"/>
            <a:ext cx="784816" cy="784816"/>
          </a:xfrm>
          <a:prstGeom prst="rect">
            <a:avLst/>
          </a:prstGeom>
        </p:spPr>
      </p:pic>
      <p:pic>
        <p:nvPicPr>
          <p:cNvPr id="27" name="Picture 26"/>
          <p:cNvPicPr>
            <a:picLocks noChangeAspect="1"/>
          </p:cNvPicPr>
          <p:nvPr/>
        </p:nvPicPr>
        <p:blipFill>
          <a:blip r:embed="rId14" cstate="screen">
            <a:clrChange>
              <a:clrFrom>
                <a:srgbClr val="FEFEFE"/>
              </a:clrFrom>
              <a:clrTo>
                <a:srgbClr val="FEFEFE">
                  <a:alpha val="0"/>
                </a:srgbClr>
              </a:clrTo>
            </a:clrChange>
            <a:extLst>
              <a:ext uri="{28A0092B-C50C-407E-A947-70E740481C1C}">
                <a14:useLocalDpi xmlns:a14="http://schemas.microsoft.com/office/drawing/2010/main"/>
              </a:ext>
            </a:extLst>
          </a:blip>
          <a:stretch>
            <a:fillRect/>
          </a:stretch>
        </p:blipFill>
        <p:spPr>
          <a:xfrm>
            <a:off x="2825559" y="1747710"/>
            <a:ext cx="502950" cy="509686"/>
          </a:xfrm>
          <a:prstGeom prst="rect">
            <a:avLst/>
          </a:prstGeom>
        </p:spPr>
      </p:pic>
      <p:sp>
        <p:nvSpPr>
          <p:cNvPr id="28" name="TextBox 27"/>
          <p:cNvSpPr txBox="1"/>
          <p:nvPr/>
        </p:nvSpPr>
        <p:spPr>
          <a:xfrm>
            <a:off x="2334190" y="2403144"/>
            <a:ext cx="2069797" cy="219291"/>
          </a:xfrm>
          <a:prstGeom prst="rect">
            <a:avLst/>
          </a:prstGeom>
          <a:noFill/>
        </p:spPr>
        <p:txBody>
          <a:bodyPr wrap="none" rtlCol="0">
            <a:spAutoFit/>
          </a:bodyPr>
          <a:lstStyle/>
          <a:p>
            <a:r>
              <a:rPr lang="en-CA" sz="825" b="1" dirty="0">
                <a:latin typeface="Verdana" charset="0"/>
                <a:ea typeface="Verdana" charset="0"/>
                <a:cs typeface="Verdana" charset="0"/>
              </a:rPr>
              <a:t>3</a:t>
            </a:r>
            <a:r>
              <a:rPr lang="en-CA" sz="825" b="1" baseline="30000" dirty="0">
                <a:latin typeface="Verdana" charset="0"/>
                <a:ea typeface="Verdana" charset="0"/>
                <a:cs typeface="Verdana" charset="0"/>
              </a:rPr>
              <a:t>rd</a:t>
            </a:r>
            <a:r>
              <a:rPr lang="en-CA" sz="825" b="1" dirty="0">
                <a:latin typeface="Verdana" charset="0"/>
                <a:ea typeface="Verdana" charset="0"/>
                <a:cs typeface="Verdana" charset="0"/>
              </a:rPr>
              <a:t>level.securehomegateway.ca</a:t>
            </a:r>
            <a:endParaRPr lang="en-US" sz="825" dirty="0"/>
          </a:p>
        </p:txBody>
      </p:sp>
      <p:pic>
        <p:nvPicPr>
          <p:cNvPr id="29" name="Picture 28"/>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5432764" y="3911905"/>
            <a:ext cx="556389" cy="552704"/>
          </a:xfrm>
          <a:prstGeom prst="rect">
            <a:avLst/>
          </a:prstGeom>
        </p:spPr>
      </p:pic>
      <p:pic>
        <p:nvPicPr>
          <p:cNvPr id="30" name="Picture 29"/>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4432170" y="4034359"/>
            <a:ext cx="447589" cy="447589"/>
          </a:xfrm>
          <a:prstGeom prst="rect">
            <a:avLst/>
          </a:prstGeom>
        </p:spPr>
      </p:pic>
      <p:pic>
        <p:nvPicPr>
          <p:cNvPr id="32" name="Picture 31"/>
          <p:cNvPicPr>
            <a:picLocks noChangeAspect="1"/>
          </p:cNvPicPr>
          <p:nvPr/>
        </p:nvPicPr>
        <p:blipFill>
          <a:blip r:embed="rId17" cstate="screen">
            <a:clrChange>
              <a:clrFrom>
                <a:srgbClr val="FEFEFE"/>
              </a:clrFrom>
              <a:clrTo>
                <a:srgbClr val="FEFEFE">
                  <a:alpha val="0"/>
                </a:srgbClr>
              </a:clrTo>
            </a:clrChange>
            <a:extLst>
              <a:ext uri="{28A0092B-C50C-407E-A947-70E740481C1C}">
                <a14:useLocalDpi xmlns:a14="http://schemas.microsoft.com/office/drawing/2010/main"/>
              </a:ext>
            </a:extLst>
          </a:blip>
          <a:stretch>
            <a:fillRect/>
          </a:stretch>
        </p:blipFill>
        <p:spPr>
          <a:xfrm>
            <a:off x="3329259" y="4068862"/>
            <a:ext cx="387903" cy="393098"/>
          </a:xfrm>
          <a:prstGeom prst="rect">
            <a:avLst/>
          </a:prstGeom>
        </p:spPr>
      </p:pic>
      <p:sp>
        <p:nvSpPr>
          <p:cNvPr id="33" name="TextBox 32"/>
          <p:cNvSpPr txBox="1"/>
          <p:nvPr/>
        </p:nvSpPr>
        <p:spPr>
          <a:xfrm>
            <a:off x="5249590" y="3621383"/>
            <a:ext cx="1204177" cy="369332"/>
          </a:xfrm>
          <a:prstGeom prst="rect">
            <a:avLst/>
          </a:prstGeom>
          <a:noFill/>
        </p:spPr>
        <p:txBody>
          <a:bodyPr wrap="none" rtlCol="0">
            <a:spAutoFit/>
          </a:bodyPr>
          <a:lstStyle/>
          <a:p>
            <a:pPr algn="ctr"/>
            <a:r>
              <a:rPr lang="en-CA" sz="900" b="1" dirty="0">
                <a:latin typeface="Verdana" charset="0"/>
                <a:ea typeface="Verdana" charset="0"/>
                <a:cs typeface="Verdana" charset="0"/>
              </a:rPr>
              <a:t>Home Gateway </a:t>
            </a:r>
          </a:p>
          <a:p>
            <a:pPr algn="ctr"/>
            <a:r>
              <a:rPr lang="en-CA" sz="900" b="1" dirty="0">
                <a:latin typeface="Verdana" charset="0"/>
                <a:ea typeface="Verdana" charset="0"/>
                <a:cs typeface="Verdana" charset="0"/>
              </a:rPr>
              <a:t>Provisioning</a:t>
            </a:r>
            <a:endParaRPr lang="en-US" sz="900" dirty="0"/>
          </a:p>
        </p:txBody>
      </p:sp>
      <p:sp>
        <p:nvSpPr>
          <p:cNvPr id="34" name="TextBox 33"/>
          <p:cNvSpPr txBox="1"/>
          <p:nvPr/>
        </p:nvSpPr>
        <p:spPr>
          <a:xfrm>
            <a:off x="4182835" y="3651870"/>
            <a:ext cx="1091243" cy="369332"/>
          </a:xfrm>
          <a:prstGeom prst="rect">
            <a:avLst/>
          </a:prstGeom>
          <a:noFill/>
        </p:spPr>
        <p:txBody>
          <a:bodyPr wrap="square" rtlCol="0">
            <a:spAutoFit/>
          </a:bodyPr>
          <a:lstStyle/>
          <a:p>
            <a:pPr algn="ctr"/>
            <a:r>
              <a:rPr lang="en-CA" sz="900" b="1" dirty="0">
                <a:latin typeface="Verdana" charset="0"/>
                <a:ea typeface="Verdana" charset="0"/>
                <a:cs typeface="Verdana" charset="0"/>
              </a:rPr>
              <a:t>3</a:t>
            </a:r>
            <a:r>
              <a:rPr lang="en-CA" sz="900" b="1" baseline="30000" dirty="0">
                <a:latin typeface="Verdana" charset="0"/>
                <a:ea typeface="Verdana" charset="0"/>
                <a:cs typeface="Verdana" charset="0"/>
              </a:rPr>
              <a:t>rd</a:t>
            </a:r>
            <a:r>
              <a:rPr lang="en-CA" sz="900" b="1" dirty="0">
                <a:latin typeface="Verdana" charset="0"/>
                <a:ea typeface="Verdana" charset="0"/>
                <a:cs typeface="Verdana" charset="0"/>
              </a:rPr>
              <a:t> Level .CA home domain</a:t>
            </a:r>
          </a:p>
        </p:txBody>
      </p:sp>
      <p:sp>
        <p:nvSpPr>
          <p:cNvPr id="35" name="TextBox 34"/>
          <p:cNvSpPr txBox="1"/>
          <p:nvPr/>
        </p:nvSpPr>
        <p:spPr>
          <a:xfrm>
            <a:off x="3097517" y="3639749"/>
            <a:ext cx="1047477" cy="369332"/>
          </a:xfrm>
          <a:prstGeom prst="rect">
            <a:avLst/>
          </a:prstGeom>
          <a:noFill/>
        </p:spPr>
        <p:txBody>
          <a:bodyPr wrap="square" rtlCol="0">
            <a:spAutoFit/>
          </a:bodyPr>
          <a:lstStyle/>
          <a:p>
            <a:pPr algn="ctr"/>
            <a:r>
              <a:rPr lang="en-CA" sz="900" b="1" dirty="0">
                <a:latin typeface="Verdana" charset="0"/>
                <a:ea typeface="Verdana" charset="0"/>
                <a:cs typeface="Verdana" charset="0"/>
              </a:rPr>
              <a:t>Primary DNS</a:t>
            </a:r>
          </a:p>
          <a:p>
            <a:pPr algn="ctr"/>
            <a:r>
              <a:rPr lang="en-CA" sz="900" b="1" dirty="0">
                <a:latin typeface="Verdana" charset="0"/>
                <a:ea typeface="Verdana" charset="0"/>
                <a:cs typeface="Verdana" charset="0"/>
              </a:rPr>
              <a:t>D-Zone</a:t>
            </a:r>
            <a:endParaRPr lang="en-US" sz="900" dirty="0"/>
          </a:p>
        </p:txBody>
      </p:sp>
      <p:pic>
        <p:nvPicPr>
          <p:cNvPr id="38" name="Picture 37"/>
          <p:cNvPicPr>
            <a:picLocks noChangeAspect="1"/>
          </p:cNvPicPr>
          <p:nvPr/>
        </p:nvPicPr>
        <p:blipFill>
          <a:blip r:embed="rId18" cstate="screen">
            <a:duotone>
              <a:prstClr val="black"/>
              <a:schemeClr val="bg1">
                <a:lumMod val="50000"/>
                <a:tint val="45000"/>
                <a:satMod val="400000"/>
              </a:schemeClr>
            </a:duotone>
            <a:extLst>
              <a:ext uri="{BEBA8EAE-BF5A-486C-A8C5-ECC9F3942E4B}">
                <a14:imgProps xmlns:a14="http://schemas.microsoft.com/office/drawing/2010/main">
                  <a14:imgLayer r:embed="rId19">
                    <a14:imgEffect>
                      <a14:artisticPhotocopy/>
                    </a14:imgEffect>
                  </a14:imgLayer>
                </a14:imgProps>
              </a:ext>
              <a:ext uri="{28A0092B-C50C-407E-A947-70E740481C1C}">
                <a14:useLocalDpi xmlns:a14="http://schemas.microsoft.com/office/drawing/2010/main"/>
              </a:ext>
            </a:extLst>
          </a:blip>
          <a:stretch>
            <a:fillRect/>
          </a:stretch>
        </p:blipFill>
        <p:spPr>
          <a:xfrm>
            <a:off x="5964510" y="4182150"/>
            <a:ext cx="281676" cy="279811"/>
          </a:xfrm>
          <a:prstGeom prst="rect">
            <a:avLst/>
          </a:prstGeom>
        </p:spPr>
      </p:pic>
      <p:pic>
        <p:nvPicPr>
          <p:cNvPr id="44" name="Picture 43"/>
          <p:cNvPicPr>
            <a:picLocks noChangeAspect="1"/>
          </p:cNvPicPr>
          <p:nvPr/>
        </p:nvPicPr>
        <p:blipFill>
          <a:blip r:embed="rId20"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957017" y="1193430"/>
            <a:ext cx="491285" cy="488032"/>
          </a:xfrm>
          <a:prstGeom prst="rect">
            <a:avLst/>
          </a:prstGeom>
        </p:spPr>
      </p:pic>
      <p:pic>
        <p:nvPicPr>
          <p:cNvPr id="45" name="Picture 44"/>
          <p:cNvPicPr>
            <a:picLocks noChangeAspect="1"/>
          </p:cNvPicPr>
          <p:nvPr/>
        </p:nvPicPr>
        <p:blipFill>
          <a:blip r:embed="rId8"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585773" y="2934934"/>
            <a:ext cx="447945" cy="441746"/>
          </a:xfrm>
          <a:prstGeom prst="rect">
            <a:avLst/>
          </a:prstGeom>
        </p:spPr>
      </p:pic>
      <p:pic>
        <p:nvPicPr>
          <p:cNvPr id="49" name="Picture 48"/>
          <p:cNvPicPr>
            <a:picLocks noChangeAspect="1"/>
          </p:cNvPicPr>
          <p:nvPr/>
        </p:nvPicPr>
        <p:blipFill>
          <a:blip r:embed="rId21">
            <a:extLst>
              <a:ext uri="{28A0092B-C50C-407E-A947-70E740481C1C}">
                <a14:useLocalDpi xmlns:a14="http://schemas.microsoft.com/office/drawing/2010/main"/>
              </a:ext>
            </a:extLst>
          </a:blip>
          <a:stretch>
            <a:fillRect/>
          </a:stretch>
        </p:blipFill>
        <p:spPr>
          <a:xfrm>
            <a:off x="6967668" y="2803993"/>
            <a:ext cx="690432" cy="685859"/>
          </a:xfrm>
          <a:prstGeom prst="rect">
            <a:avLst/>
          </a:prstGeom>
        </p:spPr>
      </p:pic>
      <p:sp>
        <p:nvSpPr>
          <p:cNvPr id="50" name="TextBox 49"/>
          <p:cNvSpPr txBox="1"/>
          <p:nvPr/>
        </p:nvSpPr>
        <p:spPr>
          <a:xfrm>
            <a:off x="6449507" y="3275134"/>
            <a:ext cx="1726756" cy="923330"/>
          </a:xfrm>
          <a:prstGeom prst="rect">
            <a:avLst/>
          </a:prstGeom>
          <a:noFill/>
        </p:spPr>
        <p:txBody>
          <a:bodyPr wrap="none" rtlCol="0">
            <a:spAutoFit/>
          </a:bodyPr>
          <a:lstStyle/>
          <a:p>
            <a:pPr algn="ctr"/>
            <a:r>
              <a:rPr lang="en-CA" sz="1350" b="1" dirty="0" err="1"/>
              <a:t>IoT</a:t>
            </a:r>
            <a:r>
              <a:rPr lang="en-CA" sz="1350" b="1" dirty="0"/>
              <a:t> Cloud</a:t>
            </a:r>
          </a:p>
          <a:p>
            <a:pPr algn="ctr"/>
            <a:r>
              <a:rPr lang="en-CA" sz="1350" b="1" dirty="0"/>
              <a:t>Services</a:t>
            </a:r>
          </a:p>
          <a:p>
            <a:pPr algn="ctr"/>
            <a:r>
              <a:rPr lang="en-CA" sz="1350" b="1" dirty="0"/>
              <a:t>&amp;</a:t>
            </a:r>
          </a:p>
          <a:p>
            <a:pPr algn="ctr"/>
            <a:r>
              <a:rPr lang="en-CA" sz="1350" b="1" dirty="0"/>
              <a:t>D-Zone Firewall</a:t>
            </a:r>
            <a:endParaRPr lang="en-US" sz="1350" b="1" dirty="0"/>
          </a:p>
        </p:txBody>
      </p:sp>
      <p:sp>
        <p:nvSpPr>
          <p:cNvPr id="51" name="TextBox 50"/>
          <p:cNvSpPr txBox="1"/>
          <p:nvPr/>
        </p:nvSpPr>
        <p:spPr>
          <a:xfrm>
            <a:off x="1169622" y="3357906"/>
            <a:ext cx="1145312" cy="900246"/>
          </a:xfrm>
          <a:prstGeom prst="rect">
            <a:avLst/>
          </a:prstGeom>
          <a:noFill/>
        </p:spPr>
        <p:txBody>
          <a:bodyPr wrap="square" rtlCol="0">
            <a:spAutoFit/>
          </a:bodyPr>
          <a:lstStyle/>
          <a:p>
            <a:pPr algn="ctr"/>
            <a:r>
              <a:rPr lang="en-CA" sz="1050" b="1" dirty="0"/>
              <a:t>Secure Remote Home Network Access</a:t>
            </a:r>
          </a:p>
        </p:txBody>
      </p:sp>
      <p:cxnSp>
        <p:nvCxnSpPr>
          <p:cNvPr id="53" name="Straight Connector 52"/>
          <p:cNvCxnSpPr>
            <a:stCxn id="45" idx="3"/>
            <a:endCxn id="25" idx="1"/>
          </p:cNvCxnSpPr>
          <p:nvPr/>
        </p:nvCxnSpPr>
        <p:spPr>
          <a:xfrm>
            <a:off x="2033719" y="3155808"/>
            <a:ext cx="2185514"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Straight Connector 53"/>
          <p:cNvCxnSpPr>
            <a:stCxn id="25" idx="3"/>
            <a:endCxn id="49" idx="1"/>
          </p:cNvCxnSpPr>
          <p:nvPr/>
        </p:nvCxnSpPr>
        <p:spPr>
          <a:xfrm flipV="1">
            <a:off x="5004048" y="3146923"/>
            <a:ext cx="1963620" cy="8885"/>
          </a:xfrm>
          <a:prstGeom prst="line">
            <a:avLst/>
          </a:prstGeom>
        </p:spPr>
        <p:style>
          <a:lnRef idx="3">
            <a:schemeClr val="accent1"/>
          </a:lnRef>
          <a:fillRef idx="0">
            <a:schemeClr val="accent1"/>
          </a:fillRef>
          <a:effectRef idx="2">
            <a:schemeClr val="accent1"/>
          </a:effectRef>
          <a:fontRef idx="minor">
            <a:schemeClr val="tx1"/>
          </a:fontRef>
        </p:style>
      </p:cxnSp>
      <p:sp>
        <p:nvSpPr>
          <p:cNvPr id="58" name="TextBox 57"/>
          <p:cNvSpPr txBox="1"/>
          <p:nvPr/>
        </p:nvSpPr>
        <p:spPr>
          <a:xfrm>
            <a:off x="5838343" y="2210257"/>
            <a:ext cx="711839" cy="438582"/>
          </a:xfrm>
          <a:prstGeom prst="rect">
            <a:avLst/>
          </a:prstGeom>
          <a:noFill/>
        </p:spPr>
        <p:txBody>
          <a:bodyPr wrap="square" rtlCol="0">
            <a:spAutoFit/>
          </a:bodyPr>
          <a:lstStyle/>
          <a:p>
            <a:r>
              <a:rPr lang="en-US" sz="750" b="1" dirty="0" err="1">
                <a:latin typeface="Verdana" charset="0"/>
                <a:ea typeface="Verdana" charset="0"/>
                <a:cs typeface="Verdana" charset="0"/>
              </a:rPr>
              <a:t>Wifi</a:t>
            </a:r>
            <a:r>
              <a:rPr lang="en-US" sz="750" b="1" dirty="0">
                <a:latin typeface="Verdana" charset="0"/>
                <a:ea typeface="Verdana" charset="0"/>
                <a:cs typeface="Verdana" charset="0"/>
              </a:rPr>
              <a:t> </a:t>
            </a:r>
            <a:r>
              <a:rPr lang="en-US" sz="750" b="1" dirty="0" err="1">
                <a:solidFill>
                  <a:srgbClr val="682D8E"/>
                </a:solidFill>
                <a:latin typeface="Verdana" charset="0"/>
                <a:ea typeface="Verdana" charset="0"/>
                <a:cs typeface="Verdana" charset="0"/>
              </a:rPr>
              <a:t>MiFi</a:t>
            </a:r>
            <a:r>
              <a:rPr lang="en-US" sz="750" b="1" dirty="0">
                <a:solidFill>
                  <a:srgbClr val="682D8E"/>
                </a:solidFill>
                <a:latin typeface="Verdana" charset="0"/>
                <a:ea typeface="Verdana" charset="0"/>
                <a:cs typeface="Verdana" charset="0"/>
              </a:rPr>
              <a:t> </a:t>
            </a:r>
            <a:r>
              <a:rPr lang="en-US" sz="750" b="1" dirty="0" err="1">
                <a:solidFill>
                  <a:srgbClr val="682D8E"/>
                </a:solidFill>
                <a:latin typeface="Verdana" charset="0"/>
                <a:ea typeface="Verdana" charset="0"/>
                <a:cs typeface="Verdana" charset="0"/>
              </a:rPr>
              <a:t>Zigbee</a:t>
            </a:r>
            <a:endParaRPr lang="en-US" sz="750" b="1" dirty="0">
              <a:solidFill>
                <a:srgbClr val="682D8E"/>
              </a:solidFill>
              <a:latin typeface="Verdana" charset="0"/>
              <a:ea typeface="Verdana" charset="0"/>
              <a:cs typeface="Verdana" charset="0"/>
            </a:endParaRPr>
          </a:p>
          <a:p>
            <a:r>
              <a:rPr lang="en-CA" sz="750" b="1" dirty="0">
                <a:solidFill>
                  <a:srgbClr val="682D8E"/>
                </a:solidFill>
                <a:latin typeface="Verdana" charset="0"/>
                <a:ea typeface="Verdana" charset="0"/>
                <a:cs typeface="Verdana" charset="0"/>
              </a:rPr>
              <a:t>NFC RFID</a:t>
            </a:r>
          </a:p>
        </p:txBody>
      </p:sp>
      <p:pic>
        <p:nvPicPr>
          <p:cNvPr id="59" name="Picture 58"/>
          <p:cNvPicPr>
            <a:picLocks noChangeAspect="1"/>
          </p:cNvPicPr>
          <p:nvPr/>
        </p:nvPicPr>
        <p:blipFill rotWithShape="1">
          <a:blip r:embed="rId22" cstate="screen">
            <a:extLst>
              <a:ext uri="{28A0092B-C50C-407E-A947-70E740481C1C}">
                <a14:useLocalDpi xmlns:a14="http://schemas.microsoft.com/office/drawing/2010/main"/>
              </a:ext>
            </a:extLst>
          </a:blip>
          <a:srcRect/>
          <a:stretch/>
        </p:blipFill>
        <p:spPr>
          <a:xfrm>
            <a:off x="5544108" y="2331936"/>
            <a:ext cx="283058" cy="185809"/>
          </a:xfrm>
          <a:prstGeom prst="rect">
            <a:avLst/>
          </a:prstGeom>
        </p:spPr>
      </p:pic>
      <p:sp>
        <p:nvSpPr>
          <p:cNvPr id="3" name="Slide Number Placeholder 2"/>
          <p:cNvSpPr>
            <a:spLocks noGrp="1"/>
          </p:cNvSpPr>
          <p:nvPr>
            <p:ph type="sldNum" sz="quarter" idx="4294967295"/>
          </p:nvPr>
        </p:nvSpPr>
        <p:spPr/>
        <p:txBody>
          <a:bodyPr/>
          <a:lstStyle/>
          <a:p>
            <a:fld id="{B9E795CD-93B8-DA4A-B13D-227462B2D34D}" type="slidenum">
              <a:rPr lang="en-US" smtClean="0"/>
              <a:pPr/>
              <a:t>38</a:t>
            </a:fld>
            <a:endParaRPr lang="en-US" dirty="0"/>
          </a:p>
        </p:txBody>
      </p:sp>
      <p:sp>
        <p:nvSpPr>
          <p:cNvPr id="9" name="Footer Placeholder 8"/>
          <p:cNvSpPr>
            <a:spLocks noGrp="1"/>
          </p:cNvSpPr>
          <p:nvPr>
            <p:ph type="ftr" sz="quarter" idx="4294967295"/>
          </p:nvPr>
        </p:nvSpPr>
        <p:spPr/>
        <p:txBody>
          <a:bodyPr/>
          <a:lstStyle/>
          <a:p>
            <a:r>
              <a:rPr lang="en-US" smtClean="0"/>
              <a:t>CIRA Labs - Secure Home Gateway - 2018-09</a:t>
            </a:r>
            <a:endParaRPr lang="en-US" dirty="0"/>
          </a:p>
        </p:txBody>
      </p:sp>
      <p:pic>
        <p:nvPicPr>
          <p:cNvPr id="43" name="Picture 42"/>
          <p:cNvPicPr>
            <a:picLocks noChangeAspect="1"/>
          </p:cNvPicPr>
          <p:nvPr/>
        </p:nvPicPr>
        <p:blipFill>
          <a:blip r:embed="rId23">
            <a:duotone>
              <a:schemeClr val="accent2">
                <a:shade val="45000"/>
                <a:satMod val="135000"/>
              </a:schemeClr>
              <a:prstClr val="white"/>
            </a:duotone>
          </a:blip>
          <a:stretch>
            <a:fillRect/>
          </a:stretch>
        </p:blipFill>
        <p:spPr>
          <a:xfrm>
            <a:off x="4595539" y="2388504"/>
            <a:ext cx="153252" cy="154471"/>
          </a:xfrm>
          <a:prstGeom prst="rect">
            <a:avLst/>
          </a:prstGeom>
        </p:spPr>
      </p:pic>
      <p:pic>
        <p:nvPicPr>
          <p:cNvPr id="47" name="Picture 46"/>
          <p:cNvPicPr>
            <a:picLocks noChangeAspect="1"/>
          </p:cNvPicPr>
          <p:nvPr/>
        </p:nvPicPr>
        <p:blipFill>
          <a:blip r:embed="rId23">
            <a:duotone>
              <a:schemeClr val="accent2">
                <a:shade val="45000"/>
                <a:satMod val="135000"/>
              </a:schemeClr>
              <a:prstClr val="white"/>
            </a:duotone>
          </a:blip>
          <a:stretch>
            <a:fillRect/>
          </a:stretch>
        </p:blipFill>
        <p:spPr>
          <a:xfrm>
            <a:off x="4857874" y="2184076"/>
            <a:ext cx="443207" cy="446732"/>
          </a:xfrm>
          <a:prstGeom prst="rect">
            <a:avLst/>
          </a:prstGeom>
        </p:spPr>
      </p:pic>
    </p:spTree>
    <p:extLst>
      <p:ext uri="{BB962C8B-B14F-4D97-AF65-F5344CB8AC3E}">
        <p14:creationId xmlns:p14="http://schemas.microsoft.com/office/powerpoint/2010/main" val="41614173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We are building a Prototype</a:t>
            </a:r>
            <a:br>
              <a:rPr lang="en-CA" dirty="0" smtClean="0"/>
            </a:br>
            <a:r>
              <a:rPr lang="en-CA" dirty="0" smtClean="0"/>
              <a:t>-&gt; Based on Omnia </a:t>
            </a:r>
            <a:r>
              <a:rPr lang="en-CA" dirty="0" err="1" smtClean="0"/>
              <a:t>Turris</a:t>
            </a:r>
            <a:r>
              <a:rPr lang="en-CA" dirty="0" smtClean="0"/>
              <a:t> Gateway</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Develop a Proof of Concept and prototype</a:t>
            </a:r>
          </a:p>
          <a:p>
            <a:pPr lvl="1"/>
            <a:r>
              <a:rPr lang="en-CA" dirty="0" smtClean="0"/>
              <a:t>Using </a:t>
            </a:r>
            <a:r>
              <a:rPr lang="en-CA" dirty="0"/>
              <a:t>.CZ Omnia </a:t>
            </a:r>
            <a:r>
              <a:rPr lang="en-US" dirty="0" smtClean="0"/>
              <a:t>Home Gateway &amp; </a:t>
            </a:r>
            <a:r>
              <a:rPr lang="en-US" dirty="0" err="1" smtClean="0"/>
              <a:t>openWRT</a:t>
            </a:r>
            <a:endParaRPr lang="en-US" dirty="0" smtClean="0"/>
          </a:p>
          <a:p>
            <a:pPr lvl="1"/>
            <a:r>
              <a:rPr lang="en-US" dirty="0" smtClean="0"/>
              <a:t>IoT device provisioning based on MUD</a:t>
            </a:r>
          </a:p>
          <a:p>
            <a:pPr lvl="1"/>
            <a:r>
              <a:rPr lang="en-US" dirty="0" smtClean="0"/>
              <a:t>Home Gateway App (Android/iPhone)</a:t>
            </a:r>
          </a:p>
          <a:p>
            <a:pPr lvl="1"/>
            <a:r>
              <a:rPr lang="en-US" dirty="0" smtClean="0"/>
              <a:t>Develop some IoT discoverable devices and MUD profiles</a:t>
            </a:r>
            <a:endParaRPr lang="en-CA" dirty="0" smtClean="0"/>
          </a:p>
          <a:p>
            <a:r>
              <a:rPr lang="en-CA" dirty="0" smtClean="0"/>
              <a:t>Use </a:t>
            </a:r>
            <a:r>
              <a:rPr lang="en-CA" dirty="0"/>
              <a:t>public </a:t>
            </a:r>
            <a:r>
              <a:rPr lang="en-CA" dirty="0" smtClean="0"/>
              <a:t>GitHub to document the functional specification </a:t>
            </a:r>
            <a:r>
              <a:rPr lang="en-CA" dirty="0"/>
              <a:t>and </a:t>
            </a:r>
            <a:r>
              <a:rPr lang="en-CA" dirty="0" smtClean="0"/>
              <a:t>repo for prototype </a:t>
            </a:r>
            <a:r>
              <a:rPr lang="en-CA" dirty="0"/>
              <a:t>software</a:t>
            </a:r>
            <a:endParaRPr lang="en-US" dirty="0"/>
          </a:p>
          <a:p>
            <a:pPr lvl="1"/>
            <a:r>
              <a:rPr lang="en-US" dirty="0" smtClean="0"/>
              <a:t>Functional specification (Work in progress)</a:t>
            </a:r>
          </a:p>
          <a:p>
            <a:pPr lvl="1"/>
            <a:r>
              <a:rPr lang="en-US" dirty="0" smtClean="0"/>
              <a:t>Open source software repository</a:t>
            </a:r>
          </a:p>
          <a:p>
            <a:pPr lvl="1"/>
            <a:r>
              <a:rPr lang="en-CA" sz="1050" b="1" dirty="0">
                <a:hlinkClick r:id="rId2"/>
              </a:rPr>
              <a:t>https://github.com/CIRALabs/Secure-IoT-Home-Gateway</a:t>
            </a:r>
            <a:r>
              <a:rPr lang="en-CA" sz="1050" b="1" dirty="0"/>
              <a:t> </a:t>
            </a:r>
          </a:p>
          <a:p>
            <a:pPr lvl="1"/>
            <a:endParaRPr lang="en-CA" dirty="0"/>
          </a:p>
        </p:txBody>
      </p:sp>
      <p:sp>
        <p:nvSpPr>
          <p:cNvPr id="6" name="Slide Number Placeholder 5"/>
          <p:cNvSpPr>
            <a:spLocks noGrp="1"/>
          </p:cNvSpPr>
          <p:nvPr>
            <p:ph type="sldNum" sz="quarter" idx="4294967295"/>
          </p:nvPr>
        </p:nvSpPr>
        <p:spPr/>
        <p:txBody>
          <a:bodyPr/>
          <a:lstStyle/>
          <a:p>
            <a:fld id="{B9E795CD-93B8-DA4A-B13D-227462B2D34D}" type="slidenum">
              <a:rPr lang="en-US" smtClean="0"/>
              <a:pPr/>
              <a:t>39</a:t>
            </a:fld>
            <a:endParaRPr lang="en-US" dirty="0"/>
          </a:p>
        </p:txBody>
      </p:sp>
      <p:sp>
        <p:nvSpPr>
          <p:cNvPr id="7" name="Footer Placeholder 6"/>
          <p:cNvSpPr>
            <a:spLocks noGrp="1"/>
          </p:cNvSpPr>
          <p:nvPr>
            <p:ph type="ftr" sz="quarter" idx="4294967295"/>
          </p:nvPr>
        </p:nvSpPr>
        <p:spPr/>
        <p:txBody>
          <a:bodyPr/>
          <a:lstStyle/>
          <a:p>
            <a:r>
              <a:rPr lang="en-US" smtClean="0"/>
              <a:t>CIRA Labs - Secure Home Gateway - 2018-09</a:t>
            </a:r>
            <a:endParaRPr lang="en-US" dirty="0"/>
          </a:p>
        </p:txBody>
      </p:sp>
    </p:spTree>
    <p:extLst>
      <p:ext uri="{BB962C8B-B14F-4D97-AF65-F5344CB8AC3E}">
        <p14:creationId xmlns:p14="http://schemas.microsoft.com/office/powerpoint/2010/main" val="3897610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IoT</a:t>
            </a:r>
            <a:r>
              <a:rPr lang="en-CA" dirty="0" smtClean="0"/>
              <a:t> Device Security Landscape</a:t>
            </a:r>
            <a:endParaRPr lang="en-CA" dirty="0"/>
          </a:p>
        </p:txBody>
      </p:sp>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4</a:t>
            </a:fld>
            <a:endParaRPr lang="en-US" dirty="0"/>
          </a:p>
        </p:txBody>
      </p:sp>
      <p:grpSp>
        <p:nvGrpSpPr>
          <p:cNvPr id="5" name="Group 4"/>
          <p:cNvGrpSpPr/>
          <p:nvPr/>
        </p:nvGrpSpPr>
        <p:grpSpPr>
          <a:xfrm>
            <a:off x="3393943" y="2344559"/>
            <a:ext cx="924989" cy="1037686"/>
            <a:chOff x="7507812" y="5295380"/>
            <a:chExt cx="920576" cy="1132857"/>
          </a:xfrm>
        </p:grpSpPr>
        <p:pic>
          <p:nvPicPr>
            <p:cNvPr id="6" name="Picture 5"/>
            <p:cNvPicPr>
              <a:picLocks noChangeAspect="1"/>
            </p:cNvPicPr>
            <p:nvPr/>
          </p:nvPicPr>
          <p:blipFill>
            <a:blip r:embed="rId2"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507812" y="5507661"/>
              <a:ext cx="920576" cy="920576"/>
            </a:xfrm>
            <a:prstGeom prst="rect">
              <a:avLst/>
            </a:prstGeom>
          </p:spPr>
        </p:pic>
        <p:pic>
          <p:nvPicPr>
            <p:cNvPr id="7" name="Picture 6"/>
            <p:cNvPicPr>
              <a:picLocks noChangeAspect="1"/>
            </p:cNvPicPr>
            <p:nvPr/>
          </p:nvPicPr>
          <p:blipFill rotWithShape="1">
            <a:blip r:embed="rId3" cstate="email">
              <a:duotone>
                <a:schemeClr val="accent6">
                  <a:shade val="45000"/>
                  <a:satMod val="135000"/>
                </a:schemeClr>
                <a:prstClr val="white"/>
              </a:duotone>
              <a:extLst>
                <a:ext uri="{28A0092B-C50C-407E-A947-70E740481C1C}">
                  <a14:useLocalDpi xmlns:a14="http://schemas.microsoft.com/office/drawing/2010/main"/>
                </a:ext>
              </a:extLst>
            </a:blip>
            <a:srcRect/>
            <a:stretch/>
          </p:blipFill>
          <p:spPr>
            <a:xfrm>
              <a:off x="7644714" y="5295380"/>
              <a:ext cx="646772" cy="424563"/>
            </a:xfrm>
            <a:prstGeom prst="rect">
              <a:avLst/>
            </a:prstGeom>
          </p:spPr>
        </p:pic>
      </p:grpSp>
      <p:sp>
        <p:nvSpPr>
          <p:cNvPr id="8" name="Rounded Rectangle 7"/>
          <p:cNvSpPr/>
          <p:nvPr/>
        </p:nvSpPr>
        <p:spPr>
          <a:xfrm>
            <a:off x="861961" y="883443"/>
            <a:ext cx="1293410" cy="540000"/>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500" dirty="0" smtClean="0"/>
              <a:t>Many are Vulnerable</a:t>
            </a:r>
          </a:p>
        </p:txBody>
      </p:sp>
      <p:sp>
        <p:nvSpPr>
          <p:cNvPr id="9" name="Rounded Rectangle 8"/>
          <p:cNvSpPr/>
          <p:nvPr/>
        </p:nvSpPr>
        <p:spPr>
          <a:xfrm>
            <a:off x="2387424" y="883443"/>
            <a:ext cx="1498775" cy="540000"/>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lnSpcReduction="10000"/>
          </a:bodyPr>
          <a:lstStyle/>
          <a:p>
            <a:pPr algn="ctr"/>
            <a:r>
              <a:rPr lang="en-CA" sz="1500" dirty="0" smtClean="0"/>
              <a:t>Software is out of date</a:t>
            </a:r>
          </a:p>
        </p:txBody>
      </p:sp>
      <p:sp>
        <p:nvSpPr>
          <p:cNvPr id="10" name="Rounded Rectangle 9"/>
          <p:cNvSpPr/>
          <p:nvPr/>
        </p:nvSpPr>
        <p:spPr>
          <a:xfrm>
            <a:off x="3118516" y="1532715"/>
            <a:ext cx="2826055" cy="540000"/>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500" dirty="0" smtClean="0"/>
              <a:t>Time to market -</a:t>
            </a:r>
            <a:endParaRPr lang="en-CA" sz="1500" dirty="0"/>
          </a:p>
          <a:p>
            <a:pPr algn="ctr"/>
            <a:r>
              <a:rPr lang="en-CA" sz="1500" dirty="0" smtClean="0"/>
              <a:t>Not to build correctly</a:t>
            </a:r>
          </a:p>
        </p:txBody>
      </p:sp>
      <p:sp>
        <p:nvSpPr>
          <p:cNvPr id="11" name="Rounded Rectangle 10"/>
          <p:cNvSpPr/>
          <p:nvPr/>
        </p:nvSpPr>
        <p:spPr>
          <a:xfrm>
            <a:off x="755600" y="3671218"/>
            <a:ext cx="1522950" cy="540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normAutofit fontScale="92500" lnSpcReduction="10000"/>
          </a:bodyPr>
          <a:lstStyle/>
          <a:p>
            <a:pPr algn="ctr"/>
            <a:r>
              <a:rPr lang="en-CA" sz="1500" dirty="0" smtClean="0"/>
              <a:t>Contribute to DDoS attacks</a:t>
            </a:r>
          </a:p>
        </p:txBody>
      </p:sp>
      <p:sp>
        <p:nvSpPr>
          <p:cNvPr id="12" name="Rounded Rectangle 11"/>
          <p:cNvSpPr/>
          <p:nvPr/>
        </p:nvSpPr>
        <p:spPr>
          <a:xfrm>
            <a:off x="4212771" y="883443"/>
            <a:ext cx="2272938" cy="540000"/>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500" dirty="0" smtClean="0"/>
              <a:t>Cloud architecture dependencies</a:t>
            </a:r>
          </a:p>
        </p:txBody>
      </p:sp>
      <p:sp>
        <p:nvSpPr>
          <p:cNvPr id="13" name="Rounded Rectangle 12"/>
          <p:cNvSpPr/>
          <p:nvPr/>
        </p:nvSpPr>
        <p:spPr>
          <a:xfrm>
            <a:off x="1870993" y="4369204"/>
            <a:ext cx="1522950" cy="540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normAutofit fontScale="92500" lnSpcReduction="10000"/>
          </a:bodyPr>
          <a:lstStyle/>
          <a:p>
            <a:pPr algn="ctr"/>
            <a:r>
              <a:rPr lang="en-CA" sz="1500" dirty="0" smtClean="0"/>
              <a:t>Compromise your network</a:t>
            </a:r>
          </a:p>
        </p:txBody>
      </p:sp>
      <p:sp>
        <p:nvSpPr>
          <p:cNvPr id="14" name="Rounded Rectangle 13"/>
          <p:cNvSpPr/>
          <p:nvPr/>
        </p:nvSpPr>
        <p:spPr>
          <a:xfrm>
            <a:off x="2986386" y="3671218"/>
            <a:ext cx="1522950" cy="540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normAutofit fontScale="92500" lnSpcReduction="10000"/>
          </a:bodyPr>
          <a:lstStyle/>
          <a:p>
            <a:pPr algn="ctr"/>
            <a:r>
              <a:rPr lang="en-CA" sz="1500" dirty="0" smtClean="0"/>
              <a:t>Steal private information</a:t>
            </a:r>
          </a:p>
        </p:txBody>
      </p:sp>
      <p:sp>
        <p:nvSpPr>
          <p:cNvPr id="15" name="Rounded Rectangle 14"/>
          <p:cNvSpPr/>
          <p:nvPr/>
        </p:nvSpPr>
        <p:spPr>
          <a:xfrm>
            <a:off x="4101779" y="4369204"/>
            <a:ext cx="1522950" cy="540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normAutofit fontScale="92500" lnSpcReduction="10000"/>
          </a:bodyPr>
          <a:lstStyle/>
          <a:p>
            <a:pPr algn="ctr"/>
            <a:r>
              <a:rPr lang="en-CA" sz="1500" dirty="0" smtClean="0"/>
              <a:t>Record video and voice</a:t>
            </a:r>
          </a:p>
        </p:txBody>
      </p:sp>
      <p:sp>
        <p:nvSpPr>
          <p:cNvPr id="16" name="Rounded Rectangle 15"/>
          <p:cNvSpPr/>
          <p:nvPr/>
        </p:nvSpPr>
        <p:spPr>
          <a:xfrm>
            <a:off x="5217172" y="3671218"/>
            <a:ext cx="1522950" cy="540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normAutofit fontScale="92500" lnSpcReduction="10000"/>
          </a:bodyPr>
          <a:lstStyle/>
          <a:p>
            <a:pPr algn="ctr"/>
            <a:r>
              <a:rPr lang="en-CA" sz="1500" dirty="0" smtClean="0"/>
              <a:t>Steal WIFI credentials</a:t>
            </a:r>
          </a:p>
        </p:txBody>
      </p:sp>
      <p:sp>
        <p:nvSpPr>
          <p:cNvPr id="17" name="Rounded Rectangle 16"/>
          <p:cNvSpPr/>
          <p:nvPr/>
        </p:nvSpPr>
        <p:spPr>
          <a:xfrm>
            <a:off x="6332565" y="4369204"/>
            <a:ext cx="1522950" cy="540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normAutofit fontScale="92500" lnSpcReduction="10000"/>
          </a:bodyPr>
          <a:lstStyle/>
          <a:p>
            <a:pPr algn="ctr"/>
            <a:r>
              <a:rPr lang="en-CA" sz="1500" dirty="0" smtClean="0"/>
              <a:t>Distribute malware</a:t>
            </a:r>
          </a:p>
        </p:txBody>
      </p:sp>
      <p:sp>
        <p:nvSpPr>
          <p:cNvPr id="18" name="Rounded Rectangle 17"/>
          <p:cNvSpPr/>
          <p:nvPr/>
        </p:nvSpPr>
        <p:spPr>
          <a:xfrm>
            <a:off x="7447960" y="3671218"/>
            <a:ext cx="1522950" cy="540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normAutofit/>
          </a:bodyPr>
          <a:lstStyle/>
          <a:p>
            <a:pPr algn="ctr"/>
            <a:r>
              <a:rPr lang="en-CA" sz="1500" dirty="0"/>
              <a:t>Send spam</a:t>
            </a:r>
          </a:p>
        </p:txBody>
      </p:sp>
      <p:sp>
        <p:nvSpPr>
          <p:cNvPr id="19" name="Rounded Rectangle 18"/>
          <p:cNvSpPr/>
          <p:nvPr/>
        </p:nvSpPr>
        <p:spPr>
          <a:xfrm>
            <a:off x="1168859" y="1532715"/>
            <a:ext cx="1597196" cy="540000"/>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500" dirty="0" smtClean="0"/>
              <a:t>Some are Unsupported</a:t>
            </a:r>
          </a:p>
        </p:txBody>
      </p:sp>
      <p:pic>
        <p:nvPicPr>
          <p:cNvPr id="20" name="Picture 1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456490" y="2539006"/>
            <a:ext cx="681664" cy="681664"/>
          </a:xfrm>
          <a:prstGeom prst="rect">
            <a:avLst/>
          </a:prstGeom>
        </p:spPr>
      </p:pic>
      <p:sp>
        <p:nvSpPr>
          <p:cNvPr id="21" name="Rounded Rectangle 20"/>
          <p:cNvSpPr/>
          <p:nvPr/>
        </p:nvSpPr>
        <p:spPr>
          <a:xfrm>
            <a:off x="6297033" y="1532715"/>
            <a:ext cx="2504068" cy="540000"/>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500" dirty="0" smtClean="0"/>
              <a:t>Many standards being developed</a:t>
            </a:r>
          </a:p>
        </p:txBody>
      </p:sp>
      <p:sp>
        <p:nvSpPr>
          <p:cNvPr id="22" name="Rounded Rectangle 21"/>
          <p:cNvSpPr/>
          <p:nvPr/>
        </p:nvSpPr>
        <p:spPr>
          <a:xfrm>
            <a:off x="6740122" y="883443"/>
            <a:ext cx="2070161" cy="540000"/>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500" dirty="0" smtClean="0"/>
              <a:t>Full access to the </a:t>
            </a:r>
            <a:r>
              <a:rPr lang="en-CA" sz="1500" dirty="0" smtClean="0">
                <a:solidFill>
                  <a:srgbClr val="FF0000"/>
                </a:solidFill>
              </a:rPr>
              <a:t>ENTIRE</a:t>
            </a:r>
            <a:r>
              <a:rPr lang="en-CA" sz="1500" dirty="0" smtClean="0"/>
              <a:t> Internet</a:t>
            </a:r>
          </a:p>
        </p:txBody>
      </p:sp>
      <p:sp>
        <p:nvSpPr>
          <p:cNvPr id="23" name="Rectangle 22"/>
          <p:cNvSpPr/>
          <p:nvPr/>
        </p:nvSpPr>
        <p:spPr>
          <a:xfrm>
            <a:off x="2286000" y="2110085"/>
            <a:ext cx="4572000" cy="646331"/>
          </a:xfrm>
          <a:prstGeom prst="rect">
            <a:avLst/>
          </a:prstGeom>
        </p:spPr>
        <p:txBody>
          <a:bodyPr>
            <a:spAutoFit/>
          </a:bodyPr>
          <a:lstStyle/>
          <a:p>
            <a:pPr marL="342900" indent="-342900">
              <a:buFont typeface="Arial" panose="020B0604020202020204" pitchFamily="34" charset="0"/>
              <a:buChar char="•"/>
            </a:pPr>
            <a:r>
              <a:rPr lang="en-US" dirty="0"/>
              <a:t/>
            </a:r>
            <a:br>
              <a:rPr lang="en-US" dirty="0"/>
            </a:br>
            <a:endParaRPr lang="en-US" dirty="0"/>
          </a:p>
        </p:txBody>
      </p:sp>
      <p:sp>
        <p:nvSpPr>
          <p:cNvPr id="24" name="Rounded Rectangle 23"/>
          <p:cNvSpPr/>
          <p:nvPr/>
        </p:nvSpPr>
        <p:spPr>
          <a:xfrm>
            <a:off x="861960" y="2181987"/>
            <a:ext cx="2255491" cy="540000"/>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US" sz="1500" dirty="0"/>
              <a:t>Lack of secure testing and design</a:t>
            </a:r>
            <a:endParaRPr lang="en-CA" sz="1500" dirty="0" smtClean="0"/>
          </a:p>
        </p:txBody>
      </p:sp>
      <p:sp>
        <p:nvSpPr>
          <p:cNvPr id="25" name="Rounded Rectangle 24"/>
          <p:cNvSpPr/>
          <p:nvPr/>
        </p:nvSpPr>
        <p:spPr>
          <a:xfrm>
            <a:off x="6426927" y="2181987"/>
            <a:ext cx="2076994" cy="540000"/>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US" sz="1600" dirty="0"/>
              <a:t>Require active monitoring</a:t>
            </a:r>
          </a:p>
        </p:txBody>
      </p:sp>
      <p:grpSp>
        <p:nvGrpSpPr>
          <p:cNvPr id="26" name="Group 25"/>
          <p:cNvGrpSpPr/>
          <p:nvPr/>
        </p:nvGrpSpPr>
        <p:grpSpPr>
          <a:xfrm>
            <a:off x="5275712" y="2482167"/>
            <a:ext cx="738742" cy="900078"/>
            <a:chOff x="9492343" y="802812"/>
            <a:chExt cx="315399" cy="426933"/>
          </a:xfrm>
        </p:grpSpPr>
        <p:pic>
          <p:nvPicPr>
            <p:cNvPr id="27" name="Picture 26" descr="Related image"/>
            <p:cNvPicPr>
              <a:picLocks noChangeAspect="1" noChangeArrowheads="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92343" y="802812"/>
              <a:ext cx="315399" cy="31539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C:\Users\X168453\Documents\Madhav Goyal\Helveticons\Lightbulb Active_0\Lightbulb active_RGB_PU.jpg"/>
            <p:cNvPicPr>
              <a:picLocks noChangeAspect="1" noChangeArrowheads="1"/>
            </p:cNvPicPr>
            <p:nvPr/>
          </p:nvPicPr>
          <p:blipFill rotWithShape="1">
            <a:blip r:embed="rId6" cstate="print">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a:ext>
              </a:extLst>
            </a:blip>
            <a:srcRect l="24968" t="64768" r="-1"/>
            <a:stretch/>
          </p:blipFill>
          <p:spPr bwMode="auto">
            <a:xfrm>
              <a:off x="9592573" y="1091142"/>
              <a:ext cx="166105" cy="13860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52542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Specifications we are currently leveraging</a:t>
            </a:r>
            <a:endParaRPr lang="en-CA" dirty="0"/>
          </a:p>
        </p:txBody>
      </p:sp>
      <p:sp>
        <p:nvSpPr>
          <p:cNvPr id="3" name="Content Placeholder 2"/>
          <p:cNvSpPr>
            <a:spLocks noGrp="1"/>
          </p:cNvSpPr>
          <p:nvPr>
            <p:ph idx="1"/>
          </p:nvPr>
        </p:nvSpPr>
        <p:spPr>
          <a:xfrm>
            <a:off x="544210" y="908072"/>
            <a:ext cx="8017611" cy="3837734"/>
          </a:xfrm>
        </p:spPr>
        <p:txBody>
          <a:bodyPr numCol="2">
            <a:normAutofit/>
          </a:bodyPr>
          <a:lstStyle/>
          <a:p>
            <a:pPr marL="0" indent="0">
              <a:buNone/>
            </a:pPr>
            <a:r>
              <a:rPr lang="en-CA" sz="800" b="1" dirty="0">
                <a:solidFill>
                  <a:srgbClr val="682D8E"/>
                </a:solidFill>
              </a:rPr>
              <a:t>Specifications we are leveraging:</a:t>
            </a:r>
          </a:p>
          <a:p>
            <a:r>
              <a:rPr lang="en-CA" sz="800" dirty="0"/>
              <a:t>https://datatracker.ietf.org/doc/draft-ietf-opsawg-mud/ </a:t>
            </a:r>
          </a:p>
          <a:p>
            <a:r>
              <a:rPr lang="en-CA" sz="800" dirty="0"/>
              <a:t>https://datatracker.ietf.org/doc/draft-ietf-netmod-acl-model </a:t>
            </a:r>
          </a:p>
          <a:p>
            <a:r>
              <a:rPr lang="en-CA" sz="800" dirty="0"/>
              <a:t>RFC 7368 </a:t>
            </a:r>
          </a:p>
          <a:p>
            <a:r>
              <a:rPr lang="en-CA" sz="800" dirty="0"/>
              <a:t>RFC 8375 </a:t>
            </a:r>
          </a:p>
          <a:p>
            <a:r>
              <a:rPr lang="en-CA" sz="800" dirty="0"/>
              <a:t>https://datatracker.ietf.org/doc/draft-ietf-homenet-simple-naming </a:t>
            </a:r>
          </a:p>
          <a:p>
            <a:r>
              <a:rPr lang="en-CA" sz="800" dirty="0"/>
              <a:t>https://datatracker.ietf.org/doc/draft-ietf-homenet-front-end-naming-delegation </a:t>
            </a:r>
          </a:p>
          <a:p>
            <a:r>
              <a:rPr lang="en-CA" sz="800" dirty="0"/>
              <a:t>RFC 4033,4034,4035 (DNSSEC) </a:t>
            </a:r>
          </a:p>
          <a:p>
            <a:r>
              <a:rPr lang="en-CA" sz="800" dirty="0"/>
              <a:t>https://datatracker.ietf.org/doc/rfc5011/ </a:t>
            </a:r>
          </a:p>
          <a:p>
            <a:r>
              <a:rPr lang="en-CA" sz="800" dirty="0"/>
              <a:t>RFC 4795 </a:t>
            </a:r>
          </a:p>
          <a:p>
            <a:endParaRPr lang="en-CA" sz="800" dirty="0"/>
          </a:p>
          <a:p>
            <a:pPr marL="0" indent="0">
              <a:buNone/>
            </a:pPr>
            <a:endParaRPr lang="en-CA" sz="800" dirty="0"/>
          </a:p>
          <a:p>
            <a:pPr marL="0" indent="0">
              <a:buNone/>
            </a:pPr>
            <a:endParaRPr lang="en-CA" sz="800" dirty="0" smtClean="0"/>
          </a:p>
          <a:p>
            <a:pPr marL="0" indent="0">
              <a:buNone/>
            </a:pPr>
            <a:endParaRPr lang="en-CA" sz="800" dirty="0"/>
          </a:p>
          <a:p>
            <a:pPr marL="0" indent="0">
              <a:buNone/>
            </a:pPr>
            <a:endParaRPr lang="en-CA" sz="800" dirty="0"/>
          </a:p>
          <a:p>
            <a:pPr marL="0" indent="0">
              <a:buNone/>
            </a:pPr>
            <a:r>
              <a:rPr lang="en-CA" sz="800" b="1" dirty="0" smtClean="0">
                <a:solidFill>
                  <a:srgbClr val="682D8E"/>
                </a:solidFill>
              </a:rPr>
              <a:t>Specifications </a:t>
            </a:r>
            <a:r>
              <a:rPr lang="en-CA" sz="800" b="1" dirty="0">
                <a:solidFill>
                  <a:srgbClr val="682D8E"/>
                </a:solidFill>
              </a:rPr>
              <a:t>we are planning/considering: </a:t>
            </a:r>
          </a:p>
          <a:p>
            <a:r>
              <a:rPr lang="en-CA" sz="800" dirty="0"/>
              <a:t>RFC4301, RFC7296  (IPsec. Considering </a:t>
            </a:r>
            <a:r>
              <a:rPr lang="en-CA" sz="800" dirty="0" err="1"/>
              <a:t>OpenVPN</a:t>
            </a:r>
            <a:r>
              <a:rPr lang="en-CA" sz="800" dirty="0"/>
              <a:t> too) </a:t>
            </a:r>
          </a:p>
          <a:p>
            <a:r>
              <a:rPr lang="en-CA" sz="800" dirty="0"/>
              <a:t>RFC8366, https://datatracker.ietf.org/doc/draft-ietf-anima-bootstrapping-keyinfra/ </a:t>
            </a:r>
          </a:p>
          <a:p>
            <a:r>
              <a:rPr lang="en-CA" sz="800" dirty="0"/>
              <a:t>https://datatracker.ietf.org/doc/draft-cheshire-dnssd-roadmap/ </a:t>
            </a:r>
          </a:p>
          <a:p>
            <a:r>
              <a:rPr lang="en-CA" sz="800" dirty="0"/>
              <a:t>https://datatracker.ietf.org/doc/draft-ietf-dnssd-hybrid/ </a:t>
            </a:r>
          </a:p>
          <a:p>
            <a:r>
              <a:rPr lang="en-CA" sz="800" dirty="0"/>
              <a:t>https://datatracker.ietf.org/doc/draft-cheshire-dnssd-roadmap/ </a:t>
            </a:r>
          </a:p>
          <a:p>
            <a:r>
              <a:rPr lang="en-CA" sz="800" dirty="0"/>
              <a:t>https://datatracker.ietf.org/doc/draft-ietf-dnssd-mdns-relay/ </a:t>
            </a:r>
          </a:p>
          <a:p>
            <a:pPr marL="0" indent="0">
              <a:buNone/>
            </a:pPr>
            <a:r>
              <a:rPr lang="en-CA" sz="800" b="1" dirty="0">
                <a:solidFill>
                  <a:srgbClr val="682D8E"/>
                </a:solidFill>
              </a:rPr>
              <a:t>Specifications we are writing: </a:t>
            </a:r>
          </a:p>
          <a:p>
            <a:r>
              <a:rPr lang="en-CA" sz="800" dirty="0" smtClean="0"/>
              <a:t>draft-richardson-anima-smarkaklink-00</a:t>
            </a:r>
          </a:p>
          <a:p>
            <a:r>
              <a:rPr lang="en-CA" sz="800" dirty="0" smtClean="0"/>
              <a:t>draft-richardson-opsawg-securehomegateway-mud-01</a:t>
            </a:r>
          </a:p>
          <a:p>
            <a:r>
              <a:rPr lang="en-CA" sz="800" dirty="0" smtClean="0"/>
              <a:t>draft-richardson-shg-mud-quarantined-access-00</a:t>
            </a:r>
          </a:p>
          <a:p>
            <a:r>
              <a:rPr lang="en-CA" sz="800" dirty="0"/>
              <a:t>draft-richardson-shg-mud-quarantined-access-00</a:t>
            </a:r>
            <a:endParaRPr lang="en-CA" sz="800" dirty="0"/>
          </a:p>
        </p:txBody>
      </p:sp>
      <p:sp>
        <p:nvSpPr>
          <p:cNvPr id="4" name="Footer Placeholder 3"/>
          <p:cNvSpPr>
            <a:spLocks noGrp="1"/>
          </p:cNvSpPr>
          <p:nvPr>
            <p:ph type="ftr" sz="quarter" idx="4294967295"/>
          </p:nvPr>
        </p:nvSpPr>
        <p:spPr/>
        <p:txBody>
          <a:bodyPr/>
          <a:lstStyle/>
          <a:p>
            <a:r>
              <a:rPr lang="en-US" smtClean="0"/>
              <a:t>CIRA Labs - Secure Home Gateway - 2018-09</a:t>
            </a:r>
            <a:endParaRPr lang="en-US" dirty="0"/>
          </a:p>
        </p:txBody>
      </p:sp>
      <p:sp>
        <p:nvSpPr>
          <p:cNvPr id="5" name="Slide Number Placeholder 4"/>
          <p:cNvSpPr>
            <a:spLocks noGrp="1"/>
          </p:cNvSpPr>
          <p:nvPr>
            <p:ph type="sldNum" sz="quarter" idx="4294967295"/>
          </p:nvPr>
        </p:nvSpPr>
        <p:spPr/>
        <p:txBody>
          <a:bodyPr/>
          <a:lstStyle/>
          <a:p>
            <a:fld id="{B9E795CD-93B8-DA4A-B13D-227462B2D34D}" type="slidenum">
              <a:rPr lang="en-US" smtClean="0"/>
              <a:pPr/>
              <a:t>40</a:t>
            </a:fld>
            <a:endParaRPr lang="en-US" dirty="0"/>
          </a:p>
        </p:txBody>
      </p:sp>
    </p:spTree>
    <p:extLst>
      <p:ext uri="{BB962C8B-B14F-4D97-AF65-F5344CB8AC3E}">
        <p14:creationId xmlns:p14="http://schemas.microsoft.com/office/powerpoint/2010/main" val="1885845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IoT vendors are creating dependency on cloud </a:t>
            </a:r>
            <a:r>
              <a:rPr lang="en-US" dirty="0" smtClean="0"/>
              <a:t>architecture </a:t>
            </a:r>
            <a:endParaRPr lang="en-US" dirty="0"/>
          </a:p>
        </p:txBody>
      </p:sp>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5</a:t>
            </a:fld>
            <a:endParaRPr lang="en-US" dirty="0"/>
          </a:p>
        </p:txBody>
      </p:sp>
      <p:sp>
        <p:nvSpPr>
          <p:cNvPr id="30" name="TextBox 29"/>
          <p:cNvSpPr txBox="1"/>
          <p:nvPr/>
        </p:nvSpPr>
        <p:spPr>
          <a:xfrm>
            <a:off x="0" y="1408386"/>
            <a:ext cx="184731"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38703" y="3158508"/>
            <a:ext cx="1162629" cy="1230571"/>
          </a:xfrm>
          <a:prstGeom prst="rect">
            <a:avLst/>
          </a:prstGeom>
        </p:spPr>
      </p:pic>
      <p:pic>
        <p:nvPicPr>
          <p:cNvPr id="6" name="Picture 5"/>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flipH="1">
            <a:off x="1797172" y="3271980"/>
            <a:ext cx="687233" cy="717328"/>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345975" y="1694756"/>
            <a:ext cx="716083" cy="752909"/>
          </a:xfrm>
          <a:prstGeom prst="rect">
            <a:avLst/>
          </a:prstGeom>
        </p:spPr>
      </p:pic>
      <p:sp>
        <p:nvSpPr>
          <p:cNvPr id="8" name="TextBox 7"/>
          <p:cNvSpPr txBox="1"/>
          <p:nvPr/>
        </p:nvSpPr>
        <p:spPr>
          <a:xfrm>
            <a:off x="6532539" y="4051638"/>
            <a:ext cx="1146468" cy="338554"/>
          </a:xfrm>
          <a:prstGeom prst="rect">
            <a:avLst/>
          </a:prstGeom>
          <a:noFill/>
        </p:spPr>
        <p:txBody>
          <a:bodyPr wrap="none" rtlCol="0">
            <a:spAutoFit/>
          </a:bodyPr>
          <a:lstStyle/>
          <a:p>
            <a:pPr algn="ctr"/>
            <a:r>
              <a:rPr lang="en-CA" sz="1600" b="1" dirty="0" smtClean="0"/>
              <a:t>At home</a:t>
            </a:r>
          </a:p>
        </p:txBody>
      </p:sp>
      <p:grpSp>
        <p:nvGrpSpPr>
          <p:cNvPr id="9" name="Group 8"/>
          <p:cNvGrpSpPr/>
          <p:nvPr/>
        </p:nvGrpSpPr>
        <p:grpSpPr>
          <a:xfrm>
            <a:off x="6850125" y="3387642"/>
            <a:ext cx="558982" cy="691262"/>
            <a:chOff x="8517996" y="5013426"/>
            <a:chExt cx="593304" cy="676234"/>
          </a:xfrm>
        </p:grpSpPr>
        <p:pic>
          <p:nvPicPr>
            <p:cNvPr id="10" name="Picture 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517996" y="5104566"/>
              <a:ext cx="593304" cy="585094"/>
            </a:xfrm>
            <a:prstGeom prst="rect">
              <a:avLst/>
            </a:prstGeom>
          </p:spPr>
        </p:pic>
        <p:pic>
          <p:nvPicPr>
            <p:cNvPr id="11" name="Picture 10"/>
            <p:cNvPicPr>
              <a:picLocks noChangeAspect="1"/>
            </p:cNvPicPr>
            <p:nvPr/>
          </p:nvPicPr>
          <p:blipFill rotWithShape="1">
            <a:blip r:embed="rId7" cstate="email">
              <a:extLst>
                <a:ext uri="{28A0092B-C50C-407E-A947-70E740481C1C}">
                  <a14:useLocalDpi xmlns:a14="http://schemas.microsoft.com/office/drawing/2010/main"/>
                </a:ext>
              </a:extLst>
            </a:blip>
            <a:srcRect l="24208" b="49915"/>
            <a:stretch/>
          </p:blipFill>
          <p:spPr>
            <a:xfrm>
              <a:off x="8679251" y="5013426"/>
              <a:ext cx="271856" cy="175986"/>
            </a:xfrm>
            <a:prstGeom prst="rect">
              <a:avLst/>
            </a:prstGeom>
          </p:spPr>
        </p:pic>
      </p:grpSp>
      <p:cxnSp>
        <p:nvCxnSpPr>
          <p:cNvPr id="13" name="Straight Arrow Connector 12"/>
          <p:cNvCxnSpPr>
            <a:stCxn id="10" idx="1"/>
            <a:endCxn id="36" idx="3"/>
          </p:cNvCxnSpPr>
          <p:nvPr/>
        </p:nvCxnSpPr>
        <p:spPr>
          <a:xfrm flipH="1">
            <a:off x="6247736" y="3779856"/>
            <a:ext cx="602389" cy="1081"/>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flipH="1">
            <a:off x="2644563" y="3769373"/>
            <a:ext cx="1486382" cy="10483"/>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sp>
        <p:nvSpPr>
          <p:cNvPr id="29" name="Freeform 28"/>
          <p:cNvSpPr/>
          <p:nvPr/>
        </p:nvSpPr>
        <p:spPr>
          <a:xfrm>
            <a:off x="4993862" y="2329404"/>
            <a:ext cx="1801609" cy="1158429"/>
          </a:xfrm>
          <a:custGeom>
            <a:avLst/>
            <a:gdLst>
              <a:gd name="connsiteX0" fmla="*/ 1278467 w 1278467"/>
              <a:gd name="connsiteY0" fmla="*/ 948266 h 951182"/>
              <a:gd name="connsiteX1" fmla="*/ 381000 w 1278467"/>
              <a:gd name="connsiteY1" fmla="*/ 804333 h 951182"/>
              <a:gd name="connsiteX2" fmla="*/ 0 w 1278467"/>
              <a:gd name="connsiteY2" fmla="*/ 0 h 951182"/>
            </a:gdLst>
            <a:ahLst/>
            <a:cxnLst>
              <a:cxn ang="0">
                <a:pos x="connsiteX0" y="connsiteY0"/>
              </a:cxn>
              <a:cxn ang="0">
                <a:pos x="connsiteX1" y="connsiteY1"/>
              </a:cxn>
              <a:cxn ang="0">
                <a:pos x="connsiteX2" y="connsiteY2"/>
              </a:cxn>
            </a:cxnLst>
            <a:rect l="l" t="t" r="r" b="b"/>
            <a:pathLst>
              <a:path w="1278467" h="951182">
                <a:moveTo>
                  <a:pt x="1278467" y="948266"/>
                </a:moveTo>
                <a:cubicBezTo>
                  <a:pt x="936272" y="955321"/>
                  <a:pt x="594078" y="962377"/>
                  <a:pt x="381000" y="804333"/>
                </a:cubicBezTo>
                <a:cubicBezTo>
                  <a:pt x="167922" y="646289"/>
                  <a:pt x="83961" y="323144"/>
                  <a:pt x="0" y="0"/>
                </a:cubicBezTo>
              </a:path>
            </a:pathLst>
          </a:custGeom>
          <a:noFill/>
          <a:ln w="57150">
            <a:solidFill>
              <a:schemeClr val="accent6">
                <a:lumMod val="75000"/>
              </a:schemeClr>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2000"/>
          </a:p>
        </p:txBody>
      </p:sp>
      <p:sp>
        <p:nvSpPr>
          <p:cNvPr id="31" name="Freeform 30"/>
          <p:cNvSpPr/>
          <p:nvPr/>
        </p:nvSpPr>
        <p:spPr>
          <a:xfrm flipH="1">
            <a:off x="2644562" y="2329404"/>
            <a:ext cx="1769606" cy="1238142"/>
          </a:xfrm>
          <a:custGeom>
            <a:avLst/>
            <a:gdLst>
              <a:gd name="connsiteX0" fmla="*/ 1278467 w 1278467"/>
              <a:gd name="connsiteY0" fmla="*/ 948266 h 951182"/>
              <a:gd name="connsiteX1" fmla="*/ 381000 w 1278467"/>
              <a:gd name="connsiteY1" fmla="*/ 804333 h 951182"/>
              <a:gd name="connsiteX2" fmla="*/ 0 w 1278467"/>
              <a:gd name="connsiteY2" fmla="*/ 0 h 951182"/>
            </a:gdLst>
            <a:ahLst/>
            <a:cxnLst>
              <a:cxn ang="0">
                <a:pos x="connsiteX0" y="connsiteY0"/>
              </a:cxn>
              <a:cxn ang="0">
                <a:pos x="connsiteX1" y="connsiteY1"/>
              </a:cxn>
              <a:cxn ang="0">
                <a:pos x="connsiteX2" y="connsiteY2"/>
              </a:cxn>
            </a:cxnLst>
            <a:rect l="l" t="t" r="r" b="b"/>
            <a:pathLst>
              <a:path w="1278467" h="951182">
                <a:moveTo>
                  <a:pt x="1278467" y="948266"/>
                </a:moveTo>
                <a:cubicBezTo>
                  <a:pt x="936272" y="955321"/>
                  <a:pt x="594078" y="962377"/>
                  <a:pt x="381000" y="804333"/>
                </a:cubicBezTo>
                <a:cubicBezTo>
                  <a:pt x="167922" y="646289"/>
                  <a:pt x="83961" y="323144"/>
                  <a:pt x="0" y="0"/>
                </a:cubicBezTo>
              </a:path>
            </a:pathLst>
          </a:custGeom>
          <a:noFill/>
          <a:ln w="57150">
            <a:solidFill>
              <a:schemeClr val="accent6">
                <a:lumMod val="75000"/>
              </a:schemeClr>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2000"/>
          </a:p>
        </p:txBody>
      </p:sp>
      <p:sp>
        <p:nvSpPr>
          <p:cNvPr id="33" name="TextBox 32"/>
          <p:cNvSpPr txBox="1"/>
          <p:nvPr/>
        </p:nvSpPr>
        <p:spPr>
          <a:xfrm>
            <a:off x="4061841" y="1217514"/>
            <a:ext cx="1298753" cy="584776"/>
          </a:xfrm>
          <a:prstGeom prst="rect">
            <a:avLst/>
          </a:prstGeom>
          <a:noFill/>
        </p:spPr>
        <p:txBody>
          <a:bodyPr wrap="none" rtlCol="0">
            <a:spAutoFit/>
          </a:bodyPr>
          <a:lstStyle/>
          <a:p>
            <a:pPr algn="ctr"/>
            <a:r>
              <a:rPr lang="en-CA" sz="1600" b="1" dirty="0" smtClean="0"/>
              <a:t>IoT Cloud</a:t>
            </a:r>
          </a:p>
          <a:p>
            <a:pPr algn="ctr"/>
            <a:r>
              <a:rPr lang="en-CA" sz="1600" b="1" dirty="0" smtClean="0"/>
              <a:t>Services</a:t>
            </a:r>
          </a:p>
        </p:txBody>
      </p:sp>
      <p:sp>
        <p:nvSpPr>
          <p:cNvPr id="34" name="TextBox 33"/>
          <p:cNvSpPr txBox="1"/>
          <p:nvPr/>
        </p:nvSpPr>
        <p:spPr>
          <a:xfrm>
            <a:off x="1327411" y="4051638"/>
            <a:ext cx="1547218" cy="338554"/>
          </a:xfrm>
          <a:prstGeom prst="rect">
            <a:avLst/>
          </a:prstGeom>
          <a:noFill/>
        </p:spPr>
        <p:txBody>
          <a:bodyPr wrap="none" rtlCol="0">
            <a:spAutoFit/>
          </a:bodyPr>
          <a:lstStyle/>
          <a:p>
            <a:pPr algn="ctr"/>
            <a:r>
              <a:rPr lang="en-CA" sz="1600" b="1" dirty="0" smtClean="0"/>
              <a:t>On the road</a:t>
            </a:r>
          </a:p>
        </p:txBody>
      </p:sp>
      <p:cxnSp>
        <p:nvCxnSpPr>
          <p:cNvPr id="43" name="Straight Arrow Connector 42"/>
          <p:cNvCxnSpPr>
            <a:stCxn id="36" idx="1"/>
            <a:endCxn id="5" idx="3"/>
          </p:cNvCxnSpPr>
          <p:nvPr/>
        </p:nvCxnSpPr>
        <p:spPr>
          <a:xfrm flipH="1" flipV="1">
            <a:off x="5301332" y="3773794"/>
            <a:ext cx="547734" cy="7143"/>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pic>
        <p:nvPicPr>
          <p:cNvPr id="36" name="Picture 3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849066" y="3582922"/>
            <a:ext cx="398670" cy="396030"/>
          </a:xfrm>
          <a:prstGeom prst="rect">
            <a:avLst/>
          </a:prstGeom>
          <a:ln>
            <a:noFill/>
          </a:ln>
        </p:spPr>
      </p:pic>
      <p:cxnSp>
        <p:nvCxnSpPr>
          <p:cNvPr id="53" name="Curved Connector 52"/>
          <p:cNvCxnSpPr/>
          <p:nvPr/>
        </p:nvCxnSpPr>
        <p:spPr>
          <a:xfrm>
            <a:off x="2644563" y="3989308"/>
            <a:ext cx="2117937" cy="529352"/>
          </a:xfrm>
          <a:prstGeom prst="curvedConnector3">
            <a:avLst/>
          </a:prstGeom>
          <a:ln w="57150">
            <a:solidFill>
              <a:srgbClr val="00B050"/>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 name="Curved Connector 54"/>
          <p:cNvCxnSpPr/>
          <p:nvPr/>
        </p:nvCxnSpPr>
        <p:spPr>
          <a:xfrm flipH="1">
            <a:off x="4762500" y="3989308"/>
            <a:ext cx="2117937" cy="529352"/>
          </a:xfrm>
          <a:prstGeom prst="curvedConnector3">
            <a:avLst/>
          </a:prstGeom>
          <a:ln w="57150">
            <a:solidFill>
              <a:srgbClr val="00B05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3684559" y="4571090"/>
            <a:ext cx="2135521" cy="369332"/>
          </a:xfrm>
          <a:prstGeom prst="rect">
            <a:avLst/>
          </a:prstGeom>
        </p:spPr>
        <p:txBody>
          <a:bodyPr wrap="none">
            <a:spAutoFit/>
          </a:bodyPr>
          <a:lstStyle/>
          <a:p>
            <a:r>
              <a:rPr lang="en-CA" b="1" dirty="0" smtClean="0">
                <a:solidFill>
                  <a:srgbClr val="00B050"/>
                </a:solidFill>
              </a:rPr>
              <a:t>Direct is better</a:t>
            </a:r>
            <a:endParaRPr lang="en-CA" dirty="0">
              <a:solidFill>
                <a:srgbClr val="00B050"/>
              </a:solidFill>
            </a:endParaRPr>
          </a:p>
        </p:txBody>
      </p:sp>
      <p:sp>
        <p:nvSpPr>
          <p:cNvPr id="23" name="Rounded Rectangle 22"/>
          <p:cNvSpPr/>
          <p:nvPr/>
        </p:nvSpPr>
        <p:spPr>
          <a:xfrm>
            <a:off x="5811154" y="1665349"/>
            <a:ext cx="2989946" cy="854614"/>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a:bodyPr>
          <a:lstStyle/>
          <a:p>
            <a:pPr algn="ctr"/>
            <a:r>
              <a:rPr lang="en-US" sz="1600" dirty="0"/>
              <a:t>Personal information is of </a:t>
            </a:r>
            <a:r>
              <a:rPr lang="en-US" sz="1600" dirty="0" smtClean="0"/>
              <a:t>great value to vendors</a:t>
            </a:r>
            <a:endParaRPr lang="en-CA" sz="1600" dirty="0" smtClean="0"/>
          </a:p>
        </p:txBody>
      </p:sp>
      <p:sp>
        <p:nvSpPr>
          <p:cNvPr id="24" name="Rounded Rectangle 23"/>
          <p:cNvSpPr/>
          <p:nvPr/>
        </p:nvSpPr>
        <p:spPr>
          <a:xfrm>
            <a:off x="604257" y="1682275"/>
            <a:ext cx="2989946" cy="854614"/>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lnSpcReduction="10000"/>
          </a:bodyPr>
          <a:lstStyle/>
          <a:p>
            <a:pPr algn="ctr"/>
            <a:r>
              <a:rPr lang="en-US" sz="1600" dirty="0"/>
              <a:t> </a:t>
            </a:r>
            <a:r>
              <a:rPr lang="en-US" sz="1600" dirty="0" smtClean="0"/>
              <a:t>IPv6 </a:t>
            </a:r>
            <a:r>
              <a:rPr lang="en-US" sz="1600" dirty="0"/>
              <a:t>with CIRA delegated names for the home makes this </a:t>
            </a:r>
            <a:r>
              <a:rPr lang="en-US" sz="1600" dirty="0" smtClean="0"/>
              <a:t>possible</a:t>
            </a:r>
            <a:endParaRPr lang="en-CA" sz="1600" dirty="0" smtClean="0"/>
          </a:p>
        </p:txBody>
      </p:sp>
    </p:spTree>
    <p:extLst>
      <p:ext uri="{BB962C8B-B14F-4D97-AF65-F5344CB8AC3E}">
        <p14:creationId xmlns:p14="http://schemas.microsoft.com/office/powerpoint/2010/main" val="1949655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597626" y="1398966"/>
            <a:ext cx="4010261" cy="2487234"/>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36000" tIns="36000" rIns="36000" bIns="36000" rtlCol="0" anchor="ctr">
            <a:noAutofit/>
          </a:bodyPr>
          <a:lstStyle/>
          <a:p>
            <a:pPr algn="ctr"/>
            <a:endParaRPr lang="en-CA" sz="1500" dirty="0" smtClean="0"/>
          </a:p>
        </p:txBody>
      </p:sp>
      <p:sp>
        <p:nvSpPr>
          <p:cNvPr id="2" name="Title 1"/>
          <p:cNvSpPr>
            <a:spLocks noGrp="1"/>
          </p:cNvSpPr>
          <p:nvPr>
            <p:ph type="title"/>
          </p:nvPr>
        </p:nvSpPr>
        <p:spPr/>
        <p:txBody>
          <a:bodyPr/>
          <a:lstStyle/>
          <a:p>
            <a:r>
              <a:rPr lang="en-CA" dirty="0" smtClean="0"/>
              <a:t>We put a team together to work on the idea</a:t>
            </a:r>
            <a:endParaRPr lang="en-CA" dirty="0"/>
          </a:p>
        </p:txBody>
      </p:sp>
      <p:sp>
        <p:nvSpPr>
          <p:cNvPr id="3" name="Slide Number Placeholder 2"/>
          <p:cNvSpPr>
            <a:spLocks noGrp="1"/>
          </p:cNvSpPr>
          <p:nvPr>
            <p:ph type="sldNum" sz="quarter" idx="4"/>
          </p:nvPr>
        </p:nvSpPr>
        <p:spPr/>
        <p:txBody>
          <a:bodyPr/>
          <a:lstStyle/>
          <a:p>
            <a:fld id="{B9E795CD-93B8-DA4A-B13D-227462B2D34D}" type="slidenum">
              <a:rPr lang="en-US" smtClean="0"/>
              <a:pPr/>
              <a:t>6</a:t>
            </a:fld>
            <a:endParaRPr lang="en-US" dirty="0"/>
          </a:p>
        </p:txBody>
      </p:sp>
      <p:sp>
        <p:nvSpPr>
          <p:cNvPr id="4" name="Rounded Rectangle 3"/>
          <p:cNvSpPr/>
          <p:nvPr/>
        </p:nvSpPr>
        <p:spPr>
          <a:xfrm>
            <a:off x="2002673" y="948793"/>
            <a:ext cx="1560151" cy="750844"/>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500" dirty="0" smtClean="0"/>
              <a:t>CIRA Labs</a:t>
            </a:r>
          </a:p>
        </p:txBody>
      </p:sp>
      <p:sp>
        <p:nvSpPr>
          <p:cNvPr id="5" name="Rounded Rectangle 4"/>
          <p:cNvSpPr/>
          <p:nvPr/>
        </p:nvSpPr>
        <p:spPr>
          <a:xfrm>
            <a:off x="1479139" y="2274991"/>
            <a:ext cx="1518785" cy="750844"/>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500" dirty="0" err="1" smtClean="0"/>
              <a:t>Sandelman</a:t>
            </a:r>
            <a:r>
              <a:rPr lang="en-CA" sz="1500" dirty="0" smtClean="0"/>
              <a:t> Software</a:t>
            </a:r>
          </a:p>
        </p:txBody>
      </p:sp>
      <p:sp>
        <p:nvSpPr>
          <p:cNvPr id="6" name="Rounded Rectangle 5"/>
          <p:cNvSpPr/>
          <p:nvPr/>
        </p:nvSpPr>
        <p:spPr>
          <a:xfrm>
            <a:off x="4002968" y="948793"/>
            <a:ext cx="1518785" cy="750844"/>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500" dirty="0" err="1" smtClean="0"/>
              <a:t>TwelveDot</a:t>
            </a:r>
            <a:endParaRPr lang="en-CA" sz="1500" dirty="0" smtClean="0"/>
          </a:p>
        </p:txBody>
      </p:sp>
      <p:sp>
        <p:nvSpPr>
          <p:cNvPr id="7" name="Rounded Rectangle 6"/>
          <p:cNvSpPr/>
          <p:nvPr/>
        </p:nvSpPr>
        <p:spPr>
          <a:xfrm>
            <a:off x="6108796" y="2329565"/>
            <a:ext cx="1518785" cy="750844"/>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500" dirty="0" err="1" smtClean="0"/>
              <a:t>Viag</a:t>
            </a:r>
            <a:r>
              <a:rPr lang="fr-CA" sz="1500" dirty="0" smtClean="0"/>
              <a:t>é</a:t>
            </a:r>
            <a:r>
              <a:rPr lang="en-CA" sz="1500" dirty="0" err="1" smtClean="0"/>
              <a:t>nie</a:t>
            </a:r>
            <a:endParaRPr lang="en-CA" sz="1500" dirty="0" smtClean="0"/>
          </a:p>
        </p:txBody>
      </p:sp>
      <p:sp>
        <p:nvSpPr>
          <p:cNvPr id="8" name="Rounded Rectangle 7"/>
          <p:cNvSpPr/>
          <p:nvPr/>
        </p:nvSpPr>
        <p:spPr>
          <a:xfrm>
            <a:off x="2493143" y="3613136"/>
            <a:ext cx="1667263" cy="1015261"/>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400" dirty="0" smtClean="0"/>
              <a:t>TELUS</a:t>
            </a:r>
          </a:p>
          <a:p>
            <a:pPr algn="ctr"/>
            <a:r>
              <a:rPr lang="en-CA" sz="1400" dirty="0" smtClean="0"/>
              <a:t>/ Algonquin College</a:t>
            </a:r>
            <a:endParaRPr lang="en-CA" sz="1400" dirty="0"/>
          </a:p>
        </p:txBody>
      </p:sp>
      <p:sp>
        <p:nvSpPr>
          <p:cNvPr id="9" name="Rounded Rectangle 8"/>
          <p:cNvSpPr/>
          <p:nvPr/>
        </p:nvSpPr>
        <p:spPr>
          <a:xfrm>
            <a:off x="5961897" y="934421"/>
            <a:ext cx="1518785" cy="750844"/>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500" dirty="0" smtClean="0"/>
              <a:t>SIDN Labs</a:t>
            </a:r>
          </a:p>
        </p:txBody>
      </p:sp>
      <p:sp>
        <p:nvSpPr>
          <p:cNvPr id="13" name="Rounded Rectangle 12"/>
          <p:cNvSpPr/>
          <p:nvPr/>
        </p:nvSpPr>
        <p:spPr>
          <a:xfrm>
            <a:off x="4541371" y="3594626"/>
            <a:ext cx="2179471" cy="1056003"/>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200" dirty="0" smtClean="0"/>
              <a:t>Canadian </a:t>
            </a:r>
            <a:r>
              <a:rPr lang="en-CA" sz="1200" dirty="0" err="1" smtClean="0"/>
              <a:t>Multistakeholder</a:t>
            </a:r>
            <a:r>
              <a:rPr lang="en-CA" sz="1200" dirty="0" smtClean="0"/>
              <a:t> </a:t>
            </a:r>
          </a:p>
          <a:p>
            <a:pPr algn="ctr"/>
            <a:r>
              <a:rPr lang="en-CA" sz="1200" dirty="0" smtClean="0"/>
              <a:t>Process: Enhancing </a:t>
            </a:r>
            <a:r>
              <a:rPr lang="en-CA" sz="1200" dirty="0" err="1" smtClean="0"/>
              <a:t>IoT</a:t>
            </a:r>
            <a:r>
              <a:rPr lang="en-CA" sz="1200" dirty="0" smtClean="0"/>
              <a:t> security</a:t>
            </a:r>
          </a:p>
          <a:p>
            <a:pPr algn="ctr"/>
            <a:r>
              <a:rPr lang="en-CA" sz="1200" dirty="0" smtClean="0"/>
              <a:t>iotsecurity2018.ca</a:t>
            </a:r>
          </a:p>
        </p:txBody>
      </p:sp>
      <p:sp>
        <p:nvSpPr>
          <p:cNvPr id="14" name="Rectangle 13"/>
          <p:cNvSpPr/>
          <p:nvPr/>
        </p:nvSpPr>
        <p:spPr>
          <a:xfrm>
            <a:off x="3495811" y="2380973"/>
            <a:ext cx="2520242" cy="523220"/>
          </a:xfrm>
          <a:prstGeom prst="rect">
            <a:avLst/>
          </a:prstGeom>
        </p:spPr>
        <p:txBody>
          <a:bodyPr wrap="none">
            <a:spAutoFit/>
          </a:bodyPr>
          <a:lstStyle/>
          <a:p>
            <a:pPr algn="ctr"/>
            <a:r>
              <a:rPr lang="en-CA" sz="1400" b="1" dirty="0"/>
              <a:t>Secure Home Gateway </a:t>
            </a:r>
            <a:endParaRPr lang="en-CA" sz="1400" b="1" dirty="0" smtClean="0"/>
          </a:p>
          <a:p>
            <a:pPr algn="ctr"/>
            <a:r>
              <a:rPr lang="en-CA" sz="1400" b="1" dirty="0" smtClean="0"/>
              <a:t>Project</a:t>
            </a:r>
            <a:endParaRPr lang="en-CA" sz="1400" dirty="0"/>
          </a:p>
        </p:txBody>
      </p:sp>
    </p:spTree>
    <p:extLst>
      <p:ext uri="{BB962C8B-B14F-4D97-AF65-F5344CB8AC3E}">
        <p14:creationId xmlns:p14="http://schemas.microsoft.com/office/powerpoint/2010/main" val="3167247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1658982" y="1801249"/>
            <a:ext cx="6093823" cy="2849379"/>
          </a:xfrm>
          <a:prstGeom prst="roundRect">
            <a:avLst>
              <a:gd name="adj" fmla="val 3999"/>
            </a:avLst>
          </a:prstGeom>
          <a:solidFill>
            <a:schemeClr val="accent4">
              <a:alpha val="50000"/>
            </a:schemeClr>
          </a:solidFill>
          <a:ln w="57150">
            <a:solidFill>
              <a:srgbClr val="7030A0"/>
            </a:solidFill>
          </a:ln>
        </p:spPr>
        <p:style>
          <a:lnRef idx="0">
            <a:scrgbClr r="0" g="0" b="0"/>
          </a:lnRef>
          <a:fillRef idx="0">
            <a:scrgbClr r="0" g="0" b="0"/>
          </a:fillRef>
          <a:effectRef idx="0">
            <a:scrgbClr r="0" g="0" b="0"/>
          </a:effectRef>
          <a:fontRef idx="minor">
            <a:schemeClr val="lt1"/>
          </a:fontRef>
        </p:style>
        <p:txBody>
          <a:bodyPr rtlCol="0" anchor="b"/>
          <a:lstStyle/>
          <a:p>
            <a:pPr algn="ctr"/>
            <a:endParaRPr lang="en-CA" sz="1600" dirty="0" smtClean="0">
              <a:solidFill>
                <a:schemeClr val="tx1"/>
              </a:solidFill>
            </a:endParaRPr>
          </a:p>
        </p:txBody>
      </p:sp>
      <p:sp>
        <p:nvSpPr>
          <p:cNvPr id="2" name="Title 1"/>
          <p:cNvSpPr>
            <a:spLocks noGrp="1"/>
          </p:cNvSpPr>
          <p:nvPr>
            <p:ph type="title"/>
          </p:nvPr>
        </p:nvSpPr>
        <p:spPr/>
        <p:txBody>
          <a:bodyPr/>
          <a:lstStyle/>
          <a:p>
            <a:r>
              <a:rPr lang="en-CA" dirty="0" smtClean="0"/>
              <a:t>Project Evolution – To a Secure Home Gateway (SHG) Prototype </a:t>
            </a:r>
            <a:endParaRPr lang="en-CA" dirty="0"/>
          </a:p>
        </p:txBody>
      </p:sp>
      <p:sp>
        <p:nvSpPr>
          <p:cNvPr id="3" name="Slide Number Placeholder 2"/>
          <p:cNvSpPr>
            <a:spLocks noGrp="1"/>
          </p:cNvSpPr>
          <p:nvPr>
            <p:ph type="sldNum" sz="quarter" idx="4"/>
          </p:nvPr>
        </p:nvSpPr>
        <p:spPr/>
        <p:txBody>
          <a:bodyPr/>
          <a:lstStyle/>
          <a:p>
            <a:fld id="{B9E795CD-93B8-DA4A-B13D-227462B2D34D}" type="slidenum">
              <a:rPr lang="en-US" smtClean="0"/>
              <a:pPr/>
              <a:t>7</a:t>
            </a:fld>
            <a:endParaRPr lang="en-US" dirty="0"/>
          </a:p>
        </p:txBody>
      </p:sp>
      <p:sp>
        <p:nvSpPr>
          <p:cNvPr id="4" name="Rounded Rectangle 3"/>
          <p:cNvSpPr/>
          <p:nvPr/>
        </p:nvSpPr>
        <p:spPr>
          <a:xfrm>
            <a:off x="2284516" y="1417201"/>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sz="1600" dirty="0" smtClean="0"/>
              <a:t>MUD Server Repository / Curation</a:t>
            </a:r>
          </a:p>
        </p:txBody>
      </p:sp>
      <p:sp>
        <p:nvSpPr>
          <p:cNvPr id="15" name="Rounded Rectangle 14"/>
          <p:cNvSpPr/>
          <p:nvPr/>
        </p:nvSpPr>
        <p:spPr>
          <a:xfrm>
            <a:off x="3847391" y="2697213"/>
            <a:ext cx="1724424" cy="926395"/>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CA" sz="1600" dirty="0" smtClean="0">
                <a:solidFill>
                  <a:schemeClr val="bg1"/>
                </a:solidFill>
              </a:rPr>
              <a:t>Secure</a:t>
            </a:r>
          </a:p>
          <a:p>
            <a:pPr algn="ctr"/>
            <a:r>
              <a:rPr lang="en-CA" sz="1600" dirty="0" smtClean="0">
                <a:solidFill>
                  <a:schemeClr val="bg1"/>
                </a:solidFill>
              </a:rPr>
              <a:t>Home</a:t>
            </a:r>
          </a:p>
          <a:p>
            <a:pPr algn="ctr"/>
            <a:r>
              <a:rPr lang="en-CA" sz="1600" dirty="0" smtClean="0">
                <a:solidFill>
                  <a:schemeClr val="bg1"/>
                </a:solidFill>
              </a:rPr>
              <a:t>Gateway</a:t>
            </a:r>
          </a:p>
        </p:txBody>
      </p:sp>
      <p:sp>
        <p:nvSpPr>
          <p:cNvPr id="18" name="Rounded Rectangle 17"/>
          <p:cNvSpPr/>
          <p:nvPr/>
        </p:nvSpPr>
        <p:spPr>
          <a:xfrm>
            <a:off x="591117" y="1428521"/>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sz="1600" dirty="0" err="1" smtClean="0"/>
              <a:t>openWRT</a:t>
            </a:r>
            <a:endParaRPr lang="en-CA" sz="1600" dirty="0" smtClean="0"/>
          </a:p>
          <a:p>
            <a:pPr algn="ctr"/>
            <a:r>
              <a:rPr lang="en-CA" sz="1600" dirty="0" err="1" smtClean="0"/>
              <a:t>Turris</a:t>
            </a:r>
            <a:r>
              <a:rPr lang="en-CA" sz="1600" dirty="0" smtClean="0"/>
              <a:t> Omnia</a:t>
            </a:r>
          </a:p>
          <a:p>
            <a:pPr algn="ctr"/>
            <a:r>
              <a:rPr lang="en-CA" sz="1600" dirty="0" smtClean="0"/>
              <a:t>CZNIC</a:t>
            </a:r>
          </a:p>
        </p:txBody>
      </p:sp>
      <p:sp>
        <p:nvSpPr>
          <p:cNvPr id="22" name="Rounded Rectangle 21"/>
          <p:cNvSpPr/>
          <p:nvPr/>
        </p:nvSpPr>
        <p:spPr>
          <a:xfrm>
            <a:off x="3977915" y="1424048"/>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sz="1600" dirty="0" smtClean="0"/>
              <a:t>SHG MUD Controller</a:t>
            </a:r>
          </a:p>
          <a:p>
            <a:pPr algn="ctr"/>
            <a:r>
              <a:rPr lang="en-CA" sz="1600" dirty="0" smtClean="0"/>
              <a:t>Supervisor</a:t>
            </a:r>
          </a:p>
        </p:txBody>
      </p:sp>
      <p:sp>
        <p:nvSpPr>
          <p:cNvPr id="23" name="Rounded Rectangle 22"/>
          <p:cNvSpPr/>
          <p:nvPr/>
        </p:nvSpPr>
        <p:spPr>
          <a:xfrm>
            <a:off x="5671314" y="1417200"/>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a:bodyPr>
          <a:lstStyle/>
          <a:p>
            <a:pPr algn="ctr"/>
            <a:r>
              <a:rPr lang="en-CA" sz="1600" dirty="0" smtClean="0"/>
              <a:t>SHG App “Ease of Use”</a:t>
            </a:r>
          </a:p>
        </p:txBody>
      </p:sp>
      <p:sp>
        <p:nvSpPr>
          <p:cNvPr id="24" name="Rounded Rectangle 23"/>
          <p:cNvSpPr/>
          <p:nvPr/>
        </p:nvSpPr>
        <p:spPr>
          <a:xfrm>
            <a:off x="7364713" y="1417199"/>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a:bodyPr>
          <a:lstStyle/>
          <a:p>
            <a:pPr algn="ctr"/>
            <a:r>
              <a:rPr lang="en-CA" sz="1600" dirty="0" smtClean="0"/>
              <a:t>SIDN (.NL) SPIN</a:t>
            </a:r>
          </a:p>
        </p:txBody>
      </p:sp>
      <p:sp>
        <p:nvSpPr>
          <p:cNvPr id="25" name="Rounded Rectangle 24"/>
          <p:cNvSpPr/>
          <p:nvPr/>
        </p:nvSpPr>
        <p:spPr>
          <a:xfrm>
            <a:off x="7364713" y="2391024"/>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sz="1600" dirty="0" err="1"/>
              <a:t>p</a:t>
            </a:r>
            <a:r>
              <a:rPr lang="en-CA" sz="1600" dirty="0" err="1" smtClean="0"/>
              <a:t>rpl</a:t>
            </a:r>
            <a:r>
              <a:rPr lang="en-CA" sz="1600" dirty="0" smtClean="0"/>
              <a:t> Foundation</a:t>
            </a:r>
          </a:p>
          <a:p>
            <a:pPr algn="ctr"/>
            <a:r>
              <a:rPr lang="en-CA" sz="1600" dirty="0" smtClean="0"/>
              <a:t>(</a:t>
            </a:r>
            <a:r>
              <a:rPr lang="en-CA" sz="1600" dirty="0" err="1" smtClean="0"/>
              <a:t>prplWrt</a:t>
            </a:r>
            <a:r>
              <a:rPr lang="en-CA" sz="1600" dirty="0" smtClean="0"/>
              <a:t>)</a:t>
            </a:r>
          </a:p>
        </p:txBody>
      </p:sp>
      <p:sp>
        <p:nvSpPr>
          <p:cNvPr id="26" name="Rounded Rectangle 25"/>
          <p:cNvSpPr/>
          <p:nvPr/>
        </p:nvSpPr>
        <p:spPr>
          <a:xfrm>
            <a:off x="7364713" y="3364851"/>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sz="1600" dirty="0" smtClean="0"/>
              <a:t>Mozilla </a:t>
            </a:r>
            <a:r>
              <a:rPr lang="en-CA" sz="1600" dirty="0" err="1" smtClean="0"/>
              <a:t>IoT</a:t>
            </a:r>
            <a:r>
              <a:rPr lang="en-CA" sz="1600" dirty="0" smtClean="0"/>
              <a:t> -</a:t>
            </a:r>
          </a:p>
          <a:p>
            <a:pPr algn="ctr"/>
            <a:r>
              <a:rPr lang="en-CA" sz="1600" dirty="0"/>
              <a:t>Web Thing API </a:t>
            </a:r>
            <a:endParaRPr lang="en-CA" sz="1600" dirty="0" smtClean="0"/>
          </a:p>
        </p:txBody>
      </p:sp>
      <p:sp>
        <p:nvSpPr>
          <p:cNvPr id="28" name="Rounded Rectangle 27"/>
          <p:cNvSpPr/>
          <p:nvPr/>
        </p:nvSpPr>
        <p:spPr>
          <a:xfrm>
            <a:off x="591116" y="2391023"/>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sz="1600" dirty="0" smtClean="0"/>
              <a:t>SHG Security Access Controls</a:t>
            </a:r>
          </a:p>
        </p:txBody>
      </p:sp>
      <p:sp>
        <p:nvSpPr>
          <p:cNvPr id="29" name="Rounded Rectangle 28"/>
          <p:cNvSpPr/>
          <p:nvPr/>
        </p:nvSpPr>
        <p:spPr>
          <a:xfrm>
            <a:off x="591115" y="3364851"/>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sz="1600" dirty="0" smtClean="0"/>
              <a:t>CIRA </a:t>
            </a:r>
          </a:p>
          <a:p>
            <a:pPr algn="ctr"/>
            <a:r>
              <a:rPr lang="en-CA" sz="1600" dirty="0" smtClean="0"/>
              <a:t>DNS &amp; SHG Provisioning</a:t>
            </a:r>
          </a:p>
        </p:txBody>
      </p:sp>
      <p:sp>
        <p:nvSpPr>
          <p:cNvPr id="30" name="Rounded Rectangle 29"/>
          <p:cNvSpPr/>
          <p:nvPr/>
        </p:nvSpPr>
        <p:spPr>
          <a:xfrm>
            <a:off x="1273650" y="4338771"/>
            <a:ext cx="2475263"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a:bodyPr>
          <a:lstStyle/>
          <a:p>
            <a:pPr algn="ctr"/>
            <a:r>
              <a:rPr lang="en-CA" sz="1600" dirty="0" smtClean="0"/>
              <a:t>Standards Development</a:t>
            </a:r>
          </a:p>
          <a:p>
            <a:pPr algn="ctr"/>
            <a:r>
              <a:rPr lang="en-CA" sz="1600" dirty="0" smtClean="0"/>
              <a:t>IETF, CSA/UL, ISO/IEC</a:t>
            </a:r>
          </a:p>
        </p:txBody>
      </p:sp>
      <p:sp>
        <p:nvSpPr>
          <p:cNvPr id="31" name="Rounded Rectangle 30"/>
          <p:cNvSpPr/>
          <p:nvPr/>
        </p:nvSpPr>
        <p:spPr>
          <a:xfrm>
            <a:off x="3977915" y="4336172"/>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a:bodyPr>
          <a:lstStyle/>
          <a:p>
            <a:pPr algn="ctr"/>
            <a:r>
              <a:rPr lang="en-CA" sz="1600" dirty="0" smtClean="0"/>
              <a:t>Enhanced WIFI security</a:t>
            </a:r>
          </a:p>
        </p:txBody>
      </p:sp>
      <p:sp>
        <p:nvSpPr>
          <p:cNvPr id="32" name="Rounded Rectangle 31"/>
          <p:cNvSpPr/>
          <p:nvPr/>
        </p:nvSpPr>
        <p:spPr>
          <a:xfrm>
            <a:off x="5671314" y="4338771"/>
            <a:ext cx="2492833"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85000" lnSpcReduction="20000"/>
          </a:bodyPr>
          <a:lstStyle/>
          <a:p>
            <a:pPr algn="ctr"/>
            <a:r>
              <a:rPr lang="en-CA" sz="1600" dirty="0" smtClean="0"/>
              <a:t>In progress:</a:t>
            </a:r>
          </a:p>
          <a:p>
            <a:pPr algn="ctr"/>
            <a:r>
              <a:rPr lang="en-CA" sz="1600" dirty="0" smtClean="0"/>
              <a:t>DOTS, DNSSEC, Domain aware </a:t>
            </a:r>
            <a:r>
              <a:rPr lang="en-CA" sz="1600" dirty="0" err="1" smtClean="0"/>
              <a:t>NFtable</a:t>
            </a:r>
            <a:r>
              <a:rPr lang="en-CA" sz="1600" dirty="0" smtClean="0"/>
              <a:t> </a:t>
            </a:r>
          </a:p>
        </p:txBody>
      </p:sp>
      <p:sp>
        <p:nvSpPr>
          <p:cNvPr id="34" name="Rectangle 33"/>
          <p:cNvSpPr/>
          <p:nvPr/>
        </p:nvSpPr>
        <p:spPr>
          <a:xfrm>
            <a:off x="2372077" y="3766002"/>
            <a:ext cx="4663457" cy="369332"/>
          </a:xfrm>
          <a:prstGeom prst="rect">
            <a:avLst/>
          </a:prstGeom>
        </p:spPr>
        <p:txBody>
          <a:bodyPr wrap="none">
            <a:spAutoFit/>
          </a:bodyPr>
          <a:lstStyle/>
          <a:p>
            <a:pPr algn="ctr"/>
            <a:r>
              <a:rPr lang="en-CA" b="1" dirty="0"/>
              <a:t>Secure Home Gateway Framework</a:t>
            </a:r>
          </a:p>
        </p:txBody>
      </p:sp>
      <p:sp>
        <p:nvSpPr>
          <p:cNvPr id="35" name="Rectangle 34"/>
          <p:cNvSpPr/>
          <p:nvPr/>
        </p:nvSpPr>
        <p:spPr>
          <a:xfrm>
            <a:off x="2385707" y="2428135"/>
            <a:ext cx="1134606"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pPr algn="ctr"/>
            <a:r>
              <a:rPr lang="en-CA" dirty="0" smtClean="0"/>
              <a:t>Running</a:t>
            </a:r>
          </a:p>
          <a:p>
            <a:pPr algn="ctr"/>
            <a:r>
              <a:rPr lang="en-CA" dirty="0" smtClean="0"/>
              <a:t>Code</a:t>
            </a:r>
            <a:endParaRPr lang="en-CA" dirty="0"/>
          </a:p>
        </p:txBody>
      </p:sp>
      <p:sp>
        <p:nvSpPr>
          <p:cNvPr id="36" name="Rectangle 35"/>
          <p:cNvSpPr/>
          <p:nvPr/>
        </p:nvSpPr>
        <p:spPr>
          <a:xfrm>
            <a:off x="5787596" y="2428135"/>
            <a:ext cx="1361270"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pPr algn="ctr"/>
            <a:r>
              <a:rPr lang="en-CA" dirty="0" smtClean="0"/>
              <a:t>Proposed</a:t>
            </a:r>
          </a:p>
          <a:p>
            <a:pPr algn="ctr"/>
            <a:r>
              <a:rPr lang="en-CA" dirty="0" smtClean="0"/>
              <a:t>Standards</a:t>
            </a:r>
            <a:endParaRPr lang="en-CA" dirty="0"/>
          </a:p>
        </p:txBody>
      </p:sp>
    </p:spTree>
    <p:extLst>
      <p:ext uri="{BB962C8B-B14F-4D97-AF65-F5344CB8AC3E}">
        <p14:creationId xmlns:p14="http://schemas.microsoft.com/office/powerpoint/2010/main" val="3132957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8</a:t>
            </a:fld>
            <a:endParaRPr lang="en-US" dirty="0"/>
          </a:p>
        </p:txBody>
      </p:sp>
      <p:pic>
        <p:nvPicPr>
          <p:cNvPr id="4" name="Picture 2" descr="Image result for thinking"/>
          <p:cNvPicPr>
            <a:picLocks noChangeAspect="1" noChangeArrowheads="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480396" y="960120"/>
            <a:ext cx="5472274" cy="308636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40908" y="1841455"/>
            <a:ext cx="4379286" cy="2945364"/>
          </a:xfrm>
        </p:spPr>
        <p:txBody>
          <a:bodyPr/>
          <a:lstStyle/>
          <a:p>
            <a:r>
              <a:rPr lang="en-US" dirty="0">
                <a:solidFill>
                  <a:schemeClr val="tx1"/>
                </a:solidFill>
              </a:rPr>
              <a:t>Let’s look at the solution we have so far</a:t>
            </a:r>
            <a:endParaRPr lang="en-CA" dirty="0">
              <a:solidFill>
                <a:schemeClr val="tx1"/>
              </a:solidFill>
            </a:endParaRPr>
          </a:p>
        </p:txBody>
      </p:sp>
    </p:spTree>
    <p:extLst>
      <p:ext uri="{BB962C8B-B14F-4D97-AF65-F5344CB8AC3E}">
        <p14:creationId xmlns:p14="http://schemas.microsoft.com/office/powerpoint/2010/main" val="4081085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9</a:t>
            </a:fld>
            <a:endParaRPr lang="en-US" dirty="0"/>
          </a:p>
        </p:txBody>
      </p:sp>
      <p:sp>
        <p:nvSpPr>
          <p:cNvPr id="4" name="Rounded Rectangle 3"/>
          <p:cNvSpPr/>
          <p:nvPr/>
        </p:nvSpPr>
        <p:spPr>
          <a:xfrm>
            <a:off x="5649683" y="2592192"/>
            <a:ext cx="2088232" cy="895658"/>
          </a:xfrm>
          <a:prstGeom prst="roundRect">
            <a:avLst/>
          </a:prstGeom>
          <a:solidFill>
            <a:schemeClr val="accent3">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5" name="Rounded Rectangle 4"/>
          <p:cNvSpPr/>
          <p:nvPr/>
        </p:nvSpPr>
        <p:spPr>
          <a:xfrm>
            <a:off x="3963952" y="1764100"/>
            <a:ext cx="972108" cy="2556283"/>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004431" y="2539130"/>
            <a:ext cx="884842" cy="878982"/>
          </a:xfrm>
          <a:prstGeom prst="rect">
            <a:avLst/>
          </a:prstGeom>
        </p:spPr>
      </p:pic>
      <p:grpSp>
        <p:nvGrpSpPr>
          <p:cNvPr id="7" name="Group 6"/>
          <p:cNvGrpSpPr/>
          <p:nvPr/>
        </p:nvGrpSpPr>
        <p:grpSpPr>
          <a:xfrm>
            <a:off x="5855121" y="2735795"/>
            <a:ext cx="485800" cy="604121"/>
            <a:chOff x="8550697" y="4936808"/>
            <a:chExt cx="593304" cy="719752"/>
          </a:xfrm>
        </p:grpSpPr>
        <p:pic>
          <p:nvPicPr>
            <p:cNvPr id="8" name="Picture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550697" y="5071466"/>
              <a:ext cx="593304" cy="585094"/>
            </a:xfrm>
            <a:prstGeom prst="rect">
              <a:avLst/>
            </a:prstGeom>
          </p:spPr>
        </p:pic>
        <p:pic>
          <p:nvPicPr>
            <p:cNvPr id="9" name="Picture 8"/>
            <p:cNvPicPr>
              <a:picLocks noChangeAspect="1"/>
            </p:cNvPicPr>
            <p:nvPr/>
          </p:nvPicPr>
          <p:blipFill rotWithShape="1">
            <a:blip r:embed="rId5" cstate="email">
              <a:extLst>
                <a:ext uri="{28A0092B-C50C-407E-A947-70E740481C1C}">
                  <a14:useLocalDpi xmlns:a14="http://schemas.microsoft.com/office/drawing/2010/main"/>
                </a:ext>
              </a:extLst>
            </a:blip>
            <a:srcRect l="24208" b="49915"/>
            <a:stretch/>
          </p:blipFill>
          <p:spPr>
            <a:xfrm>
              <a:off x="8676206" y="4936808"/>
              <a:ext cx="327134" cy="211770"/>
            </a:xfrm>
            <a:prstGeom prst="rect">
              <a:avLst/>
            </a:prstGeom>
          </p:spPr>
        </p:pic>
      </p:grpSp>
      <p:pic>
        <p:nvPicPr>
          <p:cNvPr id="10" name="Picture 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391842" y="2610715"/>
            <a:ext cx="881577" cy="881577"/>
          </a:xfrm>
          <a:prstGeom prst="rect">
            <a:avLst/>
          </a:prstGeom>
        </p:spPr>
      </p:pic>
      <p:cxnSp>
        <p:nvCxnSpPr>
          <p:cNvPr id="11" name="Straight Arrow Connector 10"/>
          <p:cNvCxnSpPr>
            <a:stCxn id="4" idx="1"/>
            <a:endCxn id="5" idx="3"/>
          </p:cNvCxnSpPr>
          <p:nvPr/>
        </p:nvCxnSpPr>
        <p:spPr>
          <a:xfrm flipH="1">
            <a:off x="4936060" y="3040021"/>
            <a:ext cx="713623" cy="2221"/>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5" idx="1"/>
            <a:endCxn id="10" idx="3"/>
          </p:cNvCxnSpPr>
          <p:nvPr/>
        </p:nvCxnSpPr>
        <p:spPr>
          <a:xfrm flipH="1">
            <a:off x="3273419" y="3042242"/>
            <a:ext cx="690533" cy="9262"/>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sp>
        <p:nvSpPr>
          <p:cNvPr id="13" name="Freeform 12"/>
          <p:cNvSpPr/>
          <p:nvPr/>
        </p:nvSpPr>
        <p:spPr>
          <a:xfrm>
            <a:off x="2841371" y="3553119"/>
            <a:ext cx="3204193" cy="387472"/>
          </a:xfrm>
          <a:custGeom>
            <a:avLst/>
            <a:gdLst>
              <a:gd name="connsiteX0" fmla="*/ 0 w 3141406"/>
              <a:gd name="connsiteY0" fmla="*/ 0 h 364611"/>
              <a:gd name="connsiteX1" fmla="*/ 1524000 w 3141406"/>
              <a:gd name="connsiteY1" fmla="*/ 294968 h 364611"/>
              <a:gd name="connsiteX2" fmla="*/ 2767780 w 3141406"/>
              <a:gd name="connsiteY2" fmla="*/ 344129 h 364611"/>
              <a:gd name="connsiteX3" fmla="*/ 3141406 w 3141406"/>
              <a:gd name="connsiteY3" fmla="*/ 19665 h 364611"/>
            </a:gdLst>
            <a:ahLst/>
            <a:cxnLst>
              <a:cxn ang="0">
                <a:pos x="connsiteX0" y="connsiteY0"/>
              </a:cxn>
              <a:cxn ang="0">
                <a:pos x="connsiteX1" y="connsiteY1"/>
              </a:cxn>
              <a:cxn ang="0">
                <a:pos x="connsiteX2" y="connsiteY2"/>
              </a:cxn>
              <a:cxn ang="0">
                <a:pos x="connsiteX3" y="connsiteY3"/>
              </a:cxn>
            </a:cxnLst>
            <a:rect l="l" t="t" r="r" b="b"/>
            <a:pathLst>
              <a:path w="3141406" h="364611">
                <a:moveTo>
                  <a:pt x="0" y="0"/>
                </a:moveTo>
                <a:cubicBezTo>
                  <a:pt x="531351" y="118806"/>
                  <a:pt x="1062703" y="237613"/>
                  <a:pt x="1524000" y="294968"/>
                </a:cubicBezTo>
                <a:cubicBezTo>
                  <a:pt x="1985297" y="352323"/>
                  <a:pt x="2498212" y="390013"/>
                  <a:pt x="2767780" y="344129"/>
                </a:cubicBezTo>
                <a:cubicBezTo>
                  <a:pt x="3037348" y="298245"/>
                  <a:pt x="3089377" y="158955"/>
                  <a:pt x="3141406" y="19665"/>
                </a:cubicBezTo>
              </a:path>
            </a:pathLst>
          </a:custGeom>
          <a:noFill/>
          <a:ln w="19050">
            <a:solidFill>
              <a:srgbClr val="FF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14" name="Freeform 13"/>
          <p:cNvSpPr/>
          <p:nvPr/>
        </p:nvSpPr>
        <p:spPr>
          <a:xfrm>
            <a:off x="2805367" y="3625019"/>
            <a:ext cx="3672408" cy="448172"/>
          </a:xfrm>
          <a:custGeom>
            <a:avLst/>
            <a:gdLst>
              <a:gd name="connsiteX0" fmla="*/ 0 w 3141406"/>
              <a:gd name="connsiteY0" fmla="*/ 0 h 364611"/>
              <a:gd name="connsiteX1" fmla="*/ 1524000 w 3141406"/>
              <a:gd name="connsiteY1" fmla="*/ 294968 h 364611"/>
              <a:gd name="connsiteX2" fmla="*/ 2767780 w 3141406"/>
              <a:gd name="connsiteY2" fmla="*/ 344129 h 364611"/>
              <a:gd name="connsiteX3" fmla="*/ 3141406 w 3141406"/>
              <a:gd name="connsiteY3" fmla="*/ 19665 h 364611"/>
            </a:gdLst>
            <a:ahLst/>
            <a:cxnLst>
              <a:cxn ang="0">
                <a:pos x="connsiteX0" y="connsiteY0"/>
              </a:cxn>
              <a:cxn ang="0">
                <a:pos x="connsiteX1" y="connsiteY1"/>
              </a:cxn>
              <a:cxn ang="0">
                <a:pos x="connsiteX2" y="connsiteY2"/>
              </a:cxn>
              <a:cxn ang="0">
                <a:pos x="connsiteX3" y="connsiteY3"/>
              </a:cxn>
            </a:cxnLst>
            <a:rect l="l" t="t" r="r" b="b"/>
            <a:pathLst>
              <a:path w="3141406" h="364611">
                <a:moveTo>
                  <a:pt x="0" y="0"/>
                </a:moveTo>
                <a:cubicBezTo>
                  <a:pt x="531351" y="118806"/>
                  <a:pt x="1062703" y="237613"/>
                  <a:pt x="1524000" y="294968"/>
                </a:cubicBezTo>
                <a:cubicBezTo>
                  <a:pt x="1985297" y="352323"/>
                  <a:pt x="2498212" y="390013"/>
                  <a:pt x="2767780" y="344129"/>
                </a:cubicBezTo>
                <a:cubicBezTo>
                  <a:pt x="3037348" y="298245"/>
                  <a:pt x="3089377" y="158955"/>
                  <a:pt x="3141406" y="19665"/>
                </a:cubicBezTo>
              </a:path>
            </a:pathLst>
          </a:custGeom>
          <a:noFill/>
          <a:ln w="19050">
            <a:solidFill>
              <a:srgbClr val="FF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15" name="Freeform 14"/>
          <p:cNvSpPr/>
          <p:nvPr/>
        </p:nvSpPr>
        <p:spPr>
          <a:xfrm>
            <a:off x="2769363" y="3679552"/>
            <a:ext cx="4032448" cy="528646"/>
          </a:xfrm>
          <a:custGeom>
            <a:avLst/>
            <a:gdLst>
              <a:gd name="connsiteX0" fmla="*/ 0 w 3141406"/>
              <a:gd name="connsiteY0" fmla="*/ 0 h 364611"/>
              <a:gd name="connsiteX1" fmla="*/ 1524000 w 3141406"/>
              <a:gd name="connsiteY1" fmla="*/ 294968 h 364611"/>
              <a:gd name="connsiteX2" fmla="*/ 2767780 w 3141406"/>
              <a:gd name="connsiteY2" fmla="*/ 344129 h 364611"/>
              <a:gd name="connsiteX3" fmla="*/ 3141406 w 3141406"/>
              <a:gd name="connsiteY3" fmla="*/ 19665 h 364611"/>
            </a:gdLst>
            <a:ahLst/>
            <a:cxnLst>
              <a:cxn ang="0">
                <a:pos x="connsiteX0" y="connsiteY0"/>
              </a:cxn>
              <a:cxn ang="0">
                <a:pos x="connsiteX1" y="connsiteY1"/>
              </a:cxn>
              <a:cxn ang="0">
                <a:pos x="connsiteX2" y="connsiteY2"/>
              </a:cxn>
              <a:cxn ang="0">
                <a:pos x="connsiteX3" y="connsiteY3"/>
              </a:cxn>
            </a:cxnLst>
            <a:rect l="l" t="t" r="r" b="b"/>
            <a:pathLst>
              <a:path w="3141406" h="364611">
                <a:moveTo>
                  <a:pt x="0" y="0"/>
                </a:moveTo>
                <a:cubicBezTo>
                  <a:pt x="531351" y="118806"/>
                  <a:pt x="1062703" y="237613"/>
                  <a:pt x="1524000" y="294968"/>
                </a:cubicBezTo>
                <a:cubicBezTo>
                  <a:pt x="1985297" y="352323"/>
                  <a:pt x="2498212" y="390013"/>
                  <a:pt x="2767780" y="344129"/>
                </a:cubicBezTo>
                <a:cubicBezTo>
                  <a:pt x="3037348" y="298245"/>
                  <a:pt x="3089377" y="158955"/>
                  <a:pt x="3141406" y="19665"/>
                </a:cubicBezTo>
              </a:path>
            </a:pathLst>
          </a:custGeom>
          <a:noFill/>
          <a:ln w="19050">
            <a:solidFill>
              <a:srgbClr val="FF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16" name="Freeform 15"/>
          <p:cNvSpPr/>
          <p:nvPr/>
        </p:nvSpPr>
        <p:spPr>
          <a:xfrm rot="10800000">
            <a:off x="3057395" y="2097656"/>
            <a:ext cx="3132348" cy="393109"/>
          </a:xfrm>
          <a:custGeom>
            <a:avLst/>
            <a:gdLst>
              <a:gd name="connsiteX0" fmla="*/ 0 w 3141406"/>
              <a:gd name="connsiteY0" fmla="*/ 0 h 364611"/>
              <a:gd name="connsiteX1" fmla="*/ 1524000 w 3141406"/>
              <a:gd name="connsiteY1" fmla="*/ 294968 h 364611"/>
              <a:gd name="connsiteX2" fmla="*/ 2767780 w 3141406"/>
              <a:gd name="connsiteY2" fmla="*/ 344129 h 364611"/>
              <a:gd name="connsiteX3" fmla="*/ 3141406 w 3141406"/>
              <a:gd name="connsiteY3" fmla="*/ 19665 h 364611"/>
            </a:gdLst>
            <a:ahLst/>
            <a:cxnLst>
              <a:cxn ang="0">
                <a:pos x="connsiteX0" y="connsiteY0"/>
              </a:cxn>
              <a:cxn ang="0">
                <a:pos x="connsiteX1" y="connsiteY1"/>
              </a:cxn>
              <a:cxn ang="0">
                <a:pos x="connsiteX2" y="connsiteY2"/>
              </a:cxn>
              <a:cxn ang="0">
                <a:pos x="connsiteX3" y="connsiteY3"/>
              </a:cxn>
            </a:cxnLst>
            <a:rect l="l" t="t" r="r" b="b"/>
            <a:pathLst>
              <a:path w="3141406" h="364611">
                <a:moveTo>
                  <a:pt x="0" y="0"/>
                </a:moveTo>
                <a:cubicBezTo>
                  <a:pt x="531351" y="118806"/>
                  <a:pt x="1062703" y="237613"/>
                  <a:pt x="1524000" y="294968"/>
                </a:cubicBezTo>
                <a:cubicBezTo>
                  <a:pt x="1985297" y="352323"/>
                  <a:pt x="2498212" y="390013"/>
                  <a:pt x="2767780" y="344129"/>
                </a:cubicBezTo>
                <a:cubicBezTo>
                  <a:pt x="3037348" y="298245"/>
                  <a:pt x="3089377" y="158955"/>
                  <a:pt x="3141406" y="19665"/>
                </a:cubicBezTo>
              </a:path>
            </a:pathLst>
          </a:custGeom>
          <a:noFill/>
          <a:ln w="19050">
            <a:solidFill>
              <a:srgbClr val="FF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17" name="Freeform 16"/>
          <p:cNvSpPr/>
          <p:nvPr/>
        </p:nvSpPr>
        <p:spPr>
          <a:xfrm rot="10800000">
            <a:off x="2913379" y="1935912"/>
            <a:ext cx="3564396" cy="548684"/>
          </a:xfrm>
          <a:custGeom>
            <a:avLst/>
            <a:gdLst>
              <a:gd name="connsiteX0" fmla="*/ 0 w 3141406"/>
              <a:gd name="connsiteY0" fmla="*/ 0 h 364611"/>
              <a:gd name="connsiteX1" fmla="*/ 1524000 w 3141406"/>
              <a:gd name="connsiteY1" fmla="*/ 294968 h 364611"/>
              <a:gd name="connsiteX2" fmla="*/ 2767780 w 3141406"/>
              <a:gd name="connsiteY2" fmla="*/ 344129 h 364611"/>
              <a:gd name="connsiteX3" fmla="*/ 3141406 w 3141406"/>
              <a:gd name="connsiteY3" fmla="*/ 19665 h 364611"/>
            </a:gdLst>
            <a:ahLst/>
            <a:cxnLst>
              <a:cxn ang="0">
                <a:pos x="connsiteX0" y="connsiteY0"/>
              </a:cxn>
              <a:cxn ang="0">
                <a:pos x="connsiteX1" y="connsiteY1"/>
              </a:cxn>
              <a:cxn ang="0">
                <a:pos x="connsiteX2" y="connsiteY2"/>
              </a:cxn>
              <a:cxn ang="0">
                <a:pos x="connsiteX3" y="connsiteY3"/>
              </a:cxn>
            </a:cxnLst>
            <a:rect l="l" t="t" r="r" b="b"/>
            <a:pathLst>
              <a:path w="3141406" h="364611">
                <a:moveTo>
                  <a:pt x="0" y="0"/>
                </a:moveTo>
                <a:cubicBezTo>
                  <a:pt x="531351" y="118806"/>
                  <a:pt x="1062703" y="237613"/>
                  <a:pt x="1524000" y="294968"/>
                </a:cubicBezTo>
                <a:cubicBezTo>
                  <a:pt x="1985297" y="352323"/>
                  <a:pt x="2498212" y="390013"/>
                  <a:pt x="2767780" y="344129"/>
                </a:cubicBezTo>
                <a:cubicBezTo>
                  <a:pt x="3037348" y="298245"/>
                  <a:pt x="3089377" y="158955"/>
                  <a:pt x="3141406" y="19665"/>
                </a:cubicBezTo>
              </a:path>
            </a:pathLst>
          </a:custGeom>
          <a:noFill/>
          <a:ln w="19050">
            <a:solidFill>
              <a:srgbClr val="FF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18" name="Freeform 17"/>
          <p:cNvSpPr/>
          <p:nvPr/>
        </p:nvSpPr>
        <p:spPr>
          <a:xfrm rot="10800000">
            <a:off x="2769363" y="1830047"/>
            <a:ext cx="4032448" cy="629415"/>
          </a:xfrm>
          <a:custGeom>
            <a:avLst/>
            <a:gdLst>
              <a:gd name="connsiteX0" fmla="*/ 0 w 3141406"/>
              <a:gd name="connsiteY0" fmla="*/ 0 h 364611"/>
              <a:gd name="connsiteX1" fmla="*/ 1524000 w 3141406"/>
              <a:gd name="connsiteY1" fmla="*/ 294968 h 364611"/>
              <a:gd name="connsiteX2" fmla="*/ 2767780 w 3141406"/>
              <a:gd name="connsiteY2" fmla="*/ 344129 h 364611"/>
              <a:gd name="connsiteX3" fmla="*/ 3141406 w 3141406"/>
              <a:gd name="connsiteY3" fmla="*/ 19665 h 364611"/>
            </a:gdLst>
            <a:ahLst/>
            <a:cxnLst>
              <a:cxn ang="0">
                <a:pos x="connsiteX0" y="connsiteY0"/>
              </a:cxn>
              <a:cxn ang="0">
                <a:pos x="connsiteX1" y="connsiteY1"/>
              </a:cxn>
              <a:cxn ang="0">
                <a:pos x="connsiteX2" y="connsiteY2"/>
              </a:cxn>
              <a:cxn ang="0">
                <a:pos x="connsiteX3" y="connsiteY3"/>
              </a:cxn>
            </a:cxnLst>
            <a:rect l="l" t="t" r="r" b="b"/>
            <a:pathLst>
              <a:path w="3141406" h="364611">
                <a:moveTo>
                  <a:pt x="0" y="0"/>
                </a:moveTo>
                <a:cubicBezTo>
                  <a:pt x="531351" y="118806"/>
                  <a:pt x="1062703" y="237613"/>
                  <a:pt x="1524000" y="294968"/>
                </a:cubicBezTo>
                <a:cubicBezTo>
                  <a:pt x="1985297" y="352323"/>
                  <a:pt x="2498212" y="390013"/>
                  <a:pt x="2767780" y="344129"/>
                </a:cubicBezTo>
                <a:cubicBezTo>
                  <a:pt x="3037348" y="298245"/>
                  <a:pt x="3089377" y="158955"/>
                  <a:pt x="3141406" y="19665"/>
                </a:cubicBezTo>
              </a:path>
            </a:pathLst>
          </a:custGeom>
          <a:noFill/>
          <a:ln w="19050">
            <a:solidFill>
              <a:srgbClr val="FF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19" name="TextBox 18"/>
          <p:cNvSpPr txBox="1"/>
          <p:nvPr/>
        </p:nvSpPr>
        <p:spPr>
          <a:xfrm>
            <a:off x="4135009" y="1319855"/>
            <a:ext cx="723643" cy="1200329"/>
          </a:xfrm>
          <a:prstGeom prst="rect">
            <a:avLst/>
          </a:prstGeom>
          <a:noFill/>
        </p:spPr>
        <p:txBody>
          <a:bodyPr wrap="square" rtlCol="0">
            <a:spAutoFit/>
          </a:bodyPr>
          <a:lstStyle/>
          <a:p>
            <a:r>
              <a:rPr lang="en-CA" sz="7200" dirty="0" smtClean="0">
                <a:solidFill>
                  <a:srgbClr val="682D8E"/>
                </a:solidFill>
              </a:rPr>
              <a:t>x</a:t>
            </a:r>
            <a:endParaRPr lang="en-CA" sz="7200" dirty="0">
              <a:solidFill>
                <a:srgbClr val="682D8E"/>
              </a:solidFill>
            </a:endParaRPr>
          </a:p>
        </p:txBody>
      </p:sp>
      <p:sp>
        <p:nvSpPr>
          <p:cNvPr id="20" name="TextBox 19"/>
          <p:cNvSpPr txBox="1"/>
          <p:nvPr/>
        </p:nvSpPr>
        <p:spPr>
          <a:xfrm>
            <a:off x="4142704" y="3284590"/>
            <a:ext cx="723643" cy="1200329"/>
          </a:xfrm>
          <a:prstGeom prst="rect">
            <a:avLst/>
          </a:prstGeom>
          <a:noFill/>
        </p:spPr>
        <p:txBody>
          <a:bodyPr wrap="square" rtlCol="0">
            <a:spAutoFit/>
          </a:bodyPr>
          <a:lstStyle/>
          <a:p>
            <a:r>
              <a:rPr lang="en-CA" sz="7200" dirty="0" smtClean="0">
                <a:solidFill>
                  <a:srgbClr val="682D8E"/>
                </a:solidFill>
              </a:rPr>
              <a:t>x</a:t>
            </a:r>
            <a:endParaRPr lang="en-CA" sz="7200" dirty="0">
              <a:solidFill>
                <a:srgbClr val="682D8E"/>
              </a:solidFill>
            </a:endParaRPr>
          </a:p>
        </p:txBody>
      </p:sp>
      <p:pic>
        <p:nvPicPr>
          <p:cNvPr id="21" name="Picture 20"/>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4423314" y="3068929"/>
            <a:ext cx="179711" cy="179711"/>
          </a:xfrm>
          <a:prstGeom prst="rect">
            <a:avLst/>
          </a:prstGeom>
        </p:spPr>
      </p:pic>
      <p:pic>
        <p:nvPicPr>
          <p:cNvPr id="22" name="Picture 2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008339" y="2769620"/>
            <a:ext cx="597260" cy="588995"/>
          </a:xfrm>
          <a:prstGeom prst="rect">
            <a:avLst/>
          </a:prstGeom>
        </p:spPr>
      </p:pic>
      <p:pic>
        <p:nvPicPr>
          <p:cNvPr id="23" name="Picture 22"/>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374377" y="2735795"/>
            <a:ext cx="597260" cy="588995"/>
          </a:xfrm>
          <a:prstGeom prst="rect">
            <a:avLst/>
          </a:prstGeom>
        </p:spPr>
      </p:pic>
      <p:pic>
        <p:nvPicPr>
          <p:cNvPr id="24" name="Picture 23"/>
          <p:cNvPicPr>
            <a:picLocks noChangeAspect="1"/>
          </p:cNvPicPr>
          <p:nvPr/>
        </p:nvPicPr>
        <p:blipFill rotWithShape="1">
          <a:blip r:embed="rId5" cstate="email">
            <a:extLst>
              <a:ext uri="{28A0092B-C50C-407E-A947-70E740481C1C}">
                <a14:useLocalDpi xmlns:a14="http://schemas.microsoft.com/office/drawing/2010/main"/>
              </a:ext>
            </a:extLst>
          </a:blip>
          <a:srcRect l="24208" b="49915"/>
          <a:stretch/>
        </p:blipFill>
        <p:spPr>
          <a:xfrm>
            <a:off x="7237639" y="2646410"/>
            <a:ext cx="271856" cy="175986"/>
          </a:xfrm>
          <a:prstGeom prst="rect">
            <a:avLst/>
          </a:prstGeom>
        </p:spPr>
      </p:pic>
      <p:sp>
        <p:nvSpPr>
          <p:cNvPr id="25" name="Title 1"/>
          <p:cNvSpPr>
            <a:spLocks noGrp="1"/>
          </p:cNvSpPr>
          <p:nvPr>
            <p:ph type="title"/>
          </p:nvPr>
        </p:nvSpPr>
        <p:spPr>
          <a:xfrm>
            <a:off x="725432" y="37125"/>
            <a:ext cx="7426949" cy="819937"/>
          </a:xfrm>
        </p:spPr>
        <p:txBody>
          <a:bodyPr>
            <a:normAutofit fontScale="90000"/>
          </a:bodyPr>
          <a:lstStyle/>
          <a:p>
            <a:r>
              <a:rPr lang="en-CA" dirty="0" smtClean="0"/>
              <a:t>Secure Home Gateway (SHG) Goals </a:t>
            </a:r>
            <a:br>
              <a:rPr lang="en-CA" dirty="0" smtClean="0"/>
            </a:br>
            <a:endParaRPr lang="en-CA" dirty="0"/>
          </a:p>
        </p:txBody>
      </p:sp>
      <p:sp>
        <p:nvSpPr>
          <p:cNvPr id="26" name="TextBox 25"/>
          <p:cNvSpPr txBox="1"/>
          <p:nvPr/>
        </p:nvSpPr>
        <p:spPr>
          <a:xfrm>
            <a:off x="5842617" y="1348147"/>
            <a:ext cx="3301383" cy="646331"/>
          </a:xfrm>
          <a:prstGeom prst="rect">
            <a:avLst/>
          </a:prstGeom>
          <a:noFill/>
        </p:spPr>
        <p:txBody>
          <a:bodyPr wrap="square" rtlCol="0">
            <a:spAutoFit/>
          </a:bodyPr>
          <a:lstStyle/>
          <a:p>
            <a:r>
              <a:rPr lang="en-US" b="1" dirty="0" smtClean="0">
                <a:solidFill>
                  <a:srgbClr val="682D8E"/>
                </a:solidFill>
              </a:rPr>
              <a:t>Protect</a:t>
            </a:r>
            <a:r>
              <a:rPr lang="en-US" dirty="0" smtClean="0"/>
              <a:t> </a:t>
            </a:r>
            <a:r>
              <a:rPr lang="en-US" dirty="0"/>
              <a:t>the internet from IoT devices </a:t>
            </a:r>
            <a:r>
              <a:rPr lang="en-US" b="1" dirty="0">
                <a:solidFill>
                  <a:srgbClr val="C00000"/>
                </a:solidFill>
              </a:rPr>
              <a:t>attacks</a:t>
            </a:r>
            <a:endParaRPr lang="en-US" dirty="0"/>
          </a:p>
        </p:txBody>
      </p:sp>
      <p:sp>
        <p:nvSpPr>
          <p:cNvPr id="27" name="TextBox 26"/>
          <p:cNvSpPr txBox="1"/>
          <p:nvPr/>
        </p:nvSpPr>
        <p:spPr>
          <a:xfrm>
            <a:off x="725432" y="3923819"/>
            <a:ext cx="2785241" cy="1200329"/>
          </a:xfrm>
          <a:prstGeom prst="rect">
            <a:avLst/>
          </a:prstGeom>
          <a:noFill/>
        </p:spPr>
        <p:txBody>
          <a:bodyPr wrap="square" rtlCol="0">
            <a:spAutoFit/>
          </a:bodyPr>
          <a:lstStyle/>
          <a:p>
            <a:r>
              <a:rPr lang="en-US" b="1" dirty="0" smtClean="0">
                <a:solidFill>
                  <a:srgbClr val="682D8E"/>
                </a:solidFill>
              </a:rPr>
              <a:t>Protect</a:t>
            </a:r>
            <a:r>
              <a:rPr lang="en-US" dirty="0" smtClean="0"/>
              <a:t> </a:t>
            </a:r>
            <a:r>
              <a:rPr lang="en-US" dirty="0" err="1" smtClean="0"/>
              <a:t>IoT</a:t>
            </a:r>
            <a:r>
              <a:rPr lang="en-US" dirty="0" smtClean="0"/>
              <a:t> </a:t>
            </a:r>
            <a:r>
              <a:rPr lang="en-US" dirty="0"/>
              <a:t>devices from the internet </a:t>
            </a:r>
            <a:r>
              <a:rPr lang="en-US" b="1" dirty="0">
                <a:solidFill>
                  <a:srgbClr val="C00000"/>
                </a:solidFill>
              </a:rPr>
              <a:t>attacks</a:t>
            </a:r>
          </a:p>
          <a:p>
            <a:endParaRPr lang="en-US" dirty="0"/>
          </a:p>
        </p:txBody>
      </p:sp>
    </p:spTree>
    <p:extLst>
      <p:ext uri="{BB962C8B-B14F-4D97-AF65-F5344CB8AC3E}">
        <p14:creationId xmlns:p14="http://schemas.microsoft.com/office/powerpoint/2010/main" val="1022039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IRA-Template-2018-EN-16-9" id="{55841EF9-3FBD-014C-B5C2-44A4BC450C90}" vid="{115AC01C-AFF5-4545-BBE3-13E3E5CC56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 ma:contentTypeID="0x0101009481EA04C553DE4B9F94AE9201B1B6BF02006E9FBBDC47BD634CBC0ACEA5D8B14E85" ma:contentTypeVersion="4" ma:contentTypeDescription="" ma:contentTypeScope="" ma:versionID="3dbe7e5bcf1eb388eef90a46ca396796">
  <xsd:schema xmlns:xsd="http://www.w3.org/2001/XMLSchema" xmlns:xs="http://www.w3.org/2001/XMLSchema" xmlns:p="http://schemas.microsoft.com/office/2006/metadata/properties" xmlns:ns2="2631c8f5-919c-4e8a-9e80-e8b512324e70" targetNamespace="http://schemas.microsoft.com/office/2006/metadata/properties" ma:root="true" ma:fieldsID="7ec8494bdfcd4b1f30ac783cfdcba399" ns2:_="">
    <xsd:import namespace="2631c8f5-919c-4e8a-9e80-e8b512324e70"/>
    <xsd:element name="properties">
      <xsd:complexType>
        <xsd:sequence>
          <xsd:element name="documentManagement">
            <xsd:complexType>
              <xsd:all>
                <xsd:element ref="ns2:_dlc_DocId" minOccurs="0"/>
                <xsd:element ref="ns2:_dlc_DocIdUrl" minOccurs="0"/>
                <xsd:element ref="ns2:_dlc_DocIdPersistId" minOccurs="0"/>
                <xsd:element ref="ns2:Security-Classification"/>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31c8f5-919c-4e8a-9e80-e8b512324e7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ecurity-Classification" ma:index="11" ma:displayName="Security-Classification" ma:description="Security classification. This does not restrict access to the document." ma:format="Dropdown" ma:internalName="Security_x002d_Classification" ma:readOnly="false">
      <xsd:simpleType>
        <xsd:restriction base="dms:Choice">
          <xsd:enumeration value="Public"/>
          <xsd:enumeration value="Sensitive"/>
          <xsd:enumeration value="Private"/>
          <xsd:enumeration value="Confidenti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Security-Classification xmlns="2631c8f5-919c-4e8a-9e80-e8b512324e70">Public</Security-Classification>
    <_dlc_DocId xmlns="2631c8f5-919c-4e8a-9e80-e8b512324e70">CIRA-147-181</_dlc_DocId>
    <_dlc_DocIdUrl xmlns="2631c8f5-919c-4e8a-9e80-e8b512324e70">
      <Url>http://ciranet/Employees/_layouts/DocIdRedir.aspx?ID=CIRA-147-181</Url>
      <Description>CIRA-147-181</Description>
    </_dlc_DocIdUrl>
  </documentManagement>
</p:properties>
</file>

<file path=customXml/itemProps1.xml><?xml version="1.0" encoding="utf-8"?>
<ds:datastoreItem xmlns:ds="http://schemas.openxmlformats.org/officeDocument/2006/customXml" ds:itemID="{E02CD5C8-11E0-4B23-8DD8-66ACBFD89688}">
  <ds:schemaRefs>
    <ds:schemaRef ds:uri="http://schemas.microsoft.com/sharepoint/events"/>
  </ds:schemaRefs>
</ds:datastoreItem>
</file>

<file path=customXml/itemProps2.xml><?xml version="1.0" encoding="utf-8"?>
<ds:datastoreItem xmlns:ds="http://schemas.openxmlformats.org/officeDocument/2006/customXml" ds:itemID="{12257A9E-6391-41A9-AF13-E814E5DCF7F2}">
  <ds:schemaRefs>
    <ds:schemaRef ds:uri="http://schemas.microsoft.com/sharepoint/v3/contenttype/forms"/>
  </ds:schemaRefs>
</ds:datastoreItem>
</file>

<file path=customXml/itemProps3.xml><?xml version="1.0" encoding="utf-8"?>
<ds:datastoreItem xmlns:ds="http://schemas.openxmlformats.org/officeDocument/2006/customXml" ds:itemID="{94451D55-FEEA-4FA1-AC1A-3AAC193C02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31c8f5-919c-4e8a-9e80-e8b512324e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CFF8292-2560-497D-8005-3793514D28C4}">
  <ds:schemaRefs>
    <ds:schemaRef ds:uri="2631c8f5-919c-4e8a-9e80-e8b512324e70"/>
    <ds:schemaRef ds:uri="http://purl.org/dc/elements/1.1/"/>
    <ds:schemaRef ds:uri="http://www.w3.org/XML/1998/namespace"/>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CIRA-Template-2018-EN-16-9</Template>
  <TotalTime>6327</TotalTime>
  <Words>2538</Words>
  <Application>Microsoft Office PowerPoint</Application>
  <PresentationFormat>On-screen Show (16:9)</PresentationFormat>
  <Paragraphs>504</Paragraphs>
  <Slides>40</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Arial Unicode MS</vt:lpstr>
      <vt:lpstr>Calibri</vt:lpstr>
      <vt:lpstr>Verdana</vt:lpstr>
      <vt:lpstr>Wingdings</vt:lpstr>
      <vt:lpstr>Office Theme</vt:lpstr>
      <vt:lpstr>SECURE HOME GATEWAY PROJECT</vt:lpstr>
      <vt:lpstr>Project Evolution – From Idea in late 2016</vt:lpstr>
      <vt:lpstr>The many problems of today’s Home Gateway</vt:lpstr>
      <vt:lpstr>IoT Device Security Landscape</vt:lpstr>
      <vt:lpstr>IoT vendors are creating dependency on cloud architecture </vt:lpstr>
      <vt:lpstr>We put a team together to work on the idea</vt:lpstr>
      <vt:lpstr>Project Evolution – To a Secure Home Gateway (SHG) Prototype </vt:lpstr>
      <vt:lpstr>Let’s look at the solution we have so far</vt:lpstr>
      <vt:lpstr>Secure Home Gateway (SHG) Goals  </vt:lpstr>
      <vt:lpstr>Current state of Home Gateways</vt:lpstr>
      <vt:lpstr>Scope of work </vt:lpstr>
      <vt:lpstr>Best practices – Apply enterprise security framework to home networks</vt:lpstr>
      <vt:lpstr>New standards – MUD - Manufacturer Usage Description – RFC8520  </vt:lpstr>
      <vt:lpstr>PowerPoint Presentation</vt:lpstr>
      <vt:lpstr>Work in progress architecture</vt:lpstr>
      <vt:lpstr>That’s why we need a simple provisioning interface – this stuff is complex!!</vt:lpstr>
      <vt:lpstr>Removing end-user complexity</vt:lpstr>
      <vt:lpstr>Quarantine of compromised devices -&gt; Behavioural analysis</vt:lpstr>
      <vt:lpstr>Secure remote access: Trusted authentication &amp; accessible</vt:lpstr>
      <vt:lpstr>Automation</vt:lpstr>
      <vt:lpstr>Step 1 – bundle with a DNSSEC signed 3rd or 4th level .CA domain</vt:lpstr>
      <vt:lpstr>Step 2 – Secure Home Gateway setup</vt:lpstr>
      <vt:lpstr>Step 3 – External DNS/DNSSEC Provisioning</vt:lpstr>
      <vt:lpstr>Step 4 – Automated Wi-Fi setup</vt:lpstr>
      <vt:lpstr>Simple user interface is key to this project</vt:lpstr>
      <vt:lpstr>Roadmap: Future functionality</vt:lpstr>
      <vt:lpstr>IoT service / action type –  Generic IoT home controller </vt:lpstr>
      <vt:lpstr>PowerPoint Presentation</vt:lpstr>
      <vt:lpstr>Should the inside of your car be part of your home network as well?</vt:lpstr>
      <vt:lpstr>PowerPoint Presentation</vt:lpstr>
      <vt:lpstr>There are many more IoT scenarios to be assessed!</vt:lpstr>
      <vt:lpstr>PowerPoint Presentation</vt:lpstr>
      <vt:lpstr>Want more info? </vt:lpstr>
      <vt:lpstr>PowerPoint Presentation</vt:lpstr>
      <vt:lpstr>PowerPoint Presentation</vt:lpstr>
      <vt:lpstr>Why are we working on this? -&gt; Risk mitigation</vt:lpstr>
      <vt:lpstr>Overview of the IoT threat landscape -&gt; Scale and capacity</vt:lpstr>
      <vt:lpstr>High Level Architecture (very ;-)</vt:lpstr>
      <vt:lpstr>We are building a Prototype -&gt; Based on Omnia Turris Gateway</vt:lpstr>
      <vt:lpstr>Specifications we are currently leveraging</vt:lpstr>
    </vt:vector>
  </TitlesOfParts>
  <Manager/>
  <Company>CIRA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
  <dc:creator>Alison Gareau</dc:creator>
  <cp:keywords/>
  <dc:description/>
  <cp:lastModifiedBy>Jacques Latour</cp:lastModifiedBy>
  <cp:revision>90</cp:revision>
  <cp:lastPrinted>2018-02-21T18:19:23Z</cp:lastPrinted>
  <dcterms:created xsi:type="dcterms:W3CDTF">2018-09-04T17:05:17Z</dcterms:created>
  <dcterms:modified xsi:type="dcterms:W3CDTF">2019-03-21T15:23:45Z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0x0101009481EA04C553DE4B9F94AE9201B1B6BF02006E9FBBDC47BD634CBC0ACEA5D8B14E85</vt:lpwstr>
  </property>
  <property fmtid="{D5CDD505-2E9C-101B-9397-08002B2CF9AE}" pid="3" name="ItemRetentionFormula">
    <vt:lpwstr/>
  </property>
  <property fmtid="{D5CDD505-2E9C-101B-9397-08002B2CF9AE}" pid="4" name="_dlc_policyId">
    <vt:lpwstr/>
  </property>
  <property fmtid="{D5CDD505-2E9C-101B-9397-08002B2CF9AE}" pid="5" name="_dlc_DocIdItemGuid">
    <vt:lpwstr>16da088f-5de1-4147-a878-00652d62eb1c</vt:lpwstr>
  </property>
</Properties>
</file>