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4"/>
  </p:notesMasterIdLst>
  <p:handoutMasterIdLst>
    <p:handoutMasterId r:id="rId25"/>
  </p:handoutMasterIdLst>
  <p:sldIdLst>
    <p:sldId id="314" r:id="rId6"/>
    <p:sldId id="359" r:id="rId7"/>
    <p:sldId id="321" r:id="rId8"/>
    <p:sldId id="355" r:id="rId9"/>
    <p:sldId id="358" r:id="rId10"/>
    <p:sldId id="375" r:id="rId11"/>
    <p:sldId id="376" r:id="rId12"/>
    <p:sldId id="377" r:id="rId13"/>
    <p:sldId id="320" r:id="rId14"/>
    <p:sldId id="415" r:id="rId15"/>
    <p:sldId id="325" r:id="rId16"/>
    <p:sldId id="337" r:id="rId17"/>
    <p:sldId id="416" r:id="rId18"/>
    <p:sldId id="417" r:id="rId19"/>
    <p:sldId id="327" r:id="rId20"/>
    <p:sldId id="418" r:id="rId21"/>
    <p:sldId id="419" r:id="rId22"/>
    <p:sldId id="283"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4">
          <p15:clr>
            <a:srgbClr val="A4A3A4"/>
          </p15:clr>
        </p15:guide>
        <p15:guide id="2" pos="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AD1225"/>
    <a:srgbClr val="C8102E"/>
    <a:srgbClr val="7020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8" autoAdjust="0"/>
    <p:restoredTop sz="96500" autoAdjust="0"/>
  </p:normalViewPr>
  <p:slideViewPr>
    <p:cSldViewPr snapToGrid="0" snapToObjects="1" showGuides="1">
      <p:cViewPr varScale="1">
        <p:scale>
          <a:sx n="153" d="100"/>
          <a:sy n="153" d="100"/>
        </p:scale>
        <p:origin x="247" y="86"/>
      </p:cViewPr>
      <p:guideLst>
        <p:guide orient="horz" pos="2714"/>
        <p:guide pos="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B1A35-33A1-4864-AD10-351AEAB2321A}"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F5B819BD-F229-4930-BD76-C12D4CBAAA75}">
      <dgm:prSet phldrT="[Text]"/>
      <dgm:spPr/>
      <dgm:t>
        <a:bodyPr/>
        <a:lstStyle/>
        <a:p>
          <a:r>
            <a:rPr lang="en-US" b="1" dirty="0" smtClean="0"/>
            <a:t>Group Development</a:t>
          </a:r>
          <a:endParaRPr lang="en-US" b="1" dirty="0"/>
        </a:p>
      </dgm:t>
    </dgm:pt>
    <dgm:pt modelId="{F56ED79B-36BA-4DA9-868D-38062B66F126}" type="parTrans" cxnId="{65F248A1-BD99-4ED9-B973-EF6053DBF4BA}">
      <dgm:prSet/>
      <dgm:spPr/>
      <dgm:t>
        <a:bodyPr/>
        <a:lstStyle/>
        <a:p>
          <a:endParaRPr lang="en-US" b="1"/>
        </a:p>
      </dgm:t>
    </dgm:pt>
    <dgm:pt modelId="{493E49BD-9BD0-4E33-88FF-4672B757D212}" type="sibTrans" cxnId="{65F248A1-BD99-4ED9-B973-EF6053DBF4BA}">
      <dgm:prSet/>
      <dgm:spPr/>
      <dgm:t>
        <a:bodyPr/>
        <a:lstStyle/>
        <a:p>
          <a:endParaRPr lang="en-US" b="1"/>
        </a:p>
      </dgm:t>
    </dgm:pt>
    <dgm:pt modelId="{FC2EFB73-43E1-4461-B652-A4A41F600FBC}">
      <dgm:prSet phldrT="[Text]"/>
      <dgm:spPr/>
      <dgm:t>
        <a:bodyPr/>
        <a:lstStyle/>
        <a:p>
          <a:r>
            <a:rPr lang="en-US" b="1" dirty="0" smtClean="0"/>
            <a:t>Forming</a:t>
          </a:r>
          <a:endParaRPr lang="en-US" b="1" dirty="0"/>
        </a:p>
      </dgm:t>
    </dgm:pt>
    <dgm:pt modelId="{84D1E719-B2D9-4F2A-A8D9-4F09187C7112}" type="parTrans" cxnId="{AE293450-7BFA-4ABF-9B33-997780EE6308}">
      <dgm:prSet/>
      <dgm:spPr/>
      <dgm:t>
        <a:bodyPr/>
        <a:lstStyle/>
        <a:p>
          <a:endParaRPr lang="en-US" b="1"/>
        </a:p>
      </dgm:t>
    </dgm:pt>
    <dgm:pt modelId="{F41EE7E2-7245-4185-A50D-80364AB28349}" type="sibTrans" cxnId="{AE293450-7BFA-4ABF-9B33-997780EE6308}">
      <dgm:prSet/>
      <dgm:spPr/>
      <dgm:t>
        <a:bodyPr/>
        <a:lstStyle/>
        <a:p>
          <a:endParaRPr lang="en-US" b="1"/>
        </a:p>
      </dgm:t>
    </dgm:pt>
    <dgm:pt modelId="{20CA8C9C-7AF6-4E7F-BD79-6D246D3DBCD4}">
      <dgm:prSet phldrT="[Text]"/>
      <dgm:spPr/>
      <dgm:t>
        <a:bodyPr/>
        <a:lstStyle/>
        <a:p>
          <a:r>
            <a:rPr lang="en-US" b="1" dirty="0" smtClean="0"/>
            <a:t>Storming</a:t>
          </a:r>
          <a:endParaRPr lang="en-US" b="1" dirty="0"/>
        </a:p>
      </dgm:t>
    </dgm:pt>
    <dgm:pt modelId="{BFE0FDDC-D5B9-424F-8E44-E617E40A133F}" type="parTrans" cxnId="{A54AAA0F-FEAF-45B3-8F79-15B076172692}">
      <dgm:prSet/>
      <dgm:spPr/>
      <dgm:t>
        <a:bodyPr/>
        <a:lstStyle/>
        <a:p>
          <a:endParaRPr lang="en-US" b="1"/>
        </a:p>
      </dgm:t>
    </dgm:pt>
    <dgm:pt modelId="{B394DEA3-319A-4C88-9797-7C7DF5222341}" type="sibTrans" cxnId="{A54AAA0F-FEAF-45B3-8F79-15B076172692}">
      <dgm:prSet/>
      <dgm:spPr/>
      <dgm:t>
        <a:bodyPr/>
        <a:lstStyle/>
        <a:p>
          <a:endParaRPr lang="en-US" b="1"/>
        </a:p>
      </dgm:t>
    </dgm:pt>
    <dgm:pt modelId="{D16F1A02-999F-479F-A9AD-2C8156BCC9E5}">
      <dgm:prSet phldrT="[Text]"/>
      <dgm:spPr/>
      <dgm:t>
        <a:bodyPr/>
        <a:lstStyle/>
        <a:p>
          <a:r>
            <a:rPr lang="en-US" b="1" dirty="0" smtClean="0"/>
            <a:t>Norming</a:t>
          </a:r>
          <a:endParaRPr lang="en-US" b="1" dirty="0"/>
        </a:p>
      </dgm:t>
    </dgm:pt>
    <dgm:pt modelId="{20095DFF-0E3F-47C6-BDAA-37058462EBD5}" type="parTrans" cxnId="{D44853CC-29CB-4650-86DB-CA647F77BBF8}">
      <dgm:prSet/>
      <dgm:spPr/>
      <dgm:t>
        <a:bodyPr/>
        <a:lstStyle/>
        <a:p>
          <a:endParaRPr lang="en-US" b="1"/>
        </a:p>
      </dgm:t>
    </dgm:pt>
    <dgm:pt modelId="{EFF4C997-3A63-4736-B755-B401C587F094}" type="sibTrans" cxnId="{D44853CC-29CB-4650-86DB-CA647F77BBF8}">
      <dgm:prSet/>
      <dgm:spPr/>
      <dgm:t>
        <a:bodyPr/>
        <a:lstStyle/>
        <a:p>
          <a:endParaRPr lang="en-US" b="1"/>
        </a:p>
      </dgm:t>
    </dgm:pt>
    <dgm:pt modelId="{1BEE24DF-710F-493F-8116-C44A9DBA127A}">
      <dgm:prSet phldrT="[Text]"/>
      <dgm:spPr/>
      <dgm:t>
        <a:bodyPr/>
        <a:lstStyle/>
        <a:p>
          <a:r>
            <a:rPr lang="en-US" b="1" dirty="0" smtClean="0"/>
            <a:t>Performing</a:t>
          </a:r>
          <a:endParaRPr lang="en-US" b="1" dirty="0"/>
        </a:p>
      </dgm:t>
    </dgm:pt>
    <dgm:pt modelId="{217C38AC-8404-4E44-9CE8-40BEE8EE69A4}" type="parTrans" cxnId="{AA67E271-871B-4048-AD24-ACDEC353F4BD}">
      <dgm:prSet/>
      <dgm:spPr/>
      <dgm:t>
        <a:bodyPr/>
        <a:lstStyle/>
        <a:p>
          <a:endParaRPr lang="en-US" b="1"/>
        </a:p>
      </dgm:t>
    </dgm:pt>
    <dgm:pt modelId="{0AAC8AA7-259D-4E56-8D67-56FA87488D25}" type="sibTrans" cxnId="{AA67E271-871B-4048-AD24-ACDEC353F4BD}">
      <dgm:prSet/>
      <dgm:spPr/>
      <dgm:t>
        <a:bodyPr/>
        <a:lstStyle/>
        <a:p>
          <a:endParaRPr lang="en-US" b="1"/>
        </a:p>
      </dgm:t>
    </dgm:pt>
    <dgm:pt modelId="{D39EDB34-58C6-4D7D-BA16-83101E0BB5B4}">
      <dgm:prSet phldrT="[Text]"/>
      <dgm:spPr/>
      <dgm:t>
        <a:bodyPr/>
        <a:lstStyle/>
        <a:p>
          <a:r>
            <a:rPr lang="en-US" b="1" dirty="0" smtClean="0"/>
            <a:t>Mourning</a:t>
          </a:r>
          <a:endParaRPr lang="en-US" b="1" dirty="0"/>
        </a:p>
      </dgm:t>
    </dgm:pt>
    <dgm:pt modelId="{C71FE04F-C6BE-4042-B59A-B8DCAB4D09A9}" type="parTrans" cxnId="{1DC3D4A3-F461-43F9-8401-C4F73540C7B0}">
      <dgm:prSet/>
      <dgm:spPr/>
      <dgm:t>
        <a:bodyPr/>
        <a:lstStyle/>
        <a:p>
          <a:endParaRPr lang="en-US" b="1"/>
        </a:p>
      </dgm:t>
    </dgm:pt>
    <dgm:pt modelId="{70964DA6-90F3-4B15-B0D2-0B07D9EE9C29}" type="sibTrans" cxnId="{1DC3D4A3-F461-43F9-8401-C4F73540C7B0}">
      <dgm:prSet/>
      <dgm:spPr/>
      <dgm:t>
        <a:bodyPr/>
        <a:lstStyle/>
        <a:p>
          <a:endParaRPr lang="en-US" b="1"/>
        </a:p>
      </dgm:t>
    </dgm:pt>
    <dgm:pt modelId="{EBDB903C-B260-4255-A91C-52847F6AFF01}" type="pres">
      <dgm:prSet presAssocID="{DB6B1A35-33A1-4864-AD10-351AEAB2321A}" presName="Name0" presStyleCnt="0">
        <dgm:presLayoutVars>
          <dgm:chMax val="1"/>
          <dgm:dir/>
          <dgm:animLvl val="ctr"/>
          <dgm:resizeHandles val="exact"/>
        </dgm:presLayoutVars>
      </dgm:prSet>
      <dgm:spPr/>
      <dgm:t>
        <a:bodyPr/>
        <a:lstStyle/>
        <a:p>
          <a:endParaRPr lang="en-US"/>
        </a:p>
      </dgm:t>
    </dgm:pt>
    <dgm:pt modelId="{46BCDED4-F9FD-45AF-A4BE-FC27D0D96CA0}" type="pres">
      <dgm:prSet presAssocID="{F5B819BD-F229-4930-BD76-C12D4CBAAA75}" presName="centerShape" presStyleLbl="node0" presStyleIdx="0" presStyleCnt="1"/>
      <dgm:spPr/>
      <dgm:t>
        <a:bodyPr/>
        <a:lstStyle/>
        <a:p>
          <a:endParaRPr lang="en-US"/>
        </a:p>
      </dgm:t>
    </dgm:pt>
    <dgm:pt modelId="{404B8607-1994-4F1C-8F34-87DD08C5CBFD}" type="pres">
      <dgm:prSet presAssocID="{FC2EFB73-43E1-4461-B652-A4A41F600FBC}" presName="node" presStyleLbl="node1" presStyleIdx="0" presStyleCnt="5">
        <dgm:presLayoutVars>
          <dgm:bulletEnabled val="1"/>
        </dgm:presLayoutVars>
      </dgm:prSet>
      <dgm:spPr/>
      <dgm:t>
        <a:bodyPr/>
        <a:lstStyle/>
        <a:p>
          <a:endParaRPr lang="en-US"/>
        </a:p>
      </dgm:t>
    </dgm:pt>
    <dgm:pt modelId="{89FE1BA0-5267-4E70-A52D-F4204F63FC41}" type="pres">
      <dgm:prSet presAssocID="{FC2EFB73-43E1-4461-B652-A4A41F600FBC}" presName="dummy" presStyleCnt="0"/>
      <dgm:spPr/>
    </dgm:pt>
    <dgm:pt modelId="{D7D4B1B5-B91E-47A0-8111-EE8A9B6588BB}" type="pres">
      <dgm:prSet presAssocID="{F41EE7E2-7245-4185-A50D-80364AB28349}" presName="sibTrans" presStyleLbl="sibTrans2D1" presStyleIdx="0" presStyleCnt="5"/>
      <dgm:spPr/>
      <dgm:t>
        <a:bodyPr/>
        <a:lstStyle/>
        <a:p>
          <a:endParaRPr lang="en-US"/>
        </a:p>
      </dgm:t>
    </dgm:pt>
    <dgm:pt modelId="{46BD86B1-502A-4678-8C4F-EF4B38B8B890}" type="pres">
      <dgm:prSet presAssocID="{20CA8C9C-7AF6-4E7F-BD79-6D246D3DBCD4}" presName="node" presStyleLbl="node1" presStyleIdx="1" presStyleCnt="5">
        <dgm:presLayoutVars>
          <dgm:bulletEnabled val="1"/>
        </dgm:presLayoutVars>
      </dgm:prSet>
      <dgm:spPr/>
      <dgm:t>
        <a:bodyPr/>
        <a:lstStyle/>
        <a:p>
          <a:endParaRPr lang="en-US"/>
        </a:p>
      </dgm:t>
    </dgm:pt>
    <dgm:pt modelId="{6A526CBB-AB10-4903-965E-F1126E544F5F}" type="pres">
      <dgm:prSet presAssocID="{20CA8C9C-7AF6-4E7F-BD79-6D246D3DBCD4}" presName="dummy" presStyleCnt="0"/>
      <dgm:spPr/>
    </dgm:pt>
    <dgm:pt modelId="{099EE3F3-5906-483A-A20B-39DB7F7A6EC9}" type="pres">
      <dgm:prSet presAssocID="{B394DEA3-319A-4C88-9797-7C7DF5222341}" presName="sibTrans" presStyleLbl="sibTrans2D1" presStyleIdx="1" presStyleCnt="5"/>
      <dgm:spPr/>
      <dgm:t>
        <a:bodyPr/>
        <a:lstStyle/>
        <a:p>
          <a:endParaRPr lang="en-US"/>
        </a:p>
      </dgm:t>
    </dgm:pt>
    <dgm:pt modelId="{B8A80C85-4ACB-4CF5-A431-5E4315B5EDE3}" type="pres">
      <dgm:prSet presAssocID="{D16F1A02-999F-479F-A9AD-2C8156BCC9E5}" presName="node" presStyleLbl="node1" presStyleIdx="2" presStyleCnt="5">
        <dgm:presLayoutVars>
          <dgm:bulletEnabled val="1"/>
        </dgm:presLayoutVars>
      </dgm:prSet>
      <dgm:spPr/>
      <dgm:t>
        <a:bodyPr/>
        <a:lstStyle/>
        <a:p>
          <a:endParaRPr lang="en-US"/>
        </a:p>
      </dgm:t>
    </dgm:pt>
    <dgm:pt modelId="{A2BC4E30-12C2-4B17-8144-C4EF26DECC6F}" type="pres">
      <dgm:prSet presAssocID="{D16F1A02-999F-479F-A9AD-2C8156BCC9E5}" presName="dummy" presStyleCnt="0"/>
      <dgm:spPr/>
    </dgm:pt>
    <dgm:pt modelId="{EF67E269-B8D8-47F3-B8AD-CF4C475CC848}" type="pres">
      <dgm:prSet presAssocID="{EFF4C997-3A63-4736-B755-B401C587F094}" presName="sibTrans" presStyleLbl="sibTrans2D1" presStyleIdx="2" presStyleCnt="5"/>
      <dgm:spPr/>
      <dgm:t>
        <a:bodyPr/>
        <a:lstStyle/>
        <a:p>
          <a:endParaRPr lang="en-US"/>
        </a:p>
      </dgm:t>
    </dgm:pt>
    <dgm:pt modelId="{E2D1B238-6A22-4ECA-B1A1-0DE015A1BC74}" type="pres">
      <dgm:prSet presAssocID="{1BEE24DF-710F-493F-8116-C44A9DBA127A}" presName="node" presStyleLbl="node1" presStyleIdx="3" presStyleCnt="5">
        <dgm:presLayoutVars>
          <dgm:bulletEnabled val="1"/>
        </dgm:presLayoutVars>
      </dgm:prSet>
      <dgm:spPr/>
      <dgm:t>
        <a:bodyPr/>
        <a:lstStyle/>
        <a:p>
          <a:endParaRPr lang="en-US"/>
        </a:p>
      </dgm:t>
    </dgm:pt>
    <dgm:pt modelId="{47D3C71B-0226-48FA-8572-C6EE92AD86AC}" type="pres">
      <dgm:prSet presAssocID="{1BEE24DF-710F-493F-8116-C44A9DBA127A}" presName="dummy" presStyleCnt="0"/>
      <dgm:spPr/>
    </dgm:pt>
    <dgm:pt modelId="{8902B88B-3F6A-45A6-BD32-FE083AF8B732}" type="pres">
      <dgm:prSet presAssocID="{0AAC8AA7-259D-4E56-8D67-56FA87488D25}" presName="sibTrans" presStyleLbl="sibTrans2D1" presStyleIdx="3" presStyleCnt="5"/>
      <dgm:spPr/>
      <dgm:t>
        <a:bodyPr/>
        <a:lstStyle/>
        <a:p>
          <a:endParaRPr lang="en-US"/>
        </a:p>
      </dgm:t>
    </dgm:pt>
    <dgm:pt modelId="{51CE2E42-DD7E-49D9-BACC-44872A17D73B}" type="pres">
      <dgm:prSet presAssocID="{D39EDB34-58C6-4D7D-BA16-83101E0BB5B4}" presName="node" presStyleLbl="node1" presStyleIdx="4" presStyleCnt="5">
        <dgm:presLayoutVars>
          <dgm:bulletEnabled val="1"/>
        </dgm:presLayoutVars>
      </dgm:prSet>
      <dgm:spPr/>
      <dgm:t>
        <a:bodyPr/>
        <a:lstStyle/>
        <a:p>
          <a:endParaRPr lang="en-US"/>
        </a:p>
      </dgm:t>
    </dgm:pt>
    <dgm:pt modelId="{57FE8B07-B1D5-43BB-9892-015BA950C58E}" type="pres">
      <dgm:prSet presAssocID="{D39EDB34-58C6-4D7D-BA16-83101E0BB5B4}" presName="dummy" presStyleCnt="0"/>
      <dgm:spPr/>
    </dgm:pt>
    <dgm:pt modelId="{EAB716B6-BC8F-4907-8095-FB7360756F12}" type="pres">
      <dgm:prSet presAssocID="{70964DA6-90F3-4B15-B0D2-0B07D9EE9C29}" presName="sibTrans" presStyleLbl="sibTrans2D1" presStyleIdx="4" presStyleCnt="5"/>
      <dgm:spPr/>
      <dgm:t>
        <a:bodyPr/>
        <a:lstStyle/>
        <a:p>
          <a:endParaRPr lang="en-US"/>
        </a:p>
      </dgm:t>
    </dgm:pt>
  </dgm:ptLst>
  <dgm:cxnLst>
    <dgm:cxn modelId="{982417AF-B26A-49C3-B27A-A05577B8366B}" type="presOf" srcId="{20CA8C9C-7AF6-4E7F-BD79-6D246D3DBCD4}" destId="{46BD86B1-502A-4678-8C4F-EF4B38B8B890}" srcOrd="0" destOrd="0" presId="urn:microsoft.com/office/officeart/2005/8/layout/radial6"/>
    <dgm:cxn modelId="{8C35DBBC-CDEB-42E5-8C3B-76720D3E7763}" type="presOf" srcId="{B394DEA3-319A-4C88-9797-7C7DF5222341}" destId="{099EE3F3-5906-483A-A20B-39DB7F7A6EC9}" srcOrd="0" destOrd="0" presId="urn:microsoft.com/office/officeart/2005/8/layout/radial6"/>
    <dgm:cxn modelId="{AA67E271-871B-4048-AD24-ACDEC353F4BD}" srcId="{F5B819BD-F229-4930-BD76-C12D4CBAAA75}" destId="{1BEE24DF-710F-493F-8116-C44A9DBA127A}" srcOrd="3" destOrd="0" parTransId="{217C38AC-8404-4E44-9CE8-40BEE8EE69A4}" sibTransId="{0AAC8AA7-259D-4E56-8D67-56FA87488D25}"/>
    <dgm:cxn modelId="{65F248A1-BD99-4ED9-B973-EF6053DBF4BA}" srcId="{DB6B1A35-33A1-4864-AD10-351AEAB2321A}" destId="{F5B819BD-F229-4930-BD76-C12D4CBAAA75}" srcOrd="0" destOrd="0" parTransId="{F56ED79B-36BA-4DA9-868D-38062B66F126}" sibTransId="{493E49BD-9BD0-4E33-88FF-4672B757D212}"/>
    <dgm:cxn modelId="{D44853CC-29CB-4650-86DB-CA647F77BBF8}" srcId="{F5B819BD-F229-4930-BD76-C12D4CBAAA75}" destId="{D16F1A02-999F-479F-A9AD-2C8156BCC9E5}" srcOrd="2" destOrd="0" parTransId="{20095DFF-0E3F-47C6-BDAA-37058462EBD5}" sibTransId="{EFF4C997-3A63-4736-B755-B401C587F094}"/>
    <dgm:cxn modelId="{6740A2A7-4C3E-4C3E-B635-2881DCB0B2E4}" type="presOf" srcId="{F5B819BD-F229-4930-BD76-C12D4CBAAA75}" destId="{46BCDED4-F9FD-45AF-A4BE-FC27D0D96CA0}" srcOrd="0" destOrd="0" presId="urn:microsoft.com/office/officeart/2005/8/layout/radial6"/>
    <dgm:cxn modelId="{119154CF-4390-43E0-BA61-76543ECD3649}" type="presOf" srcId="{DB6B1A35-33A1-4864-AD10-351AEAB2321A}" destId="{EBDB903C-B260-4255-A91C-52847F6AFF01}" srcOrd="0" destOrd="0" presId="urn:microsoft.com/office/officeart/2005/8/layout/radial6"/>
    <dgm:cxn modelId="{DAE3A7C1-8B88-4AC0-B76B-D3C104CCA49F}" type="presOf" srcId="{FC2EFB73-43E1-4461-B652-A4A41F600FBC}" destId="{404B8607-1994-4F1C-8F34-87DD08C5CBFD}" srcOrd="0" destOrd="0" presId="urn:microsoft.com/office/officeart/2005/8/layout/radial6"/>
    <dgm:cxn modelId="{829E4C8F-246D-488B-9485-63B6D8427404}" type="presOf" srcId="{EFF4C997-3A63-4736-B755-B401C587F094}" destId="{EF67E269-B8D8-47F3-B8AD-CF4C475CC848}" srcOrd="0" destOrd="0" presId="urn:microsoft.com/office/officeart/2005/8/layout/radial6"/>
    <dgm:cxn modelId="{6B49E2B1-22DF-4378-93DE-BC15A058FA54}" type="presOf" srcId="{F41EE7E2-7245-4185-A50D-80364AB28349}" destId="{D7D4B1B5-B91E-47A0-8111-EE8A9B6588BB}" srcOrd="0" destOrd="0" presId="urn:microsoft.com/office/officeart/2005/8/layout/radial6"/>
    <dgm:cxn modelId="{0F595580-B085-44BA-BCDF-F435A0C2CC3E}" type="presOf" srcId="{0AAC8AA7-259D-4E56-8D67-56FA87488D25}" destId="{8902B88B-3F6A-45A6-BD32-FE083AF8B732}" srcOrd="0" destOrd="0" presId="urn:microsoft.com/office/officeart/2005/8/layout/radial6"/>
    <dgm:cxn modelId="{6F7590D8-4160-4CF0-8409-CD217F539C78}" type="presOf" srcId="{1BEE24DF-710F-493F-8116-C44A9DBA127A}" destId="{E2D1B238-6A22-4ECA-B1A1-0DE015A1BC74}" srcOrd="0" destOrd="0" presId="urn:microsoft.com/office/officeart/2005/8/layout/radial6"/>
    <dgm:cxn modelId="{A54AAA0F-FEAF-45B3-8F79-15B076172692}" srcId="{F5B819BD-F229-4930-BD76-C12D4CBAAA75}" destId="{20CA8C9C-7AF6-4E7F-BD79-6D246D3DBCD4}" srcOrd="1" destOrd="0" parTransId="{BFE0FDDC-D5B9-424F-8E44-E617E40A133F}" sibTransId="{B394DEA3-319A-4C88-9797-7C7DF5222341}"/>
    <dgm:cxn modelId="{1DC3D4A3-F461-43F9-8401-C4F73540C7B0}" srcId="{F5B819BD-F229-4930-BD76-C12D4CBAAA75}" destId="{D39EDB34-58C6-4D7D-BA16-83101E0BB5B4}" srcOrd="4" destOrd="0" parTransId="{C71FE04F-C6BE-4042-B59A-B8DCAB4D09A9}" sibTransId="{70964DA6-90F3-4B15-B0D2-0B07D9EE9C29}"/>
    <dgm:cxn modelId="{5D362EB1-487D-4B12-9934-F4E1BC2EAF9E}" type="presOf" srcId="{D16F1A02-999F-479F-A9AD-2C8156BCC9E5}" destId="{B8A80C85-4ACB-4CF5-A431-5E4315B5EDE3}" srcOrd="0" destOrd="0" presId="urn:microsoft.com/office/officeart/2005/8/layout/radial6"/>
    <dgm:cxn modelId="{8C41BD6D-EFDF-4147-9D55-1C5C532EB3C7}" type="presOf" srcId="{D39EDB34-58C6-4D7D-BA16-83101E0BB5B4}" destId="{51CE2E42-DD7E-49D9-BACC-44872A17D73B}" srcOrd="0" destOrd="0" presId="urn:microsoft.com/office/officeart/2005/8/layout/radial6"/>
    <dgm:cxn modelId="{5BCB554F-A0E9-49AD-AA20-D09DD0C9025E}" type="presOf" srcId="{70964DA6-90F3-4B15-B0D2-0B07D9EE9C29}" destId="{EAB716B6-BC8F-4907-8095-FB7360756F12}" srcOrd="0" destOrd="0" presId="urn:microsoft.com/office/officeart/2005/8/layout/radial6"/>
    <dgm:cxn modelId="{AE293450-7BFA-4ABF-9B33-997780EE6308}" srcId="{F5B819BD-F229-4930-BD76-C12D4CBAAA75}" destId="{FC2EFB73-43E1-4461-B652-A4A41F600FBC}" srcOrd="0" destOrd="0" parTransId="{84D1E719-B2D9-4F2A-A8D9-4F09187C7112}" sibTransId="{F41EE7E2-7245-4185-A50D-80364AB28349}"/>
    <dgm:cxn modelId="{BE1B331B-77B6-44C1-BCDB-8E5CF6BAE0ED}" type="presParOf" srcId="{EBDB903C-B260-4255-A91C-52847F6AFF01}" destId="{46BCDED4-F9FD-45AF-A4BE-FC27D0D96CA0}" srcOrd="0" destOrd="0" presId="urn:microsoft.com/office/officeart/2005/8/layout/radial6"/>
    <dgm:cxn modelId="{A3BEC3CF-C88E-4EC6-9344-DEBEC05A9C0D}" type="presParOf" srcId="{EBDB903C-B260-4255-A91C-52847F6AFF01}" destId="{404B8607-1994-4F1C-8F34-87DD08C5CBFD}" srcOrd="1" destOrd="0" presId="urn:microsoft.com/office/officeart/2005/8/layout/radial6"/>
    <dgm:cxn modelId="{F5441252-20AA-42E8-9127-DF3F4610430C}" type="presParOf" srcId="{EBDB903C-B260-4255-A91C-52847F6AFF01}" destId="{89FE1BA0-5267-4E70-A52D-F4204F63FC41}" srcOrd="2" destOrd="0" presId="urn:microsoft.com/office/officeart/2005/8/layout/radial6"/>
    <dgm:cxn modelId="{1A4E9A91-FE96-4FFB-B07E-A5723D054993}" type="presParOf" srcId="{EBDB903C-B260-4255-A91C-52847F6AFF01}" destId="{D7D4B1B5-B91E-47A0-8111-EE8A9B6588BB}" srcOrd="3" destOrd="0" presId="urn:microsoft.com/office/officeart/2005/8/layout/radial6"/>
    <dgm:cxn modelId="{8BC1F85E-1F1E-4C27-B377-49098F5F08FD}" type="presParOf" srcId="{EBDB903C-B260-4255-A91C-52847F6AFF01}" destId="{46BD86B1-502A-4678-8C4F-EF4B38B8B890}" srcOrd="4" destOrd="0" presId="urn:microsoft.com/office/officeart/2005/8/layout/radial6"/>
    <dgm:cxn modelId="{A2AFAC65-636E-4BE8-8535-F5343C8232F7}" type="presParOf" srcId="{EBDB903C-B260-4255-A91C-52847F6AFF01}" destId="{6A526CBB-AB10-4903-965E-F1126E544F5F}" srcOrd="5" destOrd="0" presId="urn:microsoft.com/office/officeart/2005/8/layout/radial6"/>
    <dgm:cxn modelId="{D6E72CD2-F013-43E2-B9C7-7945F2F985E1}" type="presParOf" srcId="{EBDB903C-B260-4255-A91C-52847F6AFF01}" destId="{099EE3F3-5906-483A-A20B-39DB7F7A6EC9}" srcOrd="6" destOrd="0" presId="urn:microsoft.com/office/officeart/2005/8/layout/radial6"/>
    <dgm:cxn modelId="{3C6D3C5A-C460-4BB9-A8C2-72E4B44773D9}" type="presParOf" srcId="{EBDB903C-B260-4255-A91C-52847F6AFF01}" destId="{B8A80C85-4ACB-4CF5-A431-5E4315B5EDE3}" srcOrd="7" destOrd="0" presId="urn:microsoft.com/office/officeart/2005/8/layout/radial6"/>
    <dgm:cxn modelId="{D016ECF5-69AA-4F6E-89B9-995425174A3A}" type="presParOf" srcId="{EBDB903C-B260-4255-A91C-52847F6AFF01}" destId="{A2BC4E30-12C2-4B17-8144-C4EF26DECC6F}" srcOrd="8" destOrd="0" presId="urn:microsoft.com/office/officeart/2005/8/layout/radial6"/>
    <dgm:cxn modelId="{3C8FB92B-1BD2-4112-B029-0A969B62F4A6}" type="presParOf" srcId="{EBDB903C-B260-4255-A91C-52847F6AFF01}" destId="{EF67E269-B8D8-47F3-B8AD-CF4C475CC848}" srcOrd="9" destOrd="0" presId="urn:microsoft.com/office/officeart/2005/8/layout/radial6"/>
    <dgm:cxn modelId="{A130C6EB-37A9-44BF-9D40-6DDACE5C674A}" type="presParOf" srcId="{EBDB903C-B260-4255-A91C-52847F6AFF01}" destId="{E2D1B238-6A22-4ECA-B1A1-0DE015A1BC74}" srcOrd="10" destOrd="0" presId="urn:microsoft.com/office/officeart/2005/8/layout/radial6"/>
    <dgm:cxn modelId="{01F1E410-373F-4DDF-B35F-EB04BD7482B7}" type="presParOf" srcId="{EBDB903C-B260-4255-A91C-52847F6AFF01}" destId="{47D3C71B-0226-48FA-8572-C6EE92AD86AC}" srcOrd="11" destOrd="0" presId="urn:microsoft.com/office/officeart/2005/8/layout/radial6"/>
    <dgm:cxn modelId="{7F904A09-F0F6-4F99-A196-122681BF83D4}" type="presParOf" srcId="{EBDB903C-B260-4255-A91C-52847F6AFF01}" destId="{8902B88B-3F6A-45A6-BD32-FE083AF8B732}" srcOrd="12" destOrd="0" presId="urn:microsoft.com/office/officeart/2005/8/layout/radial6"/>
    <dgm:cxn modelId="{B108C4B4-E5E2-4480-B110-3B154DBD0644}" type="presParOf" srcId="{EBDB903C-B260-4255-A91C-52847F6AFF01}" destId="{51CE2E42-DD7E-49D9-BACC-44872A17D73B}" srcOrd="13" destOrd="0" presId="urn:microsoft.com/office/officeart/2005/8/layout/radial6"/>
    <dgm:cxn modelId="{D4271BDD-ABDC-4F86-8D98-A48A2FFF63E6}" type="presParOf" srcId="{EBDB903C-B260-4255-A91C-52847F6AFF01}" destId="{57FE8B07-B1D5-43BB-9892-015BA950C58E}" srcOrd="14" destOrd="0" presId="urn:microsoft.com/office/officeart/2005/8/layout/radial6"/>
    <dgm:cxn modelId="{5BE7AE01-96F0-49EB-8E2B-65BCE341C9AE}" type="presParOf" srcId="{EBDB903C-B260-4255-A91C-52847F6AFF01}" destId="{EAB716B6-BC8F-4907-8095-FB7360756F12}" srcOrd="15"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716B6-BC8F-4907-8095-FB7360756F12}">
      <dsp:nvSpPr>
        <dsp:cNvPr id="0" name=""/>
        <dsp:cNvSpPr/>
      </dsp:nvSpPr>
      <dsp:spPr>
        <a:xfrm>
          <a:off x="975833" y="404907"/>
          <a:ext cx="2692376" cy="2692376"/>
        </a:xfrm>
        <a:prstGeom prst="blockArc">
          <a:avLst>
            <a:gd name="adj1" fmla="val 11880000"/>
            <a:gd name="adj2" fmla="val 16200000"/>
            <a:gd name="adj3" fmla="val 4644"/>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02B88B-3F6A-45A6-BD32-FE083AF8B732}">
      <dsp:nvSpPr>
        <dsp:cNvPr id="0" name=""/>
        <dsp:cNvSpPr/>
      </dsp:nvSpPr>
      <dsp:spPr>
        <a:xfrm>
          <a:off x="975833" y="404907"/>
          <a:ext cx="2692376" cy="2692376"/>
        </a:xfrm>
        <a:prstGeom prst="blockArc">
          <a:avLst>
            <a:gd name="adj1" fmla="val 7560000"/>
            <a:gd name="adj2" fmla="val 11880000"/>
            <a:gd name="adj3" fmla="val 4644"/>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67E269-B8D8-47F3-B8AD-CF4C475CC848}">
      <dsp:nvSpPr>
        <dsp:cNvPr id="0" name=""/>
        <dsp:cNvSpPr/>
      </dsp:nvSpPr>
      <dsp:spPr>
        <a:xfrm>
          <a:off x="975833" y="404907"/>
          <a:ext cx="2692376" cy="2692376"/>
        </a:xfrm>
        <a:prstGeom prst="blockArc">
          <a:avLst>
            <a:gd name="adj1" fmla="val 3240000"/>
            <a:gd name="adj2" fmla="val 7560000"/>
            <a:gd name="adj3" fmla="val 4644"/>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9EE3F3-5906-483A-A20B-39DB7F7A6EC9}">
      <dsp:nvSpPr>
        <dsp:cNvPr id="0" name=""/>
        <dsp:cNvSpPr/>
      </dsp:nvSpPr>
      <dsp:spPr>
        <a:xfrm>
          <a:off x="975833" y="404907"/>
          <a:ext cx="2692376" cy="2692376"/>
        </a:xfrm>
        <a:prstGeom prst="blockArc">
          <a:avLst>
            <a:gd name="adj1" fmla="val 20520000"/>
            <a:gd name="adj2" fmla="val 3240000"/>
            <a:gd name="adj3" fmla="val 4644"/>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D4B1B5-B91E-47A0-8111-EE8A9B6588BB}">
      <dsp:nvSpPr>
        <dsp:cNvPr id="0" name=""/>
        <dsp:cNvSpPr/>
      </dsp:nvSpPr>
      <dsp:spPr>
        <a:xfrm>
          <a:off x="975833" y="404907"/>
          <a:ext cx="2692376" cy="2692376"/>
        </a:xfrm>
        <a:prstGeom prst="blockArc">
          <a:avLst>
            <a:gd name="adj1" fmla="val 16200000"/>
            <a:gd name="adj2" fmla="val 20520000"/>
            <a:gd name="adj3" fmla="val 4644"/>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BCDED4-F9FD-45AF-A4BE-FC27D0D96CA0}">
      <dsp:nvSpPr>
        <dsp:cNvPr id="0" name=""/>
        <dsp:cNvSpPr/>
      </dsp:nvSpPr>
      <dsp:spPr>
        <a:xfrm>
          <a:off x="1701833" y="1130907"/>
          <a:ext cx="1240376" cy="12403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smtClean="0"/>
            <a:t>Group Development</a:t>
          </a:r>
          <a:endParaRPr lang="en-US" sz="900" b="1" kern="1200" dirty="0"/>
        </a:p>
      </dsp:txBody>
      <dsp:txXfrm>
        <a:off x="1883482" y="1312556"/>
        <a:ext cx="877078" cy="877078"/>
      </dsp:txXfrm>
    </dsp:sp>
    <dsp:sp modelId="{404B8607-1994-4F1C-8F34-87DD08C5CBFD}">
      <dsp:nvSpPr>
        <dsp:cNvPr id="0" name=""/>
        <dsp:cNvSpPr/>
      </dsp:nvSpPr>
      <dsp:spPr>
        <a:xfrm>
          <a:off x="1887890" y="2032"/>
          <a:ext cx="868263" cy="86826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Forming</a:t>
          </a:r>
          <a:endParaRPr lang="en-US" sz="700" b="1" kern="1200" dirty="0"/>
        </a:p>
      </dsp:txBody>
      <dsp:txXfrm>
        <a:off x="2015044" y="129186"/>
        <a:ext cx="613955" cy="613955"/>
      </dsp:txXfrm>
    </dsp:sp>
    <dsp:sp modelId="{46BD86B1-502A-4678-8C4F-EF4B38B8B890}">
      <dsp:nvSpPr>
        <dsp:cNvPr id="0" name=""/>
        <dsp:cNvSpPr/>
      </dsp:nvSpPr>
      <dsp:spPr>
        <a:xfrm>
          <a:off x="3138463" y="910627"/>
          <a:ext cx="868263" cy="86826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Storming</a:t>
          </a:r>
          <a:endParaRPr lang="en-US" sz="700" b="1" kern="1200" dirty="0"/>
        </a:p>
      </dsp:txBody>
      <dsp:txXfrm>
        <a:off x="3265617" y="1037781"/>
        <a:ext cx="613955" cy="613955"/>
      </dsp:txXfrm>
    </dsp:sp>
    <dsp:sp modelId="{B8A80C85-4ACB-4CF5-A431-5E4315B5EDE3}">
      <dsp:nvSpPr>
        <dsp:cNvPr id="0" name=""/>
        <dsp:cNvSpPr/>
      </dsp:nvSpPr>
      <dsp:spPr>
        <a:xfrm>
          <a:off x="2660787" y="2380765"/>
          <a:ext cx="868263" cy="86826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Norming</a:t>
          </a:r>
          <a:endParaRPr lang="en-US" sz="700" b="1" kern="1200" dirty="0"/>
        </a:p>
      </dsp:txBody>
      <dsp:txXfrm>
        <a:off x="2787941" y="2507919"/>
        <a:ext cx="613955" cy="613955"/>
      </dsp:txXfrm>
    </dsp:sp>
    <dsp:sp modelId="{E2D1B238-6A22-4ECA-B1A1-0DE015A1BC74}">
      <dsp:nvSpPr>
        <dsp:cNvPr id="0" name=""/>
        <dsp:cNvSpPr/>
      </dsp:nvSpPr>
      <dsp:spPr>
        <a:xfrm>
          <a:off x="1114993" y="2380765"/>
          <a:ext cx="868263" cy="86826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Performing</a:t>
          </a:r>
          <a:endParaRPr lang="en-US" sz="700" b="1" kern="1200" dirty="0"/>
        </a:p>
      </dsp:txBody>
      <dsp:txXfrm>
        <a:off x="1242147" y="2507919"/>
        <a:ext cx="613955" cy="613955"/>
      </dsp:txXfrm>
    </dsp:sp>
    <dsp:sp modelId="{51CE2E42-DD7E-49D9-BACC-44872A17D73B}">
      <dsp:nvSpPr>
        <dsp:cNvPr id="0" name=""/>
        <dsp:cNvSpPr/>
      </dsp:nvSpPr>
      <dsp:spPr>
        <a:xfrm>
          <a:off x="637316" y="910627"/>
          <a:ext cx="868263" cy="868263"/>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b="1" kern="1200" dirty="0" smtClean="0"/>
            <a:t>Mourning</a:t>
          </a:r>
          <a:endParaRPr lang="en-US" sz="700" b="1" kern="1200" dirty="0"/>
        </a:p>
      </dsp:txBody>
      <dsp:txXfrm>
        <a:off x="764470" y="1037781"/>
        <a:ext cx="613955" cy="61395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4D853B-7CE8-4A47-B3CC-146F34DB33E7}" type="datetimeFigureOut">
              <a:rPr lang="en-US" smtClean="0"/>
              <a:t>5/3/2019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E83C8B-C0A9-814E-844F-B0B8D0FAC08D}" type="slidenum">
              <a:rPr lang="en-US" smtClean="0"/>
              <a:t>‹#›</a:t>
            </a:fld>
            <a:endParaRPr lang="en-US" dirty="0"/>
          </a:p>
        </p:txBody>
      </p:sp>
    </p:spTree>
    <p:extLst>
      <p:ext uri="{BB962C8B-B14F-4D97-AF65-F5344CB8AC3E}">
        <p14:creationId xmlns:p14="http://schemas.microsoft.com/office/powerpoint/2010/main" val="1775450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8FFDA7-7AB1-6444-9D71-0CB6352B1A7E}" type="datetimeFigureOut">
              <a:rPr lang="en-US" smtClean="0"/>
              <a:t>5/3/2019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1F96E-BE42-7C4F-8AAD-4B57BFE032C9}" type="slidenum">
              <a:rPr lang="en-US" smtClean="0"/>
              <a:t>‹#›</a:t>
            </a:fld>
            <a:endParaRPr lang="en-US" dirty="0"/>
          </a:p>
        </p:txBody>
      </p:sp>
    </p:spTree>
    <p:extLst>
      <p:ext uri="{BB962C8B-B14F-4D97-AF65-F5344CB8AC3E}">
        <p14:creationId xmlns:p14="http://schemas.microsoft.com/office/powerpoint/2010/main" val="35664811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Consider starting with a story of your vision – how</a:t>
            </a:r>
            <a:r>
              <a:rPr lang="en-US" i="1" baseline="0" dirty="0" smtClean="0"/>
              <a:t> did this come to be?</a:t>
            </a:r>
            <a:endParaRPr lang="en-US" i="1" dirty="0"/>
          </a:p>
        </p:txBody>
      </p:sp>
      <p:sp>
        <p:nvSpPr>
          <p:cNvPr id="4" name="Slide Number Placeholder 3"/>
          <p:cNvSpPr>
            <a:spLocks noGrp="1"/>
          </p:cNvSpPr>
          <p:nvPr>
            <p:ph type="sldNum" sz="quarter" idx="10"/>
          </p:nvPr>
        </p:nvSpPr>
        <p:spPr/>
        <p:txBody>
          <a:bodyPr/>
          <a:lstStyle/>
          <a:p>
            <a:fld id="{AFA1F96E-BE42-7C4F-8AAD-4B57BFE032C9}" type="slidenum">
              <a:rPr lang="en-US" smtClean="0"/>
              <a:t>1</a:t>
            </a:fld>
            <a:endParaRPr lang="en-US" dirty="0"/>
          </a:p>
        </p:txBody>
      </p:sp>
    </p:spTree>
    <p:extLst>
      <p:ext uri="{BB962C8B-B14F-4D97-AF65-F5344CB8AC3E}">
        <p14:creationId xmlns:p14="http://schemas.microsoft.com/office/powerpoint/2010/main" val="30591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goal of this project is to develop a secure home gateway that;</a:t>
            </a:r>
          </a:p>
          <a:p>
            <a:pPr lvl="1"/>
            <a:endParaRPr lang="en-US" b="1" dirty="0" smtClean="0">
              <a:solidFill>
                <a:srgbClr val="682D8E"/>
              </a:solidFill>
            </a:endParaRPr>
          </a:p>
          <a:p>
            <a:pPr lvl="1"/>
            <a:r>
              <a:rPr lang="en-US" b="1" dirty="0" smtClean="0">
                <a:solidFill>
                  <a:srgbClr val="682D8E"/>
                </a:solidFill>
              </a:rPr>
              <a:t>protects</a:t>
            </a:r>
            <a:r>
              <a:rPr lang="en-US" dirty="0" smtClean="0"/>
              <a:t> the internet from IoT devices </a:t>
            </a:r>
            <a:r>
              <a:rPr lang="en-US" b="1" dirty="0" smtClean="0">
                <a:solidFill>
                  <a:srgbClr val="C00000"/>
                </a:solidFill>
              </a:rPr>
              <a:t>attacks</a:t>
            </a:r>
            <a:r>
              <a:rPr lang="en-US" dirty="0" smtClean="0"/>
              <a:t> and</a:t>
            </a:r>
          </a:p>
          <a:p>
            <a:pPr lvl="1"/>
            <a:r>
              <a:rPr lang="en-US" b="1" dirty="0" smtClean="0">
                <a:solidFill>
                  <a:srgbClr val="682D8E"/>
                </a:solidFill>
              </a:rPr>
              <a:t>protects</a:t>
            </a:r>
            <a:r>
              <a:rPr lang="en-US" dirty="0" smtClean="0"/>
              <a:t> home IoT devices from the internet </a:t>
            </a:r>
            <a:r>
              <a:rPr lang="en-US" b="1" dirty="0" smtClean="0">
                <a:solidFill>
                  <a:srgbClr val="C00000"/>
                </a:solidFill>
              </a:rPr>
              <a:t>attacks</a:t>
            </a:r>
          </a:p>
          <a:p>
            <a:pPr lvl="1"/>
            <a:r>
              <a:rPr lang="en-US" b="1" dirty="0" smtClean="0">
                <a:solidFill>
                  <a:srgbClr val="C00000"/>
                </a:solidFill>
              </a:rPr>
              <a:t>Protects</a:t>
            </a:r>
            <a:r>
              <a:rPr lang="en-US" b="1" baseline="0" dirty="0" smtClean="0">
                <a:solidFill>
                  <a:srgbClr val="C00000"/>
                </a:solidFill>
              </a:rPr>
              <a:t> </a:t>
            </a:r>
            <a:r>
              <a:rPr lang="en-US" b="0" baseline="0" dirty="0" smtClean="0">
                <a:solidFill>
                  <a:srgbClr val="C00000"/>
                </a:solidFill>
              </a:rPr>
              <a:t>IoT devices from internal </a:t>
            </a:r>
            <a:r>
              <a:rPr lang="en-US" b="1" baseline="0" dirty="0" smtClean="0">
                <a:solidFill>
                  <a:srgbClr val="C00000"/>
                </a:solidFill>
              </a:rPr>
              <a:t>attacks</a:t>
            </a:r>
            <a:endParaRPr lang="en-US" b="0" dirty="0" smtClean="0">
              <a:solidFill>
                <a:srgbClr val="C00000"/>
              </a:solidFill>
            </a:endParaRPr>
          </a:p>
          <a:p>
            <a:endParaRPr lang="en-CA" dirty="0" smtClean="0"/>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3</a:t>
            </a:fld>
            <a:endParaRPr lang="en-US" dirty="0"/>
          </a:p>
        </p:txBody>
      </p:sp>
    </p:spTree>
    <p:extLst>
      <p:ext uri="{BB962C8B-B14F-4D97-AF65-F5344CB8AC3E}">
        <p14:creationId xmlns:p14="http://schemas.microsoft.com/office/powerpoint/2010/main" val="353400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FA1F96E-BE42-7C4F-8AAD-4B57BFE032C9}" type="slidenum">
              <a:rPr lang="en-US" smtClean="0"/>
              <a:t>4</a:t>
            </a:fld>
            <a:endParaRPr lang="en-US" dirty="0"/>
          </a:p>
        </p:txBody>
      </p:sp>
    </p:spTree>
    <p:extLst>
      <p:ext uri="{BB962C8B-B14F-4D97-AF65-F5344CB8AC3E}">
        <p14:creationId xmlns:p14="http://schemas.microsoft.com/office/powerpoint/2010/main" val="67583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AFA1F96E-BE42-7C4F-8AAD-4B57BFE032C9}" type="slidenum">
              <a:rPr lang="en-US" smtClean="0"/>
              <a:t>6</a:t>
            </a:fld>
            <a:endParaRPr lang="en-US" dirty="0"/>
          </a:p>
        </p:txBody>
      </p:sp>
    </p:spTree>
    <p:extLst>
      <p:ext uri="{BB962C8B-B14F-4D97-AF65-F5344CB8AC3E}">
        <p14:creationId xmlns:p14="http://schemas.microsoft.com/office/powerpoint/2010/main" val="351394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9</a:t>
            </a:fld>
            <a:endParaRPr lang="en-US" dirty="0"/>
          </a:p>
        </p:txBody>
      </p:sp>
    </p:spTree>
    <p:extLst>
      <p:ext uri="{BB962C8B-B14F-4D97-AF65-F5344CB8AC3E}">
        <p14:creationId xmlns:p14="http://schemas.microsoft.com/office/powerpoint/2010/main" val="3010174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best practices and new standards (</a:t>
            </a:r>
            <a:r>
              <a:rPr lang="en-US" i="1" dirty="0" smtClean="0"/>
              <a:t>note to</a:t>
            </a:r>
            <a:r>
              <a:rPr lang="en-US" i="1" baseline="0" dirty="0" smtClean="0"/>
              <a:t> Jacques – please explain Per Device Access Policy (PDAP) for those who may not understand what it means)</a:t>
            </a:r>
            <a:endParaRPr lang="en-US" dirty="0" smtClean="0"/>
          </a:p>
          <a:p>
            <a:endParaRPr lang="en-US" dirty="0" smtClean="0"/>
          </a:p>
          <a:p>
            <a:r>
              <a:rPr lang="en-US" dirty="0" smtClean="0"/>
              <a:t>Rule #1: Identify IoT devices on your home network</a:t>
            </a:r>
          </a:p>
          <a:p>
            <a:r>
              <a:rPr lang="en-US" dirty="0" smtClean="0"/>
              <a:t>Rule #2: Place a policy around the IoT device that restricts it to a specific function (default is no access)</a:t>
            </a:r>
          </a:p>
          <a:p>
            <a:r>
              <a:rPr lang="en-US" dirty="0" smtClean="0"/>
              <a:t>Rule #3: Monitor for </a:t>
            </a:r>
            <a:r>
              <a:rPr lang="en-CA" dirty="0" smtClean="0"/>
              <a:t>behavioural</a:t>
            </a:r>
            <a:r>
              <a:rPr lang="en-US" dirty="0" smtClean="0"/>
              <a:t> changes in the device and quarantine at the first sign of change.</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11</a:t>
            </a:fld>
            <a:endParaRPr lang="en-US" dirty="0"/>
          </a:p>
        </p:txBody>
      </p:sp>
    </p:spTree>
    <p:extLst>
      <p:ext uri="{BB962C8B-B14F-4D97-AF65-F5344CB8AC3E}">
        <p14:creationId xmlns:p14="http://schemas.microsoft.com/office/powerpoint/2010/main" val="2620685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Follow the configuration instructions</a:t>
            </a:r>
          </a:p>
          <a:p>
            <a:pPr lvl="1"/>
            <a:r>
              <a:rPr lang="en-CA" dirty="0" smtClean="0"/>
              <a:t>Install &amp; open the CIRA SHG App</a:t>
            </a:r>
          </a:p>
          <a:p>
            <a:pPr lvl="1"/>
            <a:r>
              <a:rPr lang="en-CA" dirty="0" smtClean="0"/>
              <a:t>Power on the SHG</a:t>
            </a:r>
          </a:p>
          <a:p>
            <a:pPr lvl="1"/>
            <a:r>
              <a:rPr lang="en-CA" dirty="0" smtClean="0"/>
              <a:t>Scan the SHG QR code for initial setup</a:t>
            </a:r>
          </a:p>
          <a:p>
            <a:pPr lvl="1"/>
            <a:r>
              <a:rPr lang="en-CA" dirty="0" smtClean="0"/>
              <a:t>System Assigned 3</a:t>
            </a:r>
            <a:r>
              <a:rPr lang="en-CA" baseline="30000" dirty="0" smtClean="0"/>
              <a:t>rd</a:t>
            </a:r>
            <a:r>
              <a:rPr lang="en-CA" dirty="0" smtClean="0"/>
              <a:t> level domain name </a:t>
            </a:r>
          </a:p>
          <a:p>
            <a:pPr lvl="1"/>
            <a:r>
              <a:rPr lang="en-CA" dirty="0" smtClean="0"/>
              <a:t>Setup split view Internet/External DNS for SHG domain</a:t>
            </a:r>
          </a:p>
          <a:p>
            <a:pPr lvl="1"/>
            <a:r>
              <a:rPr lang="en-CA" dirty="0" smtClean="0"/>
              <a:t>Home Gateway ready for configuration</a:t>
            </a:r>
          </a:p>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12</a:t>
            </a:fld>
            <a:endParaRPr lang="en-US" dirty="0"/>
          </a:p>
        </p:txBody>
      </p:sp>
    </p:spTree>
    <p:extLst>
      <p:ext uri="{BB962C8B-B14F-4D97-AF65-F5344CB8AC3E}">
        <p14:creationId xmlns:p14="http://schemas.microsoft.com/office/powerpoint/2010/main" val="183236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15</a:t>
            </a:fld>
            <a:endParaRPr lang="en-US" dirty="0"/>
          </a:p>
        </p:txBody>
      </p:sp>
    </p:spTree>
    <p:extLst>
      <p:ext uri="{BB962C8B-B14F-4D97-AF65-F5344CB8AC3E}">
        <p14:creationId xmlns:p14="http://schemas.microsoft.com/office/powerpoint/2010/main" val="1180518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1F96E-BE42-7C4F-8AAD-4B57BFE032C9}" type="slidenum">
              <a:rPr lang="en-US" smtClean="0"/>
              <a:t>18</a:t>
            </a:fld>
            <a:endParaRPr lang="en-US" dirty="0"/>
          </a:p>
        </p:txBody>
      </p:sp>
    </p:spTree>
    <p:extLst>
      <p:ext uri="{BB962C8B-B14F-4D97-AF65-F5344CB8AC3E}">
        <p14:creationId xmlns:p14="http://schemas.microsoft.com/office/powerpoint/2010/main" val="1672659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11A5FC7-1BEA-5944-8C9F-C9E404E2EEA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791"/>
            <a:ext cx="9144000" cy="514191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H="1">
            <a:off x="0" y="3403600"/>
            <a:ext cx="1541081" cy="1748366"/>
          </a:xfrm>
          <a:prstGeom prst="rect">
            <a:avLst/>
          </a:prstGeom>
        </p:spPr>
      </p:pic>
      <p:sp>
        <p:nvSpPr>
          <p:cNvPr id="16" name="Title 1"/>
          <p:cNvSpPr>
            <a:spLocks noGrp="1"/>
          </p:cNvSpPr>
          <p:nvPr>
            <p:ph type="title"/>
          </p:nvPr>
        </p:nvSpPr>
        <p:spPr>
          <a:xfrm>
            <a:off x="770540" y="402429"/>
            <a:ext cx="7426949" cy="636211"/>
          </a:xfrm>
          <a:effectLst/>
        </p:spPr>
        <p:txBody>
          <a:bodyPr anchor="t">
            <a:normAutofit/>
          </a:bodyPr>
          <a:lstStyle>
            <a:lvl1pPr>
              <a:defRPr sz="3200">
                <a:solidFill>
                  <a:schemeClr val="bg1"/>
                </a:solidFill>
              </a:defRPr>
            </a:lvl1pPr>
          </a:lstStyle>
          <a:p>
            <a:pPr algn="ctr"/>
            <a:r>
              <a:rPr lang="en-US" sz="3400" cap="none" smtClean="0">
                <a:latin typeface="Verdana"/>
                <a:cs typeface="Verdana"/>
              </a:rPr>
              <a:t>Click to edit Master title style</a:t>
            </a:r>
            <a:endParaRPr lang="en-US" sz="3400" cap="none" dirty="0">
              <a:latin typeface="Verdana"/>
              <a:cs typeface="Verdana"/>
            </a:endParaRPr>
          </a:p>
        </p:txBody>
      </p:sp>
      <p:sp>
        <p:nvSpPr>
          <p:cNvPr id="17" name="Subtitle 4"/>
          <p:cNvSpPr>
            <a:spLocks noGrp="1"/>
          </p:cNvSpPr>
          <p:nvPr>
            <p:ph type="subTitle" idx="4294967295"/>
          </p:nvPr>
        </p:nvSpPr>
        <p:spPr>
          <a:xfrm>
            <a:off x="770540" y="1178378"/>
            <a:ext cx="7430511" cy="384175"/>
          </a:xfrm>
          <a:effectLst/>
        </p:spPr>
        <p:txBody>
          <a:bodyPr/>
          <a:lstStyle>
            <a:lvl1pPr marL="0" indent="0">
              <a:buNone/>
              <a:defRPr sz="1800">
                <a:solidFill>
                  <a:schemeClr val="bg1"/>
                </a:solidFill>
              </a:defRPr>
            </a:lvl1pPr>
          </a:lstStyle>
          <a:p>
            <a:pPr algn="ctr"/>
            <a:r>
              <a:rPr lang="en-US" smtClean="0"/>
              <a:t>Click to edit Master subtitle style</a:t>
            </a:r>
            <a:endParaRPr lang="en-US" dirty="0"/>
          </a:p>
        </p:txBody>
      </p:sp>
      <p:sp>
        <p:nvSpPr>
          <p:cNvPr id="19" name="Rectangle 18">
            <a:extLst>
              <a:ext uri="{FF2B5EF4-FFF2-40B4-BE49-F238E27FC236}">
                <a16:creationId xmlns:a16="http://schemas.microsoft.com/office/drawing/2014/main" id="{4C6D0DEA-78DA-424E-96B4-A93F56575DA3}"/>
              </a:ext>
            </a:extLst>
          </p:cNvPr>
          <p:cNvSpPr/>
          <p:nvPr userDrawn="1"/>
        </p:nvSpPr>
        <p:spPr>
          <a:xfrm>
            <a:off x="3303343" y="0"/>
            <a:ext cx="2361342" cy="313267"/>
          </a:xfrm>
          <a:prstGeom prst="rect">
            <a:avLst/>
          </a:prstGeom>
          <a:solidFill>
            <a:srgbClr val="C810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FFC57E5-F99E-384C-AD27-A45358077ED3}"/>
              </a:ext>
            </a:extLst>
          </p:cNvPr>
          <p:cNvSpPr/>
          <p:nvPr userDrawn="1"/>
        </p:nvSpPr>
        <p:spPr>
          <a:xfrm>
            <a:off x="1640731" y="4690748"/>
            <a:ext cx="6083030" cy="329321"/>
          </a:xfrm>
          <a:prstGeom prst="rect">
            <a:avLst/>
          </a:prstGeom>
          <a:effectLst/>
        </p:spPr>
        <p:txBody>
          <a:bodyPr wrap="square">
            <a:spAutoFit/>
          </a:bodyPr>
          <a:lstStyle/>
          <a:p>
            <a:pPr algn="ctr">
              <a:lnSpc>
                <a:spcPct val="110000"/>
              </a:lnSpc>
            </a:pPr>
            <a:r>
              <a:rPr lang="en-US" sz="700" i="1" dirty="0">
                <a:solidFill>
                  <a:schemeClr val="bg1"/>
                </a:solidFill>
              </a:rPr>
              <a:t>Copyright © 2018 Canadian Internet Registration Authority (“CIRA”). All rights reserved. This material is proprietary to CIRA, and may not be reproduced in whole or in part, in either electronic or printed formats, without the prior written authorization of CIRA.</a:t>
            </a:r>
            <a:endParaRPr lang="en-CA" sz="700" i="1" dirty="0">
              <a:solidFill>
                <a:schemeClr val="bg1"/>
              </a:solidFill>
            </a:endParaRPr>
          </a:p>
        </p:txBody>
      </p:sp>
      <p:pic>
        <p:nvPicPr>
          <p:cNvPr id="10" name="Picture 9">
            <a:extLst>
              <a:ext uri="{FF2B5EF4-FFF2-40B4-BE49-F238E27FC236}">
                <a16:creationId xmlns:a16="http://schemas.microsoft.com/office/drawing/2014/main" id="{533C80D7-A526-CA49-A51E-0E7490CFB1E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880598" y="4691281"/>
            <a:ext cx="941781" cy="264876"/>
          </a:xfrm>
          <a:prstGeom prst="rect">
            <a:avLst/>
          </a:prstGeom>
        </p:spPr>
      </p:pic>
    </p:spTree>
    <p:extLst>
      <p:ext uri="{BB962C8B-B14F-4D97-AF65-F5344CB8AC3E}">
        <p14:creationId xmlns:p14="http://schemas.microsoft.com/office/powerpoint/2010/main" val="46688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Content Placeholder 2"/>
          <p:cNvSpPr>
            <a:spLocks noGrp="1"/>
          </p:cNvSpPr>
          <p:nvPr>
            <p:ph idx="1"/>
          </p:nvPr>
        </p:nvSpPr>
        <p:spPr>
          <a:xfrm>
            <a:off x="619129" y="1230027"/>
            <a:ext cx="8181971" cy="3394472"/>
          </a:xfrm>
        </p:spPr>
        <p:txBody>
          <a:bodyPr>
            <a:noAutofit/>
          </a:bodyPr>
          <a:lstStyle/>
          <a:p>
            <a:pPr lvl="0"/>
            <a:r>
              <a:rPr lang="en-US" smtClean="0">
                <a:latin typeface="Verdana"/>
                <a:cs typeface="Verdana"/>
              </a:rPr>
              <a:t>Edit Master text styles</a:t>
            </a:r>
          </a:p>
        </p:txBody>
      </p:sp>
      <p:sp>
        <p:nvSpPr>
          <p:cNvPr id="6" name="Slide Number Placeholder 5"/>
          <p:cNvSpPr>
            <a:spLocks noGrp="1"/>
          </p:cNvSpPr>
          <p:nvPr>
            <p:ph type="sldNum" sz="quarter" idx="4"/>
          </p:nvPr>
        </p:nvSpPr>
        <p:spPr>
          <a:xfrm>
            <a:off x="53942" y="4650629"/>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sp>
        <p:nvSpPr>
          <p:cNvPr id="9" name="Footer Placeholder 4">
            <a:extLst>
              <a:ext uri="{FF2B5EF4-FFF2-40B4-BE49-F238E27FC236}">
                <a16:creationId xmlns:a16="http://schemas.microsoft.com/office/drawing/2014/main" id="{0E96287E-0C54-CD42-AD19-7AE2887C2C4B}"/>
              </a:ext>
            </a:extLst>
          </p:cNvPr>
          <p:cNvSpPr>
            <a:spLocks noGrp="1"/>
          </p:cNvSpPr>
          <p:nvPr>
            <p:ph type="ftr" sz="quarter" idx="3"/>
          </p:nvPr>
        </p:nvSpPr>
        <p:spPr>
          <a:xfrm>
            <a:off x="1036962" y="4767263"/>
            <a:ext cx="3363588" cy="273844"/>
          </a:xfrm>
          <a:prstGeom prst="rect">
            <a:avLst/>
          </a:prstGeom>
        </p:spPr>
        <p:txBody>
          <a:bodyPr anchor="t"/>
          <a:lstStyle>
            <a:lvl1pPr algn="l">
              <a:defRPr sz="1000">
                <a:solidFill>
                  <a:schemeClr val="bg1">
                    <a:lumMod val="50000"/>
                  </a:schemeClr>
                </a:solidFill>
              </a:defRPr>
            </a:lvl1pPr>
          </a:lstStyle>
          <a:p>
            <a:endParaRPr lang="en-US" dirty="0"/>
          </a:p>
        </p:txBody>
      </p:sp>
    </p:spTree>
    <p:extLst>
      <p:ext uri="{BB962C8B-B14F-4D97-AF65-F5344CB8AC3E}">
        <p14:creationId xmlns:p14="http://schemas.microsoft.com/office/powerpoint/2010/main" val="232905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_and_page_numb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53942" y="4650629"/>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sp>
        <p:nvSpPr>
          <p:cNvPr id="8" name="Footer Placeholder 4">
            <a:extLst>
              <a:ext uri="{FF2B5EF4-FFF2-40B4-BE49-F238E27FC236}">
                <a16:creationId xmlns:a16="http://schemas.microsoft.com/office/drawing/2014/main" id="{0E96287E-0C54-CD42-AD19-7AE2887C2C4B}"/>
              </a:ext>
            </a:extLst>
          </p:cNvPr>
          <p:cNvSpPr>
            <a:spLocks noGrp="1"/>
          </p:cNvSpPr>
          <p:nvPr>
            <p:ph type="ftr" sz="quarter" idx="3"/>
          </p:nvPr>
        </p:nvSpPr>
        <p:spPr>
          <a:xfrm>
            <a:off x="1036962" y="4767263"/>
            <a:ext cx="3363588" cy="273844"/>
          </a:xfrm>
          <a:prstGeom prst="rect">
            <a:avLst/>
          </a:prstGeom>
        </p:spPr>
        <p:txBody>
          <a:bodyPr anchor="t"/>
          <a:lstStyle>
            <a:lvl1pPr algn="l">
              <a:defRPr sz="1000">
                <a:solidFill>
                  <a:schemeClr val="bg1">
                    <a:lumMod val="50000"/>
                  </a:schemeClr>
                </a:solidFill>
              </a:defRPr>
            </a:lvl1pPr>
          </a:lstStyle>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9150539" cy="2893812"/>
          </a:xfrm>
          <a:prstGeom prst="rect">
            <a:avLst/>
          </a:prstGeom>
        </p:spPr>
      </p:pic>
      <p:pic>
        <p:nvPicPr>
          <p:cNvPr id="7" name="Picture 6" descr="circles_new +screen.png"/>
          <p:cNvPicPr>
            <a:picLocks noChangeAspect="1"/>
          </p:cNvPicPr>
          <p:nvPr userDrawn="1"/>
        </p:nvPicPr>
        <p:blipFill rotWithShape="1">
          <a:blip r:embed="rId3" cstate="email">
            <a:extLst>
              <a:ext uri="{28A0092B-C50C-407E-A947-70E740481C1C}">
                <a14:useLocalDpi xmlns:a14="http://schemas.microsoft.com/office/drawing/2010/main"/>
              </a:ext>
            </a:extLst>
          </a:blip>
          <a:srcRect t="-24976"/>
          <a:stretch/>
        </p:blipFill>
        <p:spPr>
          <a:xfrm rot="5400000">
            <a:off x="657062" y="-657059"/>
            <a:ext cx="2902278" cy="4216398"/>
          </a:xfrm>
          <a:prstGeom prst="rect">
            <a:avLst/>
          </a:prstGeom>
        </p:spPr>
      </p:pic>
      <p:sp>
        <p:nvSpPr>
          <p:cNvPr id="13" name="Text Placeholder 2"/>
          <p:cNvSpPr>
            <a:spLocks noGrp="1"/>
          </p:cNvSpPr>
          <p:nvPr>
            <p:ph type="body" idx="1" hasCustomPrompt="1"/>
          </p:nvPr>
        </p:nvSpPr>
        <p:spPr>
          <a:xfrm>
            <a:off x="885004" y="3287800"/>
            <a:ext cx="7772400" cy="611392"/>
          </a:xfrm>
        </p:spPr>
        <p:txBody>
          <a:bodyPr anchor="t" anchorCtr="0">
            <a:normAutofit/>
          </a:bodyPr>
          <a:lstStyle>
            <a:lvl1pPr marL="0" indent="0">
              <a:buNone/>
              <a:defRPr sz="2800" b="0" cap="none">
                <a:solidFill>
                  <a:srgbClr val="C8102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a:t>
            </a:r>
            <a:r>
              <a:rPr lang="en-US" dirty="0"/>
              <a:t>to edit master text styles</a:t>
            </a:r>
          </a:p>
        </p:txBody>
      </p:sp>
      <p:sp>
        <p:nvSpPr>
          <p:cNvPr id="8" name="Title 1"/>
          <p:cNvSpPr>
            <a:spLocks noGrp="1"/>
          </p:cNvSpPr>
          <p:nvPr>
            <p:ph type="title"/>
          </p:nvPr>
        </p:nvSpPr>
        <p:spPr>
          <a:xfrm>
            <a:off x="894032" y="3999215"/>
            <a:ext cx="7772400" cy="826785"/>
          </a:xfrm>
        </p:spPr>
        <p:txBody>
          <a:bodyPr anchor="t">
            <a:normAutofit/>
          </a:bodyPr>
          <a:lstStyle>
            <a:lvl1pPr algn="l">
              <a:defRPr sz="2000" b="0" cap="none">
                <a:solidFill>
                  <a:schemeClr val="tx1"/>
                </a:solidFill>
              </a:defRPr>
            </a:lvl1pPr>
          </a:lstStyle>
          <a:p>
            <a:r>
              <a:rPr lang="en-US" smtClean="0"/>
              <a:t>Click to edit Master title style</a:t>
            </a:r>
            <a:endParaRPr lang="en-US" dirty="0"/>
          </a:p>
        </p:txBody>
      </p:sp>
      <p:pic>
        <p:nvPicPr>
          <p:cNvPr id="11" name="Picture 10">
            <a:extLst>
              <a:ext uri="{FF2B5EF4-FFF2-40B4-BE49-F238E27FC236}">
                <a16:creationId xmlns:a16="http://schemas.microsoft.com/office/drawing/2014/main" id="{643E6ACD-E046-1B43-932A-0C5CA8FBB47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66423" y="4505850"/>
            <a:ext cx="597696" cy="534525"/>
          </a:xfrm>
          <a:prstGeom prst="rect">
            <a:avLst/>
          </a:prstGeom>
        </p:spPr>
      </p:pic>
      <p:sp>
        <p:nvSpPr>
          <p:cNvPr id="10" name="Slide Number Placeholder 5">
            <a:extLst>
              <a:ext uri="{FF2B5EF4-FFF2-40B4-BE49-F238E27FC236}">
                <a16:creationId xmlns:a16="http://schemas.microsoft.com/office/drawing/2014/main" id="{D33D709E-C49D-1340-81AE-F65962BAED33}"/>
              </a:ext>
            </a:extLst>
          </p:cNvPr>
          <p:cNvSpPr>
            <a:spLocks noGrp="1"/>
          </p:cNvSpPr>
          <p:nvPr>
            <p:ph type="sldNum" sz="quarter" idx="4"/>
          </p:nvPr>
        </p:nvSpPr>
        <p:spPr>
          <a:xfrm>
            <a:off x="8398933" y="4649897"/>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cxnSp>
        <p:nvCxnSpPr>
          <p:cNvPr id="12" name="Straight Connector 11">
            <a:extLst>
              <a:ext uri="{FF2B5EF4-FFF2-40B4-BE49-F238E27FC236}">
                <a16:creationId xmlns:a16="http://schemas.microsoft.com/office/drawing/2014/main" id="{88B9B3EB-3CFE-2B42-9467-699274D221A4}"/>
              </a:ext>
            </a:extLst>
          </p:cNvPr>
          <p:cNvCxnSpPr>
            <a:cxnSpLocks/>
          </p:cNvCxnSpPr>
          <p:nvPr userDrawn="1"/>
        </p:nvCxnSpPr>
        <p:spPr>
          <a:xfrm flipH="1">
            <a:off x="-5080" y="2902279"/>
            <a:ext cx="9149080" cy="0"/>
          </a:xfrm>
          <a:prstGeom prst="line">
            <a:avLst/>
          </a:prstGeom>
          <a:ln>
            <a:solidFill>
              <a:srgbClr val="C8102E"/>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_Section Header">
    <p:spTree>
      <p:nvGrpSpPr>
        <p:cNvPr id="1" name=""/>
        <p:cNvGrpSpPr/>
        <p:nvPr/>
      </p:nvGrpSpPr>
      <p:grpSpPr>
        <a:xfrm>
          <a:off x="0" y="0"/>
          <a:ext cx="0" cy="0"/>
          <a:chOff x="0" y="0"/>
          <a:chExt cx="0" cy="0"/>
        </a:xfrm>
      </p:grpSpPr>
      <p:pic>
        <p:nvPicPr>
          <p:cNvPr id="8" name="Picture 7" descr="question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 y="0"/>
            <a:ext cx="9143998" cy="2921981"/>
          </a:xfrm>
          <a:prstGeom prst="rect">
            <a:avLst/>
          </a:prstGeom>
        </p:spPr>
      </p:pic>
      <p:pic>
        <p:nvPicPr>
          <p:cNvPr id="10" name="Picture 9" descr="circles_new +screen.png"/>
          <p:cNvPicPr>
            <a:picLocks noChangeAspect="1"/>
          </p:cNvPicPr>
          <p:nvPr userDrawn="1"/>
        </p:nvPicPr>
        <p:blipFill rotWithShape="1">
          <a:blip r:embed="rId3" cstate="email">
            <a:extLst>
              <a:ext uri="{28A0092B-C50C-407E-A947-70E740481C1C}">
                <a14:useLocalDpi xmlns:a14="http://schemas.microsoft.com/office/drawing/2010/main"/>
              </a:ext>
            </a:extLst>
          </a:blip>
          <a:srcRect t="-24976"/>
          <a:stretch/>
        </p:blipFill>
        <p:spPr>
          <a:xfrm rot="5400000">
            <a:off x="657062" y="-640125"/>
            <a:ext cx="2902278" cy="4216398"/>
          </a:xfrm>
          <a:prstGeom prst="rect">
            <a:avLst/>
          </a:prstGeom>
        </p:spPr>
      </p:pic>
      <p:sp>
        <p:nvSpPr>
          <p:cNvPr id="9" name="Rectangle 8"/>
          <p:cNvSpPr/>
          <p:nvPr userDrawn="1"/>
        </p:nvSpPr>
        <p:spPr>
          <a:xfrm>
            <a:off x="1012004" y="0"/>
            <a:ext cx="2361342" cy="357162"/>
          </a:xfrm>
          <a:prstGeom prst="rect">
            <a:avLst/>
          </a:prstGeom>
          <a:solidFill>
            <a:srgbClr val="AD12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C8102E"/>
              </a:solidFill>
            </a:endParaRPr>
          </a:p>
        </p:txBody>
      </p:sp>
      <p:sp>
        <p:nvSpPr>
          <p:cNvPr id="11" name="Text Placeholder 2"/>
          <p:cNvSpPr>
            <a:spLocks noGrp="1"/>
          </p:cNvSpPr>
          <p:nvPr>
            <p:ph type="body" idx="1" hasCustomPrompt="1"/>
          </p:nvPr>
        </p:nvSpPr>
        <p:spPr>
          <a:xfrm>
            <a:off x="885004" y="3642416"/>
            <a:ext cx="7772400" cy="611392"/>
          </a:xfrm>
        </p:spPr>
        <p:txBody>
          <a:bodyPr anchor="t" anchorCtr="0">
            <a:normAutofit/>
          </a:bodyPr>
          <a:lstStyle>
            <a:lvl1pPr marL="0" indent="0">
              <a:buNone/>
              <a:defRPr sz="2800" b="0" cap="none">
                <a:solidFill>
                  <a:srgbClr val="C8102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Questions?</a:t>
            </a:r>
          </a:p>
        </p:txBody>
      </p:sp>
      <p:pic>
        <p:nvPicPr>
          <p:cNvPr id="13" name="Picture 12">
            <a:extLst>
              <a:ext uri="{FF2B5EF4-FFF2-40B4-BE49-F238E27FC236}">
                <a16:creationId xmlns:a16="http://schemas.microsoft.com/office/drawing/2014/main" id="{C1AFD543-719F-A04A-841A-090E3222152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66423" y="4505850"/>
            <a:ext cx="597696" cy="534525"/>
          </a:xfrm>
          <a:prstGeom prst="rect">
            <a:avLst/>
          </a:prstGeom>
        </p:spPr>
      </p:pic>
      <p:cxnSp>
        <p:nvCxnSpPr>
          <p:cNvPr id="6" name="Straight Connector 5">
            <a:extLst>
              <a:ext uri="{FF2B5EF4-FFF2-40B4-BE49-F238E27FC236}">
                <a16:creationId xmlns:a16="http://schemas.microsoft.com/office/drawing/2014/main" id="{79C778C1-B51B-3E4B-8F70-B12DCB6A0CFD}"/>
              </a:ext>
            </a:extLst>
          </p:cNvPr>
          <p:cNvCxnSpPr/>
          <p:nvPr userDrawn="1"/>
        </p:nvCxnSpPr>
        <p:spPr>
          <a:xfrm flipH="1">
            <a:off x="0" y="2915423"/>
            <a:ext cx="9144000" cy="0"/>
          </a:xfrm>
          <a:prstGeom prst="line">
            <a:avLst/>
          </a:prstGeom>
          <a:ln>
            <a:solidFill>
              <a:srgbClr val="C8102E"/>
            </a:solidFill>
          </a:ln>
          <a:effectLst/>
        </p:spPr>
        <p:style>
          <a:lnRef idx="2">
            <a:schemeClr val="accent1"/>
          </a:lnRef>
          <a:fillRef idx="0">
            <a:schemeClr val="accent1"/>
          </a:fillRef>
          <a:effectRef idx="1">
            <a:schemeClr val="accent1"/>
          </a:effectRef>
          <a:fontRef idx="minor">
            <a:schemeClr val="tx1"/>
          </a:fontRef>
        </p:style>
      </p:cxnSp>
      <p:sp>
        <p:nvSpPr>
          <p:cNvPr id="12" name="Slide Number Placeholder 5">
            <a:extLst>
              <a:ext uri="{FF2B5EF4-FFF2-40B4-BE49-F238E27FC236}">
                <a16:creationId xmlns:a16="http://schemas.microsoft.com/office/drawing/2014/main" id="{2E349E8A-E15B-7547-A4E5-EE8C59437F6B}"/>
              </a:ext>
            </a:extLst>
          </p:cNvPr>
          <p:cNvSpPr>
            <a:spLocks noGrp="1"/>
          </p:cNvSpPr>
          <p:nvPr>
            <p:ph type="sldNum" sz="quarter" idx="4"/>
          </p:nvPr>
        </p:nvSpPr>
        <p:spPr>
          <a:xfrm>
            <a:off x="8398933" y="4649897"/>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21432" y="4506582"/>
            <a:ext cx="597696" cy="534525"/>
          </a:xfrm>
          <a:prstGeom prst="rect">
            <a:avLst/>
          </a:prstGeom>
        </p:spPr>
      </p:pic>
      <p:sp>
        <p:nvSpPr>
          <p:cNvPr id="2" name="Title Placeholder 1"/>
          <p:cNvSpPr>
            <a:spLocks noGrp="1"/>
          </p:cNvSpPr>
          <p:nvPr>
            <p:ph type="title"/>
          </p:nvPr>
        </p:nvSpPr>
        <p:spPr>
          <a:xfrm>
            <a:off x="619129" y="0"/>
            <a:ext cx="8181971" cy="1014413"/>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19129" y="1230027"/>
            <a:ext cx="8181972" cy="3394472"/>
          </a:xfrm>
          <a:prstGeom prst="rect">
            <a:avLst/>
          </a:prstGeom>
        </p:spPr>
        <p:txBody>
          <a:bodyPr vert="horz" lIns="91440" tIns="45720" rIns="91440" bIns="45720" rtlCol="0">
            <a:noAutofit/>
          </a:bodyPr>
          <a:lstStyle/>
          <a:p>
            <a:pPr lvl="0"/>
            <a:r>
              <a:rPr lang="en-US" dirty="0"/>
              <a:t>Edit Master text styles</a:t>
            </a:r>
          </a:p>
        </p:txBody>
      </p:sp>
      <p:sp>
        <p:nvSpPr>
          <p:cNvPr id="6" name="Slide Number Placeholder 5"/>
          <p:cNvSpPr>
            <a:spLocks noGrp="1"/>
          </p:cNvSpPr>
          <p:nvPr>
            <p:ph type="sldNum" sz="quarter" idx="4"/>
          </p:nvPr>
        </p:nvSpPr>
        <p:spPr>
          <a:xfrm>
            <a:off x="53942" y="4650629"/>
            <a:ext cx="547107" cy="273844"/>
          </a:xfrm>
          <a:prstGeom prst="rect">
            <a:avLst/>
          </a:prstGeom>
        </p:spPr>
        <p:txBody>
          <a:bodyPr vert="horz" lIns="91440" tIns="45720" rIns="91440" bIns="45720" rtlCol="0" anchor="ctr"/>
          <a:lstStyle>
            <a:lvl1pPr algn="ctr">
              <a:defRPr sz="1000">
                <a:solidFill>
                  <a:schemeClr val="bg1"/>
                </a:solidFill>
                <a:latin typeface="Verdana"/>
                <a:cs typeface="Verdana"/>
              </a:defRPr>
            </a:lvl1pPr>
          </a:lstStyle>
          <a:p>
            <a:fld id="{B9E795CD-93B8-DA4A-B13D-227462B2D34D}" type="slidenum">
              <a:rPr lang="en-US" smtClean="0"/>
              <a:pPr/>
              <a:t>‹#›</a:t>
            </a:fld>
            <a:endParaRPr lang="en-US" dirty="0"/>
          </a:p>
        </p:txBody>
      </p:sp>
      <p:sp>
        <p:nvSpPr>
          <p:cNvPr id="8" name="Footer Placeholder 4">
            <a:extLst>
              <a:ext uri="{FF2B5EF4-FFF2-40B4-BE49-F238E27FC236}">
                <a16:creationId xmlns:a16="http://schemas.microsoft.com/office/drawing/2014/main" id="{0E96287E-0C54-CD42-AD19-7AE2887C2C4B}"/>
              </a:ext>
            </a:extLst>
          </p:cNvPr>
          <p:cNvSpPr>
            <a:spLocks noGrp="1"/>
          </p:cNvSpPr>
          <p:nvPr>
            <p:ph type="ftr" sz="quarter" idx="3"/>
          </p:nvPr>
        </p:nvSpPr>
        <p:spPr>
          <a:xfrm>
            <a:off x="1036962" y="4767263"/>
            <a:ext cx="3363588" cy="273844"/>
          </a:xfrm>
          <a:prstGeom prst="rect">
            <a:avLst/>
          </a:prstGeom>
        </p:spPr>
        <p:txBody>
          <a:bodyPr anchor="t"/>
          <a:lstStyle>
            <a:lvl1pPr algn="l">
              <a:defRPr sz="1000">
                <a:solidFill>
                  <a:schemeClr val="bg1">
                    <a:lumMod val="50000"/>
                  </a:schemeClr>
                </a:solidFill>
              </a:defRPr>
            </a:lvl1pPr>
          </a:lstStyle>
          <a:p>
            <a:endParaRPr lang="en-US" dirty="0"/>
          </a:p>
        </p:txBody>
      </p:sp>
    </p:spTree>
    <p:extLst>
      <p:ext uri="{BB962C8B-B14F-4D97-AF65-F5344CB8AC3E}">
        <p14:creationId xmlns:p14="http://schemas.microsoft.com/office/powerpoint/2010/main" val="4171685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82" r:id="rId4"/>
    <p:sldLayoutId id="2147483675" r:id="rId5"/>
  </p:sldLayoutIdLst>
  <p:hf hdr="0" ftr="0" dt="0"/>
  <p:txStyles>
    <p:titleStyle>
      <a:lvl1pPr algn="l" defTabSz="457200" rtl="0" eaLnBrk="1" latinLnBrk="0" hangingPunct="1">
        <a:spcBef>
          <a:spcPct val="0"/>
        </a:spcBef>
        <a:buNone/>
        <a:defRPr sz="2800" kern="1200" cap="none">
          <a:solidFill>
            <a:srgbClr val="C8102E"/>
          </a:solidFill>
          <a:latin typeface="+mj-lt"/>
          <a:ea typeface="+mj-ea"/>
          <a:cs typeface="+mj-cs"/>
        </a:defRPr>
      </a:lvl1pPr>
    </p:titleStyle>
    <p:bodyStyle>
      <a:lvl1pPr marL="342900" indent="-3429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2pPr>
      <a:lvl3pPr marL="11430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3pPr>
      <a:lvl4pPr marL="16002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png"/><Relationship Id="rId3"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4.png"/><Relationship Id="rId5" Type="http://schemas.openxmlformats.org/officeDocument/2006/relationships/image" Target="../media/image13.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30.jpeg"/><Relationship Id="rId9" Type="http://schemas.openxmlformats.org/officeDocument/2006/relationships/image" Target="../media/image32.png"/><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37.png"/><Relationship Id="rId7" Type="http://schemas.openxmlformats.org/officeDocument/2006/relationships/image" Target="../media/image39.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datatracker.ietf.org/doc/draft-richardson-anima-smarkaklink/" TargetMode="External"/><Relationship Id="rId5" Type="http://schemas.openxmlformats.org/officeDocument/2006/relationships/image" Target="../media/image38.png"/><Relationship Id="rId4" Type="http://schemas.openxmlformats.org/officeDocument/2006/relationships/image" Target="../media/image11.png"/><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27.jp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27.jp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5.png"/><Relationship Id="rId7" Type="http://schemas.openxmlformats.org/officeDocument/2006/relationships/hyperlink" Target="https://myip/alert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myip/setup" TargetMode="External"/><Relationship Id="rId5" Type="http://schemas.openxmlformats.org/officeDocument/2006/relationships/hyperlink" Target="https://acme.corp/" TargetMode="External"/><Relationship Id="rId10" Type="http://schemas.openxmlformats.org/officeDocument/2006/relationships/image" Target="../media/image48.png"/><Relationship Id="rId4" Type="http://schemas.openxmlformats.org/officeDocument/2006/relationships/hyperlink" Target="https://acme.corp/mud/ws1.0.json" TargetMode="External"/><Relationship Id="rId9" Type="http://schemas.openxmlformats.org/officeDocument/2006/relationships/image" Target="../media/image47.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0.png"/><Relationship Id="rId7" Type="http://schemas.openxmlformats.org/officeDocument/2006/relationships/image" Target="../media/image52.png"/><Relationship Id="rId12" Type="http://schemas.openxmlformats.org/officeDocument/2006/relationships/image" Target="../media/image40.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5.png"/><Relationship Id="rId5" Type="http://schemas.microsoft.com/office/2007/relationships/hdphoto" Target="../media/hdphoto1.wdp"/><Relationship Id="rId10" Type="http://schemas.microsoft.com/office/2007/relationships/hdphoto" Target="../media/hdphoto2.wdp"/><Relationship Id="rId4" Type="http://schemas.openxmlformats.org/officeDocument/2006/relationships/image" Target="../media/image34.pn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cira.ca/cira-secure-home-gateway"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github.com/CIRALab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a:t>
            </a:fld>
            <a:endParaRPr lang="en-US" dirty="0"/>
          </a:p>
        </p:txBody>
      </p:sp>
      <p:sp>
        <p:nvSpPr>
          <p:cNvPr id="6" name="Title 1">
            <a:extLst>
              <a:ext uri="{FF2B5EF4-FFF2-40B4-BE49-F238E27FC236}">
                <a16:creationId xmlns:a16="http://schemas.microsoft.com/office/drawing/2014/main" id="{32714F26-ED12-D14C-B81F-01270AF7B088}"/>
              </a:ext>
            </a:extLst>
          </p:cNvPr>
          <p:cNvSpPr>
            <a:spLocks noGrp="1"/>
          </p:cNvSpPr>
          <p:nvPr>
            <p:ph type="title"/>
          </p:nvPr>
        </p:nvSpPr>
        <p:spPr>
          <a:xfrm>
            <a:off x="467933" y="654587"/>
            <a:ext cx="7426949" cy="636211"/>
          </a:xfrm>
          <a:effectLst/>
        </p:spPr>
        <p:txBody>
          <a:bodyPr anchor="t">
            <a:normAutofit/>
          </a:bodyPr>
          <a:lstStyle/>
          <a:p>
            <a:pPr algn="ctr"/>
            <a:r>
              <a:rPr lang="en-US" cap="none" dirty="0" smtClean="0">
                <a:solidFill>
                  <a:schemeClr val="bg1"/>
                </a:solidFill>
                <a:latin typeface="Verdana"/>
                <a:cs typeface="Verdana"/>
              </a:rPr>
              <a:t>SECURE HOME GATEWAY PROJECT</a:t>
            </a:r>
            <a:endParaRPr lang="en-US" cap="none" dirty="0">
              <a:solidFill>
                <a:schemeClr val="bg1"/>
              </a:solidFill>
              <a:latin typeface="Verdana"/>
              <a:cs typeface="Verdana"/>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5214"/>
            <a:ext cx="9367666" cy="6245111"/>
          </a:xfrm>
          <a:prstGeom prst="rect">
            <a:avLst/>
          </a:prstGeom>
        </p:spPr>
      </p:pic>
      <p:sp>
        <p:nvSpPr>
          <p:cNvPr id="10" name="Title 1"/>
          <p:cNvSpPr txBox="1">
            <a:spLocks/>
          </p:cNvSpPr>
          <p:nvPr/>
        </p:nvSpPr>
        <p:spPr>
          <a:xfrm>
            <a:off x="135467" y="310226"/>
            <a:ext cx="6209307" cy="1311665"/>
          </a:xfrm>
          <a:prstGeom prst="rect">
            <a:avLst/>
          </a:prstGeom>
          <a:effectLst/>
        </p:spPr>
        <p:txBody>
          <a:bodyPr vert="horz" lIns="91440" tIns="45720" rIns="91440" bIns="45720" rtlCol="0" anchor="t" anchorCtr="0">
            <a:normAutofit fontScale="85000" lnSpcReduction="20000"/>
          </a:bodyPr>
          <a:lstStyle>
            <a:lvl1pPr algn="l" defTabSz="457200" rtl="0" eaLnBrk="1" latinLnBrk="0" hangingPunct="1">
              <a:spcBef>
                <a:spcPct val="0"/>
              </a:spcBef>
              <a:buNone/>
              <a:defRPr sz="2800" kern="1200" cap="none">
                <a:solidFill>
                  <a:srgbClr val="C8102E"/>
                </a:solidFill>
                <a:latin typeface="+mj-lt"/>
                <a:ea typeface="+mj-ea"/>
                <a:cs typeface="+mj-cs"/>
              </a:defRPr>
            </a:lvl1pPr>
          </a:lstStyle>
          <a:p>
            <a:r>
              <a:rPr lang="en-US" dirty="0" smtClean="0">
                <a:solidFill>
                  <a:schemeClr val="bg1"/>
                </a:solidFill>
                <a:latin typeface="Verdana"/>
                <a:cs typeface="Verdana"/>
              </a:rPr>
              <a:t>CIRA Labs</a:t>
            </a:r>
          </a:p>
          <a:p>
            <a:r>
              <a:rPr lang="en-US" dirty="0" smtClean="0">
                <a:solidFill>
                  <a:schemeClr val="bg1"/>
                </a:solidFill>
                <a:latin typeface="Verdana"/>
                <a:cs typeface="Verdana"/>
              </a:rPr>
              <a:t>Secure </a:t>
            </a:r>
            <a:r>
              <a:rPr lang="en-US" dirty="0">
                <a:solidFill>
                  <a:schemeClr val="bg1"/>
                </a:solidFill>
                <a:latin typeface="Verdana"/>
                <a:cs typeface="Verdana"/>
              </a:rPr>
              <a:t>H</a:t>
            </a:r>
            <a:r>
              <a:rPr lang="en-US" dirty="0" smtClean="0">
                <a:solidFill>
                  <a:schemeClr val="bg1"/>
                </a:solidFill>
                <a:latin typeface="Verdana"/>
                <a:cs typeface="Verdana"/>
              </a:rPr>
              <a:t>ome Gateway Project</a:t>
            </a:r>
          </a:p>
          <a:p>
            <a:endParaRPr lang="en-US" sz="2600" dirty="0">
              <a:solidFill>
                <a:schemeClr val="bg1"/>
              </a:solidFill>
              <a:latin typeface="Verdana"/>
              <a:cs typeface="Verdana"/>
            </a:endParaRPr>
          </a:p>
          <a:p>
            <a:r>
              <a:rPr lang="en-US" sz="2600" dirty="0" smtClean="0">
                <a:solidFill>
                  <a:schemeClr val="bg1"/>
                </a:solidFill>
                <a:latin typeface="Verdana"/>
                <a:cs typeface="Verdana"/>
              </a:rPr>
              <a:t>ICANN IDS Bangkok</a:t>
            </a:r>
            <a:endParaRPr lang="en-US" sz="2600" dirty="0">
              <a:solidFill>
                <a:schemeClr val="bg1"/>
              </a:solidFill>
              <a:latin typeface="Verdana"/>
              <a:cs typeface="Verdana"/>
            </a:endParaRPr>
          </a:p>
        </p:txBody>
      </p:sp>
      <p:sp>
        <p:nvSpPr>
          <p:cNvPr id="12" name="Subtitle 2"/>
          <p:cNvSpPr txBox="1">
            <a:spLocks/>
          </p:cNvSpPr>
          <p:nvPr/>
        </p:nvSpPr>
        <p:spPr>
          <a:xfrm>
            <a:off x="366333" y="1784798"/>
            <a:ext cx="4381016" cy="1354667"/>
          </a:xfrm>
          <a:prstGeom prst="rect">
            <a:avLst/>
          </a:prstGeom>
        </p:spPr>
        <p:txBody>
          <a:bodyPr/>
          <a:lstStyle>
            <a:lvl1pPr marL="342900" indent="-3429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2pPr>
            <a:lvl3pPr marL="11430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3pPr>
            <a:lvl4pPr marL="16002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00000"/>
              </a:lnSpc>
              <a:spcBef>
                <a:spcPts val="900"/>
              </a:spcBef>
              <a:spcAft>
                <a:spcPts val="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chemeClr val="bg1"/>
                </a:solidFill>
              </a:rPr>
              <a:t>Jacques Latour</a:t>
            </a:r>
          </a:p>
          <a:p>
            <a:pPr marL="0" indent="0">
              <a:buNone/>
            </a:pPr>
            <a:r>
              <a:rPr lang="en-US" dirty="0" smtClean="0">
                <a:solidFill>
                  <a:schemeClr val="bg1"/>
                </a:solidFill>
              </a:rPr>
              <a:t>May 10 &amp; 11 2019</a:t>
            </a:r>
            <a:endParaRPr lang="en-US" dirty="0">
              <a:solidFill>
                <a:schemeClr val="bg1"/>
              </a:solidFill>
            </a:endParaRPr>
          </a:p>
        </p:txBody>
      </p:sp>
    </p:spTree>
    <p:extLst>
      <p:ext uri="{BB962C8B-B14F-4D97-AF65-F5344CB8AC3E}">
        <p14:creationId xmlns:p14="http://schemas.microsoft.com/office/powerpoint/2010/main" val="1316233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B9E795CD-93B8-DA4A-B13D-227462B2D34D}" type="slidenum">
              <a:rPr lang="en-US" smtClean="0"/>
              <a:pPr/>
              <a:t>10</a:t>
            </a:fld>
            <a:endParaRPr lang="en-US" dirty="0"/>
          </a:p>
        </p:txBody>
      </p:sp>
      <p:sp>
        <p:nvSpPr>
          <p:cNvPr id="5" name="Rounded Rectangle 4"/>
          <p:cNvSpPr/>
          <p:nvPr/>
        </p:nvSpPr>
        <p:spPr>
          <a:xfrm>
            <a:off x="2664184" y="2976446"/>
            <a:ext cx="1859493"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No passwords</a:t>
            </a:r>
          </a:p>
        </p:txBody>
      </p:sp>
      <p:sp>
        <p:nvSpPr>
          <p:cNvPr id="6" name="Rounded Rectangle 5"/>
          <p:cNvSpPr/>
          <p:nvPr/>
        </p:nvSpPr>
        <p:spPr>
          <a:xfrm>
            <a:off x="2215298" y="898607"/>
            <a:ext cx="1762355"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Mobile Application</a:t>
            </a:r>
          </a:p>
        </p:txBody>
      </p:sp>
      <p:sp>
        <p:nvSpPr>
          <p:cNvPr id="7" name="Rounded Rectangle 6"/>
          <p:cNvSpPr/>
          <p:nvPr/>
        </p:nvSpPr>
        <p:spPr>
          <a:xfrm>
            <a:off x="3592471" y="3947992"/>
            <a:ext cx="2604667"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Swipe</a:t>
            </a:r>
          </a:p>
          <a:p>
            <a:pPr algn="ctr"/>
            <a:r>
              <a:rPr lang="en-CA" dirty="0" smtClean="0"/>
              <a:t> Up </a:t>
            </a:r>
            <a:r>
              <a:rPr lang="en-CA" dirty="0"/>
              <a:t>D</a:t>
            </a:r>
            <a:r>
              <a:rPr lang="en-CA" dirty="0" smtClean="0"/>
              <a:t>own Left </a:t>
            </a:r>
            <a:r>
              <a:rPr lang="en-CA" dirty="0"/>
              <a:t>R</a:t>
            </a:r>
            <a:r>
              <a:rPr lang="en-CA" dirty="0" smtClean="0"/>
              <a:t>ight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614" y="656705"/>
            <a:ext cx="4325139" cy="2883427"/>
          </a:xfrm>
          <a:prstGeom prst="rect">
            <a:avLst/>
          </a:prstGeom>
          <a:ln>
            <a:noFill/>
          </a:ln>
          <a:effectLst>
            <a:softEdge rad="112500"/>
          </a:effectLst>
        </p:spPr>
      </p:pic>
      <p:grpSp>
        <p:nvGrpSpPr>
          <p:cNvPr id="9" name="Group 8"/>
          <p:cNvGrpSpPr/>
          <p:nvPr/>
        </p:nvGrpSpPr>
        <p:grpSpPr>
          <a:xfrm>
            <a:off x="759380" y="3132810"/>
            <a:ext cx="1142843" cy="1063628"/>
            <a:chOff x="3174148" y="2072476"/>
            <a:chExt cx="796795" cy="791518"/>
          </a:xfrm>
        </p:grpSpPr>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74148" y="2072476"/>
              <a:ext cx="796795" cy="791518"/>
            </a:xfrm>
            <a:prstGeom prst="rect">
              <a:avLst/>
            </a:prstGeom>
          </p:spPr>
        </p:pic>
        <p:pic>
          <p:nvPicPr>
            <p:cNvPr id="11" name="Picture 10"/>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539699" y="2554674"/>
              <a:ext cx="179711" cy="179711"/>
            </a:xfrm>
            <a:prstGeom prst="rect">
              <a:avLst/>
            </a:prstGeom>
          </p:spPr>
        </p:pic>
      </p:grpSp>
      <p:sp>
        <p:nvSpPr>
          <p:cNvPr id="12" name="Title 1"/>
          <p:cNvSpPr>
            <a:spLocks noGrp="1"/>
          </p:cNvSpPr>
          <p:nvPr>
            <p:ph type="title"/>
          </p:nvPr>
        </p:nvSpPr>
        <p:spPr>
          <a:xfrm>
            <a:off x="619129" y="0"/>
            <a:ext cx="8181971" cy="1014413"/>
          </a:xfrm>
        </p:spPr>
        <p:txBody>
          <a:bodyPr/>
          <a:lstStyle/>
          <a:p>
            <a:r>
              <a:rPr lang="en-CA" dirty="0" smtClean="0"/>
              <a:t>Criteria #1: “Has to be easy to use”</a:t>
            </a:r>
            <a:endParaRPr lang="en-CA" dirty="0"/>
          </a:p>
        </p:txBody>
      </p:sp>
      <p:sp>
        <p:nvSpPr>
          <p:cNvPr id="13" name="Rounded Rectangle 12"/>
          <p:cNvSpPr/>
          <p:nvPr/>
        </p:nvSpPr>
        <p:spPr>
          <a:xfrm>
            <a:off x="2341724" y="1991416"/>
            <a:ext cx="1762355"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Scan &amp; tap</a:t>
            </a:r>
          </a:p>
        </p:txBody>
      </p:sp>
      <p:sp>
        <p:nvSpPr>
          <p:cNvPr id="2" name="Rectangle 1"/>
          <p:cNvSpPr/>
          <p:nvPr/>
        </p:nvSpPr>
        <p:spPr>
          <a:xfrm>
            <a:off x="6219143" y="3507500"/>
            <a:ext cx="1366080" cy="369332"/>
          </a:xfrm>
          <a:prstGeom prst="rect">
            <a:avLst/>
          </a:prstGeom>
        </p:spPr>
        <p:txBody>
          <a:bodyPr wrap="none">
            <a:spAutoFit/>
          </a:bodyPr>
          <a:lstStyle/>
          <a:p>
            <a:r>
              <a:rPr lang="en-US" b="1" dirty="0">
                <a:solidFill>
                  <a:srgbClr val="7030A0"/>
                </a:solidFill>
              </a:rPr>
              <a:t>Grandma</a:t>
            </a:r>
            <a:endParaRPr lang="en-CA" dirty="0"/>
          </a:p>
        </p:txBody>
      </p:sp>
    </p:spTree>
    <p:extLst>
      <p:ext uri="{BB962C8B-B14F-4D97-AF65-F5344CB8AC3E}">
        <p14:creationId xmlns:p14="http://schemas.microsoft.com/office/powerpoint/2010/main" val="869338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Criteria #2: Apply enterprise security framework to home networks</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11</a:t>
            </a:fld>
            <a:endParaRPr lang="en-US" dirty="0"/>
          </a:p>
        </p:txBody>
      </p:sp>
      <p:sp>
        <p:nvSpPr>
          <p:cNvPr id="30" name="TextBox 29"/>
          <p:cNvSpPr txBox="1"/>
          <p:nvPr/>
        </p:nvSpPr>
        <p:spPr>
          <a:xfrm>
            <a:off x="31531" y="1222344"/>
            <a:ext cx="184731" cy="369332"/>
          </a:xfrm>
          <a:prstGeom prst="rect">
            <a:avLst/>
          </a:prstGeom>
          <a:noFill/>
        </p:spPr>
        <p:txBody>
          <a:bodyPr wrap="none" rtlCol="0">
            <a:spAutoFit/>
          </a:bodyPr>
          <a:lstStyle/>
          <a:p>
            <a:endParaRPr lang="en-US" dirty="0"/>
          </a:p>
        </p:txBody>
      </p:sp>
      <p:cxnSp>
        <p:nvCxnSpPr>
          <p:cNvPr id="28" name="Straight Arrow Connector 27"/>
          <p:cNvCxnSpPr>
            <a:stCxn id="58" idx="1"/>
          </p:cNvCxnSpPr>
          <p:nvPr/>
        </p:nvCxnSpPr>
        <p:spPr>
          <a:xfrm flipH="1" flipV="1">
            <a:off x="3970943" y="2880078"/>
            <a:ext cx="636502" cy="312455"/>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29" name="Rounded Rectangle 28"/>
          <p:cNvSpPr/>
          <p:nvPr/>
        </p:nvSpPr>
        <p:spPr>
          <a:xfrm>
            <a:off x="4607445" y="2109191"/>
            <a:ext cx="2268252" cy="57606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ounded Rectangle 31"/>
          <p:cNvSpPr/>
          <p:nvPr/>
        </p:nvSpPr>
        <p:spPr>
          <a:xfrm>
            <a:off x="4607445" y="1364468"/>
            <a:ext cx="2268252" cy="576064"/>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3" name="Rounded Rectangle 32"/>
          <p:cNvSpPr/>
          <p:nvPr/>
        </p:nvSpPr>
        <p:spPr>
          <a:xfrm>
            <a:off x="3066136" y="1834221"/>
            <a:ext cx="972108" cy="111079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21057" y="1397503"/>
            <a:ext cx="487756" cy="484214"/>
          </a:xfrm>
          <a:prstGeom prst="rect">
            <a:avLst/>
          </a:prstGeom>
        </p:spPr>
      </p:pic>
      <p:pic>
        <p:nvPicPr>
          <p:cNvPr id="36" name="Picture 35"/>
          <p:cNvPicPr>
            <a:picLocks noChangeAspect="1"/>
          </p:cNvPicPr>
          <p:nvPr/>
        </p:nvPicPr>
        <p:blipFill>
          <a:blip r:embed="rId4"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1044957" y="1350885"/>
            <a:ext cx="537110" cy="386936"/>
          </a:xfrm>
          <a:prstGeom prst="rect">
            <a:avLst/>
          </a:prstGeom>
        </p:spPr>
      </p:pic>
      <p:pic>
        <p:nvPicPr>
          <p:cNvPr id="37" name="Picture 3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21057" y="2150188"/>
            <a:ext cx="511620" cy="504540"/>
          </a:xfrm>
          <a:prstGeom prst="rect">
            <a:avLst/>
          </a:prstGeom>
        </p:spPr>
      </p:pic>
      <p:grpSp>
        <p:nvGrpSpPr>
          <p:cNvPr id="38" name="Group 37"/>
          <p:cNvGrpSpPr/>
          <p:nvPr/>
        </p:nvGrpSpPr>
        <p:grpSpPr>
          <a:xfrm>
            <a:off x="5226550" y="1433506"/>
            <a:ext cx="379680" cy="443779"/>
            <a:chOff x="8550696" y="5013426"/>
            <a:chExt cx="593304" cy="643132"/>
          </a:xfrm>
        </p:grpSpPr>
        <p:pic>
          <p:nvPicPr>
            <p:cNvPr id="39" name="Picture 3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40" name="Picture 39"/>
            <p:cNvPicPr>
              <a:picLocks noChangeAspect="1"/>
            </p:cNvPicPr>
            <p:nvPr/>
          </p:nvPicPr>
          <p:blipFill rotWithShape="1">
            <a:blip r:embed="rId7"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pic>
        <p:nvPicPr>
          <p:cNvPr id="41" name="Picture 4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695679" y="1892349"/>
            <a:ext cx="1010417" cy="1010417"/>
          </a:xfrm>
          <a:prstGeom prst="rect">
            <a:avLst/>
          </a:prstGeom>
        </p:spPr>
      </p:pic>
      <p:pic>
        <p:nvPicPr>
          <p:cNvPr id="42" name="Picture 41"/>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988886" y="3014207"/>
            <a:ext cx="597260" cy="588995"/>
          </a:xfrm>
          <a:prstGeom prst="rect">
            <a:avLst/>
          </a:prstGeom>
        </p:spPr>
      </p:pic>
      <p:grpSp>
        <p:nvGrpSpPr>
          <p:cNvPr id="43" name="Group 42"/>
          <p:cNvGrpSpPr/>
          <p:nvPr/>
        </p:nvGrpSpPr>
        <p:grpSpPr>
          <a:xfrm>
            <a:off x="5623967" y="1433506"/>
            <a:ext cx="379680" cy="443779"/>
            <a:chOff x="8550696" y="5013426"/>
            <a:chExt cx="593304" cy="643132"/>
          </a:xfrm>
        </p:grpSpPr>
        <p:pic>
          <p:nvPicPr>
            <p:cNvPr id="44" name="Picture 4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45" name="Picture 44"/>
            <p:cNvPicPr>
              <a:picLocks noChangeAspect="1"/>
            </p:cNvPicPr>
            <p:nvPr/>
          </p:nvPicPr>
          <p:blipFill rotWithShape="1">
            <a:blip r:embed="rId7"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grpSp>
        <p:nvGrpSpPr>
          <p:cNvPr id="46" name="Group 45"/>
          <p:cNvGrpSpPr/>
          <p:nvPr/>
        </p:nvGrpSpPr>
        <p:grpSpPr>
          <a:xfrm>
            <a:off x="6021384" y="1433506"/>
            <a:ext cx="379680" cy="443779"/>
            <a:chOff x="8550696" y="5013426"/>
            <a:chExt cx="593304" cy="643132"/>
          </a:xfrm>
        </p:grpSpPr>
        <p:pic>
          <p:nvPicPr>
            <p:cNvPr id="47" name="Picture 4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48" name="Picture 47"/>
            <p:cNvPicPr>
              <a:picLocks noChangeAspect="1"/>
            </p:cNvPicPr>
            <p:nvPr/>
          </p:nvPicPr>
          <p:blipFill rotWithShape="1">
            <a:blip r:embed="rId7"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grpSp>
        <p:nvGrpSpPr>
          <p:cNvPr id="49" name="Group 48"/>
          <p:cNvGrpSpPr/>
          <p:nvPr/>
        </p:nvGrpSpPr>
        <p:grpSpPr>
          <a:xfrm>
            <a:off x="6418802" y="1433506"/>
            <a:ext cx="379680" cy="443779"/>
            <a:chOff x="8550696" y="5013426"/>
            <a:chExt cx="593304" cy="643132"/>
          </a:xfrm>
        </p:grpSpPr>
        <p:pic>
          <p:nvPicPr>
            <p:cNvPr id="50" name="Picture 4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50696" y="5071464"/>
              <a:ext cx="593304" cy="585094"/>
            </a:xfrm>
            <a:prstGeom prst="rect">
              <a:avLst/>
            </a:prstGeom>
          </p:spPr>
        </p:pic>
        <p:pic>
          <p:nvPicPr>
            <p:cNvPr id="51" name="Picture 50"/>
            <p:cNvPicPr>
              <a:picLocks noChangeAspect="1"/>
            </p:cNvPicPr>
            <p:nvPr/>
          </p:nvPicPr>
          <p:blipFill rotWithShape="1">
            <a:blip r:embed="rId7" cstate="email">
              <a:extLst>
                <a:ext uri="{28A0092B-C50C-407E-A947-70E740481C1C}">
                  <a14:useLocalDpi xmlns:a14="http://schemas.microsoft.com/office/drawing/2010/main"/>
                </a:ext>
              </a:extLst>
            </a:blip>
            <a:srcRect l="24208" b="49915"/>
            <a:stretch/>
          </p:blipFill>
          <p:spPr>
            <a:xfrm>
              <a:off x="8713912" y="5013426"/>
              <a:ext cx="271856" cy="175986"/>
            </a:xfrm>
            <a:prstGeom prst="rect">
              <a:avLst/>
            </a:prstGeom>
          </p:spPr>
        </p:pic>
      </p:grpSp>
      <p:pic>
        <p:nvPicPr>
          <p:cNvPr id="52" name="Picture 5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42992" y="2150188"/>
            <a:ext cx="511620" cy="504540"/>
          </a:xfrm>
          <a:prstGeom prst="rect">
            <a:avLst/>
          </a:prstGeom>
        </p:spPr>
      </p:pic>
      <p:cxnSp>
        <p:nvCxnSpPr>
          <p:cNvPr id="53" name="Straight Arrow Connector 52"/>
          <p:cNvCxnSpPr>
            <a:stCxn id="32" idx="1"/>
          </p:cNvCxnSpPr>
          <p:nvPr/>
        </p:nvCxnSpPr>
        <p:spPr>
          <a:xfrm flipH="1">
            <a:off x="4038244" y="1652500"/>
            <a:ext cx="569201" cy="227605"/>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H="1">
            <a:off x="4081875" y="2396405"/>
            <a:ext cx="525570" cy="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33" idx="1"/>
            <a:endCxn id="41" idx="3"/>
          </p:cNvCxnSpPr>
          <p:nvPr/>
        </p:nvCxnSpPr>
        <p:spPr>
          <a:xfrm flipH="1">
            <a:off x="2706096" y="2389620"/>
            <a:ext cx="360040" cy="7938"/>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6940953" y="1366169"/>
            <a:ext cx="1697901" cy="646331"/>
          </a:xfrm>
          <a:prstGeom prst="rect">
            <a:avLst/>
          </a:prstGeom>
          <a:noFill/>
        </p:spPr>
        <p:txBody>
          <a:bodyPr wrap="none" rtlCol="0">
            <a:spAutoFit/>
          </a:bodyPr>
          <a:lstStyle/>
          <a:p>
            <a:r>
              <a:rPr lang="en-US" dirty="0" smtClean="0"/>
              <a:t>Home Security</a:t>
            </a:r>
          </a:p>
          <a:p>
            <a:r>
              <a:rPr lang="en-US" dirty="0" smtClean="0"/>
              <a:t>PDAP</a:t>
            </a:r>
            <a:endParaRPr lang="en-US" dirty="0"/>
          </a:p>
        </p:txBody>
      </p:sp>
      <p:sp>
        <p:nvSpPr>
          <p:cNvPr id="57" name="TextBox 56"/>
          <p:cNvSpPr txBox="1"/>
          <p:nvPr/>
        </p:nvSpPr>
        <p:spPr>
          <a:xfrm>
            <a:off x="6940953" y="2086249"/>
            <a:ext cx="1313180" cy="646331"/>
          </a:xfrm>
          <a:prstGeom prst="rect">
            <a:avLst/>
          </a:prstGeom>
          <a:noFill/>
        </p:spPr>
        <p:txBody>
          <a:bodyPr wrap="none" rtlCol="0">
            <a:spAutoFit/>
          </a:bodyPr>
          <a:lstStyle/>
          <a:p>
            <a:r>
              <a:rPr lang="en-US" dirty="0" smtClean="0"/>
              <a:t>Appliances</a:t>
            </a:r>
          </a:p>
          <a:p>
            <a:r>
              <a:rPr lang="en-US" dirty="0" smtClean="0"/>
              <a:t>PDAP</a:t>
            </a:r>
            <a:endParaRPr lang="en-US" dirty="0"/>
          </a:p>
        </p:txBody>
      </p:sp>
      <p:sp>
        <p:nvSpPr>
          <p:cNvPr id="58" name="Rounded Rectangle 57"/>
          <p:cNvSpPr/>
          <p:nvPr/>
        </p:nvSpPr>
        <p:spPr>
          <a:xfrm>
            <a:off x="4607445" y="2904501"/>
            <a:ext cx="2268252" cy="57606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59" name="Picture 58"/>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721057" y="2961310"/>
            <a:ext cx="462992" cy="462992"/>
          </a:xfrm>
          <a:prstGeom prst="rect">
            <a:avLst/>
          </a:prstGeom>
        </p:spPr>
      </p:pic>
      <p:pic>
        <p:nvPicPr>
          <p:cNvPr id="60" name="Picture 59"/>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59201" y="2961310"/>
            <a:ext cx="462992" cy="462992"/>
          </a:xfrm>
          <a:prstGeom prst="rect">
            <a:avLst/>
          </a:prstGeom>
        </p:spPr>
      </p:pic>
      <p:pic>
        <p:nvPicPr>
          <p:cNvPr id="61" name="Picture 60"/>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335490" y="2961310"/>
            <a:ext cx="462992" cy="462992"/>
          </a:xfrm>
          <a:prstGeom prst="rect">
            <a:avLst/>
          </a:prstGeom>
        </p:spPr>
      </p:pic>
      <p:sp>
        <p:nvSpPr>
          <p:cNvPr id="62" name="Rectangle 61"/>
          <p:cNvSpPr/>
          <p:nvPr/>
        </p:nvSpPr>
        <p:spPr>
          <a:xfrm>
            <a:off x="6940953" y="2880078"/>
            <a:ext cx="1031051" cy="646331"/>
          </a:xfrm>
          <a:prstGeom prst="rect">
            <a:avLst/>
          </a:prstGeom>
        </p:spPr>
        <p:txBody>
          <a:bodyPr wrap="none">
            <a:spAutoFit/>
          </a:bodyPr>
          <a:lstStyle/>
          <a:p>
            <a:r>
              <a:rPr lang="en-US" dirty="0" smtClean="0"/>
              <a:t>Sensors</a:t>
            </a:r>
          </a:p>
          <a:p>
            <a:r>
              <a:rPr lang="en-US" dirty="0" smtClean="0"/>
              <a:t>PDAP</a:t>
            </a:r>
            <a:endParaRPr lang="en-US" dirty="0"/>
          </a:p>
        </p:txBody>
      </p:sp>
      <p:sp>
        <p:nvSpPr>
          <p:cNvPr id="63" name="Rounded Rectangle 62"/>
          <p:cNvSpPr/>
          <p:nvPr/>
        </p:nvSpPr>
        <p:spPr>
          <a:xfrm>
            <a:off x="3252049" y="3539398"/>
            <a:ext cx="612068" cy="60748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64" name="Straight Arrow Connector 63"/>
          <p:cNvCxnSpPr>
            <a:endCxn id="33" idx="2"/>
          </p:cNvCxnSpPr>
          <p:nvPr/>
        </p:nvCxnSpPr>
        <p:spPr>
          <a:xfrm flipV="1">
            <a:off x="3548390" y="2945018"/>
            <a:ext cx="3800" cy="587320"/>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65" name="Rectangle 64"/>
          <p:cNvSpPr/>
          <p:nvPr/>
        </p:nvSpPr>
        <p:spPr>
          <a:xfrm>
            <a:off x="1727541" y="3521283"/>
            <a:ext cx="1531188" cy="646331"/>
          </a:xfrm>
          <a:prstGeom prst="rect">
            <a:avLst/>
          </a:prstGeom>
        </p:spPr>
        <p:txBody>
          <a:bodyPr wrap="none">
            <a:spAutoFit/>
          </a:bodyPr>
          <a:lstStyle/>
          <a:p>
            <a:pPr algn="r"/>
            <a:r>
              <a:rPr lang="en-US" dirty="0" smtClean="0"/>
              <a:t>Management</a:t>
            </a:r>
          </a:p>
          <a:p>
            <a:pPr algn="r"/>
            <a:r>
              <a:rPr lang="en-US" dirty="0" smtClean="0"/>
              <a:t>Application</a:t>
            </a:r>
          </a:p>
        </p:txBody>
      </p:sp>
      <p:pic>
        <p:nvPicPr>
          <p:cNvPr id="66" name="Picture 65"/>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41539" y="2011900"/>
            <a:ext cx="622333" cy="618211"/>
          </a:xfrm>
          <a:prstGeom prst="rect">
            <a:avLst/>
          </a:prstGeom>
        </p:spPr>
      </p:pic>
      <p:sp>
        <p:nvSpPr>
          <p:cNvPr id="67" name="TextBox 66"/>
          <p:cNvSpPr txBox="1"/>
          <p:nvPr/>
        </p:nvSpPr>
        <p:spPr>
          <a:xfrm>
            <a:off x="379980" y="2426045"/>
            <a:ext cx="1008609" cy="523220"/>
          </a:xfrm>
          <a:prstGeom prst="rect">
            <a:avLst/>
          </a:prstGeom>
          <a:noFill/>
        </p:spPr>
        <p:txBody>
          <a:bodyPr wrap="none" rtlCol="0">
            <a:spAutoFit/>
          </a:bodyPr>
          <a:lstStyle/>
          <a:p>
            <a:pPr algn="ctr"/>
            <a:r>
              <a:rPr lang="en-CA" sz="1400" b="1" dirty="0" smtClean="0"/>
              <a:t>IoT Cloud</a:t>
            </a:r>
          </a:p>
          <a:p>
            <a:pPr algn="ctr"/>
            <a:r>
              <a:rPr lang="en-CA" sz="1400" b="1" dirty="0" smtClean="0"/>
              <a:t>Services</a:t>
            </a:r>
          </a:p>
        </p:txBody>
      </p:sp>
      <p:pic>
        <p:nvPicPr>
          <p:cNvPr id="68" name="Picture 6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64927" y="2150188"/>
            <a:ext cx="511620" cy="504540"/>
          </a:xfrm>
          <a:prstGeom prst="rect">
            <a:avLst/>
          </a:prstGeom>
        </p:spPr>
      </p:pic>
      <p:pic>
        <p:nvPicPr>
          <p:cNvPr id="69" name="Picture 68"/>
          <p:cNvPicPr>
            <a:picLocks noChangeAspect="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797345" y="2961310"/>
            <a:ext cx="462992" cy="462992"/>
          </a:xfrm>
          <a:prstGeom prst="rect">
            <a:avLst/>
          </a:prstGeom>
        </p:spPr>
      </p:pic>
      <p:cxnSp>
        <p:nvCxnSpPr>
          <p:cNvPr id="70" name="Straight Arrow Connector 69"/>
          <p:cNvCxnSpPr>
            <a:endCxn id="36" idx="2"/>
          </p:cNvCxnSpPr>
          <p:nvPr/>
        </p:nvCxnSpPr>
        <p:spPr>
          <a:xfrm flipH="1" flipV="1">
            <a:off x="1313512" y="1737821"/>
            <a:ext cx="438186" cy="321932"/>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flipH="1" flipV="1">
            <a:off x="1217268" y="2366197"/>
            <a:ext cx="417804" cy="804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72" name="Straight Arrow Connector 71"/>
          <p:cNvCxnSpPr/>
          <p:nvPr/>
        </p:nvCxnSpPr>
        <p:spPr>
          <a:xfrm flipH="1">
            <a:off x="1501025" y="2750148"/>
            <a:ext cx="265440" cy="387356"/>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5184049" y="3629966"/>
            <a:ext cx="3544625" cy="369332"/>
          </a:xfrm>
          <a:prstGeom prst="rect">
            <a:avLst/>
          </a:prstGeom>
          <a:noFill/>
        </p:spPr>
        <p:txBody>
          <a:bodyPr wrap="none" rtlCol="0">
            <a:spAutoFit/>
          </a:bodyPr>
          <a:lstStyle/>
          <a:p>
            <a:r>
              <a:rPr lang="en-US" dirty="0" smtClean="0"/>
              <a:t>PDAP: Per Device Access Policy</a:t>
            </a:r>
            <a:endParaRPr lang="en-US" dirty="0"/>
          </a:p>
        </p:txBody>
      </p:sp>
      <p:pic>
        <p:nvPicPr>
          <p:cNvPr id="74" name="Picture 73"/>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380882" y="3584129"/>
            <a:ext cx="335015" cy="540924"/>
          </a:xfrm>
          <a:prstGeom prst="rect">
            <a:avLst/>
          </a:prstGeom>
        </p:spPr>
      </p:pic>
      <p:grpSp>
        <p:nvGrpSpPr>
          <p:cNvPr id="5" name="Group 4"/>
          <p:cNvGrpSpPr/>
          <p:nvPr/>
        </p:nvGrpSpPr>
        <p:grpSpPr>
          <a:xfrm>
            <a:off x="3174148" y="1906229"/>
            <a:ext cx="796795" cy="791518"/>
            <a:chOff x="3174148" y="2072476"/>
            <a:chExt cx="796795" cy="791518"/>
          </a:xfrm>
        </p:grpSpPr>
        <p:pic>
          <p:nvPicPr>
            <p:cNvPr id="34" name="Picture 3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174148" y="2072476"/>
              <a:ext cx="796795" cy="791518"/>
            </a:xfrm>
            <a:prstGeom prst="rect">
              <a:avLst/>
            </a:prstGeom>
          </p:spPr>
        </p:pic>
        <p:pic>
          <p:nvPicPr>
            <p:cNvPr id="75" name="Picture 74"/>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539699" y="2554674"/>
              <a:ext cx="179711" cy="179711"/>
            </a:xfrm>
            <a:prstGeom prst="rect">
              <a:avLst/>
            </a:prstGeom>
          </p:spPr>
        </p:pic>
      </p:grpSp>
      <p:grpSp>
        <p:nvGrpSpPr>
          <p:cNvPr id="76" name="Group 75"/>
          <p:cNvGrpSpPr/>
          <p:nvPr/>
        </p:nvGrpSpPr>
        <p:grpSpPr>
          <a:xfrm>
            <a:off x="6371057" y="2121862"/>
            <a:ext cx="339865" cy="549085"/>
            <a:chOff x="7395120" y="3341794"/>
            <a:chExt cx="597260" cy="712205"/>
          </a:xfrm>
        </p:grpSpPr>
        <p:pic>
          <p:nvPicPr>
            <p:cNvPr id="77" name="Picture 76"/>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7395120" y="3465004"/>
              <a:ext cx="597260" cy="588995"/>
            </a:xfrm>
            <a:prstGeom prst="rect">
              <a:avLst/>
            </a:prstGeom>
          </p:spPr>
        </p:pic>
        <p:pic>
          <p:nvPicPr>
            <p:cNvPr id="78" name="Picture 77"/>
            <p:cNvPicPr>
              <a:picLocks noChangeAspect="1"/>
            </p:cNvPicPr>
            <p:nvPr/>
          </p:nvPicPr>
          <p:blipFill rotWithShape="1">
            <a:blip r:embed="rId7" cstate="email">
              <a:extLst>
                <a:ext uri="{28A0092B-C50C-407E-A947-70E740481C1C}">
                  <a14:useLocalDpi xmlns:a14="http://schemas.microsoft.com/office/drawing/2010/main"/>
                </a:ext>
              </a:extLst>
            </a:blip>
            <a:srcRect l="24208" b="49915"/>
            <a:stretch/>
          </p:blipFill>
          <p:spPr>
            <a:xfrm>
              <a:off x="7624420" y="3341794"/>
              <a:ext cx="271856" cy="175986"/>
            </a:xfrm>
            <a:prstGeom prst="rect">
              <a:avLst/>
            </a:prstGeom>
          </p:spPr>
        </p:pic>
      </p:grpSp>
      <p:sp>
        <p:nvSpPr>
          <p:cNvPr id="4" name="Rounded Rectangle 3"/>
          <p:cNvSpPr/>
          <p:nvPr/>
        </p:nvSpPr>
        <p:spPr>
          <a:xfrm>
            <a:off x="4594039" y="4252087"/>
            <a:ext cx="3554035" cy="76230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CA" dirty="0" smtClean="0"/>
              <a:t>Network Access Controls in the home network</a:t>
            </a:r>
            <a:endParaRPr lang="en-CA" dirty="0"/>
          </a:p>
        </p:txBody>
      </p:sp>
    </p:spTree>
    <p:extLst>
      <p:ext uri="{BB962C8B-B14F-4D97-AF65-F5344CB8AC3E}">
        <p14:creationId xmlns:p14="http://schemas.microsoft.com/office/powerpoint/2010/main" val="3847908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 A solution for</a:t>
            </a:r>
            <a:br>
              <a:rPr lang="en-US" dirty="0" smtClean="0"/>
            </a:br>
            <a:r>
              <a:rPr lang="en-US" dirty="0" smtClean="0"/>
              <a:t>Secure Home Gateway Initial Setup</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12</a:t>
            </a:fld>
            <a:endParaRPr lang="en-US" dirty="0"/>
          </a:p>
        </p:txBody>
      </p:sp>
      <p:sp>
        <p:nvSpPr>
          <p:cNvPr id="4" name="Rounded Rectangle 3"/>
          <p:cNvSpPr/>
          <p:nvPr/>
        </p:nvSpPr>
        <p:spPr>
          <a:xfrm>
            <a:off x="5297917" y="2230482"/>
            <a:ext cx="2708171" cy="148083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Image result for qr cod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554645" y="2748408"/>
            <a:ext cx="701988" cy="7019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62994" y="2776238"/>
            <a:ext cx="1438214" cy="646331"/>
          </a:xfrm>
          <a:prstGeom prst="rect">
            <a:avLst/>
          </a:prstGeom>
        </p:spPr>
        <p:txBody>
          <a:bodyPr wrap="none">
            <a:spAutoFit/>
          </a:bodyPr>
          <a:lstStyle/>
          <a:p>
            <a:pPr algn="r"/>
            <a:r>
              <a:rPr lang="en-US" dirty="0" smtClean="0"/>
              <a:t>SHG</a:t>
            </a:r>
          </a:p>
          <a:p>
            <a:pPr algn="r"/>
            <a:r>
              <a:rPr lang="en-US" dirty="0"/>
              <a:t>a</a:t>
            </a:r>
            <a:r>
              <a:rPr lang="en-US" dirty="0" smtClean="0"/>
              <a:t>pplication</a:t>
            </a:r>
          </a:p>
        </p:txBody>
      </p:sp>
      <p:grpSp>
        <p:nvGrpSpPr>
          <p:cNvPr id="8" name="Group 7"/>
          <p:cNvGrpSpPr/>
          <p:nvPr/>
        </p:nvGrpSpPr>
        <p:grpSpPr>
          <a:xfrm>
            <a:off x="6441765" y="2387963"/>
            <a:ext cx="1255963" cy="1238724"/>
            <a:chOff x="5832140" y="5049180"/>
            <a:chExt cx="1158476" cy="1150804"/>
          </a:xfrm>
        </p:grpSpPr>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32140" y="5049180"/>
              <a:ext cx="1158476" cy="1150804"/>
            </a:xfrm>
            <a:prstGeom prst="rect">
              <a:avLst/>
            </a:prstGeom>
          </p:spPr>
        </p:pic>
        <p:pic>
          <p:nvPicPr>
            <p:cNvPr id="10" name="Picture 9"/>
            <p:cNvPicPr>
              <a:picLocks noChangeAspect="1"/>
            </p:cNvPicPr>
            <p:nvPr/>
          </p:nvPicPr>
          <p:blipFill>
            <a:blip r:embed="rId5"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53552" y="5714592"/>
              <a:ext cx="306696" cy="306696"/>
            </a:xfrm>
            <a:prstGeom prst="rect">
              <a:avLst/>
            </a:prstGeom>
          </p:spPr>
        </p:pic>
      </p:grpSp>
      <p:cxnSp>
        <p:nvCxnSpPr>
          <p:cNvPr id="11" name="Straight Arrow Connector 10"/>
          <p:cNvCxnSpPr/>
          <p:nvPr/>
        </p:nvCxnSpPr>
        <p:spPr>
          <a:xfrm>
            <a:off x="4397817" y="3094540"/>
            <a:ext cx="791516" cy="0"/>
          </a:xfrm>
          <a:prstGeom prst="straightConnector1">
            <a:avLst/>
          </a:prstGeom>
          <a:ln w="57150">
            <a:solidFill>
              <a:srgbClr val="682D8E"/>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889080" y="4465172"/>
            <a:ext cx="8186886" cy="369332"/>
          </a:xfrm>
          <a:prstGeom prst="rect">
            <a:avLst/>
          </a:prstGeom>
        </p:spPr>
        <p:txBody>
          <a:bodyPr wrap="square">
            <a:spAutoFit/>
          </a:bodyPr>
          <a:lstStyle/>
          <a:p>
            <a:r>
              <a:rPr lang="en-CA" dirty="0">
                <a:hlinkClick r:id="rId6"/>
              </a:rPr>
              <a:t>https://datatracker.ietf.org/doc/draft-richardson-anima-smarkaklink</a:t>
            </a:r>
            <a:r>
              <a:rPr lang="en-CA" dirty="0" smtClean="0">
                <a:hlinkClick r:id="rId6"/>
              </a:rPr>
              <a:t>/</a:t>
            </a:r>
            <a:r>
              <a:rPr lang="en-CA" dirty="0" smtClean="0"/>
              <a:t> </a:t>
            </a:r>
            <a:endParaRPr lang="en-CA" dirty="0"/>
          </a:p>
        </p:txBody>
      </p:sp>
      <p:sp>
        <p:nvSpPr>
          <p:cNvPr id="13" name="Rectangle 1"/>
          <p:cNvSpPr>
            <a:spLocks noChangeArrowheads="1"/>
          </p:cNvSpPr>
          <p:nvPr/>
        </p:nvSpPr>
        <p:spPr bwMode="auto">
          <a:xfrm>
            <a:off x="1225958" y="1341331"/>
            <a:ext cx="738695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050" b="1" dirty="0"/>
              <a:t>BRSKI enrollment of with disconnected Registrars </a:t>
            </a:r>
            <a:r>
              <a:rPr lang="en-US" sz="1050" b="1" dirty="0" smtClean="0"/>
              <a:t>– </a:t>
            </a:r>
            <a:r>
              <a:rPr lang="en-US" sz="1050" b="1" dirty="0" err="1" smtClean="0"/>
              <a:t>smarkaklink</a:t>
            </a:r>
            <a:endParaRPr lang="en-US" sz="1050" b="1" dirty="0" smtClean="0"/>
          </a:p>
          <a:p>
            <a:pPr lvl="0" defTabSz="914400" eaLnBrk="0" fontAlgn="base" hangingPunct="0">
              <a:spcBef>
                <a:spcPct val="0"/>
              </a:spcBef>
              <a:spcAft>
                <a:spcPct val="0"/>
              </a:spcAft>
            </a:pPr>
            <a:r>
              <a:rPr kumimoji="0" lang="en-US" altLang="en-US" sz="1050" b="0" i="0" u="none" strike="noStrike" cap="none" normalizeH="0" baseline="0" dirty="0" smtClean="0">
                <a:ln>
                  <a:noFill/>
                </a:ln>
                <a:solidFill>
                  <a:schemeClr val="tx1"/>
                </a:solidFill>
                <a:effectLst/>
                <a:latin typeface="Arial Unicode MS"/>
              </a:rPr>
              <a:t>This document details the mechanism used for initial enrollment using a smartphone of a BRSKI Registrar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Arial Unicode MS"/>
              </a:rPr>
              <a:t>…where the registrar device is new out of the box and is the intended gateway to the Internet (such as a home gateway),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Arial Unicode MS"/>
              </a:rPr>
              <a:t>but has not yet been configured…</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5" name="TextBox 14"/>
          <p:cNvSpPr txBox="1"/>
          <p:nvPr/>
        </p:nvSpPr>
        <p:spPr>
          <a:xfrm>
            <a:off x="4342090" y="3215409"/>
            <a:ext cx="917239" cy="276999"/>
          </a:xfrm>
          <a:prstGeom prst="rect">
            <a:avLst/>
          </a:prstGeom>
          <a:noFill/>
        </p:spPr>
        <p:txBody>
          <a:bodyPr wrap="none" rtlCol="0">
            <a:spAutoFit/>
          </a:bodyPr>
          <a:lstStyle/>
          <a:p>
            <a:r>
              <a:rPr lang="en-CA" sz="1200" dirty="0" err="1"/>
              <a:t>k</a:t>
            </a:r>
            <a:r>
              <a:rPr lang="en-CA" sz="1200" dirty="0" err="1" smtClean="0"/>
              <a:t>aklink</a:t>
            </a:r>
            <a:r>
              <a:rPr lang="en-CA" sz="1200" dirty="0" smtClean="0"/>
              <a:t> </a:t>
            </a:r>
            <a:r>
              <a:rPr lang="en-CA" sz="1200" dirty="0" smtClean="0">
                <a:sym typeface="Wingdings" panose="05000000000000000000" pitchFamily="2" charset="2"/>
              </a:rPr>
              <a:t></a:t>
            </a:r>
            <a:endParaRPr lang="en-CA" sz="1200" dirty="0"/>
          </a:p>
        </p:txBody>
      </p:sp>
      <p:pic>
        <p:nvPicPr>
          <p:cNvPr id="16" name="Picture 15"/>
          <p:cNvPicPr/>
          <p:nvPr/>
        </p:nvPicPr>
        <p:blipFill>
          <a:blip r:embed="rId7"/>
          <a:stretch/>
        </p:blipFill>
        <p:spPr>
          <a:xfrm>
            <a:off x="4342090" y="3560543"/>
            <a:ext cx="770695" cy="809771"/>
          </a:xfrm>
          <a:prstGeom prst="rect">
            <a:avLst/>
          </a:prstGeom>
          <a:ln>
            <a:noFill/>
          </a:ln>
        </p:spPr>
      </p:pic>
      <p:sp>
        <p:nvSpPr>
          <p:cNvPr id="17" name="Rectangle 16"/>
          <p:cNvSpPr/>
          <p:nvPr/>
        </p:nvSpPr>
        <p:spPr>
          <a:xfrm>
            <a:off x="4271862" y="2458965"/>
            <a:ext cx="1008609" cy="523220"/>
          </a:xfrm>
          <a:prstGeom prst="rect">
            <a:avLst/>
          </a:prstGeom>
        </p:spPr>
        <p:txBody>
          <a:bodyPr wrap="none">
            <a:spAutoFit/>
          </a:bodyPr>
          <a:lstStyle/>
          <a:p>
            <a:pPr algn="ctr"/>
            <a:r>
              <a:rPr lang="en-US" sz="1400" dirty="0" smtClean="0"/>
              <a:t>Standard</a:t>
            </a:r>
          </a:p>
          <a:p>
            <a:pPr algn="ctr"/>
            <a:r>
              <a:rPr lang="en-US" sz="1400" dirty="0" smtClean="0"/>
              <a:t>API</a:t>
            </a:r>
            <a:endParaRPr lang="en-CA" sz="1400" dirty="0"/>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466" y="2548177"/>
            <a:ext cx="1540070" cy="1026713"/>
          </a:xfrm>
          <a:prstGeom prst="rect">
            <a:avLst/>
          </a:prstGeom>
          <a:ln>
            <a:noFill/>
          </a:ln>
          <a:effectLst>
            <a:softEdge rad="112500"/>
          </a:effectLst>
        </p:spPr>
      </p:pic>
      <p:pic>
        <p:nvPicPr>
          <p:cNvPr id="14" name="Picture 13"/>
          <p:cNvPicPr>
            <a:picLocks noChangeAspect="1"/>
          </p:cNvPicPr>
          <p:nvPr/>
        </p:nvPicPr>
        <p:blipFill>
          <a:blip r:embed="rId9"/>
          <a:stretch>
            <a:fillRect/>
          </a:stretch>
        </p:blipFill>
        <p:spPr>
          <a:xfrm>
            <a:off x="3243538" y="2390529"/>
            <a:ext cx="740383" cy="1357368"/>
          </a:xfrm>
          <a:prstGeom prst="rect">
            <a:avLst/>
          </a:prstGeom>
        </p:spPr>
      </p:pic>
    </p:spTree>
    <p:extLst>
      <p:ext uri="{BB962C8B-B14F-4D97-AF65-F5344CB8AC3E}">
        <p14:creationId xmlns:p14="http://schemas.microsoft.com/office/powerpoint/2010/main" val="3191236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 #2: A solution for</a:t>
            </a:r>
            <a:br>
              <a:rPr lang="en-CA" dirty="0" smtClean="0"/>
            </a:br>
            <a:r>
              <a:rPr lang="en-CA" dirty="0" smtClean="0"/>
              <a:t>Home Network Device Onboarding</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13</a:t>
            </a:fld>
            <a:endParaRPr lang="en-US" dirty="0"/>
          </a:p>
        </p:txBody>
      </p:sp>
      <p:pic>
        <p:nvPicPr>
          <p:cNvPr id="22" name="Picture 21"/>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867330" y="3094274"/>
            <a:ext cx="210509" cy="210509"/>
          </a:xfrm>
          <a:prstGeom prst="rect">
            <a:avLst/>
          </a:prstGeom>
        </p:spPr>
      </p:pic>
      <p:sp>
        <p:nvSpPr>
          <p:cNvPr id="23" name="TextBox 22"/>
          <p:cNvSpPr txBox="1"/>
          <p:nvPr/>
        </p:nvSpPr>
        <p:spPr>
          <a:xfrm>
            <a:off x="3751708" y="1047562"/>
            <a:ext cx="4393701" cy="3647152"/>
          </a:xfrm>
          <a:prstGeom prst="rect">
            <a:avLst/>
          </a:prstGeom>
          <a:noFill/>
        </p:spPr>
        <p:txBody>
          <a:bodyPr wrap="square" rtlCol="0">
            <a:spAutoFit/>
          </a:bodyPr>
          <a:lstStyle/>
          <a:p>
            <a:r>
              <a:rPr lang="en-US" sz="2000" b="1" dirty="0" smtClean="0">
                <a:solidFill>
                  <a:srgbClr val="7030A0"/>
                </a:solidFill>
              </a:rPr>
              <a:t>Grandma (the home admin) has to do something for each new devices</a:t>
            </a:r>
          </a:p>
          <a:p>
            <a:endParaRPr lang="en-US" sz="2000" dirty="0" smtClean="0"/>
          </a:p>
          <a:p>
            <a:pPr marL="342900" indent="-342900">
              <a:buFont typeface="Arial" panose="020B0604020202020204" pitchFamily="34" charset="0"/>
              <a:buChar char="•"/>
            </a:pPr>
            <a:r>
              <a:rPr lang="en-US" sz="2000" dirty="0" smtClean="0"/>
              <a:t>Unique WIFI keys per IoT device</a:t>
            </a:r>
          </a:p>
          <a:p>
            <a:endParaRPr lang="en-US" sz="1100" dirty="0" smtClean="0"/>
          </a:p>
          <a:p>
            <a:pPr marL="342900" indent="-342900">
              <a:buFont typeface="Arial" panose="020B0604020202020204" pitchFamily="34" charset="0"/>
              <a:buChar char="•"/>
            </a:pPr>
            <a:r>
              <a:rPr lang="en-US" sz="2000" dirty="0" smtClean="0"/>
              <a:t>By default new devices have &lt;Deny All&gt; policy until granted access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MUD to the rescue!</a:t>
            </a:r>
          </a:p>
        </p:txBody>
      </p:sp>
      <p:grpSp>
        <p:nvGrpSpPr>
          <p:cNvPr id="24" name="Group 23"/>
          <p:cNvGrpSpPr/>
          <p:nvPr/>
        </p:nvGrpSpPr>
        <p:grpSpPr>
          <a:xfrm>
            <a:off x="1197831" y="1134974"/>
            <a:ext cx="2044905" cy="3756449"/>
            <a:chOff x="1471546" y="1024395"/>
            <a:chExt cx="2044905" cy="3756449"/>
          </a:xfrm>
        </p:grpSpPr>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71546" y="1024395"/>
              <a:ext cx="2044905" cy="3756449"/>
            </a:xfrm>
            <a:prstGeom prst="rect">
              <a:avLst/>
            </a:prstGeom>
          </p:spPr>
        </p:pic>
        <p:sp>
          <p:nvSpPr>
            <p:cNvPr id="26" name="Rectangle 25"/>
            <p:cNvSpPr/>
            <p:nvPr/>
          </p:nvSpPr>
          <p:spPr>
            <a:xfrm>
              <a:off x="1670178" y="1568023"/>
              <a:ext cx="1655686" cy="25350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CA" sz="1400" b="1" dirty="0" smtClean="0">
                  <a:latin typeface="Arial" panose="020B0604020202020204" pitchFamily="34" charset="0"/>
                  <a:cs typeface="Arial" panose="020B0604020202020204" pitchFamily="34" charset="0"/>
                </a:rPr>
                <a:t>SGH</a:t>
              </a:r>
              <a:endParaRPr lang="en-CA" b="1" dirty="0">
                <a:latin typeface="Arial" panose="020B0604020202020204" pitchFamily="34" charset="0"/>
                <a:cs typeface="Arial" panose="020B0604020202020204" pitchFamily="34" charset="0"/>
              </a:endParaRPr>
            </a:p>
          </p:txBody>
        </p:sp>
        <p:grpSp>
          <p:nvGrpSpPr>
            <p:cNvPr id="27" name="Group 26"/>
            <p:cNvGrpSpPr/>
            <p:nvPr/>
          </p:nvGrpSpPr>
          <p:grpSpPr>
            <a:xfrm>
              <a:off x="2259915" y="2760559"/>
              <a:ext cx="485800" cy="604121"/>
              <a:chOff x="8550697" y="4936808"/>
              <a:chExt cx="593304" cy="719752"/>
            </a:xfrm>
          </p:grpSpPr>
          <p:pic>
            <p:nvPicPr>
              <p:cNvPr id="33" name="Picture 3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50697" y="5071466"/>
                <a:ext cx="593304" cy="585094"/>
              </a:xfrm>
              <a:prstGeom prst="rect">
                <a:avLst/>
              </a:prstGeom>
            </p:spPr>
          </p:pic>
          <p:pic>
            <p:nvPicPr>
              <p:cNvPr id="34" name="Picture 33"/>
              <p:cNvPicPr>
                <a:picLocks noChangeAspect="1"/>
              </p:cNvPicPr>
              <p:nvPr/>
            </p:nvPicPr>
            <p:blipFill rotWithShape="1">
              <a:blip r:embed="rId5" cstate="email">
                <a:extLst>
                  <a:ext uri="{28A0092B-C50C-407E-A947-70E740481C1C}">
                    <a14:useLocalDpi xmlns:a14="http://schemas.microsoft.com/office/drawing/2010/main"/>
                  </a:ext>
                </a:extLst>
              </a:blip>
              <a:srcRect l="24208" b="49915"/>
              <a:stretch/>
            </p:blipFill>
            <p:spPr>
              <a:xfrm>
                <a:off x="8676206" y="4936808"/>
                <a:ext cx="327134" cy="211770"/>
              </a:xfrm>
              <a:prstGeom prst="rect">
                <a:avLst/>
              </a:prstGeom>
            </p:spPr>
          </p:pic>
        </p:grpSp>
        <p:sp>
          <p:nvSpPr>
            <p:cNvPr id="28" name="Rectangle 27"/>
            <p:cNvSpPr/>
            <p:nvPr/>
          </p:nvSpPr>
          <p:spPr>
            <a:xfrm>
              <a:off x="2231675" y="3546105"/>
              <a:ext cx="595422" cy="412543"/>
            </a:xfrm>
            <a:prstGeom prst="rect">
              <a:avLst/>
            </a:prstGeom>
            <a:ln/>
          </p:spPr>
          <p:style>
            <a:lnRef idx="0">
              <a:schemeClr val="accent5"/>
            </a:lnRef>
            <a:fillRef idx="3">
              <a:schemeClr val="accent5"/>
            </a:fillRef>
            <a:effectRef idx="3">
              <a:schemeClr val="accent5"/>
            </a:effectRef>
            <a:fontRef idx="minor">
              <a:schemeClr val="lt1"/>
            </a:fontRef>
          </p:style>
          <p:txBody>
            <a:bodyPr lIns="0" tIns="0" rIns="0" bIns="0" rtlCol="0" anchor="ctr"/>
            <a:lstStyle/>
            <a:p>
              <a:pPr algn="ctr"/>
              <a:r>
                <a:rPr lang="en-CA" sz="1050" dirty="0" smtClean="0">
                  <a:solidFill>
                    <a:schemeClr val="tx1"/>
                  </a:solidFill>
                </a:rPr>
                <a:t>Full</a:t>
              </a:r>
            </a:p>
            <a:p>
              <a:pPr algn="ctr"/>
              <a:r>
                <a:rPr lang="en-CA" sz="1050" dirty="0" smtClean="0">
                  <a:solidFill>
                    <a:schemeClr val="tx1"/>
                  </a:solidFill>
                </a:rPr>
                <a:t>Access</a:t>
              </a:r>
              <a:endParaRPr lang="en-CA" sz="1050" dirty="0">
                <a:solidFill>
                  <a:schemeClr val="tx1"/>
                </a:solidFill>
              </a:endParaRPr>
            </a:p>
          </p:txBody>
        </p:sp>
        <p:sp>
          <p:nvSpPr>
            <p:cNvPr id="29" name="TextBox 28"/>
            <p:cNvSpPr txBox="1"/>
            <p:nvPr/>
          </p:nvSpPr>
          <p:spPr>
            <a:xfrm>
              <a:off x="1666155" y="1568023"/>
              <a:ext cx="1655686" cy="461665"/>
            </a:xfrm>
            <a:prstGeom prst="rect">
              <a:avLst/>
            </a:prstGeom>
            <a:solidFill>
              <a:srgbClr val="702082"/>
            </a:solidFill>
          </p:spPr>
          <p:txBody>
            <a:bodyPr wrap="square" rtlCol="0">
              <a:spAutoFit/>
            </a:bodyPr>
            <a:lstStyle/>
            <a:p>
              <a:pPr algn="ctr"/>
              <a:r>
                <a:rPr lang="en-CA" sz="1200" dirty="0" smtClean="0">
                  <a:solidFill>
                    <a:schemeClr val="bg1"/>
                  </a:solidFill>
                </a:rPr>
                <a:t>ACME Camera</a:t>
              </a:r>
            </a:p>
            <a:p>
              <a:pPr algn="ctr"/>
              <a:r>
                <a:rPr lang="en-CA" sz="1200" dirty="0" smtClean="0">
                  <a:solidFill>
                    <a:schemeClr val="bg1"/>
                  </a:solidFill>
                </a:rPr>
                <a:t>Just connected</a:t>
              </a:r>
              <a:endParaRPr lang="en-CA" sz="1200" dirty="0">
                <a:solidFill>
                  <a:schemeClr val="bg1"/>
                </a:solidFill>
              </a:endParaRPr>
            </a:p>
          </p:txBody>
        </p:sp>
        <p:sp>
          <p:nvSpPr>
            <p:cNvPr id="30" name="Rectangle 29"/>
            <p:cNvSpPr/>
            <p:nvPr/>
          </p:nvSpPr>
          <p:spPr>
            <a:xfrm>
              <a:off x="2783288" y="2863616"/>
              <a:ext cx="482798" cy="412543"/>
            </a:xfrm>
            <a:prstGeom prst="rec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CA" dirty="0" smtClean="0">
                  <a:solidFill>
                    <a:schemeClr val="tx1"/>
                  </a:solidFill>
                </a:rPr>
                <a:t>?</a:t>
              </a:r>
              <a:endParaRPr lang="en-CA" dirty="0">
                <a:solidFill>
                  <a:schemeClr val="tx1"/>
                </a:solidFill>
              </a:endParaRPr>
            </a:p>
          </p:txBody>
        </p:sp>
        <p:sp>
          <p:nvSpPr>
            <p:cNvPr id="31" name="Rectangle 30"/>
            <p:cNvSpPr/>
            <p:nvPr/>
          </p:nvSpPr>
          <p:spPr>
            <a:xfrm>
              <a:off x="1727965" y="2860694"/>
              <a:ext cx="482798" cy="412543"/>
            </a:xfrm>
            <a:prstGeom prst="rect">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CA" sz="1050" dirty="0" smtClean="0">
                  <a:solidFill>
                    <a:schemeClr val="tx1"/>
                  </a:solidFill>
                </a:rPr>
                <a:t>No</a:t>
              </a:r>
            </a:p>
            <a:p>
              <a:pPr algn="ctr"/>
              <a:r>
                <a:rPr lang="en-CA" sz="1050" dirty="0" smtClean="0">
                  <a:solidFill>
                    <a:schemeClr val="tx1"/>
                  </a:solidFill>
                </a:rPr>
                <a:t>Access</a:t>
              </a:r>
              <a:endParaRPr lang="en-CA" sz="1050" dirty="0">
                <a:solidFill>
                  <a:schemeClr val="tx1"/>
                </a:solidFill>
              </a:endParaRPr>
            </a:p>
          </p:txBody>
        </p:sp>
        <p:sp>
          <p:nvSpPr>
            <p:cNvPr id="32" name="Rectangle 31"/>
            <p:cNvSpPr/>
            <p:nvPr/>
          </p:nvSpPr>
          <p:spPr>
            <a:xfrm>
              <a:off x="2116947" y="2130526"/>
              <a:ext cx="754101" cy="506329"/>
            </a:xfrm>
            <a:prstGeom prst="rect">
              <a:avLst/>
            </a:prstGeom>
            <a:ln/>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a:r>
                <a:rPr lang="en-CA" sz="1100" b="1" dirty="0" smtClean="0">
                  <a:solidFill>
                    <a:schemeClr val="tx1"/>
                  </a:solidFill>
                </a:rPr>
                <a:t>IoT</a:t>
              </a:r>
            </a:p>
            <a:p>
              <a:pPr algn="ctr"/>
              <a:r>
                <a:rPr lang="en-CA" sz="1100" b="1" dirty="0" smtClean="0">
                  <a:solidFill>
                    <a:schemeClr val="tx1"/>
                  </a:solidFill>
                </a:rPr>
                <a:t>Access</a:t>
              </a:r>
              <a:endParaRPr lang="en-CA" sz="1100" b="1" dirty="0">
                <a:solidFill>
                  <a:schemeClr val="tx1"/>
                </a:solidFill>
              </a:endParaRPr>
            </a:p>
          </p:txBody>
        </p:sp>
      </p:grpSp>
      <p:sp>
        <p:nvSpPr>
          <p:cNvPr id="36" name="Oval Callout 35"/>
          <p:cNvSpPr/>
          <p:nvPr/>
        </p:nvSpPr>
        <p:spPr>
          <a:xfrm>
            <a:off x="133004" y="1678602"/>
            <a:ext cx="965511" cy="831842"/>
          </a:xfrm>
          <a:prstGeom prst="wedgeEllipseCallout">
            <a:avLst>
              <a:gd name="adj1" fmla="val 143691"/>
              <a:gd name="adj2" fmla="val 95908"/>
            </a:avLst>
          </a:prstGeom>
        </p:spPr>
        <p:style>
          <a:lnRef idx="1">
            <a:schemeClr val="dk1"/>
          </a:lnRef>
          <a:fillRef idx="2">
            <a:schemeClr val="dk1"/>
          </a:fillRef>
          <a:effectRef idx="1">
            <a:schemeClr val="dk1"/>
          </a:effectRef>
          <a:fontRef idx="minor">
            <a:schemeClr val="dk1"/>
          </a:fontRef>
        </p:style>
        <p:txBody>
          <a:bodyPr lIns="0" tIns="0" rIns="0" bIns="0" rtlCol="0" anchor="ctr"/>
          <a:lstStyle/>
          <a:p>
            <a:r>
              <a:rPr lang="en-CA" sz="900" dirty="0" smtClean="0"/>
              <a:t>BEEP </a:t>
            </a:r>
            <a:r>
              <a:rPr lang="en-CA" sz="900" dirty="0" err="1" smtClean="0"/>
              <a:t>BEEP</a:t>
            </a:r>
            <a:endParaRPr lang="en-CA" sz="900" dirty="0"/>
          </a:p>
          <a:p>
            <a:r>
              <a:rPr lang="en-CA" sz="900" dirty="0"/>
              <a:t>You have a new device</a:t>
            </a:r>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879" y="3765809"/>
            <a:ext cx="1847504" cy="1231669"/>
          </a:xfrm>
          <a:prstGeom prst="rect">
            <a:avLst/>
          </a:prstGeom>
          <a:ln>
            <a:noFill/>
          </a:ln>
          <a:effectLst>
            <a:softEdge rad="112500"/>
          </a:effectLst>
        </p:spPr>
      </p:pic>
    </p:spTree>
    <p:extLst>
      <p:ext uri="{BB962C8B-B14F-4D97-AF65-F5344CB8AC3E}">
        <p14:creationId xmlns:p14="http://schemas.microsoft.com/office/powerpoint/2010/main" val="2529249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 #3: A solution for</a:t>
            </a:r>
            <a:br>
              <a:rPr lang="en-CA" dirty="0" smtClean="0"/>
            </a:br>
            <a:r>
              <a:rPr lang="en-CA" dirty="0" smtClean="0"/>
              <a:t>IoT Device Quarantining</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14</a:t>
            </a:fld>
            <a:endParaRPr lang="en-US" dirty="0"/>
          </a:p>
        </p:txBody>
      </p:sp>
      <p:pic>
        <p:nvPicPr>
          <p:cNvPr id="22" name="Picture 21"/>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867330" y="3094274"/>
            <a:ext cx="210509" cy="210509"/>
          </a:xfrm>
          <a:prstGeom prst="rect">
            <a:avLst/>
          </a:prstGeom>
        </p:spPr>
      </p:pic>
      <p:sp>
        <p:nvSpPr>
          <p:cNvPr id="23" name="TextBox 22"/>
          <p:cNvSpPr txBox="1"/>
          <p:nvPr/>
        </p:nvSpPr>
        <p:spPr>
          <a:xfrm>
            <a:off x="3772779" y="1607754"/>
            <a:ext cx="5129915" cy="2862322"/>
          </a:xfrm>
          <a:prstGeom prst="rect">
            <a:avLst/>
          </a:prstGeom>
          <a:noFill/>
        </p:spPr>
        <p:txBody>
          <a:bodyPr wrap="square" rtlCol="0">
            <a:spAutoFit/>
          </a:bodyPr>
          <a:lstStyle/>
          <a:p>
            <a:r>
              <a:rPr lang="en-CA" sz="2000" b="1" dirty="0">
                <a:solidFill>
                  <a:srgbClr val="7030A0"/>
                </a:solidFill>
              </a:rPr>
              <a:t> Who do we call?</a:t>
            </a:r>
            <a:endParaRPr lang="en-US" sz="2000" b="1" dirty="0" smtClean="0">
              <a:solidFill>
                <a:srgbClr val="7030A0"/>
              </a:solidFill>
            </a:endParaRPr>
          </a:p>
          <a:p>
            <a:pPr marL="342900" indent="-342900">
              <a:buFont typeface="Arial" panose="020B0604020202020204" pitchFamily="34" charset="0"/>
              <a:buChar char="•"/>
            </a:pPr>
            <a:r>
              <a:rPr lang="en-US" sz="2000" dirty="0" smtClean="0"/>
              <a:t>The ISP help desk?</a:t>
            </a:r>
          </a:p>
          <a:p>
            <a:pPr marL="342900" indent="-342900">
              <a:buFont typeface="Arial" panose="020B0604020202020204" pitchFamily="34" charset="0"/>
              <a:buChar char="•"/>
            </a:pPr>
            <a:r>
              <a:rPr lang="en-US" sz="2000" dirty="0" smtClean="0"/>
              <a:t>The IoT maker / </a:t>
            </a:r>
            <a:r>
              <a:rPr lang="en-US" sz="2000" dirty="0"/>
              <a:t>v</a:t>
            </a:r>
            <a:r>
              <a:rPr lang="en-US" sz="2000" dirty="0" smtClean="0"/>
              <a:t>endor</a:t>
            </a:r>
          </a:p>
          <a:p>
            <a:pPr marL="342900" indent="-342900">
              <a:buFont typeface="Arial" panose="020B0604020202020204" pitchFamily="34" charset="0"/>
              <a:buChar char="•"/>
            </a:pPr>
            <a:r>
              <a:rPr lang="en-US" sz="2000" dirty="0" smtClean="0"/>
              <a:t>The police?</a:t>
            </a:r>
          </a:p>
          <a:p>
            <a:pPr marL="342900" indent="-342900">
              <a:buFont typeface="Arial" panose="020B0604020202020204" pitchFamily="34" charset="0"/>
              <a:buChar char="•"/>
            </a:pPr>
            <a:r>
              <a:rPr lang="en-US" sz="2000" dirty="0" smtClean="0"/>
              <a:t>The national CSIRT?</a:t>
            </a:r>
          </a:p>
          <a:p>
            <a:pPr marL="342900" indent="-342900">
              <a:buFont typeface="Arial" panose="020B0604020202020204" pitchFamily="34" charset="0"/>
              <a:buChar char="•"/>
            </a:pPr>
            <a:r>
              <a:rPr lang="en-US" sz="2000" dirty="0" smtClean="0"/>
              <a:t>The home gateway vendor?</a:t>
            </a:r>
          </a:p>
          <a:p>
            <a:pPr marL="342900" indent="-342900">
              <a:buFont typeface="Arial" panose="020B0604020202020204" pitchFamily="34" charset="0"/>
              <a:buChar char="•"/>
            </a:pPr>
            <a:endParaRPr lang="en-US" sz="2000" dirty="0"/>
          </a:p>
          <a:p>
            <a:r>
              <a:rPr lang="en-US" sz="2000" dirty="0" smtClean="0"/>
              <a:t>Need a standard </a:t>
            </a:r>
            <a:r>
              <a:rPr lang="en-US" sz="2000" dirty="0" smtClean="0"/>
              <a:t>for responding to </a:t>
            </a:r>
            <a:r>
              <a:rPr lang="en-US" sz="2000" dirty="0" smtClean="0"/>
              <a:t>IoT </a:t>
            </a:r>
            <a:r>
              <a:rPr lang="en-US" sz="2000" dirty="0" smtClean="0"/>
              <a:t>based cybersecurity events. WIP.</a:t>
            </a:r>
            <a:endParaRPr lang="en-US" sz="2000" dirty="0" smtClean="0"/>
          </a:p>
        </p:txBody>
      </p:sp>
      <p:grpSp>
        <p:nvGrpSpPr>
          <p:cNvPr id="24" name="Group 23"/>
          <p:cNvGrpSpPr/>
          <p:nvPr/>
        </p:nvGrpSpPr>
        <p:grpSpPr>
          <a:xfrm>
            <a:off x="1197831" y="1134974"/>
            <a:ext cx="2044905" cy="3756449"/>
            <a:chOff x="1471546" y="1024395"/>
            <a:chExt cx="2044905" cy="3756449"/>
          </a:xfrm>
        </p:grpSpPr>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71546" y="1024395"/>
              <a:ext cx="2044905" cy="3756449"/>
            </a:xfrm>
            <a:prstGeom prst="rect">
              <a:avLst/>
            </a:prstGeom>
          </p:spPr>
        </p:pic>
        <p:sp>
          <p:nvSpPr>
            <p:cNvPr id="26" name="Rectangle 25"/>
            <p:cNvSpPr/>
            <p:nvPr/>
          </p:nvSpPr>
          <p:spPr>
            <a:xfrm>
              <a:off x="1670178" y="1568023"/>
              <a:ext cx="1655686" cy="25350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CA" sz="1400" b="1" dirty="0" smtClean="0">
                  <a:latin typeface="Arial" panose="020B0604020202020204" pitchFamily="34" charset="0"/>
                  <a:cs typeface="Arial" panose="020B0604020202020204" pitchFamily="34" charset="0"/>
                </a:rPr>
                <a:t>SGH</a:t>
              </a:r>
              <a:endParaRPr lang="en-CA" b="1" dirty="0">
                <a:latin typeface="Arial" panose="020B0604020202020204" pitchFamily="34" charset="0"/>
                <a:cs typeface="Arial" panose="020B0604020202020204" pitchFamily="34" charset="0"/>
              </a:endParaRPr>
            </a:p>
          </p:txBody>
        </p:sp>
        <p:sp>
          <p:nvSpPr>
            <p:cNvPr id="28" name="Rectangle 27"/>
            <p:cNvSpPr/>
            <p:nvPr/>
          </p:nvSpPr>
          <p:spPr>
            <a:xfrm>
              <a:off x="2175184" y="3516381"/>
              <a:ext cx="595422" cy="412543"/>
            </a:xfrm>
            <a:prstGeom prst="rect">
              <a:avLst/>
            </a:prstGeom>
            <a:solidFill>
              <a:schemeClr val="accent1">
                <a:lumMod val="60000"/>
                <a:lumOff val="40000"/>
              </a:schemeClr>
            </a:solidFill>
            <a:ln/>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a:r>
                <a:rPr lang="en-CA" sz="1050" dirty="0" smtClean="0">
                  <a:solidFill>
                    <a:schemeClr val="tx1"/>
                  </a:solidFill>
                </a:rPr>
                <a:t>Monitor</a:t>
              </a:r>
              <a:endParaRPr lang="en-CA" sz="1050" dirty="0">
                <a:solidFill>
                  <a:schemeClr val="tx1"/>
                </a:solidFill>
              </a:endParaRPr>
            </a:p>
          </p:txBody>
        </p:sp>
        <p:sp>
          <p:nvSpPr>
            <p:cNvPr id="29" name="TextBox 28"/>
            <p:cNvSpPr txBox="1"/>
            <p:nvPr/>
          </p:nvSpPr>
          <p:spPr>
            <a:xfrm>
              <a:off x="1666155" y="1568023"/>
              <a:ext cx="1655686" cy="461665"/>
            </a:xfrm>
            <a:prstGeom prst="rect">
              <a:avLst/>
            </a:prstGeom>
            <a:solidFill>
              <a:srgbClr val="FF0000"/>
            </a:solidFill>
          </p:spPr>
          <p:txBody>
            <a:bodyPr wrap="square" rtlCol="0">
              <a:spAutoFit/>
            </a:bodyPr>
            <a:lstStyle/>
            <a:p>
              <a:pPr algn="ctr"/>
              <a:r>
                <a:rPr lang="en-CA" sz="1200" dirty="0" smtClean="0">
                  <a:solidFill>
                    <a:schemeClr val="bg1"/>
                  </a:solidFill>
                </a:rPr>
                <a:t>ACME Fridge</a:t>
              </a:r>
            </a:p>
            <a:p>
              <a:pPr algn="ctr"/>
              <a:r>
                <a:rPr lang="en-CA" sz="1200" dirty="0" smtClean="0">
                  <a:solidFill>
                    <a:schemeClr val="bg1"/>
                  </a:solidFill>
                </a:rPr>
                <a:t>Compromised</a:t>
              </a:r>
              <a:endParaRPr lang="en-CA" sz="1200" dirty="0">
                <a:solidFill>
                  <a:schemeClr val="bg1"/>
                </a:solidFill>
              </a:endParaRPr>
            </a:p>
          </p:txBody>
        </p:sp>
        <p:sp>
          <p:nvSpPr>
            <p:cNvPr id="30" name="Rectangle 29"/>
            <p:cNvSpPr/>
            <p:nvPr/>
          </p:nvSpPr>
          <p:spPr>
            <a:xfrm>
              <a:off x="2783288" y="2863616"/>
              <a:ext cx="482798" cy="412543"/>
            </a:xfrm>
            <a:prstGeom prst="rec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r>
                <a:rPr lang="en-CA" dirty="0" smtClean="0">
                  <a:solidFill>
                    <a:schemeClr val="tx1"/>
                  </a:solidFill>
                </a:rPr>
                <a:t>?</a:t>
              </a:r>
              <a:endParaRPr lang="en-CA" dirty="0">
                <a:solidFill>
                  <a:schemeClr val="tx1"/>
                </a:solidFill>
              </a:endParaRPr>
            </a:p>
          </p:txBody>
        </p:sp>
        <p:sp>
          <p:nvSpPr>
            <p:cNvPr id="31" name="Rectangle 30"/>
            <p:cNvSpPr/>
            <p:nvPr/>
          </p:nvSpPr>
          <p:spPr>
            <a:xfrm>
              <a:off x="1728444" y="2839379"/>
              <a:ext cx="482798" cy="412543"/>
            </a:xfrm>
            <a:prstGeom prst="rect">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CA" sz="900" dirty="0" smtClean="0">
                  <a:solidFill>
                    <a:schemeClr val="tx1"/>
                  </a:solidFill>
                </a:rPr>
                <a:t>Release</a:t>
              </a:r>
              <a:endParaRPr lang="en-CA" sz="900" dirty="0">
                <a:solidFill>
                  <a:schemeClr val="tx1"/>
                </a:solidFill>
              </a:endParaRPr>
            </a:p>
          </p:txBody>
        </p:sp>
        <p:sp>
          <p:nvSpPr>
            <p:cNvPr id="32" name="Rectangle 31"/>
            <p:cNvSpPr/>
            <p:nvPr/>
          </p:nvSpPr>
          <p:spPr>
            <a:xfrm>
              <a:off x="2035100" y="2094650"/>
              <a:ext cx="955257" cy="506329"/>
            </a:xfrm>
            <a:prstGeom prst="rect">
              <a:avLst/>
            </a:prstGeom>
            <a:solidFill>
              <a:srgbClr val="FF0000"/>
            </a:solidFill>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CA" sz="1100" b="1" dirty="0" smtClean="0">
                  <a:solidFill>
                    <a:schemeClr val="bg1"/>
                  </a:solidFill>
                </a:rPr>
                <a:t>Confirm Quarantine</a:t>
              </a:r>
              <a:endParaRPr lang="en-CA" sz="1100" b="1" dirty="0">
                <a:solidFill>
                  <a:schemeClr val="bg1"/>
                </a:solidFill>
              </a:endParaRPr>
            </a:p>
          </p:txBody>
        </p:sp>
      </p:grpSp>
      <p:sp>
        <p:nvSpPr>
          <p:cNvPr id="36" name="Oval Callout 35"/>
          <p:cNvSpPr/>
          <p:nvPr/>
        </p:nvSpPr>
        <p:spPr>
          <a:xfrm>
            <a:off x="68286" y="1724346"/>
            <a:ext cx="996442" cy="831842"/>
          </a:xfrm>
          <a:prstGeom prst="wedgeEllipseCallout">
            <a:avLst>
              <a:gd name="adj1" fmla="val 143691"/>
              <a:gd name="adj2" fmla="val 95908"/>
            </a:avLst>
          </a:prstGeom>
        </p:spPr>
        <p:style>
          <a:lnRef idx="1">
            <a:schemeClr val="dk1"/>
          </a:lnRef>
          <a:fillRef idx="2">
            <a:schemeClr val="dk1"/>
          </a:fillRef>
          <a:effectRef idx="1">
            <a:schemeClr val="dk1"/>
          </a:effectRef>
          <a:fontRef idx="minor">
            <a:schemeClr val="dk1"/>
          </a:fontRef>
        </p:style>
        <p:txBody>
          <a:bodyPr lIns="0" tIns="0" rIns="0" bIns="0" rtlCol="0" anchor="ctr"/>
          <a:lstStyle/>
          <a:p>
            <a:r>
              <a:rPr lang="en-CA" sz="900" dirty="0" smtClean="0"/>
              <a:t>BEEP </a:t>
            </a:r>
            <a:r>
              <a:rPr lang="en-CA" sz="900" dirty="0" err="1" smtClean="0"/>
              <a:t>BEEP</a:t>
            </a:r>
            <a:endParaRPr lang="en-CA" sz="900" dirty="0"/>
          </a:p>
          <a:p>
            <a:r>
              <a:rPr lang="en-CA" sz="900" dirty="0"/>
              <a:t>You have </a:t>
            </a:r>
            <a:r>
              <a:rPr lang="en-CA" sz="900" dirty="0" smtClean="0"/>
              <a:t>bad lettuce in the fridge</a:t>
            </a:r>
            <a:endParaRPr lang="en-CA" sz="900" dirty="0"/>
          </a:p>
        </p:txBody>
      </p:sp>
      <p:grpSp>
        <p:nvGrpSpPr>
          <p:cNvPr id="18" name="Group 17"/>
          <p:cNvGrpSpPr/>
          <p:nvPr/>
        </p:nvGrpSpPr>
        <p:grpSpPr>
          <a:xfrm>
            <a:off x="1919961" y="2776520"/>
            <a:ext cx="574637" cy="792616"/>
            <a:chOff x="7686496" y="328804"/>
            <a:chExt cx="574637" cy="792616"/>
          </a:xfrm>
        </p:grpSpPr>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86496" y="462336"/>
              <a:ext cx="574637" cy="659084"/>
            </a:xfrm>
            <a:prstGeom prst="rect">
              <a:avLst/>
            </a:prstGeom>
          </p:spPr>
        </p:pic>
        <p:pic>
          <p:nvPicPr>
            <p:cNvPr id="20" name="Picture 19"/>
            <p:cNvPicPr>
              <a:picLocks noChangeAspect="1"/>
            </p:cNvPicPr>
            <p:nvPr/>
          </p:nvPicPr>
          <p:blipFill rotWithShape="1">
            <a:blip r:embed="rId5" cstate="email">
              <a:extLst>
                <a:ext uri="{28A0092B-C50C-407E-A947-70E740481C1C}">
                  <a14:useLocalDpi xmlns:a14="http://schemas.microsoft.com/office/drawing/2010/main"/>
                </a:ext>
              </a:extLst>
            </a:blip>
            <a:srcRect l="24208" b="49915"/>
            <a:stretch/>
          </p:blipFill>
          <p:spPr>
            <a:xfrm>
              <a:off x="7883628" y="328804"/>
              <a:ext cx="300794" cy="182372"/>
            </a:xfrm>
            <a:prstGeom prst="rect">
              <a:avLst/>
            </a:prstGeom>
          </p:spPr>
        </p:pic>
      </p:gr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7487" y="203662"/>
            <a:ext cx="1721946" cy="1147964"/>
          </a:xfrm>
          <a:prstGeom prst="rect">
            <a:avLst/>
          </a:prstGeom>
          <a:ln>
            <a:noFill/>
          </a:ln>
          <a:effectLst>
            <a:softEdge rad="112500"/>
          </a:effectLst>
        </p:spPr>
      </p:pic>
    </p:spTree>
    <p:extLst>
      <p:ext uri="{BB962C8B-B14F-4D97-AF65-F5344CB8AC3E}">
        <p14:creationId xmlns:p14="http://schemas.microsoft.com/office/powerpoint/2010/main" val="2665437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standard – MUD - Manufacturer </a:t>
            </a:r>
            <a:r>
              <a:rPr lang="en-US" dirty="0"/>
              <a:t>Usage </a:t>
            </a:r>
            <a:r>
              <a:rPr lang="en-US" dirty="0" smtClean="0"/>
              <a:t>Description – RFC8520 – </a:t>
            </a:r>
            <a:r>
              <a:rPr lang="en-US" b="1" dirty="0" smtClean="0"/>
              <a:t>&lt;YANG Modules&gt;</a:t>
            </a:r>
            <a:r>
              <a:rPr lang="en-US" b="1" dirty="0"/>
              <a:t/>
            </a:r>
            <a:br>
              <a:rPr lang="en-US" b="1" dirty="0"/>
            </a:br>
            <a:r>
              <a:rPr lang="en-US" dirty="0"/>
              <a:t> </a:t>
            </a:r>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15</a:t>
            </a:fld>
            <a:endParaRPr lang="en-US" dirty="0"/>
          </a:p>
        </p:txBody>
      </p:sp>
      <p:sp>
        <p:nvSpPr>
          <p:cNvPr id="5" name="Rectangle 4"/>
          <p:cNvSpPr/>
          <p:nvPr/>
        </p:nvSpPr>
        <p:spPr>
          <a:xfrm>
            <a:off x="766085" y="978185"/>
            <a:ext cx="7632848" cy="234026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CA" dirty="0"/>
          </a:p>
        </p:txBody>
      </p:sp>
      <p:pic>
        <p:nvPicPr>
          <p:cNvPr id="6" name="Picture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87543" y="1106553"/>
            <a:ext cx="547040" cy="547040"/>
          </a:xfrm>
          <a:prstGeom prst="rect">
            <a:avLst/>
          </a:prstGeom>
        </p:spPr>
      </p:pic>
      <p:sp>
        <p:nvSpPr>
          <p:cNvPr id="7" name="TextBox 6"/>
          <p:cNvSpPr txBox="1"/>
          <p:nvPr/>
        </p:nvSpPr>
        <p:spPr>
          <a:xfrm>
            <a:off x="1447100" y="1120272"/>
            <a:ext cx="6973319" cy="2031325"/>
          </a:xfrm>
          <a:prstGeom prst="rect">
            <a:avLst/>
          </a:prstGeom>
          <a:noFill/>
        </p:spPr>
        <p:txBody>
          <a:bodyPr wrap="none" rtlCol="0">
            <a:spAutoFit/>
          </a:bodyPr>
          <a:lstStyle/>
          <a:p>
            <a:r>
              <a:rPr lang="en-US" dirty="0" smtClean="0"/>
              <a:t>I’m an ACME water sensor </a:t>
            </a:r>
          </a:p>
          <a:p>
            <a:r>
              <a:rPr lang="en-US" dirty="0"/>
              <a:t>	</a:t>
            </a:r>
            <a:r>
              <a:rPr lang="en-US" dirty="0" smtClean="0"/>
              <a:t>-  MUD File at: </a:t>
            </a:r>
            <a:r>
              <a:rPr lang="en-US" dirty="0" smtClean="0">
                <a:hlinkClick r:id="rId4"/>
              </a:rPr>
              <a:t>https://acme.corp/mud/ws1.0.json</a:t>
            </a:r>
            <a:endParaRPr lang="en-US" dirty="0" smtClean="0"/>
          </a:p>
          <a:p>
            <a:r>
              <a:rPr lang="en-US" dirty="0" smtClean="0"/>
              <a:t>MUD YANG Model:</a:t>
            </a:r>
          </a:p>
          <a:p>
            <a:r>
              <a:rPr lang="en-US" dirty="0"/>
              <a:t>	</a:t>
            </a:r>
            <a:r>
              <a:rPr lang="en-US" dirty="0" smtClean="0"/>
              <a:t>- I have WIFI &amp; apply the water sensor access policy</a:t>
            </a:r>
          </a:p>
          <a:p>
            <a:r>
              <a:rPr lang="en-US" dirty="0"/>
              <a:t>	</a:t>
            </a:r>
            <a:r>
              <a:rPr lang="en-US" dirty="0" smtClean="0"/>
              <a:t>- I need to upgrade my firmware at </a:t>
            </a:r>
            <a:r>
              <a:rPr lang="en-US" dirty="0" smtClean="0">
                <a:hlinkClick r:id="rId5"/>
              </a:rPr>
              <a:t>https://acme.corp</a:t>
            </a:r>
            <a:endParaRPr lang="en-US" dirty="0" smtClean="0"/>
          </a:p>
          <a:p>
            <a:r>
              <a:rPr lang="en-US" dirty="0"/>
              <a:t>	</a:t>
            </a:r>
            <a:r>
              <a:rPr lang="en-US" dirty="0" smtClean="0"/>
              <a:t>- Configure me at </a:t>
            </a:r>
            <a:r>
              <a:rPr lang="en-US" dirty="0" smtClean="0">
                <a:hlinkClick r:id="rId6"/>
              </a:rPr>
              <a:t>https://myip/setup</a:t>
            </a:r>
            <a:r>
              <a:rPr lang="en-US" dirty="0" smtClean="0"/>
              <a:t> </a:t>
            </a:r>
          </a:p>
          <a:p>
            <a:r>
              <a:rPr lang="en-US" dirty="0"/>
              <a:t>	</a:t>
            </a:r>
            <a:r>
              <a:rPr lang="en-US" dirty="0" smtClean="0"/>
              <a:t>- Alerts available at </a:t>
            </a:r>
            <a:r>
              <a:rPr lang="en-US" dirty="0" smtClean="0">
                <a:hlinkClick r:id="rId7"/>
              </a:rPr>
              <a:t>https://myip/alerts</a:t>
            </a:r>
            <a:r>
              <a:rPr lang="en-US" dirty="0" smtClean="0"/>
              <a:t> </a:t>
            </a:r>
          </a:p>
        </p:txBody>
      </p:sp>
      <p:pic>
        <p:nvPicPr>
          <p:cNvPr id="8"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64488" y="2831636"/>
            <a:ext cx="722727" cy="235541"/>
          </a:xfrm>
          <a:prstGeom prst="rect">
            <a:avLst/>
          </a:prstGeom>
        </p:spPr>
      </p:pic>
      <p:pic>
        <p:nvPicPr>
          <p:cNvPr id="9" name="Picture 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75626" y="2551693"/>
            <a:ext cx="717913" cy="235971"/>
          </a:xfrm>
          <a:prstGeom prst="rect">
            <a:avLst/>
          </a:prstGeom>
        </p:spPr>
      </p:pic>
      <p:pic>
        <p:nvPicPr>
          <p:cNvPr id="10" name="Picture 9"/>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75626" y="2265595"/>
            <a:ext cx="717913" cy="235971"/>
          </a:xfrm>
          <a:prstGeom prst="rect">
            <a:avLst/>
          </a:prstGeom>
        </p:spPr>
      </p:pic>
      <p:sp>
        <p:nvSpPr>
          <p:cNvPr id="4" name="Rectangle 3"/>
          <p:cNvSpPr/>
          <p:nvPr/>
        </p:nvSpPr>
        <p:spPr>
          <a:xfrm>
            <a:off x="1742017" y="3565845"/>
            <a:ext cx="6965566" cy="1200329"/>
          </a:xfrm>
          <a:prstGeom prst="rect">
            <a:avLst/>
          </a:prstGeom>
        </p:spPr>
        <p:txBody>
          <a:bodyPr wrap="square">
            <a:spAutoFit/>
          </a:bodyPr>
          <a:lstStyle/>
          <a:p>
            <a:r>
              <a:rPr lang="en-CA" b="1" dirty="0">
                <a:solidFill>
                  <a:srgbClr val="682D8E"/>
                </a:solidFill>
              </a:rPr>
              <a:t>It would be nice </a:t>
            </a:r>
            <a:r>
              <a:rPr lang="en-CA" dirty="0">
                <a:solidFill>
                  <a:srgbClr val="682D8E"/>
                </a:solidFill>
              </a:rPr>
              <a:t>if the IoT device could advertise it’s current firmware version and/or current MUD file URL via WIFI or network connection (DPP, DHCP, LLDP…) </a:t>
            </a:r>
            <a:r>
              <a:rPr lang="en-CA" dirty="0" smtClean="0">
                <a:solidFill>
                  <a:srgbClr val="682D8E"/>
                </a:solidFill>
              </a:rPr>
              <a:t>in </a:t>
            </a:r>
            <a:r>
              <a:rPr lang="en-CA" dirty="0">
                <a:solidFill>
                  <a:srgbClr val="682D8E"/>
                </a:solidFill>
              </a:rPr>
              <a:t>order to setup correct security profile</a:t>
            </a:r>
          </a:p>
        </p:txBody>
      </p:sp>
    </p:spTree>
    <p:extLst>
      <p:ext uri="{BB962C8B-B14F-4D97-AF65-F5344CB8AC3E}">
        <p14:creationId xmlns:p14="http://schemas.microsoft.com/office/powerpoint/2010/main" val="1037702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217960" y="916716"/>
            <a:ext cx="1853992" cy="2558923"/>
          </a:xfrm>
          <a:prstGeom prst="roundRect">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p:txBody>
      </p:sp>
      <p:cxnSp>
        <p:nvCxnSpPr>
          <p:cNvPr id="47" name="Straight Arrow Connector 46"/>
          <p:cNvCxnSpPr/>
          <p:nvPr/>
        </p:nvCxnSpPr>
        <p:spPr>
          <a:xfrm>
            <a:off x="4590263" y="2011308"/>
            <a:ext cx="0" cy="683240"/>
          </a:xfrm>
          <a:prstGeom prst="straightConnector1">
            <a:avLst/>
          </a:prstGeom>
          <a:ln w="28575">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CA" dirty="0" smtClean="0"/>
              <a:t>IoT Device Onboarding Workflow</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16</a:t>
            </a:fld>
            <a:endParaRPr lang="en-US" dirty="0"/>
          </a:p>
        </p:txBody>
      </p:sp>
      <p:sp>
        <p:nvSpPr>
          <p:cNvPr id="6" name="Rectangle 5"/>
          <p:cNvSpPr/>
          <p:nvPr/>
        </p:nvSpPr>
        <p:spPr>
          <a:xfrm>
            <a:off x="3363669" y="2638738"/>
            <a:ext cx="1381441" cy="52184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50" b="1" dirty="0">
                <a:solidFill>
                  <a:schemeClr val="tx1"/>
                </a:solidFill>
              </a:rPr>
              <a:t>MUD </a:t>
            </a:r>
            <a:r>
              <a:rPr lang="en-US" sz="1050" b="1" dirty="0" smtClean="0">
                <a:solidFill>
                  <a:schemeClr val="tx1"/>
                </a:solidFill>
              </a:rPr>
              <a:t>Controller</a:t>
            </a:r>
            <a:endParaRPr lang="en-CA" sz="1050" b="1" dirty="0">
              <a:solidFill>
                <a:schemeClr val="tx1"/>
              </a:solidFill>
            </a:endParaRPr>
          </a:p>
        </p:txBody>
      </p:sp>
      <p:sp>
        <p:nvSpPr>
          <p:cNvPr id="7" name="Rounded Rectangle 6"/>
          <p:cNvSpPr/>
          <p:nvPr/>
        </p:nvSpPr>
        <p:spPr>
          <a:xfrm>
            <a:off x="2546711" y="3754743"/>
            <a:ext cx="1957329" cy="1202949"/>
          </a:xfrm>
          <a:prstGeom prst="roundRect">
            <a:avLst/>
          </a:prstGeom>
          <a:solidFill>
            <a:schemeClr val="accent3">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p:txBody>
      </p:sp>
      <p:pic>
        <p:nvPicPr>
          <p:cNvPr id="8" name="Picture 4" descr="Image result for qr code"/>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757400" y="3843231"/>
            <a:ext cx="536282" cy="5092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674561" y="3915065"/>
            <a:ext cx="600064" cy="569800"/>
          </a:xfrm>
          <a:prstGeom prst="rect">
            <a:avLst/>
          </a:prstGeom>
        </p:spPr>
      </p:pic>
      <p:sp>
        <p:nvSpPr>
          <p:cNvPr id="10" name="TextBox 9"/>
          <p:cNvSpPr txBox="1"/>
          <p:nvPr/>
        </p:nvSpPr>
        <p:spPr>
          <a:xfrm>
            <a:off x="868670" y="3686506"/>
            <a:ext cx="1455848" cy="1061829"/>
          </a:xfrm>
          <a:prstGeom prst="rect">
            <a:avLst/>
          </a:prstGeom>
          <a:noFill/>
        </p:spPr>
        <p:txBody>
          <a:bodyPr wrap="none" rtlCol="0">
            <a:spAutoFit/>
          </a:bodyPr>
          <a:lstStyle/>
          <a:p>
            <a:pPr algn="ctr"/>
            <a:r>
              <a:rPr lang="en-US" sz="1050" b="1" dirty="0" smtClean="0">
                <a:solidFill>
                  <a:srgbClr val="00B050"/>
                </a:solidFill>
              </a:rPr>
              <a:t>(1)</a:t>
            </a:r>
          </a:p>
          <a:p>
            <a:pPr algn="ctr"/>
            <a:r>
              <a:rPr lang="en-US" sz="1050" b="1" dirty="0" smtClean="0">
                <a:solidFill>
                  <a:srgbClr val="00B050"/>
                </a:solidFill>
              </a:rPr>
              <a:t>Scan MUD </a:t>
            </a:r>
          </a:p>
          <a:p>
            <a:pPr algn="ctr"/>
            <a:r>
              <a:rPr lang="en-US" sz="1050" b="1" dirty="0" smtClean="0">
                <a:solidFill>
                  <a:srgbClr val="00B050"/>
                </a:solidFill>
              </a:rPr>
              <a:t>QR code &amp;</a:t>
            </a:r>
          </a:p>
          <a:p>
            <a:pPr algn="ctr"/>
            <a:r>
              <a:rPr lang="en-US" sz="1050" b="1" dirty="0" smtClean="0">
                <a:solidFill>
                  <a:srgbClr val="00B050"/>
                </a:solidFill>
              </a:rPr>
              <a:t>send to MUD</a:t>
            </a:r>
          </a:p>
          <a:p>
            <a:pPr algn="ctr"/>
            <a:r>
              <a:rPr lang="en-US" sz="1050" b="1" dirty="0" smtClean="0">
                <a:solidFill>
                  <a:srgbClr val="00B050"/>
                </a:solidFill>
              </a:rPr>
              <a:t>Controller</a:t>
            </a:r>
          </a:p>
          <a:p>
            <a:pPr algn="ctr"/>
            <a:r>
              <a:rPr lang="en-US" sz="1050" b="1" dirty="0" smtClean="0">
                <a:solidFill>
                  <a:srgbClr val="00B050"/>
                </a:solidFill>
              </a:rPr>
              <a:t>(DHCP in future)</a:t>
            </a:r>
            <a:endParaRPr lang="en-US" sz="1050" b="1" dirty="0">
              <a:solidFill>
                <a:srgbClr val="00B050"/>
              </a:solidFill>
            </a:endParaRPr>
          </a:p>
        </p:txBody>
      </p:sp>
      <p:pic>
        <p:nvPicPr>
          <p:cNvPr id="11" name="Picture 10"/>
          <p:cNvPicPr>
            <a:picLocks noChangeAspect="1"/>
          </p:cNvPicPr>
          <p:nvPr/>
        </p:nvPicPr>
        <p:blipFill>
          <a:blip r:embed="rId4" cstate="email">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a:ext>
            </a:extLst>
          </a:blip>
          <a:stretch>
            <a:fillRect/>
          </a:stretch>
        </p:blipFill>
        <p:spPr>
          <a:xfrm>
            <a:off x="5930950" y="1663045"/>
            <a:ext cx="576232" cy="543545"/>
          </a:xfrm>
          <a:prstGeom prst="rect">
            <a:avLst/>
          </a:prstGeom>
        </p:spPr>
      </p:pic>
      <p:sp>
        <p:nvSpPr>
          <p:cNvPr id="12" name="TextBox 11"/>
          <p:cNvSpPr txBox="1"/>
          <p:nvPr/>
        </p:nvSpPr>
        <p:spPr>
          <a:xfrm>
            <a:off x="5417032" y="1247771"/>
            <a:ext cx="1569660" cy="461665"/>
          </a:xfrm>
          <a:prstGeom prst="rect">
            <a:avLst/>
          </a:prstGeom>
          <a:noFill/>
        </p:spPr>
        <p:txBody>
          <a:bodyPr wrap="none" rtlCol="0">
            <a:spAutoFit/>
          </a:bodyPr>
          <a:lstStyle/>
          <a:p>
            <a:pPr algn="ctr"/>
            <a:r>
              <a:rPr lang="en-CA" sz="1200" b="1" dirty="0" smtClean="0"/>
              <a:t>CIRA SHG</a:t>
            </a:r>
          </a:p>
          <a:p>
            <a:pPr algn="ctr"/>
            <a:r>
              <a:rPr lang="en-CA" sz="1200" b="1" dirty="0" smtClean="0"/>
              <a:t>MUD Repository</a:t>
            </a:r>
          </a:p>
        </p:txBody>
      </p:sp>
      <p:sp>
        <p:nvSpPr>
          <p:cNvPr id="13" name="Rounded Rectangle 12"/>
          <p:cNvSpPr/>
          <p:nvPr/>
        </p:nvSpPr>
        <p:spPr>
          <a:xfrm>
            <a:off x="941262" y="1343786"/>
            <a:ext cx="747573" cy="1350762"/>
          </a:xfrm>
          <a:prstGeom prst="roundRect">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p:txBody>
      </p:sp>
      <p:sp>
        <p:nvSpPr>
          <p:cNvPr id="14" name="Rectangle 13"/>
          <p:cNvSpPr/>
          <p:nvPr/>
        </p:nvSpPr>
        <p:spPr>
          <a:xfrm>
            <a:off x="1048893" y="2166035"/>
            <a:ext cx="546946" cy="461665"/>
          </a:xfrm>
          <a:prstGeom prst="rect">
            <a:avLst/>
          </a:prstGeom>
        </p:spPr>
        <p:txBody>
          <a:bodyPr wrap="none">
            <a:spAutoFit/>
          </a:bodyPr>
          <a:lstStyle/>
          <a:p>
            <a:pPr algn="ctr"/>
            <a:r>
              <a:rPr lang="en-US" sz="1200" b="1" dirty="0" smtClean="0"/>
              <a:t>SHG</a:t>
            </a:r>
          </a:p>
          <a:p>
            <a:pPr algn="ctr"/>
            <a:r>
              <a:rPr lang="en-US" sz="1200" b="1" dirty="0" smtClean="0"/>
              <a:t>App</a:t>
            </a:r>
            <a:endParaRPr lang="en-US" sz="1200" b="1" dirty="0"/>
          </a:p>
        </p:txBody>
      </p:sp>
      <p:cxnSp>
        <p:nvCxnSpPr>
          <p:cNvPr id="15" name="Straight Arrow Connector 14"/>
          <p:cNvCxnSpPr/>
          <p:nvPr/>
        </p:nvCxnSpPr>
        <p:spPr>
          <a:xfrm>
            <a:off x="1741021" y="2780152"/>
            <a:ext cx="796527" cy="1004952"/>
          </a:xfrm>
          <a:prstGeom prst="straightConnector1">
            <a:avLst/>
          </a:prstGeom>
          <a:ln w="38100">
            <a:solidFill>
              <a:srgbClr val="00B050"/>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084657" y="2011308"/>
            <a:ext cx="808235" cy="577081"/>
          </a:xfrm>
          <a:prstGeom prst="rect">
            <a:avLst/>
          </a:prstGeom>
          <a:noFill/>
        </p:spPr>
        <p:txBody>
          <a:bodyPr wrap="none" rtlCol="0">
            <a:spAutoFit/>
          </a:bodyPr>
          <a:lstStyle/>
          <a:p>
            <a:pPr algn="ctr"/>
            <a:r>
              <a:rPr lang="en-US" sz="1050" b="1" dirty="0" smtClean="0">
                <a:solidFill>
                  <a:srgbClr val="7030A0"/>
                </a:solidFill>
              </a:rPr>
              <a:t>(2)</a:t>
            </a:r>
          </a:p>
          <a:p>
            <a:pPr algn="ctr"/>
            <a:r>
              <a:rPr lang="en-US" sz="1050" b="1" dirty="0" smtClean="0">
                <a:solidFill>
                  <a:srgbClr val="7030A0"/>
                </a:solidFill>
              </a:rPr>
              <a:t>Send to </a:t>
            </a:r>
          </a:p>
          <a:p>
            <a:pPr algn="ctr"/>
            <a:r>
              <a:rPr lang="en-US" sz="1050" b="1" dirty="0" smtClean="0">
                <a:solidFill>
                  <a:srgbClr val="7030A0"/>
                </a:solidFill>
              </a:rPr>
              <a:t>CIRA</a:t>
            </a:r>
          </a:p>
        </p:txBody>
      </p:sp>
      <p:cxnSp>
        <p:nvCxnSpPr>
          <p:cNvPr id="17" name="Straight Arrow Connector 16"/>
          <p:cNvCxnSpPr/>
          <p:nvPr/>
        </p:nvCxnSpPr>
        <p:spPr>
          <a:xfrm flipV="1">
            <a:off x="6667622" y="1948266"/>
            <a:ext cx="867639" cy="8565"/>
          </a:xfrm>
          <a:prstGeom prst="straightConnector1">
            <a:avLst/>
          </a:prstGeom>
          <a:ln w="38100">
            <a:solidFill>
              <a:srgbClr val="7030A0"/>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6582994" y="2018225"/>
            <a:ext cx="1066319" cy="577081"/>
          </a:xfrm>
          <a:prstGeom prst="rect">
            <a:avLst/>
          </a:prstGeom>
          <a:noFill/>
        </p:spPr>
        <p:txBody>
          <a:bodyPr wrap="none" rtlCol="0">
            <a:spAutoFit/>
          </a:bodyPr>
          <a:lstStyle/>
          <a:p>
            <a:pPr algn="ctr"/>
            <a:r>
              <a:rPr lang="en-US" sz="1050" b="1" dirty="0" smtClean="0">
                <a:solidFill>
                  <a:srgbClr val="7030A0"/>
                </a:solidFill>
              </a:rPr>
              <a:t>(2)</a:t>
            </a:r>
          </a:p>
          <a:p>
            <a:pPr algn="ctr"/>
            <a:r>
              <a:rPr lang="en-US" sz="1050" b="1" dirty="0" smtClean="0">
                <a:solidFill>
                  <a:srgbClr val="7030A0"/>
                </a:solidFill>
              </a:rPr>
              <a:t>Get vendor </a:t>
            </a:r>
          </a:p>
          <a:p>
            <a:pPr algn="ctr"/>
            <a:r>
              <a:rPr lang="en-US" sz="1050" b="1" dirty="0" smtClean="0">
                <a:solidFill>
                  <a:srgbClr val="7030A0"/>
                </a:solidFill>
              </a:rPr>
              <a:t>MUD file </a:t>
            </a: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68609" y="1648634"/>
            <a:ext cx="576232" cy="543545"/>
          </a:xfrm>
          <a:prstGeom prst="rect">
            <a:avLst/>
          </a:prstGeom>
        </p:spPr>
      </p:pic>
      <p:sp>
        <p:nvSpPr>
          <p:cNvPr id="20" name="TextBox 19"/>
          <p:cNvSpPr txBox="1"/>
          <p:nvPr/>
        </p:nvSpPr>
        <p:spPr>
          <a:xfrm>
            <a:off x="7277524" y="1153059"/>
            <a:ext cx="1187702" cy="649450"/>
          </a:xfrm>
          <a:prstGeom prst="rect">
            <a:avLst/>
          </a:prstGeom>
          <a:noFill/>
        </p:spPr>
        <p:txBody>
          <a:bodyPr wrap="none" rtlCol="0">
            <a:spAutoFit/>
          </a:bodyPr>
          <a:lstStyle/>
          <a:p>
            <a:pPr algn="ctr"/>
            <a:r>
              <a:rPr lang="en-CA" sz="1200" b="1" dirty="0" smtClean="0"/>
              <a:t>ACME.CORP</a:t>
            </a:r>
          </a:p>
          <a:p>
            <a:pPr algn="ctr"/>
            <a:r>
              <a:rPr lang="en-CA" sz="1200" b="1" dirty="0" smtClean="0"/>
              <a:t> MUD</a:t>
            </a:r>
          </a:p>
          <a:p>
            <a:pPr algn="ctr"/>
            <a:r>
              <a:rPr lang="en-CA" sz="1200" b="1" dirty="0" smtClean="0"/>
              <a:t>Repository</a:t>
            </a:r>
          </a:p>
        </p:txBody>
      </p:sp>
      <p:sp>
        <p:nvSpPr>
          <p:cNvPr id="21" name="Rectangle 20"/>
          <p:cNvSpPr/>
          <p:nvPr/>
        </p:nvSpPr>
        <p:spPr>
          <a:xfrm>
            <a:off x="3456066" y="1132469"/>
            <a:ext cx="668773" cy="338554"/>
          </a:xfrm>
          <a:prstGeom prst="rect">
            <a:avLst/>
          </a:prstGeom>
        </p:spPr>
        <p:txBody>
          <a:bodyPr wrap="none">
            <a:spAutoFit/>
          </a:bodyPr>
          <a:lstStyle/>
          <a:p>
            <a:r>
              <a:rPr lang="en-US" sz="1600" b="1" dirty="0" smtClean="0"/>
              <a:t>SHG</a:t>
            </a:r>
            <a:endParaRPr lang="en-CA" sz="1600" b="1" dirty="0"/>
          </a:p>
        </p:txBody>
      </p:sp>
      <p:cxnSp>
        <p:nvCxnSpPr>
          <p:cNvPr id="22" name="Straight Arrow Connector 21"/>
          <p:cNvCxnSpPr/>
          <p:nvPr/>
        </p:nvCxnSpPr>
        <p:spPr>
          <a:xfrm flipH="1">
            <a:off x="1863507" y="1544409"/>
            <a:ext cx="1242521" cy="22"/>
          </a:xfrm>
          <a:prstGeom prst="straightConnector1">
            <a:avLst/>
          </a:prstGeom>
          <a:ln w="38100">
            <a:solidFill>
              <a:srgbClr val="00B050"/>
            </a:solidFill>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flipV="1">
            <a:off x="5134932" y="1930534"/>
            <a:ext cx="715551" cy="4284"/>
          </a:xfrm>
          <a:prstGeom prst="straightConnector1">
            <a:avLst/>
          </a:prstGeom>
          <a:ln w="38100">
            <a:solidFill>
              <a:srgbClr val="7030A0"/>
            </a:solidFill>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2848086" y="4549352"/>
            <a:ext cx="1372492" cy="415498"/>
          </a:xfrm>
          <a:prstGeom prst="rect">
            <a:avLst/>
          </a:prstGeom>
        </p:spPr>
        <p:txBody>
          <a:bodyPr wrap="none">
            <a:spAutoFit/>
          </a:bodyPr>
          <a:lstStyle/>
          <a:p>
            <a:pPr algn="ctr"/>
            <a:r>
              <a:rPr lang="en-US" sz="1050" dirty="0" smtClean="0"/>
              <a:t>ACME.CORP</a:t>
            </a:r>
          </a:p>
          <a:p>
            <a:pPr algn="ctr"/>
            <a:r>
              <a:rPr lang="en-US" sz="1050" dirty="0" smtClean="0"/>
              <a:t>IoT Water Sensor</a:t>
            </a:r>
            <a:endParaRPr lang="en-US" sz="1050" dirty="0"/>
          </a:p>
        </p:txBody>
      </p:sp>
      <p:sp>
        <p:nvSpPr>
          <p:cNvPr id="25" name="TextBox 24"/>
          <p:cNvSpPr txBox="1"/>
          <p:nvPr/>
        </p:nvSpPr>
        <p:spPr>
          <a:xfrm>
            <a:off x="2245764" y="1232817"/>
            <a:ext cx="428322" cy="253916"/>
          </a:xfrm>
          <a:prstGeom prst="rect">
            <a:avLst/>
          </a:prstGeom>
          <a:noFill/>
        </p:spPr>
        <p:txBody>
          <a:bodyPr wrap="none" rtlCol="0">
            <a:spAutoFit/>
          </a:bodyPr>
          <a:lstStyle/>
          <a:p>
            <a:pPr algn="ctr"/>
            <a:r>
              <a:rPr lang="en-US" sz="1050" b="1" dirty="0" smtClean="0">
                <a:solidFill>
                  <a:srgbClr val="00B050"/>
                </a:solidFill>
              </a:rPr>
              <a:t>(1)</a:t>
            </a:r>
          </a:p>
        </p:txBody>
      </p:sp>
      <p:cxnSp>
        <p:nvCxnSpPr>
          <p:cNvPr id="26" name="Straight Arrow Connector 25"/>
          <p:cNvCxnSpPr/>
          <p:nvPr/>
        </p:nvCxnSpPr>
        <p:spPr>
          <a:xfrm>
            <a:off x="1861465" y="1777380"/>
            <a:ext cx="1216779" cy="9096"/>
          </a:xfrm>
          <a:prstGeom prst="straightConnector1">
            <a:avLst/>
          </a:prstGeom>
          <a:ln w="38100">
            <a:solidFill>
              <a:srgbClr val="002060"/>
            </a:solidFill>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H="1" flipV="1">
            <a:off x="1830891" y="1974763"/>
            <a:ext cx="1276943" cy="8582"/>
          </a:xfrm>
          <a:prstGeom prst="straightConnector1">
            <a:avLst/>
          </a:prstGeom>
          <a:ln w="38100">
            <a:solidFill>
              <a:srgbClr val="002060"/>
            </a:solidFill>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879241" y="2040440"/>
            <a:ext cx="1149675" cy="738664"/>
          </a:xfrm>
          <a:prstGeom prst="rect">
            <a:avLst/>
          </a:prstGeom>
          <a:noFill/>
          <a:ln>
            <a:noFill/>
          </a:ln>
        </p:spPr>
        <p:txBody>
          <a:bodyPr wrap="none" rtlCol="0">
            <a:spAutoFit/>
          </a:bodyPr>
          <a:lstStyle/>
          <a:p>
            <a:pPr algn="ctr"/>
            <a:r>
              <a:rPr lang="en-US" sz="1050" b="1" dirty="0" smtClean="0">
                <a:solidFill>
                  <a:srgbClr val="002060"/>
                </a:solidFill>
              </a:rPr>
              <a:t>(3)</a:t>
            </a:r>
          </a:p>
          <a:p>
            <a:pPr algn="ctr"/>
            <a:r>
              <a:rPr lang="en-US" sz="1050" b="1" dirty="0" smtClean="0">
                <a:solidFill>
                  <a:srgbClr val="002060"/>
                </a:solidFill>
              </a:rPr>
              <a:t>User accepts</a:t>
            </a:r>
          </a:p>
          <a:p>
            <a:pPr algn="ctr"/>
            <a:r>
              <a:rPr lang="en-US" sz="1050" b="1" dirty="0" smtClean="0">
                <a:solidFill>
                  <a:srgbClr val="002060"/>
                </a:solidFill>
              </a:rPr>
              <a:t>provisioning</a:t>
            </a:r>
          </a:p>
          <a:p>
            <a:pPr algn="ctr"/>
            <a:r>
              <a:rPr lang="en-US" sz="1050" b="1" dirty="0" smtClean="0">
                <a:solidFill>
                  <a:srgbClr val="002060"/>
                </a:solidFill>
              </a:rPr>
              <a:t>instructions</a:t>
            </a:r>
          </a:p>
        </p:txBody>
      </p:sp>
      <p:sp>
        <p:nvSpPr>
          <p:cNvPr id="29" name="Rectangle 28"/>
          <p:cNvSpPr/>
          <p:nvPr/>
        </p:nvSpPr>
        <p:spPr>
          <a:xfrm>
            <a:off x="2566300" y="4316572"/>
            <a:ext cx="998991" cy="230832"/>
          </a:xfrm>
          <a:prstGeom prst="rect">
            <a:avLst/>
          </a:prstGeom>
        </p:spPr>
        <p:txBody>
          <a:bodyPr wrap="none">
            <a:spAutoFit/>
          </a:bodyPr>
          <a:lstStyle/>
          <a:p>
            <a:r>
              <a:rPr lang="en-US" sz="900" dirty="0" smtClean="0"/>
              <a:t>MUD QR Code</a:t>
            </a:r>
            <a:endParaRPr lang="en-CA" sz="900" dirty="0"/>
          </a:p>
        </p:txBody>
      </p:sp>
      <p:sp>
        <p:nvSpPr>
          <p:cNvPr id="30" name="TextBox 29"/>
          <p:cNvSpPr txBox="1"/>
          <p:nvPr/>
        </p:nvSpPr>
        <p:spPr>
          <a:xfrm>
            <a:off x="1691761" y="3365575"/>
            <a:ext cx="428322" cy="253916"/>
          </a:xfrm>
          <a:prstGeom prst="rect">
            <a:avLst/>
          </a:prstGeom>
          <a:noFill/>
        </p:spPr>
        <p:txBody>
          <a:bodyPr wrap="none" rtlCol="0">
            <a:spAutoFit/>
          </a:bodyPr>
          <a:lstStyle/>
          <a:p>
            <a:pPr algn="ctr"/>
            <a:r>
              <a:rPr lang="en-US" sz="1050" b="1" dirty="0" smtClean="0">
                <a:solidFill>
                  <a:srgbClr val="00B050"/>
                </a:solidFill>
              </a:rPr>
              <a:t>(1)</a:t>
            </a:r>
          </a:p>
        </p:txBody>
      </p:sp>
      <p:cxnSp>
        <p:nvCxnSpPr>
          <p:cNvPr id="31" name="Straight Arrow Connector 30"/>
          <p:cNvCxnSpPr/>
          <p:nvPr/>
        </p:nvCxnSpPr>
        <p:spPr>
          <a:xfrm flipH="1" flipV="1">
            <a:off x="3974593" y="3282308"/>
            <a:ext cx="7970" cy="489017"/>
          </a:xfrm>
          <a:prstGeom prst="straightConnector1">
            <a:avLst/>
          </a:prstGeom>
          <a:ln w="38100">
            <a:solidFill>
              <a:srgbClr val="C00000"/>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5489417" y="2925519"/>
            <a:ext cx="2810414" cy="1546577"/>
          </a:xfrm>
          <a:prstGeom prst="rect">
            <a:avLst/>
          </a:prstGeom>
          <a:noFill/>
        </p:spPr>
        <p:txBody>
          <a:bodyPr wrap="square" rtlCol="0">
            <a:spAutoFit/>
          </a:bodyPr>
          <a:lstStyle/>
          <a:p>
            <a:pPr algn="ctr"/>
            <a:r>
              <a:rPr lang="en-US" sz="1050" b="1" dirty="0" smtClean="0">
                <a:solidFill>
                  <a:srgbClr val="C00000"/>
                </a:solidFill>
              </a:rPr>
              <a:t>(4)</a:t>
            </a:r>
          </a:p>
          <a:p>
            <a:pPr algn="ctr"/>
            <a:r>
              <a:rPr lang="en-US" sz="1050" b="1" dirty="0" smtClean="0">
                <a:solidFill>
                  <a:srgbClr val="C00000"/>
                </a:solidFill>
              </a:rPr>
              <a:t>IoT device added to network with specific network access controls</a:t>
            </a:r>
          </a:p>
          <a:p>
            <a:pPr algn="ctr"/>
            <a:r>
              <a:rPr lang="en-US" sz="1050" b="1" u="sng" dirty="0" smtClean="0">
                <a:solidFill>
                  <a:srgbClr val="C00000"/>
                </a:solidFill>
              </a:rPr>
              <a:t>Network Access control:</a:t>
            </a:r>
          </a:p>
          <a:p>
            <a:pPr algn="ctr"/>
            <a:r>
              <a:rPr lang="en-US" sz="1050" b="1" dirty="0" smtClean="0">
                <a:solidFill>
                  <a:srgbClr val="C00000"/>
                </a:solidFill>
              </a:rPr>
              <a:t>Allow access to ACME.CORP</a:t>
            </a:r>
          </a:p>
          <a:p>
            <a:pPr algn="ctr"/>
            <a:r>
              <a:rPr lang="en-US" sz="1050" b="1" dirty="0" smtClean="0">
                <a:solidFill>
                  <a:srgbClr val="C00000"/>
                </a:solidFill>
              </a:rPr>
              <a:t>Allow to send alerts internally</a:t>
            </a:r>
          </a:p>
          <a:p>
            <a:pPr algn="ctr"/>
            <a:r>
              <a:rPr lang="en-US" sz="1050" b="1" dirty="0" smtClean="0">
                <a:solidFill>
                  <a:srgbClr val="C00000"/>
                </a:solidFill>
              </a:rPr>
              <a:t>Allow to be configured by app</a:t>
            </a:r>
          </a:p>
          <a:p>
            <a:pPr algn="ctr"/>
            <a:r>
              <a:rPr lang="en-US" sz="1050" b="1" dirty="0" smtClean="0">
                <a:solidFill>
                  <a:srgbClr val="C00000"/>
                </a:solidFill>
              </a:rPr>
              <a:t>Deny all other internet access</a:t>
            </a:r>
          </a:p>
          <a:p>
            <a:pPr algn="ctr"/>
            <a:endParaRPr lang="en-US" sz="1050" b="1" dirty="0" smtClean="0">
              <a:solidFill>
                <a:srgbClr val="C00000"/>
              </a:solidFill>
            </a:endParaRPr>
          </a:p>
        </p:txBody>
      </p:sp>
      <p:sp>
        <p:nvSpPr>
          <p:cNvPr id="33" name="Rectangle 32"/>
          <p:cNvSpPr/>
          <p:nvPr/>
        </p:nvSpPr>
        <p:spPr>
          <a:xfrm>
            <a:off x="3966243" y="3455912"/>
            <a:ext cx="428322" cy="253916"/>
          </a:xfrm>
          <a:prstGeom prst="rect">
            <a:avLst/>
          </a:prstGeom>
        </p:spPr>
        <p:txBody>
          <a:bodyPr wrap="none">
            <a:spAutoFit/>
          </a:bodyPr>
          <a:lstStyle/>
          <a:p>
            <a:pPr algn="ctr"/>
            <a:r>
              <a:rPr lang="en-US" sz="1050" b="1" dirty="0">
                <a:solidFill>
                  <a:srgbClr val="C00000"/>
                </a:solidFill>
              </a:rPr>
              <a:t>(4)</a:t>
            </a:r>
          </a:p>
        </p:txBody>
      </p:sp>
      <p:cxnSp>
        <p:nvCxnSpPr>
          <p:cNvPr id="35" name="Straight Arrow Connector 34"/>
          <p:cNvCxnSpPr/>
          <p:nvPr/>
        </p:nvCxnSpPr>
        <p:spPr>
          <a:xfrm flipV="1">
            <a:off x="3841246" y="2175353"/>
            <a:ext cx="0" cy="428254"/>
          </a:xfrm>
          <a:prstGeom prst="straightConnector1">
            <a:avLst/>
          </a:prstGeom>
          <a:ln w="28575">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cxnSp>
      <p:grpSp>
        <p:nvGrpSpPr>
          <p:cNvPr id="36" name="Group 35"/>
          <p:cNvGrpSpPr/>
          <p:nvPr/>
        </p:nvGrpSpPr>
        <p:grpSpPr>
          <a:xfrm>
            <a:off x="4194697" y="931960"/>
            <a:ext cx="618685" cy="589072"/>
            <a:chOff x="3988505" y="1697985"/>
            <a:chExt cx="796795" cy="791518"/>
          </a:xfrm>
        </p:grpSpPr>
        <p:pic>
          <p:nvPicPr>
            <p:cNvPr id="44" name="Picture 4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88505" y="1697985"/>
              <a:ext cx="796795" cy="791518"/>
            </a:xfrm>
            <a:prstGeom prst="rect">
              <a:avLst/>
            </a:prstGeom>
          </p:spPr>
        </p:pic>
        <p:pic>
          <p:nvPicPr>
            <p:cNvPr id="45" name="Picture 44"/>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350036" y="2162974"/>
              <a:ext cx="179712" cy="179711"/>
            </a:xfrm>
            <a:prstGeom prst="rect">
              <a:avLst/>
            </a:prstGeom>
          </p:spPr>
        </p:pic>
      </p:grpSp>
      <p:cxnSp>
        <p:nvCxnSpPr>
          <p:cNvPr id="37" name="Straight Arrow Connector 36"/>
          <p:cNvCxnSpPr/>
          <p:nvPr/>
        </p:nvCxnSpPr>
        <p:spPr>
          <a:xfrm>
            <a:off x="4163899" y="2175353"/>
            <a:ext cx="0" cy="428254"/>
          </a:xfrm>
          <a:prstGeom prst="straightConnector1">
            <a:avLst/>
          </a:prstGeom>
          <a:ln w="28575">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cxnSp>
      <p:pic>
        <p:nvPicPr>
          <p:cNvPr id="38" name="Picture 37"/>
          <p:cNvPicPr>
            <a:picLocks noChangeAspect="1"/>
          </p:cNvPicPr>
          <p:nvPr/>
        </p:nvPicPr>
        <p:blipFill>
          <a:blip r:embed="rId8"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460929" y="2798580"/>
            <a:ext cx="400043" cy="379867"/>
          </a:xfrm>
          <a:prstGeom prst="rect">
            <a:avLst/>
          </a:prstGeom>
        </p:spPr>
      </p:pic>
      <p:pic>
        <p:nvPicPr>
          <p:cNvPr id="39" name="Picture 38"/>
          <p:cNvPicPr>
            <a:picLocks noChangeAspect="1"/>
          </p:cNvPicPr>
          <p:nvPr/>
        </p:nvPicPr>
        <p:blipFill rotWithShape="1">
          <a:blip r:embed="rId9" cstate="email">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a:ext>
            </a:extLst>
          </a:blip>
          <a:srcRect/>
          <a:stretch/>
        </p:blipFill>
        <p:spPr>
          <a:xfrm>
            <a:off x="6013653" y="2075094"/>
            <a:ext cx="382581" cy="317458"/>
          </a:xfrm>
          <a:prstGeom prst="rect">
            <a:avLst/>
          </a:prstGeom>
        </p:spPr>
      </p:pic>
      <p:pic>
        <p:nvPicPr>
          <p:cNvPr id="40" name="Picture 39"/>
          <p:cNvPicPr>
            <a:picLocks noChangeAspect="1"/>
          </p:cNvPicPr>
          <p:nvPr/>
        </p:nvPicPr>
        <p:blipFill rotWithShape="1">
          <a:blip r:embed="rId9" cstate="email">
            <a:biLevel thresh="50000"/>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a:ext>
            </a:extLst>
          </a:blip>
          <a:srcRect/>
          <a:stretch/>
        </p:blipFill>
        <p:spPr>
          <a:xfrm>
            <a:off x="7753388" y="2059253"/>
            <a:ext cx="382581" cy="317458"/>
          </a:xfrm>
          <a:prstGeom prst="rect">
            <a:avLst/>
          </a:prstGeom>
        </p:spPr>
      </p:pic>
      <p:sp>
        <p:nvSpPr>
          <p:cNvPr id="41" name="Rectangle 40"/>
          <p:cNvSpPr/>
          <p:nvPr/>
        </p:nvSpPr>
        <p:spPr>
          <a:xfrm>
            <a:off x="3847688" y="2800747"/>
            <a:ext cx="968534" cy="369332"/>
          </a:xfrm>
          <a:prstGeom prst="rect">
            <a:avLst/>
          </a:prstGeom>
        </p:spPr>
        <p:txBody>
          <a:bodyPr wrap="none">
            <a:spAutoFit/>
          </a:bodyPr>
          <a:lstStyle/>
          <a:p>
            <a:pPr algn="ctr"/>
            <a:r>
              <a:rPr lang="en-US" sz="900" dirty="0" err="1" smtClean="0"/>
              <a:t>Netconf</a:t>
            </a:r>
            <a:r>
              <a:rPr lang="en-US" sz="900" dirty="0" smtClean="0"/>
              <a:t>/Yang</a:t>
            </a:r>
          </a:p>
          <a:p>
            <a:pPr algn="ctr"/>
            <a:r>
              <a:rPr lang="en-US" sz="900" dirty="0" smtClean="0"/>
              <a:t>(IP Tables)</a:t>
            </a:r>
            <a:endParaRPr lang="en-CA" sz="900" dirty="0"/>
          </a:p>
        </p:txBody>
      </p:sp>
      <p:sp>
        <p:nvSpPr>
          <p:cNvPr id="42" name="Rectangle 41"/>
          <p:cNvSpPr/>
          <p:nvPr/>
        </p:nvSpPr>
        <p:spPr>
          <a:xfrm>
            <a:off x="3359141" y="1560282"/>
            <a:ext cx="1381441" cy="605753"/>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00" b="1" dirty="0">
                <a:solidFill>
                  <a:schemeClr val="tx1"/>
                </a:solidFill>
              </a:rPr>
              <a:t>MUD Supervisor</a:t>
            </a:r>
            <a:endParaRPr lang="en-CA" sz="1000" b="1" dirty="0">
              <a:solidFill>
                <a:schemeClr val="tx1"/>
              </a:solidFill>
            </a:endParaRPr>
          </a:p>
        </p:txBody>
      </p:sp>
      <p:pic>
        <p:nvPicPr>
          <p:cNvPr id="43" name="Picture 42"/>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3799478" y="1833461"/>
            <a:ext cx="382581" cy="317458"/>
          </a:xfrm>
          <a:prstGeom prst="rect">
            <a:avLst/>
          </a:prstGeom>
        </p:spPr>
      </p:pic>
      <p:sp>
        <p:nvSpPr>
          <p:cNvPr id="46" name="Rectangle 45"/>
          <p:cNvSpPr/>
          <p:nvPr/>
        </p:nvSpPr>
        <p:spPr>
          <a:xfrm>
            <a:off x="4432570" y="2275055"/>
            <a:ext cx="571674" cy="254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000" b="1" dirty="0" smtClean="0">
                <a:solidFill>
                  <a:schemeClr val="tx1"/>
                </a:solidFill>
              </a:rPr>
              <a:t>SPIN</a:t>
            </a:r>
            <a:endParaRPr lang="en-CA" sz="1000" b="1" dirty="0">
              <a:solidFill>
                <a:schemeClr val="tx1"/>
              </a:solidFill>
            </a:endParaRPr>
          </a:p>
        </p:txBody>
      </p:sp>
      <p:pic>
        <p:nvPicPr>
          <p:cNvPr id="49" name="Picture 48"/>
          <p:cNvPicPr>
            <a:picLocks noChangeAspect="1"/>
          </p:cNvPicPr>
          <p:nvPr/>
        </p:nvPicPr>
        <p:blipFill>
          <a:blip r:embed="rId12"/>
          <a:stretch>
            <a:fillRect/>
          </a:stretch>
        </p:blipFill>
        <p:spPr>
          <a:xfrm>
            <a:off x="1143174" y="1476634"/>
            <a:ext cx="356347" cy="653303"/>
          </a:xfrm>
          <a:prstGeom prst="rect">
            <a:avLst/>
          </a:prstGeom>
        </p:spPr>
      </p:pic>
    </p:spTree>
    <p:extLst>
      <p:ext uri="{BB962C8B-B14F-4D97-AF65-F5344CB8AC3E}">
        <p14:creationId xmlns:p14="http://schemas.microsoft.com/office/powerpoint/2010/main" val="49781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Recap: Secure Home Gateway (SHG)</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17</a:t>
            </a:fld>
            <a:endParaRPr lang="en-US" dirty="0"/>
          </a:p>
        </p:txBody>
      </p:sp>
      <p:sp>
        <p:nvSpPr>
          <p:cNvPr id="21" name="Rounded Rectangle 20"/>
          <p:cNvSpPr/>
          <p:nvPr/>
        </p:nvSpPr>
        <p:spPr>
          <a:xfrm>
            <a:off x="1630972" y="1473914"/>
            <a:ext cx="6093823" cy="2849379"/>
          </a:xfrm>
          <a:prstGeom prst="roundRect">
            <a:avLst>
              <a:gd name="adj" fmla="val 3999"/>
            </a:avLst>
          </a:prstGeom>
          <a:solidFill>
            <a:schemeClr val="accent4">
              <a:alpha val="50000"/>
            </a:schemeClr>
          </a:solidFill>
          <a:ln w="57150">
            <a:solidFill>
              <a:srgbClr val="7030A0"/>
            </a:solidFill>
          </a:ln>
        </p:spPr>
        <p:style>
          <a:lnRef idx="0">
            <a:scrgbClr r="0" g="0" b="0"/>
          </a:lnRef>
          <a:fillRef idx="0">
            <a:scrgbClr r="0" g="0" b="0"/>
          </a:fillRef>
          <a:effectRef idx="0">
            <a:scrgbClr r="0" g="0" b="0"/>
          </a:effectRef>
          <a:fontRef idx="minor">
            <a:schemeClr val="lt1"/>
          </a:fontRef>
        </p:style>
        <p:txBody>
          <a:bodyPr rtlCol="0" anchor="b"/>
          <a:lstStyle/>
          <a:p>
            <a:pPr algn="ctr"/>
            <a:endParaRPr lang="en-CA" sz="1600" dirty="0" smtClean="0">
              <a:solidFill>
                <a:schemeClr val="tx1"/>
              </a:solidFill>
            </a:endParaRPr>
          </a:p>
        </p:txBody>
      </p:sp>
      <p:sp>
        <p:nvSpPr>
          <p:cNvPr id="27" name="Rounded Rectangle 26"/>
          <p:cNvSpPr/>
          <p:nvPr/>
        </p:nvSpPr>
        <p:spPr>
          <a:xfrm>
            <a:off x="2256506" y="1089866"/>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MUD Server Repository / Curation</a:t>
            </a:r>
          </a:p>
        </p:txBody>
      </p:sp>
      <p:sp>
        <p:nvSpPr>
          <p:cNvPr id="37" name="Rounded Rectangle 36"/>
          <p:cNvSpPr/>
          <p:nvPr/>
        </p:nvSpPr>
        <p:spPr>
          <a:xfrm>
            <a:off x="563107" y="1101186"/>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err="1" smtClean="0"/>
              <a:t>openWRT</a:t>
            </a:r>
            <a:endParaRPr lang="en-CA" sz="1600" dirty="0" smtClean="0"/>
          </a:p>
          <a:p>
            <a:pPr algn="ctr"/>
            <a:r>
              <a:rPr lang="en-CA" sz="1600" dirty="0" err="1" smtClean="0"/>
              <a:t>Turris</a:t>
            </a:r>
            <a:r>
              <a:rPr lang="en-CA" sz="1600" dirty="0" smtClean="0"/>
              <a:t> Omnia</a:t>
            </a:r>
          </a:p>
          <a:p>
            <a:pPr algn="ctr"/>
            <a:r>
              <a:rPr lang="en-CA" sz="1600" dirty="0" smtClean="0"/>
              <a:t>CZNIC</a:t>
            </a:r>
          </a:p>
        </p:txBody>
      </p:sp>
      <p:sp>
        <p:nvSpPr>
          <p:cNvPr id="38" name="Rounded Rectangle 37"/>
          <p:cNvSpPr/>
          <p:nvPr/>
        </p:nvSpPr>
        <p:spPr>
          <a:xfrm>
            <a:off x="3949905" y="1096713"/>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SHG MUD Controller</a:t>
            </a:r>
          </a:p>
          <a:p>
            <a:pPr algn="ctr"/>
            <a:r>
              <a:rPr lang="en-CA" sz="1600" dirty="0" smtClean="0"/>
              <a:t>Supervisor</a:t>
            </a:r>
          </a:p>
        </p:txBody>
      </p:sp>
      <p:sp>
        <p:nvSpPr>
          <p:cNvPr id="39" name="Rounded Rectangle 38"/>
          <p:cNvSpPr/>
          <p:nvPr/>
        </p:nvSpPr>
        <p:spPr>
          <a:xfrm>
            <a:off x="5643304" y="1089865"/>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SHG App “Ease of Use”</a:t>
            </a:r>
          </a:p>
        </p:txBody>
      </p:sp>
      <p:sp>
        <p:nvSpPr>
          <p:cNvPr id="40" name="Rounded Rectangle 39"/>
          <p:cNvSpPr/>
          <p:nvPr/>
        </p:nvSpPr>
        <p:spPr>
          <a:xfrm>
            <a:off x="7336703" y="1089864"/>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sz="1600" dirty="0" smtClean="0"/>
              <a:t>SIDN (.NL) SPIN</a:t>
            </a:r>
          </a:p>
        </p:txBody>
      </p:sp>
      <p:sp>
        <p:nvSpPr>
          <p:cNvPr id="41" name="Rounded Rectangle 40"/>
          <p:cNvSpPr/>
          <p:nvPr/>
        </p:nvSpPr>
        <p:spPr>
          <a:xfrm>
            <a:off x="7336703" y="2063689"/>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err="1"/>
              <a:t>p</a:t>
            </a:r>
            <a:r>
              <a:rPr lang="en-CA" sz="1600" dirty="0" err="1" smtClean="0"/>
              <a:t>rpl</a:t>
            </a:r>
            <a:r>
              <a:rPr lang="en-CA" sz="1600" dirty="0" smtClean="0"/>
              <a:t> Foundation</a:t>
            </a:r>
          </a:p>
          <a:p>
            <a:pPr algn="ctr"/>
            <a:r>
              <a:rPr lang="en-CA" sz="1600" dirty="0" smtClean="0"/>
              <a:t>(</a:t>
            </a:r>
            <a:r>
              <a:rPr lang="en-CA" sz="1600" dirty="0" err="1" smtClean="0"/>
              <a:t>prplWrt</a:t>
            </a:r>
            <a:r>
              <a:rPr lang="en-CA" sz="1600" dirty="0" smtClean="0"/>
              <a:t>)</a:t>
            </a:r>
          </a:p>
        </p:txBody>
      </p:sp>
      <p:sp>
        <p:nvSpPr>
          <p:cNvPr id="42" name="Rounded Rectangle 41"/>
          <p:cNvSpPr/>
          <p:nvPr/>
        </p:nvSpPr>
        <p:spPr>
          <a:xfrm>
            <a:off x="7336703" y="3037516"/>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Mozilla </a:t>
            </a:r>
            <a:r>
              <a:rPr lang="en-CA" sz="1600" dirty="0" err="1" smtClean="0"/>
              <a:t>IoT</a:t>
            </a:r>
            <a:r>
              <a:rPr lang="en-CA" sz="1600" dirty="0" smtClean="0"/>
              <a:t> -</a:t>
            </a:r>
          </a:p>
          <a:p>
            <a:pPr algn="ctr"/>
            <a:r>
              <a:rPr lang="en-CA" sz="1600" dirty="0"/>
              <a:t>Web Thing API </a:t>
            </a:r>
            <a:endParaRPr lang="en-CA" sz="1600" dirty="0" smtClean="0"/>
          </a:p>
        </p:txBody>
      </p:sp>
      <p:sp>
        <p:nvSpPr>
          <p:cNvPr id="43" name="Rounded Rectangle 42"/>
          <p:cNvSpPr/>
          <p:nvPr/>
        </p:nvSpPr>
        <p:spPr>
          <a:xfrm>
            <a:off x="563106" y="2063688"/>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SHG Security Access Controls</a:t>
            </a:r>
          </a:p>
        </p:txBody>
      </p:sp>
      <p:sp>
        <p:nvSpPr>
          <p:cNvPr id="44" name="Rounded Rectangle 43"/>
          <p:cNvSpPr/>
          <p:nvPr/>
        </p:nvSpPr>
        <p:spPr>
          <a:xfrm>
            <a:off x="563105" y="3037516"/>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CIRA </a:t>
            </a:r>
          </a:p>
          <a:p>
            <a:pPr algn="ctr"/>
            <a:r>
              <a:rPr lang="en-CA" sz="1600" dirty="0" smtClean="0"/>
              <a:t>DNS &amp; SHG Provisioning</a:t>
            </a:r>
          </a:p>
        </p:txBody>
      </p:sp>
      <p:sp>
        <p:nvSpPr>
          <p:cNvPr id="45" name="Rounded Rectangle 44"/>
          <p:cNvSpPr/>
          <p:nvPr/>
        </p:nvSpPr>
        <p:spPr>
          <a:xfrm>
            <a:off x="1245640" y="4011436"/>
            <a:ext cx="2475263"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Standards Development</a:t>
            </a:r>
          </a:p>
          <a:p>
            <a:pPr algn="ctr"/>
            <a:r>
              <a:rPr lang="en-CA" sz="1600" dirty="0" smtClean="0"/>
              <a:t>IETF, CSA/UL, ISO/IEC</a:t>
            </a:r>
          </a:p>
        </p:txBody>
      </p:sp>
      <p:sp>
        <p:nvSpPr>
          <p:cNvPr id="46" name="Rounded Rectangle 45"/>
          <p:cNvSpPr/>
          <p:nvPr/>
        </p:nvSpPr>
        <p:spPr>
          <a:xfrm>
            <a:off x="3949905" y="4008837"/>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Enhanced WIFI security</a:t>
            </a:r>
          </a:p>
        </p:txBody>
      </p:sp>
      <p:sp>
        <p:nvSpPr>
          <p:cNvPr id="47" name="Rounded Rectangle 46"/>
          <p:cNvSpPr/>
          <p:nvPr/>
        </p:nvSpPr>
        <p:spPr>
          <a:xfrm>
            <a:off x="5643304" y="4011436"/>
            <a:ext cx="2492833"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85000" lnSpcReduction="20000"/>
          </a:bodyPr>
          <a:lstStyle/>
          <a:p>
            <a:pPr algn="ctr"/>
            <a:r>
              <a:rPr lang="en-CA" sz="1600" dirty="0" smtClean="0"/>
              <a:t>In progress:</a:t>
            </a:r>
          </a:p>
          <a:p>
            <a:pPr algn="ctr"/>
            <a:r>
              <a:rPr lang="en-CA" sz="1600" dirty="0" smtClean="0"/>
              <a:t>DOTS, DNSSEC, Domain aware </a:t>
            </a:r>
            <a:r>
              <a:rPr lang="en-CA" sz="1600" dirty="0" err="1" smtClean="0"/>
              <a:t>NFtable</a:t>
            </a:r>
            <a:r>
              <a:rPr lang="en-CA" sz="1600" dirty="0" smtClean="0"/>
              <a:t> </a:t>
            </a:r>
          </a:p>
        </p:txBody>
      </p:sp>
      <p:sp>
        <p:nvSpPr>
          <p:cNvPr id="48" name="Rectangle 47"/>
          <p:cNvSpPr/>
          <p:nvPr/>
        </p:nvSpPr>
        <p:spPr>
          <a:xfrm>
            <a:off x="2344072" y="3093541"/>
            <a:ext cx="4663456" cy="369332"/>
          </a:xfrm>
          <a:prstGeom prst="rect">
            <a:avLst/>
          </a:prstGeom>
        </p:spPr>
        <p:txBody>
          <a:bodyPr wrap="none">
            <a:spAutoFit/>
          </a:bodyPr>
          <a:lstStyle/>
          <a:p>
            <a:pPr algn="ctr"/>
            <a:r>
              <a:rPr lang="en-CA" b="1" dirty="0" smtClean="0"/>
              <a:t>Secure </a:t>
            </a:r>
            <a:r>
              <a:rPr lang="en-CA" b="1" dirty="0"/>
              <a:t>Home Gateway Framework</a:t>
            </a:r>
          </a:p>
        </p:txBody>
      </p:sp>
      <p:sp>
        <p:nvSpPr>
          <p:cNvPr id="49" name="Rectangle 48"/>
          <p:cNvSpPr/>
          <p:nvPr/>
        </p:nvSpPr>
        <p:spPr>
          <a:xfrm>
            <a:off x="2528065" y="2093068"/>
            <a:ext cx="113460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en-CA" dirty="0" smtClean="0"/>
              <a:t>Running</a:t>
            </a:r>
          </a:p>
          <a:p>
            <a:pPr algn="ctr"/>
            <a:r>
              <a:rPr lang="en-CA" dirty="0" smtClean="0"/>
              <a:t>Code</a:t>
            </a:r>
            <a:endParaRPr lang="en-CA" dirty="0"/>
          </a:p>
        </p:txBody>
      </p:sp>
      <p:sp>
        <p:nvSpPr>
          <p:cNvPr id="50" name="Rectangle 49"/>
          <p:cNvSpPr/>
          <p:nvPr/>
        </p:nvSpPr>
        <p:spPr>
          <a:xfrm>
            <a:off x="5694867" y="2096344"/>
            <a:ext cx="1361270"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en-CA" dirty="0" smtClean="0"/>
              <a:t>Proposed</a:t>
            </a:r>
          </a:p>
          <a:p>
            <a:pPr algn="ctr"/>
            <a:r>
              <a:rPr lang="en-CA" dirty="0" smtClean="0"/>
              <a:t>Standards</a:t>
            </a:r>
            <a:endParaRPr lang="en-CA" dirty="0"/>
          </a:p>
        </p:txBody>
      </p:sp>
      <p:sp>
        <p:nvSpPr>
          <p:cNvPr id="51" name="Rectangle 50"/>
          <p:cNvSpPr/>
          <p:nvPr/>
        </p:nvSpPr>
        <p:spPr>
          <a:xfrm>
            <a:off x="4187289" y="2082543"/>
            <a:ext cx="982961"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en-CA" dirty="0" smtClean="0"/>
              <a:t>Open</a:t>
            </a:r>
          </a:p>
          <a:p>
            <a:pPr algn="ctr"/>
            <a:r>
              <a:rPr lang="en-CA" dirty="0" smtClean="0"/>
              <a:t>Source</a:t>
            </a:r>
            <a:endParaRPr lang="en-CA" dirty="0"/>
          </a:p>
        </p:txBody>
      </p:sp>
    </p:spTree>
    <p:extLst>
      <p:ext uri="{BB962C8B-B14F-4D97-AF65-F5344CB8AC3E}">
        <p14:creationId xmlns:p14="http://schemas.microsoft.com/office/powerpoint/2010/main" val="3543373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55799" y="3420869"/>
            <a:ext cx="2401633" cy="611392"/>
          </a:xfrm>
        </p:spPr>
        <p:txBody>
          <a:bodyPr/>
          <a:lstStyle/>
          <a:p>
            <a:r>
              <a:rPr lang="en-US" dirty="0"/>
              <a:t>Questions?</a:t>
            </a:r>
          </a:p>
        </p:txBody>
      </p:sp>
      <p:sp>
        <p:nvSpPr>
          <p:cNvPr id="3" name="Slide Number Placeholder 5">
            <a:extLst>
              <a:ext uri="{FF2B5EF4-FFF2-40B4-BE49-F238E27FC236}">
                <a16:creationId xmlns:a16="http://schemas.microsoft.com/office/drawing/2014/main" id="{34A3440F-8C08-E54C-806E-EC618547FE37}"/>
              </a:ext>
            </a:extLst>
          </p:cNvPr>
          <p:cNvSpPr>
            <a:spLocks noGrp="1"/>
          </p:cNvSpPr>
          <p:nvPr>
            <p:ph type="sldNum" sz="quarter" idx="4"/>
          </p:nvPr>
        </p:nvSpPr>
        <p:spPr>
          <a:xfrm>
            <a:off x="8398933" y="4649897"/>
            <a:ext cx="547107" cy="273844"/>
          </a:xfrm>
          <a:prstGeom prst="rect">
            <a:avLst/>
          </a:prstGeom>
        </p:spPr>
        <p:txBody>
          <a:bodyPr vert="horz" lIns="91440" tIns="45720" rIns="91440" bIns="45720" rtlCol="0" anchor="ctr"/>
          <a:lstStyle>
            <a:lvl1pPr algn="ctr">
              <a:defRPr sz="1200">
                <a:solidFill>
                  <a:schemeClr val="bg1"/>
                </a:solidFill>
                <a:latin typeface="Verdana"/>
                <a:cs typeface="Verdana"/>
              </a:defRPr>
            </a:lvl1pPr>
          </a:lstStyle>
          <a:p>
            <a:fld id="{B9E795CD-93B8-DA4A-B13D-227462B2D34D}" type="slidenum">
              <a:rPr lang="en-US" sz="1000" smtClean="0"/>
              <a:pPr/>
              <a:t>18</a:t>
            </a:fld>
            <a:endParaRPr lang="en-US" sz="1000" dirty="0"/>
          </a:p>
        </p:txBody>
      </p:sp>
      <p:sp>
        <p:nvSpPr>
          <p:cNvPr id="2" name="Rectangle 1"/>
          <p:cNvSpPr/>
          <p:nvPr/>
        </p:nvSpPr>
        <p:spPr>
          <a:xfrm>
            <a:off x="3698518" y="3350028"/>
            <a:ext cx="5121706" cy="646331"/>
          </a:xfrm>
          <a:prstGeom prst="rect">
            <a:avLst/>
          </a:prstGeom>
        </p:spPr>
        <p:txBody>
          <a:bodyPr wrap="square">
            <a:spAutoFit/>
          </a:bodyPr>
          <a:lstStyle/>
          <a:p>
            <a:pPr algn="ctr"/>
            <a:r>
              <a:rPr lang="en-US" dirty="0">
                <a:cs typeface="Verdana"/>
                <a:hlinkClick r:id="rId3"/>
              </a:rPr>
              <a:t>https://cira.ca/cira-secure-home-gateway</a:t>
            </a:r>
            <a:r>
              <a:rPr lang="en-US" dirty="0">
                <a:cs typeface="Verdana"/>
              </a:rPr>
              <a:t> </a:t>
            </a:r>
          </a:p>
          <a:p>
            <a:pPr algn="ctr"/>
            <a:r>
              <a:rPr lang="en-US" dirty="0">
                <a:cs typeface="Verdana"/>
                <a:hlinkClick r:id="rId4"/>
              </a:rPr>
              <a:t>https://github.com/CIRALabs</a:t>
            </a:r>
            <a:r>
              <a:rPr lang="en-US" dirty="0">
                <a:cs typeface="Verdana"/>
              </a:rPr>
              <a:t> </a:t>
            </a:r>
          </a:p>
        </p:txBody>
      </p:sp>
      <p:sp>
        <p:nvSpPr>
          <p:cNvPr id="5" name="Text Placeholder 3"/>
          <p:cNvSpPr txBox="1">
            <a:spLocks/>
          </p:cNvSpPr>
          <p:nvPr/>
        </p:nvSpPr>
        <p:spPr>
          <a:xfrm>
            <a:off x="0" y="4450533"/>
            <a:ext cx="9144000" cy="497448"/>
          </a:xfrm>
          <a:prstGeom prst="rect">
            <a:avLst/>
          </a:prstGeom>
        </p:spPr>
        <p:txBody>
          <a:bodyPr vert="horz" lIns="91440" tIns="45720" rIns="91440" bIns="45720" rtlCol="0" anchor="t" anchorCtr="0">
            <a:normAutofit/>
          </a:bodyPr>
          <a:lstStyle>
            <a:lvl1pPr marL="0" indent="0" algn="l" defTabSz="457200" rtl="0" eaLnBrk="1" latinLnBrk="0" hangingPunct="1">
              <a:lnSpc>
                <a:spcPct val="100000"/>
              </a:lnSpc>
              <a:spcBef>
                <a:spcPts val="900"/>
              </a:spcBef>
              <a:spcAft>
                <a:spcPts val="0"/>
              </a:spcAft>
              <a:buFont typeface="Arial"/>
              <a:buNone/>
              <a:defRPr sz="2800" b="0" kern="1200" cap="none">
                <a:solidFill>
                  <a:srgbClr val="C8102E"/>
                </a:solidFill>
                <a:latin typeface="+mn-lt"/>
                <a:ea typeface="+mn-ea"/>
                <a:cs typeface="+mn-cs"/>
              </a:defRPr>
            </a:lvl1pPr>
            <a:lvl2pPr marL="457200" indent="0" algn="l" defTabSz="457200" rtl="0" eaLnBrk="1" latinLnBrk="0" hangingPunct="1">
              <a:lnSpc>
                <a:spcPct val="100000"/>
              </a:lnSpc>
              <a:spcBef>
                <a:spcPts val="900"/>
              </a:spcBef>
              <a:spcAft>
                <a:spcPts val="0"/>
              </a:spcAft>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lnSpc>
                <a:spcPct val="100000"/>
              </a:lnSpc>
              <a:spcBef>
                <a:spcPts val="900"/>
              </a:spcBef>
              <a:spcAft>
                <a:spcPts val="0"/>
              </a:spcAft>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lnSpc>
                <a:spcPct val="100000"/>
              </a:lnSpc>
              <a:spcBef>
                <a:spcPts val="900"/>
              </a:spcBef>
              <a:spcAft>
                <a:spcPts val="0"/>
              </a:spcAft>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lnSpc>
                <a:spcPct val="100000"/>
              </a:lnSpc>
              <a:spcBef>
                <a:spcPts val="900"/>
              </a:spcBef>
              <a:spcAft>
                <a:spcPts val="0"/>
              </a:spcAft>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800" b="1" dirty="0" smtClean="0">
                <a:solidFill>
                  <a:srgbClr val="7030A0"/>
                </a:solidFill>
              </a:rPr>
              <a:t>We are looking for sponsorship $$$ </a:t>
            </a:r>
            <a:r>
              <a:rPr lang="en-US" sz="1800" b="1" dirty="0" smtClean="0">
                <a:solidFill>
                  <a:srgbClr val="7030A0"/>
                </a:solidFill>
                <a:sym typeface="Wingdings" panose="05000000000000000000" pitchFamily="2" charset="2"/>
              </a:rPr>
              <a:t></a:t>
            </a:r>
            <a:endParaRPr lang="en-US" sz="1800" b="1" dirty="0">
              <a:solidFill>
                <a:srgbClr val="7030A0"/>
              </a:solidFill>
            </a:endParaRPr>
          </a:p>
        </p:txBody>
      </p:sp>
    </p:spTree>
    <p:extLst>
      <p:ext uri="{BB962C8B-B14F-4D97-AF65-F5344CB8AC3E}">
        <p14:creationId xmlns:p14="http://schemas.microsoft.com/office/powerpoint/2010/main" val="1204273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a:off x="6679605" y="2575324"/>
            <a:ext cx="194760" cy="505208"/>
          </a:xfrm>
          <a:prstGeom prst="straightConnector1">
            <a:avLst/>
          </a:prstGeom>
          <a:ln w="28575">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H="1">
            <a:off x="6679605" y="2790177"/>
            <a:ext cx="496994" cy="294808"/>
          </a:xfrm>
          <a:prstGeom prst="straightConnector1">
            <a:avLst/>
          </a:prstGeom>
          <a:ln w="28575">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flipH="1" flipV="1">
            <a:off x="6679606" y="3084985"/>
            <a:ext cx="212114" cy="378867"/>
          </a:xfrm>
          <a:prstGeom prst="straightConnector1">
            <a:avLst/>
          </a:prstGeom>
          <a:ln w="28575">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flipH="1" flipV="1">
            <a:off x="6679605" y="3079864"/>
            <a:ext cx="488974" cy="190131"/>
          </a:xfrm>
          <a:prstGeom prst="straightConnector1">
            <a:avLst/>
          </a:prstGeom>
          <a:ln w="28575">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CA" dirty="0" smtClean="0"/>
              <a:t>Project Evolution – From Idea in late 2016</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2</a:t>
            </a:fld>
            <a:endParaRPr lang="en-US" dirty="0"/>
          </a:p>
        </p:txBody>
      </p:sp>
      <p:sp>
        <p:nvSpPr>
          <p:cNvPr id="5" name="Rounded Rectangle 4"/>
          <p:cNvSpPr/>
          <p:nvPr/>
        </p:nvSpPr>
        <p:spPr>
          <a:xfrm>
            <a:off x="3887543" y="1134444"/>
            <a:ext cx="2234463"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Need security </a:t>
            </a:r>
            <a:r>
              <a:rPr lang="en-CA" dirty="0"/>
              <a:t>a</a:t>
            </a:r>
            <a:r>
              <a:rPr lang="en-CA" dirty="0" smtClean="0"/>
              <a:t>ccess controls</a:t>
            </a:r>
          </a:p>
        </p:txBody>
      </p:sp>
      <p:sp>
        <p:nvSpPr>
          <p:cNvPr id="9" name="Rounded Rectangle 8"/>
          <p:cNvSpPr/>
          <p:nvPr/>
        </p:nvSpPr>
        <p:spPr>
          <a:xfrm>
            <a:off x="2256905" y="4132326"/>
            <a:ext cx="4965238" cy="854370"/>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Developing a new framework to prevent lightbulbs from killing the internet!</a:t>
            </a:r>
          </a:p>
        </p:txBody>
      </p:sp>
      <p:sp>
        <p:nvSpPr>
          <p:cNvPr id="18" name="Rounded Rectangle 17"/>
          <p:cNvSpPr/>
          <p:nvPr/>
        </p:nvSpPr>
        <p:spPr>
          <a:xfrm>
            <a:off x="6518506" y="1120727"/>
            <a:ext cx="1757507"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Has to be easy to use</a:t>
            </a:r>
          </a:p>
        </p:txBody>
      </p:sp>
      <p:pic>
        <p:nvPicPr>
          <p:cNvPr id="22" name="Picture 2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61171" y="2575324"/>
            <a:ext cx="1010417" cy="1010417"/>
          </a:xfrm>
          <a:prstGeom prst="rect">
            <a:avLst/>
          </a:prstGeom>
        </p:spPr>
      </p:pic>
      <p:cxnSp>
        <p:nvCxnSpPr>
          <p:cNvPr id="23" name="Straight Arrow Connector 22"/>
          <p:cNvCxnSpPr/>
          <p:nvPr/>
        </p:nvCxnSpPr>
        <p:spPr>
          <a:xfrm flipH="1">
            <a:off x="6072281" y="3067836"/>
            <a:ext cx="1132025" cy="0"/>
          </a:xfrm>
          <a:prstGeom prst="straightConnector1">
            <a:avLst/>
          </a:prstGeom>
          <a:ln w="57150">
            <a:solidFill>
              <a:srgbClr val="FF0000"/>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H="1">
            <a:off x="4386264" y="3059097"/>
            <a:ext cx="861515" cy="8739"/>
          </a:xfrm>
          <a:prstGeom prst="straightConnector1">
            <a:avLst/>
          </a:prstGeom>
          <a:ln w="57150">
            <a:solidFill>
              <a:srgbClr val="FF0000"/>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5" name="Rounded Rectangle 24"/>
          <p:cNvSpPr/>
          <p:nvPr/>
        </p:nvSpPr>
        <p:spPr>
          <a:xfrm>
            <a:off x="1328541" y="1117780"/>
            <a:ext cx="2234463"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In the home</a:t>
            </a:r>
          </a:p>
          <a:p>
            <a:pPr algn="ctr"/>
            <a:r>
              <a:rPr lang="en-CA" dirty="0" smtClean="0"/>
              <a:t>Gateway</a:t>
            </a:r>
          </a:p>
        </p:txBody>
      </p:sp>
      <p:sp>
        <p:nvSpPr>
          <p:cNvPr id="29" name="TextBox 28"/>
          <p:cNvSpPr txBox="1"/>
          <p:nvPr/>
        </p:nvSpPr>
        <p:spPr>
          <a:xfrm>
            <a:off x="4536051" y="2606360"/>
            <a:ext cx="518091" cy="769441"/>
          </a:xfrm>
          <a:prstGeom prst="rect">
            <a:avLst/>
          </a:prstGeom>
          <a:noFill/>
        </p:spPr>
        <p:txBody>
          <a:bodyPr wrap="none" rtlCol="0">
            <a:spAutoFit/>
          </a:bodyPr>
          <a:lstStyle/>
          <a:p>
            <a:r>
              <a:rPr lang="en-CA" sz="4400" dirty="0" smtClean="0"/>
              <a:t>x</a:t>
            </a:r>
            <a:endParaRPr lang="en-CA" sz="4400" dirty="0"/>
          </a:p>
        </p:txBody>
      </p:sp>
      <p:sp>
        <p:nvSpPr>
          <p:cNvPr id="30" name="TextBox 29"/>
          <p:cNvSpPr txBox="1"/>
          <p:nvPr/>
        </p:nvSpPr>
        <p:spPr>
          <a:xfrm>
            <a:off x="6262199" y="2625308"/>
            <a:ext cx="518091" cy="769441"/>
          </a:xfrm>
          <a:prstGeom prst="rect">
            <a:avLst/>
          </a:prstGeom>
          <a:noFill/>
          <a:ln>
            <a:noFill/>
          </a:ln>
        </p:spPr>
        <p:txBody>
          <a:bodyPr wrap="none" rtlCol="0">
            <a:spAutoFit/>
          </a:bodyPr>
          <a:lstStyle/>
          <a:p>
            <a:r>
              <a:rPr lang="en-CA" sz="4400" dirty="0" smtClean="0"/>
              <a:t>x</a:t>
            </a:r>
            <a:endParaRPr lang="en-CA" sz="4400" dirty="0"/>
          </a:p>
        </p:txBody>
      </p:sp>
      <p:sp>
        <p:nvSpPr>
          <p:cNvPr id="52" name="TextBox 51"/>
          <p:cNvSpPr txBox="1"/>
          <p:nvPr/>
        </p:nvSpPr>
        <p:spPr>
          <a:xfrm>
            <a:off x="5457163" y="3290731"/>
            <a:ext cx="492443" cy="769441"/>
          </a:xfrm>
          <a:prstGeom prst="rect">
            <a:avLst/>
          </a:prstGeom>
          <a:noFill/>
        </p:spPr>
        <p:txBody>
          <a:bodyPr wrap="none" rtlCol="0">
            <a:spAutoFit/>
          </a:bodyPr>
          <a:lstStyle/>
          <a:p>
            <a:r>
              <a:rPr lang="en-CA" sz="4400" dirty="0" smtClean="0">
                <a:solidFill>
                  <a:srgbClr val="7030A0"/>
                </a:solidFill>
              </a:rPr>
              <a:t>?</a:t>
            </a:r>
            <a:endParaRPr lang="en-CA" sz="4400" dirty="0">
              <a:solidFill>
                <a:srgbClr val="7030A0"/>
              </a:solidFill>
            </a:endParaRPr>
          </a:p>
        </p:txBody>
      </p:sp>
      <p:sp>
        <p:nvSpPr>
          <p:cNvPr id="55" name="Rounded Rectangle 54"/>
          <p:cNvSpPr/>
          <p:nvPr/>
        </p:nvSpPr>
        <p:spPr>
          <a:xfrm>
            <a:off x="327495" y="2682818"/>
            <a:ext cx="2234463" cy="804333"/>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dirty="0" smtClean="0"/>
              <a:t>MIRAI </a:t>
            </a:r>
            <a:r>
              <a:rPr lang="en-CA" dirty="0" err="1" smtClean="0"/>
              <a:t>Dyn</a:t>
            </a:r>
            <a:r>
              <a:rPr lang="en-CA" dirty="0" smtClean="0"/>
              <a:t> Attack</a:t>
            </a:r>
          </a:p>
          <a:p>
            <a:pPr algn="ctr"/>
            <a:r>
              <a:rPr lang="en-CA" dirty="0" smtClean="0"/>
              <a:t>October 2016</a:t>
            </a:r>
          </a:p>
        </p:txBody>
      </p:sp>
      <p:sp>
        <p:nvSpPr>
          <p:cNvPr id="6" name="Freeform 5"/>
          <p:cNvSpPr/>
          <p:nvPr/>
        </p:nvSpPr>
        <p:spPr>
          <a:xfrm>
            <a:off x="720841" y="1675288"/>
            <a:ext cx="507258" cy="820957"/>
          </a:xfrm>
          <a:custGeom>
            <a:avLst/>
            <a:gdLst>
              <a:gd name="connsiteX0" fmla="*/ 0 w 507258"/>
              <a:gd name="connsiteY0" fmla="*/ 820957 h 820957"/>
              <a:gd name="connsiteX1" fmla="*/ 113466 w 507258"/>
              <a:gd name="connsiteY1" fmla="*/ 320373 h 820957"/>
              <a:gd name="connsiteX2" fmla="*/ 507258 w 507258"/>
              <a:gd name="connsiteY2" fmla="*/ 0 h 820957"/>
            </a:gdLst>
            <a:ahLst/>
            <a:cxnLst>
              <a:cxn ang="0">
                <a:pos x="connsiteX0" y="connsiteY0"/>
              </a:cxn>
              <a:cxn ang="0">
                <a:pos x="connsiteX1" y="connsiteY1"/>
              </a:cxn>
              <a:cxn ang="0">
                <a:pos x="connsiteX2" y="connsiteY2"/>
              </a:cxn>
            </a:cxnLst>
            <a:rect l="l" t="t" r="r" b="b"/>
            <a:pathLst>
              <a:path w="507258" h="820957">
                <a:moveTo>
                  <a:pt x="0" y="820957"/>
                </a:moveTo>
                <a:cubicBezTo>
                  <a:pt x="14461" y="639078"/>
                  <a:pt x="28923" y="457199"/>
                  <a:pt x="113466" y="320373"/>
                </a:cubicBezTo>
                <a:cubicBezTo>
                  <a:pt x="198009" y="183547"/>
                  <a:pt x="352633" y="91773"/>
                  <a:pt x="507258" y="0"/>
                </a:cubicBezTo>
              </a:path>
            </a:pathLst>
          </a:custGeom>
          <a:noFill/>
          <a:ln>
            <a:solidFill>
              <a:schemeClr val="tx1">
                <a:lumMod val="65000"/>
                <a:lumOff val="3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Freeform 9"/>
          <p:cNvSpPr/>
          <p:nvPr/>
        </p:nvSpPr>
        <p:spPr>
          <a:xfrm>
            <a:off x="3023527" y="720311"/>
            <a:ext cx="1314867" cy="254159"/>
          </a:xfrm>
          <a:custGeom>
            <a:avLst/>
            <a:gdLst>
              <a:gd name="connsiteX0" fmla="*/ 0 w 1314867"/>
              <a:gd name="connsiteY0" fmla="*/ 200763 h 254159"/>
              <a:gd name="connsiteX1" fmla="*/ 667445 w 1314867"/>
              <a:gd name="connsiteY1" fmla="*/ 530 h 254159"/>
              <a:gd name="connsiteX2" fmla="*/ 1314867 w 1314867"/>
              <a:gd name="connsiteY2" fmla="*/ 254159 h 254159"/>
            </a:gdLst>
            <a:ahLst/>
            <a:cxnLst>
              <a:cxn ang="0">
                <a:pos x="connsiteX0" y="connsiteY0"/>
              </a:cxn>
              <a:cxn ang="0">
                <a:pos x="connsiteX1" y="connsiteY1"/>
              </a:cxn>
              <a:cxn ang="0">
                <a:pos x="connsiteX2" y="connsiteY2"/>
              </a:cxn>
            </a:cxnLst>
            <a:rect l="l" t="t" r="r" b="b"/>
            <a:pathLst>
              <a:path w="1314867" h="254159">
                <a:moveTo>
                  <a:pt x="0" y="200763"/>
                </a:moveTo>
                <a:cubicBezTo>
                  <a:pt x="224150" y="96197"/>
                  <a:pt x="448301" y="-8369"/>
                  <a:pt x="667445" y="530"/>
                </a:cubicBezTo>
                <a:cubicBezTo>
                  <a:pt x="886589" y="9429"/>
                  <a:pt x="1100728" y="131794"/>
                  <a:pt x="1314867" y="254159"/>
                </a:cubicBezTo>
              </a:path>
            </a:pathLst>
          </a:custGeom>
          <a:noFill/>
          <a:ln>
            <a:solidFill>
              <a:schemeClr val="tx1">
                <a:lumMod val="65000"/>
                <a:lumOff val="3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6" name="Freeform 35"/>
          <p:cNvSpPr/>
          <p:nvPr/>
        </p:nvSpPr>
        <p:spPr>
          <a:xfrm>
            <a:off x="5576853" y="731824"/>
            <a:ext cx="1314867" cy="254159"/>
          </a:xfrm>
          <a:custGeom>
            <a:avLst/>
            <a:gdLst>
              <a:gd name="connsiteX0" fmla="*/ 0 w 1314867"/>
              <a:gd name="connsiteY0" fmla="*/ 200763 h 254159"/>
              <a:gd name="connsiteX1" fmla="*/ 667445 w 1314867"/>
              <a:gd name="connsiteY1" fmla="*/ 530 h 254159"/>
              <a:gd name="connsiteX2" fmla="*/ 1314867 w 1314867"/>
              <a:gd name="connsiteY2" fmla="*/ 254159 h 254159"/>
            </a:gdLst>
            <a:ahLst/>
            <a:cxnLst>
              <a:cxn ang="0">
                <a:pos x="connsiteX0" y="connsiteY0"/>
              </a:cxn>
              <a:cxn ang="0">
                <a:pos x="connsiteX1" y="connsiteY1"/>
              </a:cxn>
              <a:cxn ang="0">
                <a:pos x="connsiteX2" y="connsiteY2"/>
              </a:cxn>
            </a:cxnLst>
            <a:rect l="l" t="t" r="r" b="b"/>
            <a:pathLst>
              <a:path w="1314867" h="254159">
                <a:moveTo>
                  <a:pt x="0" y="200763"/>
                </a:moveTo>
                <a:cubicBezTo>
                  <a:pt x="224150" y="96197"/>
                  <a:pt x="448301" y="-8369"/>
                  <a:pt x="667445" y="530"/>
                </a:cubicBezTo>
                <a:cubicBezTo>
                  <a:pt x="886589" y="9429"/>
                  <a:pt x="1100728" y="131794"/>
                  <a:pt x="1314867" y="254159"/>
                </a:cubicBezTo>
              </a:path>
            </a:pathLst>
          </a:custGeom>
          <a:noFill/>
          <a:ln>
            <a:solidFill>
              <a:schemeClr val="tx1">
                <a:lumMod val="65000"/>
                <a:lumOff val="3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Freeform 10"/>
          <p:cNvSpPr/>
          <p:nvPr/>
        </p:nvSpPr>
        <p:spPr>
          <a:xfrm>
            <a:off x="7415317" y="1995661"/>
            <a:ext cx="1195466" cy="2529618"/>
          </a:xfrm>
          <a:custGeom>
            <a:avLst/>
            <a:gdLst>
              <a:gd name="connsiteX0" fmla="*/ 867679 w 1195466"/>
              <a:gd name="connsiteY0" fmla="*/ 0 h 2529618"/>
              <a:gd name="connsiteX1" fmla="*/ 1148006 w 1195466"/>
              <a:gd name="connsiteY1" fmla="*/ 1728684 h 2529618"/>
              <a:gd name="connsiteX2" fmla="*/ 0 w 1195466"/>
              <a:gd name="connsiteY2" fmla="*/ 2529618 h 2529618"/>
            </a:gdLst>
            <a:ahLst/>
            <a:cxnLst>
              <a:cxn ang="0">
                <a:pos x="connsiteX0" y="connsiteY0"/>
              </a:cxn>
              <a:cxn ang="0">
                <a:pos x="connsiteX1" y="connsiteY1"/>
              </a:cxn>
              <a:cxn ang="0">
                <a:pos x="connsiteX2" y="connsiteY2"/>
              </a:cxn>
            </a:cxnLst>
            <a:rect l="l" t="t" r="r" b="b"/>
            <a:pathLst>
              <a:path w="1195466" h="2529618">
                <a:moveTo>
                  <a:pt x="867679" y="0"/>
                </a:moveTo>
                <a:cubicBezTo>
                  <a:pt x="1080149" y="653540"/>
                  <a:pt x="1292619" y="1307081"/>
                  <a:pt x="1148006" y="1728684"/>
                </a:cubicBezTo>
                <a:cubicBezTo>
                  <a:pt x="1003393" y="2150287"/>
                  <a:pt x="501696" y="2339952"/>
                  <a:pt x="0" y="2529618"/>
                </a:cubicBezTo>
              </a:path>
            </a:pathLst>
          </a:custGeom>
          <a:noFill/>
          <a:ln>
            <a:solidFill>
              <a:schemeClr val="tx1">
                <a:lumMod val="65000"/>
                <a:lumOff val="3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37" name="Picture 2" descr="Image result for thinking"/>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52326" y="3695509"/>
            <a:ext cx="1958675" cy="1104693"/>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p:cNvGrpSpPr/>
          <p:nvPr/>
        </p:nvGrpSpPr>
        <p:grpSpPr>
          <a:xfrm>
            <a:off x="5280770" y="2449575"/>
            <a:ext cx="884842" cy="878982"/>
            <a:chOff x="2397297" y="2367548"/>
            <a:chExt cx="884842" cy="878982"/>
          </a:xfrm>
        </p:grpSpPr>
        <p:pic>
          <p:nvPicPr>
            <p:cNvPr id="41" name="Picture 4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97297" y="2367548"/>
              <a:ext cx="884842" cy="878982"/>
            </a:xfrm>
            <a:prstGeom prst="rect">
              <a:avLst/>
            </a:prstGeom>
          </p:spPr>
        </p:pic>
        <p:pic>
          <p:nvPicPr>
            <p:cNvPr id="42" name="Picture 41"/>
            <p:cNvPicPr>
              <a:picLocks noChangeAspect="1"/>
            </p:cNvPicPr>
            <p:nvPr/>
          </p:nvPicPr>
          <p:blipFill>
            <a:blip r:embed="rId5"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816180" y="2897347"/>
              <a:ext cx="179711" cy="179711"/>
            </a:xfrm>
            <a:prstGeom prst="rect">
              <a:avLst/>
            </a:prstGeom>
          </p:spPr>
        </p:pic>
      </p:grpSp>
      <p:pic>
        <p:nvPicPr>
          <p:cNvPr id="62" name="Picture 6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204306" y="2815566"/>
            <a:ext cx="511620" cy="504540"/>
          </a:xfrm>
          <a:prstGeom prst="rect">
            <a:avLst/>
          </a:prstGeom>
        </p:spPr>
      </p:pic>
      <p:pic>
        <p:nvPicPr>
          <p:cNvPr id="63" name="Picture 6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00896" y="2364016"/>
            <a:ext cx="511620" cy="504540"/>
          </a:xfrm>
          <a:prstGeom prst="rect">
            <a:avLst/>
          </a:prstGeom>
        </p:spPr>
      </p:pic>
      <p:pic>
        <p:nvPicPr>
          <p:cNvPr id="64" name="Picture 6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70954" y="2089735"/>
            <a:ext cx="511620" cy="504540"/>
          </a:xfrm>
          <a:prstGeom prst="rect">
            <a:avLst/>
          </a:prstGeom>
        </p:spPr>
      </p:pic>
      <p:pic>
        <p:nvPicPr>
          <p:cNvPr id="65" name="Picture 6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00896" y="3211582"/>
            <a:ext cx="511620" cy="504540"/>
          </a:xfrm>
          <a:prstGeom prst="rect">
            <a:avLst/>
          </a:prstGeom>
        </p:spPr>
      </p:pic>
      <p:pic>
        <p:nvPicPr>
          <p:cNvPr id="66" name="Picture 6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70954" y="3420953"/>
            <a:ext cx="511620" cy="504540"/>
          </a:xfrm>
          <a:prstGeom prst="rect">
            <a:avLst/>
          </a:prstGeom>
        </p:spPr>
      </p:pic>
    </p:spTree>
    <p:extLst>
      <p:ext uri="{BB962C8B-B14F-4D97-AF65-F5344CB8AC3E}">
        <p14:creationId xmlns:p14="http://schemas.microsoft.com/office/powerpoint/2010/main" val="1383385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3</a:t>
            </a:fld>
            <a:endParaRPr lang="en-US" dirty="0"/>
          </a:p>
        </p:txBody>
      </p:sp>
      <p:sp>
        <p:nvSpPr>
          <p:cNvPr id="4" name="Rounded Rectangle 3"/>
          <p:cNvSpPr/>
          <p:nvPr/>
        </p:nvSpPr>
        <p:spPr>
          <a:xfrm>
            <a:off x="4042549" y="2420610"/>
            <a:ext cx="2088232" cy="895658"/>
          </a:xfrm>
          <a:prstGeom prst="roundRect">
            <a:avLst/>
          </a:prstGeom>
          <a:solidFill>
            <a:schemeClr val="accent3">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 name="Rounded Rectangle 4"/>
          <p:cNvSpPr/>
          <p:nvPr/>
        </p:nvSpPr>
        <p:spPr>
          <a:xfrm>
            <a:off x="2356818" y="1592518"/>
            <a:ext cx="972108" cy="255628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4247987" y="2564213"/>
            <a:ext cx="485800" cy="604121"/>
            <a:chOff x="8550697" y="4936808"/>
            <a:chExt cx="593304" cy="719752"/>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50697" y="5071466"/>
              <a:ext cx="593304" cy="585094"/>
            </a:xfrm>
            <a:prstGeom prst="rect">
              <a:avLst/>
            </a:prstGeom>
          </p:spPr>
        </p:pic>
        <p:pic>
          <p:nvPicPr>
            <p:cNvPr id="9" name="Picture 8"/>
            <p:cNvPicPr>
              <a:picLocks noChangeAspect="1"/>
            </p:cNvPicPr>
            <p:nvPr/>
          </p:nvPicPr>
          <p:blipFill rotWithShape="1">
            <a:blip r:embed="rId4" cstate="email">
              <a:extLst>
                <a:ext uri="{28A0092B-C50C-407E-A947-70E740481C1C}">
                  <a14:useLocalDpi xmlns:a14="http://schemas.microsoft.com/office/drawing/2010/main"/>
                </a:ext>
              </a:extLst>
            </a:blip>
            <a:srcRect l="24208" b="49915"/>
            <a:stretch/>
          </p:blipFill>
          <p:spPr>
            <a:xfrm>
              <a:off x="8676206" y="4936808"/>
              <a:ext cx="327134" cy="211770"/>
            </a:xfrm>
            <a:prstGeom prst="rect">
              <a:avLst/>
            </a:prstGeom>
          </p:spPr>
        </p:pic>
      </p:grpSp>
      <p:pic>
        <p:nvPicPr>
          <p:cNvPr id="10" name="Picture 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3731" y="2296162"/>
            <a:ext cx="1119297" cy="1119297"/>
          </a:xfrm>
          <a:prstGeom prst="rect">
            <a:avLst/>
          </a:prstGeom>
        </p:spPr>
      </p:pic>
      <p:cxnSp>
        <p:nvCxnSpPr>
          <p:cNvPr id="11" name="Straight Arrow Connector 10"/>
          <p:cNvCxnSpPr>
            <a:stCxn id="4" idx="1"/>
            <a:endCxn id="5" idx="3"/>
          </p:cNvCxnSpPr>
          <p:nvPr/>
        </p:nvCxnSpPr>
        <p:spPr>
          <a:xfrm flipH="1">
            <a:off x="3328926" y="2868439"/>
            <a:ext cx="713623" cy="222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5" idx="1"/>
            <a:endCxn id="10" idx="3"/>
          </p:cNvCxnSpPr>
          <p:nvPr/>
        </p:nvCxnSpPr>
        <p:spPr>
          <a:xfrm flipH="1" flipV="1">
            <a:off x="1603028" y="2855811"/>
            <a:ext cx="753790" cy="1484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13" name="Freeform 12"/>
          <p:cNvSpPr/>
          <p:nvPr/>
        </p:nvSpPr>
        <p:spPr>
          <a:xfrm>
            <a:off x="1450261" y="3311449"/>
            <a:ext cx="2988169" cy="457560"/>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4" name="Freeform 13"/>
          <p:cNvSpPr/>
          <p:nvPr/>
        </p:nvSpPr>
        <p:spPr>
          <a:xfrm>
            <a:off x="1306245" y="3372649"/>
            <a:ext cx="3564396" cy="528960"/>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5" name="Freeform 14"/>
          <p:cNvSpPr/>
          <p:nvPr/>
        </p:nvSpPr>
        <p:spPr>
          <a:xfrm>
            <a:off x="1077955" y="3424962"/>
            <a:ext cx="4116722" cy="611654"/>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6" name="Freeform 15"/>
          <p:cNvSpPr/>
          <p:nvPr/>
        </p:nvSpPr>
        <p:spPr>
          <a:xfrm rot="10800000">
            <a:off x="1450261" y="1926074"/>
            <a:ext cx="3132348" cy="393109"/>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7" name="Freeform 16"/>
          <p:cNvSpPr/>
          <p:nvPr/>
        </p:nvSpPr>
        <p:spPr>
          <a:xfrm rot="10800000">
            <a:off x="1306245" y="1764330"/>
            <a:ext cx="3564396" cy="548684"/>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8" name="Freeform 17"/>
          <p:cNvSpPr/>
          <p:nvPr/>
        </p:nvSpPr>
        <p:spPr>
          <a:xfrm rot="10800000">
            <a:off x="1162229" y="1658465"/>
            <a:ext cx="4032448" cy="629415"/>
          </a:xfrm>
          <a:custGeom>
            <a:avLst/>
            <a:gdLst>
              <a:gd name="connsiteX0" fmla="*/ 0 w 3141406"/>
              <a:gd name="connsiteY0" fmla="*/ 0 h 364611"/>
              <a:gd name="connsiteX1" fmla="*/ 1524000 w 3141406"/>
              <a:gd name="connsiteY1" fmla="*/ 294968 h 364611"/>
              <a:gd name="connsiteX2" fmla="*/ 2767780 w 3141406"/>
              <a:gd name="connsiteY2" fmla="*/ 344129 h 364611"/>
              <a:gd name="connsiteX3" fmla="*/ 3141406 w 3141406"/>
              <a:gd name="connsiteY3" fmla="*/ 19665 h 364611"/>
            </a:gdLst>
            <a:ahLst/>
            <a:cxnLst>
              <a:cxn ang="0">
                <a:pos x="connsiteX0" y="connsiteY0"/>
              </a:cxn>
              <a:cxn ang="0">
                <a:pos x="connsiteX1" y="connsiteY1"/>
              </a:cxn>
              <a:cxn ang="0">
                <a:pos x="connsiteX2" y="connsiteY2"/>
              </a:cxn>
              <a:cxn ang="0">
                <a:pos x="connsiteX3" y="connsiteY3"/>
              </a:cxn>
            </a:cxnLst>
            <a:rect l="l" t="t" r="r" b="b"/>
            <a:pathLst>
              <a:path w="3141406" h="364611">
                <a:moveTo>
                  <a:pt x="0" y="0"/>
                </a:moveTo>
                <a:cubicBezTo>
                  <a:pt x="531351" y="118806"/>
                  <a:pt x="1062703" y="237613"/>
                  <a:pt x="1524000" y="294968"/>
                </a:cubicBezTo>
                <a:cubicBezTo>
                  <a:pt x="1985297" y="352323"/>
                  <a:pt x="2498212" y="390013"/>
                  <a:pt x="2767780" y="344129"/>
                </a:cubicBezTo>
                <a:cubicBezTo>
                  <a:pt x="3037348" y="298245"/>
                  <a:pt x="3089377" y="158955"/>
                  <a:pt x="3141406" y="19665"/>
                </a:cubicBezTo>
              </a:path>
            </a:pathLst>
          </a:custGeom>
          <a:noFill/>
          <a:ln w="1905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19" name="TextBox 18"/>
          <p:cNvSpPr txBox="1"/>
          <p:nvPr/>
        </p:nvSpPr>
        <p:spPr>
          <a:xfrm>
            <a:off x="2527875" y="1148273"/>
            <a:ext cx="723643" cy="1200329"/>
          </a:xfrm>
          <a:prstGeom prst="rect">
            <a:avLst/>
          </a:prstGeom>
          <a:noFill/>
        </p:spPr>
        <p:txBody>
          <a:bodyPr wrap="square" rtlCol="0">
            <a:spAutoFit/>
          </a:bodyPr>
          <a:lstStyle/>
          <a:p>
            <a:r>
              <a:rPr lang="en-CA" sz="7200" dirty="0" smtClean="0">
                <a:solidFill>
                  <a:srgbClr val="682D8E"/>
                </a:solidFill>
              </a:rPr>
              <a:t>x</a:t>
            </a:r>
            <a:endParaRPr lang="en-CA" sz="7200" dirty="0">
              <a:solidFill>
                <a:srgbClr val="682D8E"/>
              </a:solidFill>
            </a:endParaRPr>
          </a:p>
        </p:txBody>
      </p:sp>
      <p:sp>
        <p:nvSpPr>
          <p:cNvPr id="20" name="TextBox 19"/>
          <p:cNvSpPr txBox="1"/>
          <p:nvPr/>
        </p:nvSpPr>
        <p:spPr>
          <a:xfrm>
            <a:off x="2535570" y="3113008"/>
            <a:ext cx="723643" cy="1200329"/>
          </a:xfrm>
          <a:prstGeom prst="rect">
            <a:avLst/>
          </a:prstGeom>
          <a:noFill/>
        </p:spPr>
        <p:txBody>
          <a:bodyPr wrap="square" rtlCol="0">
            <a:spAutoFit/>
          </a:bodyPr>
          <a:lstStyle/>
          <a:p>
            <a:r>
              <a:rPr lang="en-CA" sz="7200" dirty="0" smtClean="0">
                <a:solidFill>
                  <a:srgbClr val="682D8E"/>
                </a:solidFill>
              </a:rPr>
              <a:t>x</a:t>
            </a:r>
            <a:endParaRPr lang="en-CA" sz="7200" dirty="0">
              <a:solidFill>
                <a:srgbClr val="682D8E"/>
              </a:solidFill>
            </a:endParaRPr>
          </a:p>
        </p:txBody>
      </p:sp>
      <p:grpSp>
        <p:nvGrpSpPr>
          <p:cNvPr id="30" name="Group 29"/>
          <p:cNvGrpSpPr/>
          <p:nvPr/>
        </p:nvGrpSpPr>
        <p:grpSpPr>
          <a:xfrm>
            <a:off x="2397297" y="2367548"/>
            <a:ext cx="884842" cy="878982"/>
            <a:chOff x="2397297" y="2367548"/>
            <a:chExt cx="884842" cy="878982"/>
          </a:xfrm>
        </p:grpSpPr>
        <p:pic>
          <p:nvPicPr>
            <p:cNvPr id="6" name="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397297" y="2367548"/>
              <a:ext cx="884842" cy="878982"/>
            </a:xfrm>
            <a:prstGeom prst="rect">
              <a:avLst/>
            </a:prstGeom>
          </p:spPr>
        </p:pic>
        <p:pic>
          <p:nvPicPr>
            <p:cNvPr id="21" name="Picture 20"/>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816180" y="2897347"/>
              <a:ext cx="179711" cy="179711"/>
            </a:xfrm>
            <a:prstGeom prst="rect">
              <a:avLst/>
            </a:prstGeom>
          </p:spPr>
        </p:pic>
      </p:grpSp>
      <p:pic>
        <p:nvPicPr>
          <p:cNvPr id="22" name="Picture 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01205" y="2598038"/>
            <a:ext cx="597260" cy="588995"/>
          </a:xfrm>
          <a:prstGeom prst="rect">
            <a:avLst/>
          </a:prstGeom>
        </p:spPr>
      </p:pic>
      <p:pic>
        <p:nvPicPr>
          <p:cNvPr id="23" name="Picture 2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767243" y="2564213"/>
            <a:ext cx="597260" cy="588995"/>
          </a:xfrm>
          <a:prstGeom prst="rect">
            <a:avLst/>
          </a:prstGeom>
        </p:spPr>
      </p:pic>
      <p:pic>
        <p:nvPicPr>
          <p:cNvPr id="24" name="Picture 23"/>
          <p:cNvPicPr>
            <a:picLocks noChangeAspect="1"/>
          </p:cNvPicPr>
          <p:nvPr/>
        </p:nvPicPr>
        <p:blipFill rotWithShape="1">
          <a:blip r:embed="rId4" cstate="email">
            <a:extLst>
              <a:ext uri="{28A0092B-C50C-407E-A947-70E740481C1C}">
                <a14:useLocalDpi xmlns:a14="http://schemas.microsoft.com/office/drawing/2010/main"/>
              </a:ext>
            </a:extLst>
          </a:blip>
          <a:srcRect l="24208" b="49915"/>
          <a:stretch/>
        </p:blipFill>
        <p:spPr>
          <a:xfrm>
            <a:off x="5630505" y="2474828"/>
            <a:ext cx="271856" cy="175986"/>
          </a:xfrm>
          <a:prstGeom prst="rect">
            <a:avLst/>
          </a:prstGeom>
        </p:spPr>
      </p:pic>
      <p:sp>
        <p:nvSpPr>
          <p:cNvPr id="25" name="Title 1"/>
          <p:cNvSpPr>
            <a:spLocks noGrp="1"/>
          </p:cNvSpPr>
          <p:nvPr>
            <p:ph type="title"/>
          </p:nvPr>
        </p:nvSpPr>
        <p:spPr>
          <a:xfrm>
            <a:off x="725432" y="37125"/>
            <a:ext cx="7426949" cy="819937"/>
          </a:xfrm>
        </p:spPr>
        <p:txBody>
          <a:bodyPr>
            <a:normAutofit fontScale="90000"/>
          </a:bodyPr>
          <a:lstStyle/>
          <a:p>
            <a:r>
              <a:rPr lang="en-CA" dirty="0" smtClean="0"/>
              <a:t>Secure Home Gateway (SHG) Goals </a:t>
            </a:r>
            <a:br>
              <a:rPr lang="en-CA" dirty="0" smtClean="0"/>
            </a:br>
            <a:endParaRPr lang="en-CA" dirty="0"/>
          </a:p>
        </p:txBody>
      </p:sp>
      <p:sp>
        <p:nvSpPr>
          <p:cNvPr id="26" name="TextBox 25"/>
          <p:cNvSpPr txBox="1"/>
          <p:nvPr/>
        </p:nvSpPr>
        <p:spPr>
          <a:xfrm>
            <a:off x="1374294" y="760695"/>
            <a:ext cx="3301383" cy="646331"/>
          </a:xfrm>
          <a:prstGeom prst="rect">
            <a:avLst/>
          </a:prstGeom>
          <a:noFill/>
        </p:spPr>
        <p:txBody>
          <a:bodyPr wrap="square" rtlCol="0">
            <a:spAutoFit/>
          </a:bodyPr>
          <a:lstStyle/>
          <a:p>
            <a:r>
              <a:rPr lang="en-US" b="1" dirty="0" smtClean="0">
                <a:solidFill>
                  <a:srgbClr val="682D8E"/>
                </a:solidFill>
              </a:rPr>
              <a:t>Protect</a:t>
            </a:r>
            <a:r>
              <a:rPr lang="en-US" dirty="0" smtClean="0"/>
              <a:t> </a:t>
            </a:r>
            <a:r>
              <a:rPr lang="en-US" dirty="0"/>
              <a:t>the internet from IoT devices </a:t>
            </a:r>
            <a:r>
              <a:rPr lang="en-US" b="1" dirty="0">
                <a:solidFill>
                  <a:srgbClr val="C00000"/>
                </a:solidFill>
              </a:rPr>
              <a:t>attacks</a:t>
            </a:r>
            <a:endParaRPr lang="en-US" dirty="0"/>
          </a:p>
        </p:txBody>
      </p:sp>
      <p:sp>
        <p:nvSpPr>
          <p:cNvPr id="27" name="TextBox 26"/>
          <p:cNvSpPr txBox="1"/>
          <p:nvPr/>
        </p:nvSpPr>
        <p:spPr>
          <a:xfrm>
            <a:off x="1592754" y="4244184"/>
            <a:ext cx="2822897" cy="923330"/>
          </a:xfrm>
          <a:prstGeom prst="rect">
            <a:avLst/>
          </a:prstGeom>
          <a:noFill/>
        </p:spPr>
        <p:txBody>
          <a:bodyPr wrap="square" rtlCol="0">
            <a:spAutoFit/>
          </a:bodyPr>
          <a:lstStyle/>
          <a:p>
            <a:pPr algn="r"/>
            <a:r>
              <a:rPr lang="en-US" b="1" dirty="0" smtClean="0">
                <a:solidFill>
                  <a:srgbClr val="682D8E"/>
                </a:solidFill>
              </a:rPr>
              <a:t>Protect</a:t>
            </a:r>
            <a:r>
              <a:rPr lang="en-US" dirty="0" smtClean="0"/>
              <a:t> IoT devices from internet </a:t>
            </a:r>
            <a:r>
              <a:rPr lang="en-US" b="1" dirty="0">
                <a:solidFill>
                  <a:srgbClr val="C00000"/>
                </a:solidFill>
              </a:rPr>
              <a:t>attacks</a:t>
            </a:r>
          </a:p>
          <a:p>
            <a:pPr algn="r"/>
            <a:endParaRPr lang="en-US" dirty="0"/>
          </a:p>
        </p:txBody>
      </p:sp>
      <p:sp>
        <p:nvSpPr>
          <p:cNvPr id="2" name="Arc 1"/>
          <p:cNvSpPr/>
          <p:nvPr/>
        </p:nvSpPr>
        <p:spPr>
          <a:xfrm>
            <a:off x="5496027" y="1874776"/>
            <a:ext cx="996022" cy="2079813"/>
          </a:xfrm>
          <a:prstGeom prst="arc">
            <a:avLst>
              <a:gd name="adj1" fmla="val 13922484"/>
              <a:gd name="adj2" fmla="val 8167849"/>
            </a:avLst>
          </a:prstGeom>
          <a:ln>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28" name="Arc 27"/>
          <p:cNvSpPr/>
          <p:nvPr/>
        </p:nvSpPr>
        <p:spPr>
          <a:xfrm>
            <a:off x="5341704" y="1764330"/>
            <a:ext cx="1316788" cy="2384471"/>
          </a:xfrm>
          <a:prstGeom prst="arc">
            <a:avLst>
              <a:gd name="adj1" fmla="val 13608385"/>
              <a:gd name="adj2" fmla="val 8495044"/>
            </a:avLst>
          </a:prstGeom>
          <a:ln>
            <a:solidFill>
              <a:srgbClr val="FF0000"/>
            </a:solidFill>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29" name="TextBox 28"/>
          <p:cNvSpPr txBox="1"/>
          <p:nvPr/>
        </p:nvSpPr>
        <p:spPr>
          <a:xfrm>
            <a:off x="6213449" y="2172320"/>
            <a:ext cx="723643" cy="1200329"/>
          </a:xfrm>
          <a:prstGeom prst="rect">
            <a:avLst/>
          </a:prstGeom>
          <a:noFill/>
        </p:spPr>
        <p:txBody>
          <a:bodyPr wrap="square" rtlCol="0">
            <a:spAutoFit/>
          </a:bodyPr>
          <a:lstStyle/>
          <a:p>
            <a:r>
              <a:rPr lang="en-CA" sz="7200" dirty="0" smtClean="0">
                <a:solidFill>
                  <a:srgbClr val="682D8E"/>
                </a:solidFill>
              </a:rPr>
              <a:t>x</a:t>
            </a:r>
            <a:endParaRPr lang="en-CA" sz="7200" dirty="0">
              <a:solidFill>
                <a:srgbClr val="682D8E"/>
              </a:solidFill>
            </a:endParaRPr>
          </a:p>
        </p:txBody>
      </p:sp>
      <p:sp>
        <p:nvSpPr>
          <p:cNvPr id="32" name="TextBox 31"/>
          <p:cNvSpPr txBox="1"/>
          <p:nvPr/>
        </p:nvSpPr>
        <p:spPr>
          <a:xfrm>
            <a:off x="6937092" y="2436800"/>
            <a:ext cx="2169501" cy="1200329"/>
          </a:xfrm>
          <a:prstGeom prst="rect">
            <a:avLst/>
          </a:prstGeom>
          <a:noFill/>
        </p:spPr>
        <p:txBody>
          <a:bodyPr wrap="square" rtlCol="0">
            <a:spAutoFit/>
          </a:bodyPr>
          <a:lstStyle/>
          <a:p>
            <a:r>
              <a:rPr lang="en-US" b="1" dirty="0" smtClean="0">
                <a:solidFill>
                  <a:srgbClr val="682D8E"/>
                </a:solidFill>
              </a:rPr>
              <a:t>Protect</a:t>
            </a:r>
            <a:r>
              <a:rPr lang="en-US" dirty="0" smtClean="0"/>
              <a:t> IoT</a:t>
            </a:r>
          </a:p>
          <a:p>
            <a:r>
              <a:rPr lang="en-US" dirty="0" smtClean="0"/>
              <a:t>devices from internal </a:t>
            </a:r>
            <a:r>
              <a:rPr lang="en-US" b="1" dirty="0" smtClean="0">
                <a:solidFill>
                  <a:srgbClr val="C00000"/>
                </a:solidFill>
              </a:rPr>
              <a:t>attacks</a:t>
            </a:r>
            <a:endParaRPr lang="en-US" b="1" dirty="0">
              <a:solidFill>
                <a:srgbClr val="C00000"/>
              </a:solidFill>
            </a:endParaRPr>
          </a:p>
          <a:p>
            <a:endParaRPr lang="en-US" dirty="0"/>
          </a:p>
        </p:txBody>
      </p:sp>
    </p:spTree>
    <p:extLst>
      <p:ext uri="{BB962C8B-B14F-4D97-AF65-F5344CB8AC3E}">
        <p14:creationId xmlns:p14="http://schemas.microsoft.com/office/powerpoint/2010/main" val="1022039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071154" y="1106192"/>
            <a:ext cx="7893231" cy="3877733"/>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lIns="36000" tIns="36000" rIns="36000" bIns="36000" rtlCol="0" anchor="b" anchorCtr="0">
            <a:normAutofit/>
          </a:bodyPr>
          <a:lstStyle/>
          <a:p>
            <a:pPr algn="ctr"/>
            <a:r>
              <a:rPr lang="en-CA" sz="2000" b="1" dirty="0" smtClean="0">
                <a:solidFill>
                  <a:schemeClr val="tx1"/>
                </a:solidFill>
              </a:rPr>
              <a:t>No Standard Home Network Security Framework</a:t>
            </a:r>
          </a:p>
        </p:txBody>
      </p:sp>
      <p:sp>
        <p:nvSpPr>
          <p:cNvPr id="2" name="Title 1"/>
          <p:cNvSpPr>
            <a:spLocks noGrp="1"/>
          </p:cNvSpPr>
          <p:nvPr>
            <p:ph type="title"/>
          </p:nvPr>
        </p:nvSpPr>
        <p:spPr>
          <a:xfrm>
            <a:off x="619130" y="0"/>
            <a:ext cx="7176398" cy="1014413"/>
          </a:xfrm>
        </p:spPr>
        <p:txBody>
          <a:bodyPr>
            <a:normAutofit/>
          </a:bodyPr>
          <a:lstStyle/>
          <a:p>
            <a:r>
              <a:rPr lang="en-CA" dirty="0" smtClean="0"/>
              <a:t>The many problems of today’s Home Gateway</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4</a:t>
            </a:fld>
            <a:endParaRPr lang="en-US" dirty="0"/>
          </a:p>
        </p:txBody>
      </p:sp>
      <p:sp>
        <p:nvSpPr>
          <p:cNvPr id="7" name="Rounded Rectangle 6"/>
          <p:cNvSpPr/>
          <p:nvPr/>
        </p:nvSpPr>
        <p:spPr>
          <a:xfrm>
            <a:off x="1638988" y="1707326"/>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standard onboarding process</a:t>
            </a:r>
          </a:p>
        </p:txBody>
      </p:sp>
      <p:sp>
        <p:nvSpPr>
          <p:cNvPr id="9" name="Rounded Rectangle 8"/>
          <p:cNvSpPr/>
          <p:nvPr/>
        </p:nvSpPr>
        <p:spPr>
          <a:xfrm>
            <a:off x="4203281" y="1305159"/>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outbound traffic security controls</a:t>
            </a:r>
          </a:p>
        </p:txBody>
      </p:sp>
      <p:sp>
        <p:nvSpPr>
          <p:cNvPr id="10" name="Rounded Rectangle 9"/>
          <p:cNvSpPr/>
          <p:nvPr/>
        </p:nvSpPr>
        <p:spPr>
          <a:xfrm>
            <a:off x="6767575" y="1707326"/>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Not globally reachable (no domain name)</a:t>
            </a:r>
          </a:p>
        </p:txBody>
      </p:sp>
      <p:sp>
        <p:nvSpPr>
          <p:cNvPr id="11" name="Rounded Rectangle 10"/>
          <p:cNvSpPr/>
          <p:nvPr/>
        </p:nvSpPr>
        <p:spPr>
          <a:xfrm>
            <a:off x="6796533" y="2959664"/>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unique WIFI keys per home device</a:t>
            </a:r>
          </a:p>
        </p:txBody>
      </p:sp>
      <p:sp>
        <p:nvSpPr>
          <p:cNvPr id="12" name="Rounded Rectangle 11"/>
          <p:cNvSpPr/>
          <p:nvPr/>
        </p:nvSpPr>
        <p:spPr>
          <a:xfrm>
            <a:off x="4197941" y="3386021"/>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device quarantining processes</a:t>
            </a:r>
          </a:p>
        </p:txBody>
      </p:sp>
      <p:sp>
        <p:nvSpPr>
          <p:cNvPr id="13" name="Rounded Rectangle 12"/>
          <p:cNvSpPr/>
          <p:nvPr/>
        </p:nvSpPr>
        <p:spPr>
          <a:xfrm>
            <a:off x="1638986" y="2962687"/>
            <a:ext cx="1757507" cy="804333"/>
          </a:xfrm>
          <a:prstGeom prst="round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dirty="0" smtClean="0"/>
              <a:t>No visibility on network activities</a:t>
            </a:r>
          </a:p>
        </p:txBody>
      </p:sp>
      <p:cxnSp>
        <p:nvCxnSpPr>
          <p:cNvPr id="19" name="Straight Connector 18"/>
          <p:cNvCxnSpPr>
            <a:stCxn id="7" idx="3"/>
            <a:endCxn id="8" idx="3"/>
          </p:cNvCxnSpPr>
          <p:nvPr/>
        </p:nvCxnSpPr>
        <p:spPr>
          <a:xfrm>
            <a:off x="3396495" y="2109493"/>
            <a:ext cx="2444653" cy="62768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3" idx="3"/>
            <a:endCxn id="8" idx="3"/>
          </p:cNvCxnSpPr>
          <p:nvPr/>
        </p:nvCxnSpPr>
        <p:spPr>
          <a:xfrm flipV="1">
            <a:off x="3396493" y="2737173"/>
            <a:ext cx="2444655" cy="627681"/>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0"/>
            <a:endCxn id="9" idx="2"/>
          </p:cNvCxnSpPr>
          <p:nvPr/>
        </p:nvCxnSpPr>
        <p:spPr>
          <a:xfrm flipV="1">
            <a:off x="5079148" y="2109492"/>
            <a:ext cx="2887" cy="250914"/>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8" idx="1"/>
            <a:endCxn id="11" idx="1"/>
          </p:cNvCxnSpPr>
          <p:nvPr/>
        </p:nvCxnSpPr>
        <p:spPr>
          <a:xfrm>
            <a:off x="4317148" y="2737173"/>
            <a:ext cx="2479385" cy="62465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8" idx="1"/>
            <a:endCxn id="10" idx="1"/>
          </p:cNvCxnSpPr>
          <p:nvPr/>
        </p:nvCxnSpPr>
        <p:spPr>
          <a:xfrm flipV="1">
            <a:off x="4317148" y="2109493"/>
            <a:ext cx="2450427" cy="62768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4317148" y="2360406"/>
            <a:ext cx="1524000" cy="753533"/>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smtClean="0"/>
              <a:t>Home</a:t>
            </a:r>
          </a:p>
          <a:p>
            <a:pPr algn="ctr"/>
            <a:r>
              <a:rPr lang="en-CA" dirty="0" smtClean="0"/>
              <a:t>Gateway</a:t>
            </a:r>
          </a:p>
        </p:txBody>
      </p:sp>
      <p:cxnSp>
        <p:nvCxnSpPr>
          <p:cNvPr id="35" name="Straight Connector 34"/>
          <p:cNvCxnSpPr>
            <a:stCxn id="12" idx="0"/>
            <a:endCxn id="8" idx="2"/>
          </p:cNvCxnSpPr>
          <p:nvPr/>
        </p:nvCxnSpPr>
        <p:spPr>
          <a:xfrm flipV="1">
            <a:off x="5076695" y="3113939"/>
            <a:ext cx="2453" cy="272082"/>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814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IoT</a:t>
            </a:r>
            <a:r>
              <a:rPr lang="en-CA" dirty="0" smtClean="0"/>
              <a:t> Device Security Landscape</a:t>
            </a:r>
            <a:endParaRPr lang="en-CA"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5</a:t>
            </a:fld>
            <a:endParaRPr lang="en-US" dirty="0"/>
          </a:p>
        </p:txBody>
      </p:sp>
      <p:grpSp>
        <p:nvGrpSpPr>
          <p:cNvPr id="5" name="Group 4"/>
          <p:cNvGrpSpPr/>
          <p:nvPr/>
        </p:nvGrpSpPr>
        <p:grpSpPr>
          <a:xfrm>
            <a:off x="3393943" y="2344559"/>
            <a:ext cx="924989" cy="1037686"/>
            <a:chOff x="7507812" y="5295380"/>
            <a:chExt cx="920576" cy="1132857"/>
          </a:xfrm>
        </p:grpSpPr>
        <p:pic>
          <p:nvPicPr>
            <p:cNvPr id="6" name="Picture 5"/>
            <p:cNvPicPr>
              <a:picLocks noChangeAspect="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507812" y="5507661"/>
              <a:ext cx="920576" cy="920576"/>
            </a:xfrm>
            <a:prstGeom prst="rect">
              <a:avLst/>
            </a:prstGeom>
          </p:spPr>
        </p:pic>
        <p:pic>
          <p:nvPicPr>
            <p:cNvPr id="7" name="Picture 6"/>
            <p:cNvPicPr>
              <a:picLocks noChangeAspect="1"/>
            </p:cNvPicPr>
            <p:nvPr/>
          </p:nvPicPr>
          <p:blipFill rotWithShape="1">
            <a:blip r:embed="rId3" cstate="email">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7644714" y="5295380"/>
              <a:ext cx="646772" cy="424563"/>
            </a:xfrm>
            <a:prstGeom prst="rect">
              <a:avLst/>
            </a:prstGeom>
          </p:spPr>
        </p:pic>
      </p:grpSp>
      <p:sp>
        <p:nvSpPr>
          <p:cNvPr id="8" name="Rounded Rectangle 7"/>
          <p:cNvSpPr/>
          <p:nvPr/>
        </p:nvSpPr>
        <p:spPr>
          <a:xfrm>
            <a:off x="861961" y="883443"/>
            <a:ext cx="1293410"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Many are Vulnerable</a:t>
            </a:r>
          </a:p>
        </p:txBody>
      </p:sp>
      <p:sp>
        <p:nvSpPr>
          <p:cNvPr id="9" name="Rounded Rectangle 8"/>
          <p:cNvSpPr/>
          <p:nvPr/>
        </p:nvSpPr>
        <p:spPr>
          <a:xfrm>
            <a:off x="2387424" y="883443"/>
            <a:ext cx="1498775"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lnSpcReduction="10000"/>
          </a:bodyPr>
          <a:lstStyle/>
          <a:p>
            <a:pPr algn="ctr"/>
            <a:r>
              <a:rPr lang="en-CA" sz="1500" dirty="0" smtClean="0"/>
              <a:t>Software is out of date</a:t>
            </a:r>
          </a:p>
        </p:txBody>
      </p:sp>
      <p:sp>
        <p:nvSpPr>
          <p:cNvPr id="10" name="Rounded Rectangle 9"/>
          <p:cNvSpPr/>
          <p:nvPr/>
        </p:nvSpPr>
        <p:spPr>
          <a:xfrm>
            <a:off x="3118516" y="1532715"/>
            <a:ext cx="2826055"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solidFill>
                  <a:schemeClr val="tx1"/>
                </a:solidFill>
              </a:rPr>
              <a:t>Focus: Time to market</a:t>
            </a:r>
            <a:endParaRPr lang="en-CA" sz="1500" dirty="0">
              <a:solidFill>
                <a:schemeClr val="tx1"/>
              </a:solidFill>
            </a:endParaRPr>
          </a:p>
          <a:p>
            <a:pPr algn="ctr"/>
            <a:r>
              <a:rPr lang="en-CA" sz="1500" dirty="0" smtClean="0"/>
              <a:t>Not to build correctly</a:t>
            </a:r>
          </a:p>
        </p:txBody>
      </p:sp>
      <p:sp>
        <p:nvSpPr>
          <p:cNvPr id="11" name="Rounded Rectangle 10"/>
          <p:cNvSpPr/>
          <p:nvPr/>
        </p:nvSpPr>
        <p:spPr>
          <a:xfrm>
            <a:off x="755600" y="3671218"/>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Contribute to DDoS attacks</a:t>
            </a:r>
          </a:p>
        </p:txBody>
      </p:sp>
      <p:sp>
        <p:nvSpPr>
          <p:cNvPr id="12" name="Rounded Rectangle 11"/>
          <p:cNvSpPr/>
          <p:nvPr/>
        </p:nvSpPr>
        <p:spPr>
          <a:xfrm>
            <a:off x="4212771" y="883443"/>
            <a:ext cx="2272938"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Cloud architecture dependencies</a:t>
            </a:r>
          </a:p>
        </p:txBody>
      </p:sp>
      <p:sp>
        <p:nvSpPr>
          <p:cNvPr id="13" name="Rounded Rectangle 12"/>
          <p:cNvSpPr/>
          <p:nvPr/>
        </p:nvSpPr>
        <p:spPr>
          <a:xfrm>
            <a:off x="1870993" y="4369204"/>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Compromise your network</a:t>
            </a:r>
          </a:p>
        </p:txBody>
      </p:sp>
      <p:sp>
        <p:nvSpPr>
          <p:cNvPr id="14" name="Rounded Rectangle 13"/>
          <p:cNvSpPr/>
          <p:nvPr/>
        </p:nvSpPr>
        <p:spPr>
          <a:xfrm>
            <a:off x="2986386" y="3671218"/>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Steal private information</a:t>
            </a:r>
          </a:p>
        </p:txBody>
      </p:sp>
      <p:sp>
        <p:nvSpPr>
          <p:cNvPr id="15" name="Rounded Rectangle 14"/>
          <p:cNvSpPr/>
          <p:nvPr/>
        </p:nvSpPr>
        <p:spPr>
          <a:xfrm>
            <a:off x="4101779" y="4369204"/>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Record video and voice</a:t>
            </a:r>
          </a:p>
        </p:txBody>
      </p:sp>
      <p:sp>
        <p:nvSpPr>
          <p:cNvPr id="16" name="Rounded Rectangle 15"/>
          <p:cNvSpPr/>
          <p:nvPr/>
        </p:nvSpPr>
        <p:spPr>
          <a:xfrm>
            <a:off x="5217172" y="3671218"/>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Steal WIFI credentials</a:t>
            </a:r>
          </a:p>
        </p:txBody>
      </p:sp>
      <p:sp>
        <p:nvSpPr>
          <p:cNvPr id="17" name="Rounded Rectangle 16"/>
          <p:cNvSpPr/>
          <p:nvPr/>
        </p:nvSpPr>
        <p:spPr>
          <a:xfrm>
            <a:off x="6332565" y="4369204"/>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fontScale="92500" lnSpcReduction="10000"/>
          </a:bodyPr>
          <a:lstStyle/>
          <a:p>
            <a:pPr algn="ctr"/>
            <a:r>
              <a:rPr lang="en-CA" sz="1500" dirty="0" smtClean="0"/>
              <a:t>Distribute malware</a:t>
            </a:r>
          </a:p>
        </p:txBody>
      </p:sp>
      <p:sp>
        <p:nvSpPr>
          <p:cNvPr id="18" name="Rounded Rectangle 17"/>
          <p:cNvSpPr/>
          <p:nvPr/>
        </p:nvSpPr>
        <p:spPr>
          <a:xfrm>
            <a:off x="7447960" y="3671218"/>
            <a:ext cx="1522950" cy="540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normAutofit/>
          </a:bodyPr>
          <a:lstStyle/>
          <a:p>
            <a:pPr algn="ctr"/>
            <a:r>
              <a:rPr lang="en-CA" sz="1500" dirty="0"/>
              <a:t>Send spam</a:t>
            </a:r>
          </a:p>
        </p:txBody>
      </p:sp>
      <p:sp>
        <p:nvSpPr>
          <p:cNvPr id="19" name="Rounded Rectangle 18"/>
          <p:cNvSpPr/>
          <p:nvPr/>
        </p:nvSpPr>
        <p:spPr>
          <a:xfrm>
            <a:off x="1168859" y="1532715"/>
            <a:ext cx="1597196"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Some are Unsupported</a:t>
            </a:r>
          </a:p>
        </p:txBody>
      </p:sp>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56490" y="2539006"/>
            <a:ext cx="681664" cy="681664"/>
          </a:xfrm>
          <a:prstGeom prst="rect">
            <a:avLst/>
          </a:prstGeom>
        </p:spPr>
      </p:pic>
      <p:sp>
        <p:nvSpPr>
          <p:cNvPr id="21" name="Rounded Rectangle 20"/>
          <p:cNvSpPr/>
          <p:nvPr/>
        </p:nvSpPr>
        <p:spPr>
          <a:xfrm>
            <a:off x="6297033" y="1532715"/>
            <a:ext cx="2504068"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Many standards being developed</a:t>
            </a:r>
          </a:p>
        </p:txBody>
      </p:sp>
      <p:sp>
        <p:nvSpPr>
          <p:cNvPr id="22" name="Rounded Rectangle 21"/>
          <p:cNvSpPr/>
          <p:nvPr/>
        </p:nvSpPr>
        <p:spPr>
          <a:xfrm>
            <a:off x="6740122" y="883443"/>
            <a:ext cx="2070161"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Full access to the </a:t>
            </a:r>
            <a:r>
              <a:rPr lang="en-CA" sz="1500" dirty="0" smtClean="0">
                <a:solidFill>
                  <a:schemeClr val="tx1"/>
                </a:solidFill>
              </a:rPr>
              <a:t>ENTIRE</a:t>
            </a:r>
            <a:r>
              <a:rPr lang="en-CA" sz="1500" dirty="0" smtClean="0"/>
              <a:t> Internet</a:t>
            </a:r>
          </a:p>
        </p:txBody>
      </p:sp>
      <p:sp>
        <p:nvSpPr>
          <p:cNvPr id="23" name="Rectangle 22"/>
          <p:cNvSpPr/>
          <p:nvPr/>
        </p:nvSpPr>
        <p:spPr>
          <a:xfrm>
            <a:off x="2286000" y="2110085"/>
            <a:ext cx="4572000" cy="646331"/>
          </a:xfrm>
          <a:prstGeom prst="rect">
            <a:avLst/>
          </a:prstGeom>
        </p:spPr>
        <p:txBody>
          <a:bodyPr>
            <a:spAutoFit/>
          </a:bodyPr>
          <a:lstStyle/>
          <a:p>
            <a:pPr marL="342900" indent="-342900">
              <a:buFont typeface="Arial" panose="020B0604020202020204" pitchFamily="34" charset="0"/>
              <a:buChar char="•"/>
            </a:pPr>
            <a:r>
              <a:rPr lang="en-US" dirty="0"/>
              <a:t/>
            </a:r>
            <a:br>
              <a:rPr lang="en-US" dirty="0"/>
            </a:br>
            <a:endParaRPr lang="en-US" dirty="0"/>
          </a:p>
        </p:txBody>
      </p:sp>
      <p:sp>
        <p:nvSpPr>
          <p:cNvPr id="24" name="Rounded Rectangle 23"/>
          <p:cNvSpPr/>
          <p:nvPr/>
        </p:nvSpPr>
        <p:spPr>
          <a:xfrm>
            <a:off x="861960" y="2181987"/>
            <a:ext cx="2255491"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US" sz="1500" dirty="0"/>
              <a:t>Lack of secure testing and design</a:t>
            </a:r>
            <a:endParaRPr lang="en-CA" sz="1500" dirty="0" smtClean="0"/>
          </a:p>
        </p:txBody>
      </p:sp>
      <p:sp>
        <p:nvSpPr>
          <p:cNvPr id="25" name="Rounded Rectangle 24"/>
          <p:cNvSpPr/>
          <p:nvPr/>
        </p:nvSpPr>
        <p:spPr>
          <a:xfrm>
            <a:off x="6426927" y="2181987"/>
            <a:ext cx="2076994" cy="540000"/>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US" sz="1600" dirty="0"/>
              <a:t>Require active monitoring</a:t>
            </a:r>
          </a:p>
        </p:txBody>
      </p:sp>
      <p:grpSp>
        <p:nvGrpSpPr>
          <p:cNvPr id="26" name="Group 25"/>
          <p:cNvGrpSpPr/>
          <p:nvPr/>
        </p:nvGrpSpPr>
        <p:grpSpPr>
          <a:xfrm>
            <a:off x="5275712" y="2482167"/>
            <a:ext cx="738742" cy="900078"/>
            <a:chOff x="9492343" y="802812"/>
            <a:chExt cx="315399" cy="426933"/>
          </a:xfrm>
        </p:grpSpPr>
        <p:pic>
          <p:nvPicPr>
            <p:cNvPr id="27" name="Picture 26" descr="Related image"/>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92343" y="802812"/>
              <a:ext cx="315399" cy="3153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Users\X168453\Documents\Madhav Goyal\Helveticons\Lightbulb Active_0\Lightbulb active_RGB_PU.jpg"/>
            <p:cNvPicPr>
              <a:picLocks noChangeAspect="1" noChangeArrowheads="1"/>
            </p:cNvPicPr>
            <p:nvPr/>
          </p:nvPicPr>
          <p:blipFill rotWithShape="1">
            <a:blip r:embed="rId6"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rcRect l="24968" t="64768" r="-1"/>
            <a:stretch/>
          </p:blipFill>
          <p:spPr bwMode="auto">
            <a:xfrm>
              <a:off x="9592573" y="1091142"/>
              <a:ext cx="166105" cy="1386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5254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IoT vendors are creating dependency on cloud architecture </a:t>
            </a:r>
            <a:endParaRPr lang="en-US" dirty="0"/>
          </a:p>
        </p:txBody>
      </p:sp>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6</a:t>
            </a:fld>
            <a:endParaRPr lang="en-US" dirty="0"/>
          </a:p>
        </p:txBody>
      </p:sp>
      <p:sp>
        <p:nvSpPr>
          <p:cNvPr id="30" name="TextBox 29"/>
          <p:cNvSpPr txBox="1"/>
          <p:nvPr/>
        </p:nvSpPr>
        <p:spPr>
          <a:xfrm>
            <a:off x="0" y="1408386"/>
            <a:ext cx="184731"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38703" y="3158508"/>
            <a:ext cx="1162629" cy="1230571"/>
          </a:xfrm>
          <a:prstGeom prst="rect">
            <a:avLst/>
          </a:prstGeom>
        </p:spPr>
      </p:pic>
      <p:pic>
        <p:nvPicPr>
          <p:cNvPr id="6" name="Picture 5"/>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1797172" y="3271980"/>
            <a:ext cx="687233" cy="717328"/>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45975" y="1694756"/>
            <a:ext cx="716083" cy="752909"/>
          </a:xfrm>
          <a:prstGeom prst="rect">
            <a:avLst/>
          </a:prstGeom>
        </p:spPr>
      </p:pic>
      <p:sp>
        <p:nvSpPr>
          <p:cNvPr id="8" name="TextBox 7"/>
          <p:cNvSpPr txBox="1"/>
          <p:nvPr/>
        </p:nvSpPr>
        <p:spPr>
          <a:xfrm>
            <a:off x="6532539" y="4051638"/>
            <a:ext cx="1146468" cy="338554"/>
          </a:xfrm>
          <a:prstGeom prst="rect">
            <a:avLst/>
          </a:prstGeom>
          <a:noFill/>
        </p:spPr>
        <p:txBody>
          <a:bodyPr wrap="none" rtlCol="0">
            <a:spAutoFit/>
          </a:bodyPr>
          <a:lstStyle/>
          <a:p>
            <a:pPr algn="ctr"/>
            <a:r>
              <a:rPr lang="en-CA" sz="1600" b="1" dirty="0" smtClean="0"/>
              <a:t>At home</a:t>
            </a:r>
          </a:p>
        </p:txBody>
      </p:sp>
      <p:grpSp>
        <p:nvGrpSpPr>
          <p:cNvPr id="9" name="Group 8"/>
          <p:cNvGrpSpPr/>
          <p:nvPr/>
        </p:nvGrpSpPr>
        <p:grpSpPr>
          <a:xfrm>
            <a:off x="6850125" y="3387642"/>
            <a:ext cx="558982" cy="691262"/>
            <a:chOff x="8517996" y="5013426"/>
            <a:chExt cx="593304" cy="676234"/>
          </a:xfrm>
        </p:grpSpPr>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17996" y="5104566"/>
              <a:ext cx="593304" cy="585094"/>
            </a:xfrm>
            <a:prstGeom prst="rect">
              <a:avLst/>
            </a:prstGeom>
          </p:spPr>
        </p:pic>
        <p:pic>
          <p:nvPicPr>
            <p:cNvPr id="11" name="Picture 10"/>
            <p:cNvPicPr>
              <a:picLocks noChangeAspect="1"/>
            </p:cNvPicPr>
            <p:nvPr/>
          </p:nvPicPr>
          <p:blipFill rotWithShape="1">
            <a:blip r:embed="rId7" cstate="email">
              <a:extLst>
                <a:ext uri="{28A0092B-C50C-407E-A947-70E740481C1C}">
                  <a14:useLocalDpi xmlns:a14="http://schemas.microsoft.com/office/drawing/2010/main"/>
                </a:ext>
              </a:extLst>
            </a:blip>
            <a:srcRect l="24208" b="49915"/>
            <a:stretch/>
          </p:blipFill>
          <p:spPr>
            <a:xfrm>
              <a:off x="8679251" y="5013426"/>
              <a:ext cx="271856" cy="175986"/>
            </a:xfrm>
            <a:prstGeom prst="rect">
              <a:avLst/>
            </a:prstGeom>
          </p:spPr>
        </p:pic>
      </p:grpSp>
      <p:cxnSp>
        <p:nvCxnSpPr>
          <p:cNvPr id="13" name="Straight Arrow Connector 12"/>
          <p:cNvCxnSpPr>
            <a:stCxn id="10" idx="1"/>
            <a:endCxn id="36" idx="3"/>
          </p:cNvCxnSpPr>
          <p:nvPr/>
        </p:nvCxnSpPr>
        <p:spPr>
          <a:xfrm flipH="1">
            <a:off x="6247736" y="3779856"/>
            <a:ext cx="602389" cy="1081"/>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H="1">
            <a:off x="2644563" y="3769373"/>
            <a:ext cx="1486382" cy="10483"/>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sp>
        <p:nvSpPr>
          <p:cNvPr id="29" name="Freeform 28"/>
          <p:cNvSpPr/>
          <p:nvPr/>
        </p:nvSpPr>
        <p:spPr>
          <a:xfrm>
            <a:off x="4993862" y="2329404"/>
            <a:ext cx="1801609" cy="1158429"/>
          </a:xfrm>
          <a:custGeom>
            <a:avLst/>
            <a:gdLst>
              <a:gd name="connsiteX0" fmla="*/ 1278467 w 1278467"/>
              <a:gd name="connsiteY0" fmla="*/ 948266 h 951182"/>
              <a:gd name="connsiteX1" fmla="*/ 381000 w 1278467"/>
              <a:gd name="connsiteY1" fmla="*/ 804333 h 951182"/>
              <a:gd name="connsiteX2" fmla="*/ 0 w 1278467"/>
              <a:gd name="connsiteY2" fmla="*/ 0 h 951182"/>
            </a:gdLst>
            <a:ahLst/>
            <a:cxnLst>
              <a:cxn ang="0">
                <a:pos x="connsiteX0" y="connsiteY0"/>
              </a:cxn>
              <a:cxn ang="0">
                <a:pos x="connsiteX1" y="connsiteY1"/>
              </a:cxn>
              <a:cxn ang="0">
                <a:pos x="connsiteX2" y="connsiteY2"/>
              </a:cxn>
            </a:cxnLst>
            <a:rect l="l" t="t" r="r" b="b"/>
            <a:pathLst>
              <a:path w="1278467" h="951182">
                <a:moveTo>
                  <a:pt x="1278467" y="948266"/>
                </a:moveTo>
                <a:cubicBezTo>
                  <a:pt x="936272" y="955321"/>
                  <a:pt x="594078" y="962377"/>
                  <a:pt x="381000" y="804333"/>
                </a:cubicBezTo>
                <a:cubicBezTo>
                  <a:pt x="167922" y="646289"/>
                  <a:pt x="83961" y="323144"/>
                  <a:pt x="0" y="0"/>
                </a:cubicBezTo>
              </a:path>
            </a:pathLst>
          </a:custGeom>
          <a:noFill/>
          <a:ln w="57150">
            <a:solidFill>
              <a:schemeClr val="accent6">
                <a:lumMod val="7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2000"/>
          </a:p>
        </p:txBody>
      </p:sp>
      <p:sp>
        <p:nvSpPr>
          <p:cNvPr id="31" name="Freeform 30"/>
          <p:cNvSpPr/>
          <p:nvPr/>
        </p:nvSpPr>
        <p:spPr>
          <a:xfrm flipH="1">
            <a:off x="2644562" y="2329404"/>
            <a:ext cx="1769606" cy="1238142"/>
          </a:xfrm>
          <a:custGeom>
            <a:avLst/>
            <a:gdLst>
              <a:gd name="connsiteX0" fmla="*/ 1278467 w 1278467"/>
              <a:gd name="connsiteY0" fmla="*/ 948266 h 951182"/>
              <a:gd name="connsiteX1" fmla="*/ 381000 w 1278467"/>
              <a:gd name="connsiteY1" fmla="*/ 804333 h 951182"/>
              <a:gd name="connsiteX2" fmla="*/ 0 w 1278467"/>
              <a:gd name="connsiteY2" fmla="*/ 0 h 951182"/>
            </a:gdLst>
            <a:ahLst/>
            <a:cxnLst>
              <a:cxn ang="0">
                <a:pos x="connsiteX0" y="connsiteY0"/>
              </a:cxn>
              <a:cxn ang="0">
                <a:pos x="connsiteX1" y="connsiteY1"/>
              </a:cxn>
              <a:cxn ang="0">
                <a:pos x="connsiteX2" y="connsiteY2"/>
              </a:cxn>
            </a:cxnLst>
            <a:rect l="l" t="t" r="r" b="b"/>
            <a:pathLst>
              <a:path w="1278467" h="951182">
                <a:moveTo>
                  <a:pt x="1278467" y="948266"/>
                </a:moveTo>
                <a:cubicBezTo>
                  <a:pt x="936272" y="955321"/>
                  <a:pt x="594078" y="962377"/>
                  <a:pt x="381000" y="804333"/>
                </a:cubicBezTo>
                <a:cubicBezTo>
                  <a:pt x="167922" y="646289"/>
                  <a:pt x="83961" y="323144"/>
                  <a:pt x="0" y="0"/>
                </a:cubicBezTo>
              </a:path>
            </a:pathLst>
          </a:custGeom>
          <a:noFill/>
          <a:ln w="57150">
            <a:solidFill>
              <a:schemeClr val="accent6">
                <a:lumMod val="7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2000"/>
          </a:p>
        </p:txBody>
      </p:sp>
      <p:sp>
        <p:nvSpPr>
          <p:cNvPr id="33" name="TextBox 32"/>
          <p:cNvSpPr txBox="1"/>
          <p:nvPr/>
        </p:nvSpPr>
        <p:spPr>
          <a:xfrm>
            <a:off x="4061841" y="1217514"/>
            <a:ext cx="1298753" cy="584776"/>
          </a:xfrm>
          <a:prstGeom prst="rect">
            <a:avLst/>
          </a:prstGeom>
          <a:noFill/>
        </p:spPr>
        <p:txBody>
          <a:bodyPr wrap="none" rtlCol="0">
            <a:spAutoFit/>
          </a:bodyPr>
          <a:lstStyle/>
          <a:p>
            <a:pPr algn="ctr"/>
            <a:r>
              <a:rPr lang="en-CA" sz="1600" b="1" dirty="0" smtClean="0"/>
              <a:t>IoT Cloud</a:t>
            </a:r>
          </a:p>
          <a:p>
            <a:pPr algn="ctr"/>
            <a:r>
              <a:rPr lang="en-CA" sz="1600" b="1" dirty="0" smtClean="0"/>
              <a:t>Services</a:t>
            </a:r>
          </a:p>
        </p:txBody>
      </p:sp>
      <p:sp>
        <p:nvSpPr>
          <p:cNvPr id="34" name="TextBox 33"/>
          <p:cNvSpPr txBox="1"/>
          <p:nvPr/>
        </p:nvSpPr>
        <p:spPr>
          <a:xfrm>
            <a:off x="1327411" y="4051638"/>
            <a:ext cx="1547218" cy="338554"/>
          </a:xfrm>
          <a:prstGeom prst="rect">
            <a:avLst/>
          </a:prstGeom>
          <a:noFill/>
        </p:spPr>
        <p:txBody>
          <a:bodyPr wrap="none" rtlCol="0">
            <a:spAutoFit/>
          </a:bodyPr>
          <a:lstStyle/>
          <a:p>
            <a:pPr algn="ctr"/>
            <a:r>
              <a:rPr lang="en-CA" sz="1600" b="1" dirty="0" smtClean="0"/>
              <a:t>On the road</a:t>
            </a:r>
          </a:p>
        </p:txBody>
      </p:sp>
      <p:cxnSp>
        <p:nvCxnSpPr>
          <p:cNvPr id="43" name="Straight Arrow Connector 42"/>
          <p:cNvCxnSpPr>
            <a:stCxn id="36" idx="1"/>
            <a:endCxn id="5" idx="3"/>
          </p:cNvCxnSpPr>
          <p:nvPr/>
        </p:nvCxnSpPr>
        <p:spPr>
          <a:xfrm flipH="1" flipV="1">
            <a:off x="5301332" y="3773794"/>
            <a:ext cx="547734" cy="7143"/>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pic>
        <p:nvPicPr>
          <p:cNvPr id="36" name="Picture 3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849066" y="3582922"/>
            <a:ext cx="398670" cy="396030"/>
          </a:xfrm>
          <a:prstGeom prst="rect">
            <a:avLst/>
          </a:prstGeom>
          <a:ln>
            <a:noFill/>
          </a:ln>
        </p:spPr>
      </p:pic>
      <p:cxnSp>
        <p:nvCxnSpPr>
          <p:cNvPr id="53" name="Curved Connector 52"/>
          <p:cNvCxnSpPr/>
          <p:nvPr/>
        </p:nvCxnSpPr>
        <p:spPr>
          <a:xfrm>
            <a:off x="2644563" y="3989308"/>
            <a:ext cx="2117937" cy="529352"/>
          </a:xfrm>
          <a:prstGeom prst="curvedConnector3">
            <a:avLst/>
          </a:prstGeom>
          <a:ln w="57150">
            <a:solidFill>
              <a:srgbClr val="00B05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Curved Connector 54"/>
          <p:cNvCxnSpPr/>
          <p:nvPr/>
        </p:nvCxnSpPr>
        <p:spPr>
          <a:xfrm flipH="1">
            <a:off x="4762500" y="3989308"/>
            <a:ext cx="2117937" cy="529352"/>
          </a:xfrm>
          <a:prstGeom prst="curvedConnector3">
            <a:avLst/>
          </a:prstGeom>
          <a:ln w="57150">
            <a:solidFill>
              <a:srgbClr val="00B05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3684559" y="4571090"/>
            <a:ext cx="2135521" cy="369332"/>
          </a:xfrm>
          <a:prstGeom prst="rect">
            <a:avLst/>
          </a:prstGeom>
        </p:spPr>
        <p:txBody>
          <a:bodyPr wrap="none">
            <a:spAutoFit/>
          </a:bodyPr>
          <a:lstStyle/>
          <a:p>
            <a:r>
              <a:rPr lang="en-CA" b="1" dirty="0" smtClean="0">
                <a:solidFill>
                  <a:srgbClr val="00B050"/>
                </a:solidFill>
              </a:rPr>
              <a:t>Direct is better</a:t>
            </a:r>
            <a:endParaRPr lang="en-CA" dirty="0">
              <a:solidFill>
                <a:srgbClr val="00B050"/>
              </a:solidFill>
            </a:endParaRPr>
          </a:p>
        </p:txBody>
      </p:sp>
      <p:sp>
        <p:nvSpPr>
          <p:cNvPr id="23" name="Rounded Rectangle 22"/>
          <p:cNvSpPr/>
          <p:nvPr/>
        </p:nvSpPr>
        <p:spPr>
          <a:xfrm>
            <a:off x="5811154" y="1665349"/>
            <a:ext cx="2989946" cy="85461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US" sz="1600" dirty="0"/>
              <a:t>Personal information is of </a:t>
            </a:r>
            <a:r>
              <a:rPr lang="en-US" sz="1600" dirty="0" smtClean="0"/>
              <a:t>great value to vendors</a:t>
            </a:r>
            <a:endParaRPr lang="en-CA" sz="1600" dirty="0" smtClean="0"/>
          </a:p>
        </p:txBody>
      </p:sp>
      <p:sp>
        <p:nvSpPr>
          <p:cNvPr id="24" name="Rounded Rectangle 23"/>
          <p:cNvSpPr/>
          <p:nvPr/>
        </p:nvSpPr>
        <p:spPr>
          <a:xfrm>
            <a:off x="685799" y="1682275"/>
            <a:ext cx="2908403" cy="85461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US" sz="1600" dirty="0" smtClean="0"/>
              <a:t>A domain name </a:t>
            </a:r>
            <a:r>
              <a:rPr lang="en-US" sz="1600" dirty="0"/>
              <a:t>for the home makes this </a:t>
            </a:r>
            <a:r>
              <a:rPr lang="en-US" sz="1600" dirty="0" smtClean="0"/>
              <a:t>easier</a:t>
            </a:r>
            <a:endParaRPr lang="en-CA" sz="1600" dirty="0" smtClean="0"/>
          </a:p>
        </p:txBody>
      </p:sp>
    </p:spTree>
    <p:extLst>
      <p:ext uri="{BB962C8B-B14F-4D97-AF65-F5344CB8AC3E}">
        <p14:creationId xmlns:p14="http://schemas.microsoft.com/office/powerpoint/2010/main" val="1949655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1630972" y="1609118"/>
            <a:ext cx="6093823" cy="2849379"/>
          </a:xfrm>
          <a:prstGeom prst="roundRect">
            <a:avLst>
              <a:gd name="adj" fmla="val 3999"/>
            </a:avLst>
          </a:prstGeom>
          <a:solidFill>
            <a:schemeClr val="accent4">
              <a:alpha val="50000"/>
            </a:schemeClr>
          </a:solidFill>
          <a:ln w="57150">
            <a:solidFill>
              <a:srgbClr val="7030A0"/>
            </a:solidFill>
          </a:ln>
        </p:spPr>
        <p:style>
          <a:lnRef idx="0">
            <a:scrgbClr r="0" g="0" b="0"/>
          </a:lnRef>
          <a:fillRef idx="0">
            <a:scrgbClr r="0" g="0" b="0"/>
          </a:fillRef>
          <a:effectRef idx="0">
            <a:scrgbClr r="0" g="0" b="0"/>
          </a:effectRef>
          <a:fontRef idx="minor">
            <a:schemeClr val="lt1"/>
          </a:fontRef>
        </p:style>
        <p:txBody>
          <a:bodyPr rtlCol="0" anchor="b"/>
          <a:lstStyle/>
          <a:p>
            <a:pPr algn="ctr"/>
            <a:endParaRPr lang="en-CA" sz="1600" dirty="0" smtClean="0">
              <a:solidFill>
                <a:schemeClr val="tx1"/>
              </a:solidFill>
            </a:endParaRPr>
          </a:p>
        </p:txBody>
      </p:sp>
      <p:sp>
        <p:nvSpPr>
          <p:cNvPr id="2" name="Title 1"/>
          <p:cNvSpPr>
            <a:spLocks noGrp="1"/>
          </p:cNvSpPr>
          <p:nvPr>
            <p:ph type="title"/>
          </p:nvPr>
        </p:nvSpPr>
        <p:spPr/>
        <p:txBody>
          <a:bodyPr/>
          <a:lstStyle/>
          <a:p>
            <a:r>
              <a:rPr lang="en-CA" dirty="0" smtClean="0"/>
              <a:t>Project Evolution –&gt; To a Secure Home Gateway (SHG) Prototype </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7</a:t>
            </a:fld>
            <a:endParaRPr lang="en-US" dirty="0"/>
          </a:p>
        </p:txBody>
      </p:sp>
      <p:sp>
        <p:nvSpPr>
          <p:cNvPr id="4" name="Rounded Rectangle 3"/>
          <p:cNvSpPr/>
          <p:nvPr/>
        </p:nvSpPr>
        <p:spPr>
          <a:xfrm>
            <a:off x="2256506" y="1225070"/>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MUD Server Repository / Curation</a:t>
            </a:r>
          </a:p>
        </p:txBody>
      </p:sp>
      <p:sp>
        <p:nvSpPr>
          <p:cNvPr id="18" name="Rounded Rectangle 17"/>
          <p:cNvSpPr/>
          <p:nvPr/>
        </p:nvSpPr>
        <p:spPr>
          <a:xfrm>
            <a:off x="563107" y="1236390"/>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err="1" smtClean="0"/>
              <a:t>openWRT</a:t>
            </a:r>
            <a:endParaRPr lang="en-CA" sz="1600" dirty="0" smtClean="0"/>
          </a:p>
          <a:p>
            <a:pPr algn="ctr"/>
            <a:r>
              <a:rPr lang="en-CA" sz="1600" dirty="0" err="1" smtClean="0"/>
              <a:t>Turris</a:t>
            </a:r>
            <a:r>
              <a:rPr lang="en-CA" sz="1600" dirty="0" smtClean="0"/>
              <a:t> Omnia</a:t>
            </a:r>
          </a:p>
          <a:p>
            <a:pPr algn="ctr"/>
            <a:r>
              <a:rPr lang="en-CA" sz="1600" dirty="0" smtClean="0"/>
              <a:t>CZNIC</a:t>
            </a:r>
          </a:p>
        </p:txBody>
      </p:sp>
      <p:sp>
        <p:nvSpPr>
          <p:cNvPr id="22" name="Rounded Rectangle 21"/>
          <p:cNvSpPr/>
          <p:nvPr/>
        </p:nvSpPr>
        <p:spPr>
          <a:xfrm>
            <a:off x="3949905" y="1231917"/>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SHG MUD Controller</a:t>
            </a:r>
          </a:p>
          <a:p>
            <a:pPr algn="ctr"/>
            <a:r>
              <a:rPr lang="en-CA" sz="1600" dirty="0" smtClean="0"/>
              <a:t>Supervisor</a:t>
            </a:r>
          </a:p>
        </p:txBody>
      </p:sp>
      <p:sp>
        <p:nvSpPr>
          <p:cNvPr id="23" name="Rounded Rectangle 22"/>
          <p:cNvSpPr/>
          <p:nvPr/>
        </p:nvSpPr>
        <p:spPr>
          <a:xfrm>
            <a:off x="5643304" y="1225069"/>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SHG App “Ease of Use”</a:t>
            </a:r>
          </a:p>
        </p:txBody>
      </p:sp>
      <p:sp>
        <p:nvSpPr>
          <p:cNvPr id="24" name="Rounded Rectangle 23"/>
          <p:cNvSpPr/>
          <p:nvPr/>
        </p:nvSpPr>
        <p:spPr>
          <a:xfrm>
            <a:off x="7336703" y="1225068"/>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a:bodyPr>
          <a:lstStyle/>
          <a:p>
            <a:pPr algn="ctr"/>
            <a:r>
              <a:rPr lang="en-CA" sz="1600" dirty="0" smtClean="0"/>
              <a:t>SIDN (.NL) SPIN</a:t>
            </a:r>
          </a:p>
        </p:txBody>
      </p:sp>
      <p:sp>
        <p:nvSpPr>
          <p:cNvPr id="25" name="Rounded Rectangle 24"/>
          <p:cNvSpPr/>
          <p:nvPr/>
        </p:nvSpPr>
        <p:spPr>
          <a:xfrm>
            <a:off x="7336703" y="2198893"/>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err="1"/>
              <a:t>p</a:t>
            </a:r>
            <a:r>
              <a:rPr lang="en-CA" sz="1600" dirty="0" err="1" smtClean="0"/>
              <a:t>rpl</a:t>
            </a:r>
            <a:r>
              <a:rPr lang="en-CA" sz="1600" dirty="0" smtClean="0"/>
              <a:t> Foundation</a:t>
            </a:r>
          </a:p>
          <a:p>
            <a:pPr algn="ctr"/>
            <a:r>
              <a:rPr lang="en-CA" sz="1600" dirty="0" smtClean="0"/>
              <a:t>(</a:t>
            </a:r>
            <a:r>
              <a:rPr lang="en-CA" sz="1600" dirty="0" err="1" smtClean="0"/>
              <a:t>prplWrt</a:t>
            </a:r>
            <a:r>
              <a:rPr lang="en-CA" sz="1600" dirty="0" smtClean="0"/>
              <a:t>)</a:t>
            </a:r>
          </a:p>
        </p:txBody>
      </p:sp>
      <p:sp>
        <p:nvSpPr>
          <p:cNvPr id="26" name="Rounded Rectangle 25"/>
          <p:cNvSpPr/>
          <p:nvPr/>
        </p:nvSpPr>
        <p:spPr>
          <a:xfrm>
            <a:off x="7336703" y="3172720"/>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Mozilla </a:t>
            </a:r>
            <a:r>
              <a:rPr lang="en-CA" sz="1600" dirty="0" err="1" smtClean="0"/>
              <a:t>IoT</a:t>
            </a:r>
            <a:r>
              <a:rPr lang="en-CA" sz="1600" dirty="0" smtClean="0"/>
              <a:t> -</a:t>
            </a:r>
          </a:p>
          <a:p>
            <a:pPr algn="ctr"/>
            <a:r>
              <a:rPr lang="en-CA" sz="1600" dirty="0"/>
              <a:t>Web Thing API </a:t>
            </a:r>
            <a:endParaRPr lang="en-CA" sz="1600" dirty="0" smtClean="0"/>
          </a:p>
        </p:txBody>
      </p:sp>
      <p:sp>
        <p:nvSpPr>
          <p:cNvPr id="28" name="Rounded Rectangle 27"/>
          <p:cNvSpPr/>
          <p:nvPr/>
        </p:nvSpPr>
        <p:spPr>
          <a:xfrm>
            <a:off x="563106" y="2198892"/>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SHG Security Access Controls</a:t>
            </a:r>
          </a:p>
        </p:txBody>
      </p:sp>
      <p:sp>
        <p:nvSpPr>
          <p:cNvPr id="29" name="Rounded Rectangle 28"/>
          <p:cNvSpPr/>
          <p:nvPr/>
        </p:nvSpPr>
        <p:spPr>
          <a:xfrm>
            <a:off x="563105" y="3172720"/>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lnSpcReduction="20000"/>
          </a:bodyPr>
          <a:lstStyle/>
          <a:p>
            <a:pPr algn="ctr"/>
            <a:r>
              <a:rPr lang="en-CA" sz="1600" dirty="0" smtClean="0"/>
              <a:t>CIRA </a:t>
            </a:r>
          </a:p>
          <a:p>
            <a:pPr algn="ctr"/>
            <a:r>
              <a:rPr lang="en-CA" sz="1600" dirty="0" smtClean="0"/>
              <a:t>DNS &amp; SHG Provisioning</a:t>
            </a:r>
          </a:p>
        </p:txBody>
      </p:sp>
      <p:sp>
        <p:nvSpPr>
          <p:cNvPr id="30" name="Rounded Rectangle 29"/>
          <p:cNvSpPr/>
          <p:nvPr/>
        </p:nvSpPr>
        <p:spPr>
          <a:xfrm>
            <a:off x="1245640" y="4146640"/>
            <a:ext cx="2475263"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Standards Development</a:t>
            </a:r>
          </a:p>
          <a:p>
            <a:pPr algn="ctr"/>
            <a:r>
              <a:rPr lang="en-CA" sz="1600" dirty="0" smtClean="0"/>
              <a:t>IETF, CSA/UL, ISO/IEC</a:t>
            </a:r>
          </a:p>
        </p:txBody>
      </p:sp>
      <p:sp>
        <p:nvSpPr>
          <p:cNvPr id="31" name="Rounded Rectangle 30"/>
          <p:cNvSpPr/>
          <p:nvPr/>
        </p:nvSpPr>
        <p:spPr>
          <a:xfrm>
            <a:off x="3949905" y="4144041"/>
            <a:ext cx="1464397"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92500"/>
          </a:bodyPr>
          <a:lstStyle/>
          <a:p>
            <a:pPr algn="ctr"/>
            <a:r>
              <a:rPr lang="en-CA" sz="1600" dirty="0" smtClean="0"/>
              <a:t>Enhanced WIFI security</a:t>
            </a:r>
          </a:p>
        </p:txBody>
      </p:sp>
      <p:sp>
        <p:nvSpPr>
          <p:cNvPr id="32" name="Rounded Rectangle 31"/>
          <p:cNvSpPr/>
          <p:nvPr/>
        </p:nvSpPr>
        <p:spPr>
          <a:xfrm>
            <a:off x="5643304" y="4146640"/>
            <a:ext cx="2492833" cy="715271"/>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lIns="36000" tIns="36000" rIns="36000" bIns="36000" rtlCol="0" anchor="ctr">
            <a:normAutofit fontScale="85000" lnSpcReduction="20000"/>
          </a:bodyPr>
          <a:lstStyle/>
          <a:p>
            <a:pPr algn="ctr"/>
            <a:r>
              <a:rPr lang="en-CA" sz="1600" dirty="0" smtClean="0"/>
              <a:t>In progress:</a:t>
            </a:r>
          </a:p>
          <a:p>
            <a:pPr algn="ctr"/>
            <a:r>
              <a:rPr lang="en-CA" sz="1600" dirty="0" smtClean="0"/>
              <a:t>DOTS, DNSSEC, Domain aware </a:t>
            </a:r>
            <a:r>
              <a:rPr lang="en-CA" sz="1600" dirty="0" err="1" smtClean="0"/>
              <a:t>NFtable</a:t>
            </a:r>
            <a:r>
              <a:rPr lang="en-CA" sz="1600" dirty="0" smtClean="0"/>
              <a:t> </a:t>
            </a:r>
          </a:p>
        </p:txBody>
      </p:sp>
      <p:sp>
        <p:nvSpPr>
          <p:cNvPr id="34" name="Rectangle 33"/>
          <p:cNvSpPr/>
          <p:nvPr/>
        </p:nvSpPr>
        <p:spPr>
          <a:xfrm>
            <a:off x="2344072" y="3228745"/>
            <a:ext cx="4663456" cy="369332"/>
          </a:xfrm>
          <a:prstGeom prst="rect">
            <a:avLst/>
          </a:prstGeom>
        </p:spPr>
        <p:txBody>
          <a:bodyPr wrap="none">
            <a:spAutoFit/>
          </a:bodyPr>
          <a:lstStyle/>
          <a:p>
            <a:pPr algn="ctr"/>
            <a:r>
              <a:rPr lang="en-CA" b="1" dirty="0" smtClean="0"/>
              <a:t>Secure </a:t>
            </a:r>
            <a:r>
              <a:rPr lang="en-CA" b="1" dirty="0"/>
              <a:t>Home Gateway Framework</a:t>
            </a:r>
          </a:p>
        </p:txBody>
      </p:sp>
      <p:sp>
        <p:nvSpPr>
          <p:cNvPr id="35" name="Rectangle 34"/>
          <p:cNvSpPr/>
          <p:nvPr/>
        </p:nvSpPr>
        <p:spPr>
          <a:xfrm>
            <a:off x="2528065" y="2228272"/>
            <a:ext cx="1134606"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en-CA" dirty="0" smtClean="0"/>
              <a:t>Running</a:t>
            </a:r>
          </a:p>
          <a:p>
            <a:pPr algn="ctr"/>
            <a:r>
              <a:rPr lang="en-CA" dirty="0" smtClean="0"/>
              <a:t>Code</a:t>
            </a:r>
            <a:endParaRPr lang="en-CA" dirty="0"/>
          </a:p>
        </p:txBody>
      </p:sp>
      <p:sp>
        <p:nvSpPr>
          <p:cNvPr id="36" name="Rectangle 35"/>
          <p:cNvSpPr/>
          <p:nvPr/>
        </p:nvSpPr>
        <p:spPr>
          <a:xfrm>
            <a:off x="5694867" y="2231548"/>
            <a:ext cx="1361270"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en-CA" dirty="0" smtClean="0"/>
              <a:t>Proposed</a:t>
            </a:r>
          </a:p>
          <a:p>
            <a:pPr algn="ctr"/>
            <a:r>
              <a:rPr lang="en-CA" dirty="0" smtClean="0"/>
              <a:t>Standards</a:t>
            </a:r>
            <a:endParaRPr lang="en-CA" dirty="0"/>
          </a:p>
        </p:txBody>
      </p:sp>
      <p:sp>
        <p:nvSpPr>
          <p:cNvPr id="21" name="Rectangle 20"/>
          <p:cNvSpPr/>
          <p:nvPr/>
        </p:nvSpPr>
        <p:spPr>
          <a:xfrm>
            <a:off x="4187289" y="2217747"/>
            <a:ext cx="982961"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lgn="ctr"/>
            <a:r>
              <a:rPr lang="en-CA" dirty="0" smtClean="0"/>
              <a:t>Open</a:t>
            </a:r>
          </a:p>
          <a:p>
            <a:pPr algn="ctr"/>
            <a:r>
              <a:rPr lang="en-CA" dirty="0" smtClean="0"/>
              <a:t>Source</a:t>
            </a:r>
            <a:endParaRPr lang="en-CA" dirty="0"/>
          </a:p>
        </p:txBody>
      </p:sp>
    </p:spTree>
    <p:extLst>
      <p:ext uri="{BB962C8B-B14F-4D97-AF65-F5344CB8AC3E}">
        <p14:creationId xmlns:p14="http://schemas.microsoft.com/office/powerpoint/2010/main" val="3132957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97626" y="1398966"/>
            <a:ext cx="4010261" cy="248723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36000" tIns="36000" rIns="36000" bIns="36000" rtlCol="0" anchor="ctr">
            <a:noAutofit/>
          </a:bodyPr>
          <a:lstStyle/>
          <a:p>
            <a:pPr algn="ctr"/>
            <a:endParaRPr lang="en-CA" sz="1500" dirty="0" smtClean="0"/>
          </a:p>
        </p:txBody>
      </p:sp>
      <p:sp>
        <p:nvSpPr>
          <p:cNvPr id="2" name="Title 1"/>
          <p:cNvSpPr>
            <a:spLocks noGrp="1"/>
          </p:cNvSpPr>
          <p:nvPr>
            <p:ph type="title"/>
          </p:nvPr>
        </p:nvSpPr>
        <p:spPr/>
        <p:txBody>
          <a:bodyPr/>
          <a:lstStyle/>
          <a:p>
            <a:r>
              <a:rPr lang="en-CA" dirty="0" smtClean="0"/>
              <a:t>We put a team together to work on the idea</a:t>
            </a:r>
            <a:endParaRPr lang="en-CA" dirty="0"/>
          </a:p>
        </p:txBody>
      </p:sp>
      <p:sp>
        <p:nvSpPr>
          <p:cNvPr id="3" name="Slide Number Placeholder 2"/>
          <p:cNvSpPr>
            <a:spLocks noGrp="1"/>
          </p:cNvSpPr>
          <p:nvPr>
            <p:ph type="sldNum" sz="quarter" idx="4"/>
          </p:nvPr>
        </p:nvSpPr>
        <p:spPr/>
        <p:txBody>
          <a:bodyPr/>
          <a:lstStyle/>
          <a:p>
            <a:fld id="{B9E795CD-93B8-DA4A-B13D-227462B2D34D}" type="slidenum">
              <a:rPr lang="en-US" smtClean="0"/>
              <a:pPr/>
              <a:t>8</a:t>
            </a:fld>
            <a:endParaRPr lang="en-US" dirty="0"/>
          </a:p>
        </p:txBody>
      </p:sp>
      <p:sp>
        <p:nvSpPr>
          <p:cNvPr id="4" name="Rounded Rectangle 3"/>
          <p:cNvSpPr/>
          <p:nvPr/>
        </p:nvSpPr>
        <p:spPr>
          <a:xfrm>
            <a:off x="2002673" y="948793"/>
            <a:ext cx="1560151"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CIRA Labs</a:t>
            </a:r>
          </a:p>
        </p:txBody>
      </p:sp>
      <p:sp>
        <p:nvSpPr>
          <p:cNvPr id="5" name="Rounded Rectangle 4"/>
          <p:cNvSpPr/>
          <p:nvPr/>
        </p:nvSpPr>
        <p:spPr>
          <a:xfrm>
            <a:off x="1479139" y="2295771"/>
            <a:ext cx="1518785"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err="1" smtClean="0"/>
              <a:t>Sandelman</a:t>
            </a:r>
            <a:r>
              <a:rPr lang="en-CA" sz="1500" dirty="0" smtClean="0"/>
              <a:t> Software</a:t>
            </a:r>
          </a:p>
        </p:txBody>
      </p:sp>
      <p:sp>
        <p:nvSpPr>
          <p:cNvPr id="6" name="Rounded Rectangle 5"/>
          <p:cNvSpPr/>
          <p:nvPr/>
        </p:nvSpPr>
        <p:spPr>
          <a:xfrm>
            <a:off x="4002968" y="948793"/>
            <a:ext cx="1518785"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err="1" smtClean="0"/>
              <a:t>TwelveDot</a:t>
            </a:r>
            <a:endParaRPr lang="en-CA" sz="1500" dirty="0" smtClean="0"/>
          </a:p>
        </p:txBody>
      </p:sp>
      <p:sp>
        <p:nvSpPr>
          <p:cNvPr id="7" name="Rounded Rectangle 6"/>
          <p:cNvSpPr/>
          <p:nvPr/>
        </p:nvSpPr>
        <p:spPr>
          <a:xfrm>
            <a:off x="6108796" y="2329565"/>
            <a:ext cx="1518785"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err="1" smtClean="0"/>
              <a:t>Viag</a:t>
            </a:r>
            <a:r>
              <a:rPr lang="fr-CA" sz="1500" dirty="0" smtClean="0"/>
              <a:t>é</a:t>
            </a:r>
            <a:r>
              <a:rPr lang="en-CA" sz="1500" dirty="0" err="1" smtClean="0"/>
              <a:t>nie</a:t>
            </a:r>
            <a:endParaRPr lang="en-CA" sz="1500" dirty="0" smtClean="0"/>
          </a:p>
        </p:txBody>
      </p:sp>
      <p:sp>
        <p:nvSpPr>
          <p:cNvPr id="8" name="Rounded Rectangle 7"/>
          <p:cNvSpPr/>
          <p:nvPr/>
        </p:nvSpPr>
        <p:spPr>
          <a:xfrm>
            <a:off x="2493143" y="3613136"/>
            <a:ext cx="1667263" cy="1015261"/>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400" dirty="0" smtClean="0"/>
              <a:t>TELUS</a:t>
            </a:r>
          </a:p>
          <a:p>
            <a:pPr algn="ctr"/>
            <a:r>
              <a:rPr lang="en-CA" sz="1400" dirty="0" smtClean="0"/>
              <a:t>/ Algonquin College</a:t>
            </a:r>
            <a:endParaRPr lang="en-CA" sz="1400" dirty="0"/>
          </a:p>
        </p:txBody>
      </p:sp>
      <p:sp>
        <p:nvSpPr>
          <p:cNvPr id="9" name="Rounded Rectangle 8"/>
          <p:cNvSpPr/>
          <p:nvPr/>
        </p:nvSpPr>
        <p:spPr>
          <a:xfrm>
            <a:off x="5961897" y="934421"/>
            <a:ext cx="1518785" cy="750844"/>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500" dirty="0" smtClean="0"/>
              <a:t>SIDN Labs</a:t>
            </a:r>
          </a:p>
        </p:txBody>
      </p:sp>
      <p:sp>
        <p:nvSpPr>
          <p:cNvPr id="13" name="Rounded Rectangle 12"/>
          <p:cNvSpPr/>
          <p:nvPr/>
        </p:nvSpPr>
        <p:spPr>
          <a:xfrm>
            <a:off x="4541371" y="3594626"/>
            <a:ext cx="2179471" cy="1056003"/>
          </a:xfrm>
          <a:prstGeom prst="roundRect">
            <a:avLst/>
          </a:prstGeom>
        </p:spPr>
        <p:style>
          <a:lnRef idx="2">
            <a:schemeClr val="accent4"/>
          </a:lnRef>
          <a:fillRef idx="1">
            <a:schemeClr val="lt1"/>
          </a:fillRef>
          <a:effectRef idx="0">
            <a:schemeClr val="accent4"/>
          </a:effectRef>
          <a:fontRef idx="minor">
            <a:schemeClr val="dk1"/>
          </a:fontRef>
        </p:style>
        <p:txBody>
          <a:bodyPr lIns="36000" tIns="36000" rIns="36000" bIns="36000" rtlCol="0" anchor="ctr">
            <a:noAutofit/>
          </a:bodyPr>
          <a:lstStyle/>
          <a:p>
            <a:pPr algn="ctr"/>
            <a:r>
              <a:rPr lang="en-CA" sz="1200" dirty="0" smtClean="0"/>
              <a:t>Canadian </a:t>
            </a:r>
            <a:r>
              <a:rPr lang="en-CA" sz="1200" dirty="0" err="1" smtClean="0"/>
              <a:t>Multistakeholder</a:t>
            </a:r>
            <a:r>
              <a:rPr lang="en-CA" sz="1200" dirty="0" smtClean="0"/>
              <a:t> </a:t>
            </a:r>
          </a:p>
          <a:p>
            <a:pPr algn="ctr"/>
            <a:r>
              <a:rPr lang="en-CA" sz="1200" dirty="0" smtClean="0"/>
              <a:t>Process: Enhancing </a:t>
            </a:r>
            <a:r>
              <a:rPr lang="en-CA" sz="1200" dirty="0" err="1" smtClean="0"/>
              <a:t>IoT</a:t>
            </a:r>
            <a:r>
              <a:rPr lang="en-CA" sz="1200" dirty="0" smtClean="0"/>
              <a:t> security</a:t>
            </a:r>
          </a:p>
          <a:p>
            <a:pPr algn="ctr"/>
            <a:r>
              <a:rPr lang="en-CA" sz="1200" dirty="0" smtClean="0"/>
              <a:t>iotsecurity2018.ca</a:t>
            </a:r>
          </a:p>
        </p:txBody>
      </p:sp>
      <p:sp>
        <p:nvSpPr>
          <p:cNvPr id="14" name="Rectangle 13"/>
          <p:cNvSpPr/>
          <p:nvPr/>
        </p:nvSpPr>
        <p:spPr>
          <a:xfrm>
            <a:off x="2597627" y="2326945"/>
            <a:ext cx="4010260" cy="738664"/>
          </a:xfrm>
          <a:prstGeom prst="rect">
            <a:avLst/>
          </a:prstGeom>
        </p:spPr>
        <p:txBody>
          <a:bodyPr wrap="square">
            <a:spAutoFit/>
          </a:bodyPr>
          <a:lstStyle/>
          <a:p>
            <a:pPr algn="ctr"/>
            <a:r>
              <a:rPr lang="en-CA" sz="1400" b="1" dirty="0" smtClean="0"/>
              <a:t>CIRA</a:t>
            </a:r>
          </a:p>
          <a:p>
            <a:pPr algn="ctr"/>
            <a:r>
              <a:rPr lang="en-CA" sz="1400" b="1" dirty="0" smtClean="0"/>
              <a:t>Secure </a:t>
            </a:r>
            <a:r>
              <a:rPr lang="en-CA" sz="1400" b="1" dirty="0"/>
              <a:t>Home Gateway </a:t>
            </a:r>
            <a:endParaRPr lang="en-CA" sz="1400" b="1" dirty="0" smtClean="0"/>
          </a:p>
          <a:p>
            <a:pPr algn="ctr"/>
            <a:r>
              <a:rPr lang="en-CA" sz="1400" b="1" dirty="0" smtClean="0"/>
              <a:t>Project</a:t>
            </a:r>
            <a:endParaRPr lang="en-CA" sz="1400" dirty="0"/>
          </a:p>
        </p:txBody>
      </p:sp>
    </p:spTree>
    <p:extLst>
      <p:ext uri="{BB962C8B-B14F-4D97-AF65-F5344CB8AC3E}">
        <p14:creationId xmlns:p14="http://schemas.microsoft.com/office/powerpoint/2010/main" val="3167247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7150" y="4657041"/>
            <a:ext cx="547107" cy="273844"/>
          </a:xfrm>
        </p:spPr>
        <p:txBody>
          <a:bodyPr/>
          <a:lstStyle/>
          <a:p>
            <a:fld id="{B9E795CD-93B8-DA4A-B13D-227462B2D34D}" type="slidenum">
              <a:rPr lang="en-US" smtClean="0"/>
              <a:pPr/>
              <a:t>9</a:t>
            </a:fld>
            <a:endParaRPr lang="en-US" dirty="0"/>
          </a:p>
        </p:txBody>
      </p:sp>
      <p:pic>
        <p:nvPicPr>
          <p:cNvPr id="4" name="Picture 2" descr="Image result for thinking"/>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0703" y="1749320"/>
            <a:ext cx="4104666" cy="23150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213224" y="448398"/>
            <a:ext cx="4379286" cy="1185573"/>
          </a:xfrm>
        </p:spPr>
        <p:txBody>
          <a:bodyPr/>
          <a:lstStyle/>
          <a:p>
            <a:pPr algn="ctr"/>
            <a:r>
              <a:rPr lang="en-US" dirty="0">
                <a:solidFill>
                  <a:schemeClr val="tx1"/>
                </a:solidFill>
              </a:rPr>
              <a:t>Let’s look at the solution we have so far</a:t>
            </a:r>
            <a:endParaRPr lang="en-CA" dirty="0">
              <a:solidFill>
                <a:schemeClr val="tx1"/>
              </a:solidFill>
            </a:endParaRPr>
          </a:p>
        </p:txBody>
      </p:sp>
      <p:graphicFrame>
        <p:nvGraphicFramePr>
          <p:cNvPr id="2" name="Diagram 1"/>
          <p:cNvGraphicFramePr/>
          <p:nvPr>
            <p:extLst>
              <p:ext uri="{D42A27DB-BD31-4B8C-83A1-F6EECF244321}">
                <p14:modId xmlns:p14="http://schemas.microsoft.com/office/powerpoint/2010/main" val="1488152192"/>
              </p:ext>
            </p:extLst>
          </p:nvPr>
        </p:nvGraphicFramePr>
        <p:xfrm>
          <a:off x="3634046" y="1168982"/>
          <a:ext cx="4644044" cy="32716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6253163" y="812043"/>
            <a:ext cx="1095172" cy="646331"/>
          </a:xfrm>
          <a:prstGeom prst="rect">
            <a:avLst/>
          </a:prstGeom>
          <a:noFill/>
        </p:spPr>
        <p:txBody>
          <a:bodyPr wrap="none" rtlCol="0">
            <a:spAutoFit/>
          </a:bodyPr>
          <a:lstStyle/>
          <a:p>
            <a:pPr algn="ctr"/>
            <a:r>
              <a:rPr lang="en-CA" dirty="0" smtClean="0"/>
              <a:t>Phase 1</a:t>
            </a:r>
          </a:p>
          <a:p>
            <a:pPr algn="ctr"/>
            <a:r>
              <a:rPr lang="en-CA" dirty="0" err="1" smtClean="0"/>
              <a:t>PoC</a:t>
            </a:r>
            <a:endParaRPr lang="en-CA" dirty="0"/>
          </a:p>
        </p:txBody>
      </p:sp>
      <p:sp>
        <p:nvSpPr>
          <p:cNvPr id="7" name="TextBox 6"/>
          <p:cNvSpPr txBox="1"/>
          <p:nvPr/>
        </p:nvSpPr>
        <p:spPr>
          <a:xfrm>
            <a:off x="7562124" y="2179248"/>
            <a:ext cx="1300805" cy="923330"/>
          </a:xfrm>
          <a:prstGeom prst="rect">
            <a:avLst/>
          </a:prstGeom>
          <a:noFill/>
        </p:spPr>
        <p:txBody>
          <a:bodyPr wrap="none" rtlCol="0">
            <a:spAutoFit/>
          </a:bodyPr>
          <a:lstStyle/>
          <a:p>
            <a:pPr algn="ctr"/>
            <a:r>
              <a:rPr lang="en-CA" dirty="0" smtClean="0"/>
              <a:t>Phase 2</a:t>
            </a:r>
          </a:p>
          <a:p>
            <a:pPr algn="ctr"/>
            <a:r>
              <a:rPr lang="en-CA" dirty="0" smtClean="0"/>
              <a:t>Explore</a:t>
            </a:r>
          </a:p>
          <a:p>
            <a:pPr algn="ctr"/>
            <a:r>
              <a:rPr lang="en-CA" dirty="0" smtClean="0"/>
              <a:t>Prototype</a:t>
            </a:r>
            <a:endParaRPr lang="en-CA" dirty="0"/>
          </a:p>
        </p:txBody>
      </p:sp>
      <p:sp>
        <p:nvSpPr>
          <p:cNvPr id="8" name="TextBox 7"/>
          <p:cNvSpPr txBox="1"/>
          <p:nvPr/>
        </p:nvSpPr>
        <p:spPr>
          <a:xfrm>
            <a:off x="7055671" y="3947649"/>
            <a:ext cx="1487074" cy="923330"/>
          </a:xfrm>
          <a:prstGeom prst="rect">
            <a:avLst/>
          </a:prstGeom>
          <a:noFill/>
        </p:spPr>
        <p:txBody>
          <a:bodyPr wrap="none" rtlCol="0">
            <a:spAutoFit/>
          </a:bodyPr>
          <a:lstStyle/>
          <a:p>
            <a:pPr algn="ctr"/>
            <a:r>
              <a:rPr lang="en-CA" dirty="0" smtClean="0"/>
              <a:t>Phase 3</a:t>
            </a:r>
          </a:p>
          <a:p>
            <a:pPr algn="ctr"/>
            <a:r>
              <a:rPr lang="en-CA" dirty="0" smtClean="0"/>
              <a:t>Agile Focus</a:t>
            </a:r>
          </a:p>
          <a:p>
            <a:pPr algn="ctr"/>
            <a:r>
              <a:rPr lang="en-CA" dirty="0" smtClean="0"/>
              <a:t>Standards</a:t>
            </a:r>
            <a:endParaRPr lang="en-CA" dirty="0"/>
          </a:p>
        </p:txBody>
      </p:sp>
    </p:spTree>
    <p:extLst>
      <p:ext uri="{BB962C8B-B14F-4D97-AF65-F5344CB8AC3E}">
        <p14:creationId xmlns:p14="http://schemas.microsoft.com/office/powerpoint/2010/main" val="4081085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IRA-Template-2018-EN-16-9" id="{55841EF9-3FBD-014C-B5C2-44A4BC450C90}" vid="{115AC01C-AFF5-4545-BBE3-13E3E5CC56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ecurity-Classification xmlns="2631c8f5-919c-4e8a-9e80-e8b512324e70">Public</Security-Classification>
    <_dlc_DocId xmlns="2631c8f5-919c-4e8a-9e80-e8b512324e70">CIRA-147-181</_dlc_DocId>
    <_dlc_DocIdUrl xmlns="2631c8f5-919c-4e8a-9e80-e8b512324e70">
      <Url>http://ciranet/Employees/_layouts/DocIdRedir.aspx?ID=CIRA-147-181</Url>
      <Description>CIRA-147-181</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 ma:contentTypeID="0x0101009481EA04C553DE4B9F94AE9201B1B6BF02006E9FBBDC47BD634CBC0ACEA5D8B14E85" ma:contentTypeVersion="4" ma:contentTypeDescription="" ma:contentTypeScope="" ma:versionID="3dbe7e5bcf1eb388eef90a46ca396796">
  <xsd:schema xmlns:xsd="http://www.w3.org/2001/XMLSchema" xmlns:xs="http://www.w3.org/2001/XMLSchema" xmlns:p="http://schemas.microsoft.com/office/2006/metadata/properties" xmlns:ns2="2631c8f5-919c-4e8a-9e80-e8b512324e70" targetNamespace="http://schemas.microsoft.com/office/2006/metadata/properties" ma:root="true" ma:fieldsID="7ec8494bdfcd4b1f30ac783cfdcba399" ns2:_="">
    <xsd:import namespace="2631c8f5-919c-4e8a-9e80-e8b512324e70"/>
    <xsd:element name="properties">
      <xsd:complexType>
        <xsd:sequence>
          <xsd:element name="documentManagement">
            <xsd:complexType>
              <xsd:all>
                <xsd:element ref="ns2:_dlc_DocId" minOccurs="0"/>
                <xsd:element ref="ns2:_dlc_DocIdUrl" minOccurs="0"/>
                <xsd:element ref="ns2:_dlc_DocIdPersistId" minOccurs="0"/>
                <xsd:element ref="ns2:Security-Classification"/>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31c8f5-919c-4e8a-9e80-e8b512324e7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ecurity-Classification" ma:index="11" ma:displayName="Security-Classification" ma:description="Security classification. This does not restrict access to the document." ma:format="Dropdown" ma:internalName="Security_x002d_Classification" ma:readOnly="false">
      <xsd:simpleType>
        <xsd:restriction base="dms:Choice">
          <xsd:enumeration value="Public"/>
          <xsd:enumeration value="Sensitive"/>
          <xsd:enumeration value="Private"/>
          <xsd:enumeration value="Confidenti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CFF8292-2560-497D-8005-3793514D28C4}">
  <ds:schemaRefs>
    <ds:schemaRef ds:uri="2631c8f5-919c-4e8a-9e80-e8b512324e70"/>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4451D55-FEEA-4FA1-AC1A-3AAC193C0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31c8f5-919c-4e8a-9e80-e8b512324e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257A9E-6391-41A9-AF13-E814E5DCF7F2}">
  <ds:schemaRefs>
    <ds:schemaRef ds:uri="http://schemas.microsoft.com/sharepoint/v3/contenttype/forms"/>
  </ds:schemaRefs>
</ds:datastoreItem>
</file>

<file path=customXml/itemProps4.xml><?xml version="1.0" encoding="utf-8"?>
<ds:datastoreItem xmlns:ds="http://schemas.openxmlformats.org/officeDocument/2006/customXml" ds:itemID="{E02CD5C8-11E0-4B23-8DD8-66ACBFD8968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CIRA-Template-2018-EN-16-9</Template>
  <TotalTime>9707</TotalTime>
  <Words>1140</Words>
  <Application>Microsoft Office PowerPoint</Application>
  <PresentationFormat>On-screen Show (16:9)</PresentationFormat>
  <Paragraphs>318</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Unicode MS</vt:lpstr>
      <vt:lpstr>Calibri</vt:lpstr>
      <vt:lpstr>Verdana</vt:lpstr>
      <vt:lpstr>Wingdings</vt:lpstr>
      <vt:lpstr>Office Theme</vt:lpstr>
      <vt:lpstr>SECURE HOME GATEWAY PROJECT</vt:lpstr>
      <vt:lpstr>Project Evolution – From Idea in late 2016</vt:lpstr>
      <vt:lpstr>Secure Home Gateway (SHG) Goals  </vt:lpstr>
      <vt:lpstr>The many problems of today’s Home Gateway</vt:lpstr>
      <vt:lpstr>IoT Device Security Landscape</vt:lpstr>
      <vt:lpstr>IoT vendors are creating dependency on cloud architecture </vt:lpstr>
      <vt:lpstr>Project Evolution –&gt; To a Secure Home Gateway (SHG) Prototype </vt:lpstr>
      <vt:lpstr>We put a team together to work on the idea</vt:lpstr>
      <vt:lpstr>Let’s look at the solution we have so far</vt:lpstr>
      <vt:lpstr>Criteria #1: “Has to be easy to use”</vt:lpstr>
      <vt:lpstr>Criteria #2: Apply enterprise security framework to home networks</vt:lpstr>
      <vt:lpstr>Challenge #1: A solution for Secure Home Gateway Initial Setup</vt:lpstr>
      <vt:lpstr>Challenge #2: A solution for Home Network Device Onboarding</vt:lpstr>
      <vt:lpstr>Challenge #3: A solution for IoT Device Quarantining</vt:lpstr>
      <vt:lpstr>New standard – MUD - Manufacturer Usage Description – RFC8520 – &lt;YANG Modules&gt;  </vt:lpstr>
      <vt:lpstr>IoT Device Onboarding Workflow</vt:lpstr>
      <vt:lpstr>Recap: Secure Home Gateway (SHG)</vt:lpstr>
      <vt:lpstr>PowerPoint Presentation</vt:lpstr>
    </vt:vector>
  </TitlesOfParts>
  <Manager/>
  <Company>CIRA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
  <dc:creator>Alison Gareau</dc:creator>
  <cp:keywords/>
  <dc:description/>
  <cp:lastModifiedBy>Jacques Latour</cp:lastModifiedBy>
  <cp:revision>131</cp:revision>
  <cp:lastPrinted>2018-02-21T18:19:23Z</cp:lastPrinted>
  <dcterms:created xsi:type="dcterms:W3CDTF">2018-09-04T17:05:17Z</dcterms:created>
  <dcterms:modified xsi:type="dcterms:W3CDTF">2019-05-03T18:53:37Z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0x0101009481EA04C553DE4B9F94AE9201B1B6BF02006E9FBBDC47BD634CBC0ACEA5D8B14E85</vt:lpwstr>
  </property>
  <property fmtid="{D5CDD505-2E9C-101B-9397-08002B2CF9AE}" pid="3" name="ItemRetentionFormula">
    <vt:lpwstr/>
  </property>
  <property fmtid="{D5CDD505-2E9C-101B-9397-08002B2CF9AE}" pid="4" name="_dlc_policyId">
    <vt:lpwstr/>
  </property>
  <property fmtid="{D5CDD505-2E9C-101B-9397-08002B2CF9AE}" pid="5" name="_dlc_DocIdItemGuid">
    <vt:lpwstr>16da088f-5de1-4147-a878-00652d62eb1c</vt:lpwstr>
  </property>
</Properties>
</file>