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05.png" ContentType="image/png"/>
  <Override PartName="/ppt/media/image104.png" ContentType="image/png"/>
  <Override PartName="/ppt/media/image99.png" ContentType="image/png"/>
  <Override PartName="/ppt/media/image103.png" ContentType="image/png"/>
  <Override PartName="/ppt/media/image98.png" ContentType="image/png"/>
  <Override PartName="/ppt/media/image102.png" ContentType="image/png"/>
  <Override PartName="/ppt/media/image97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89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3.png" ContentType="image/png"/>
  <Override PartName="/ppt/media/image14.jpeg" ContentType="image/jpeg"/>
  <Override PartName="/ppt/media/image24.png" ContentType="image/png"/>
  <Override PartName="/ppt/media/image59.png" ContentType="image/png"/>
  <Override PartName="/ppt/media/image10.png" ContentType="image/png"/>
  <Override PartName="/ppt/media/image69.png" ContentType="image/png"/>
  <Override PartName="/ppt/media/image25.png" ContentType="image/png"/>
  <Override PartName="/ppt/media/image78.png" ContentType="image/png"/>
  <Override PartName="/ppt/media/image17.png" ContentType="image/png"/>
  <Override PartName="/ppt/media/image36.png" ContentType="image/png"/>
  <Override PartName="/ppt/media/image1.png" ContentType="image/png"/>
  <Override PartName="/ppt/media/image51.png" ContentType="image/png"/>
  <Override PartName="/ppt/media/image37.png" ContentType="image/png"/>
  <Override PartName="/ppt/media/image2.png" ContentType="image/png"/>
  <Override PartName="/ppt/media/image52.png" ContentType="image/png"/>
  <Override PartName="/ppt/media/image92.png" ContentType="image/png"/>
  <Override PartName="/ppt/media/image7.png" ContentType="image/png"/>
  <Override PartName="/ppt/media/image57.png" ContentType="image/png"/>
  <Override PartName="/ppt/media/image22.png" ContentType="image/png"/>
  <Override PartName="/ppt/media/image38.png" ContentType="image/png"/>
  <Override PartName="/ppt/media/image73.png" ContentType="image/png"/>
  <Override PartName="/ppt/media/image3.png" ContentType="image/png"/>
  <Override PartName="/ppt/media/image53.png" ContentType="image/png"/>
  <Override PartName="/ppt/media/image39.png" ContentType="image/png"/>
  <Override PartName="/ppt/media/image4.png" ContentType="image/png"/>
  <Override PartName="/ppt/media/image54.png" ContentType="image/png"/>
  <Override PartName="/ppt/media/image19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56.png" ContentType="image/png"/>
  <Override PartName="/ppt/media/image21.png" ContentType="image/png"/>
  <Override PartName="/ppt/media/image55.png" ContentType="image/png"/>
  <Override PartName="/ppt/media/image20.png" ContentType="image/png"/>
  <Override PartName="/ppt/media/image79.png" ContentType="image/png"/>
  <Override PartName="/ppt/media/image15.png" ContentType="image/png"/>
  <Override PartName="/ppt/media/image5.png" ContentType="image/png"/>
  <Override PartName="/ppt/media/image90.png" ContentType="image/png"/>
  <Override PartName="/ppt/media/image16.png" ContentType="image/png"/>
  <Override PartName="/ppt/media/image6.png" ContentType="image/png"/>
  <Override PartName="/ppt/media/image91.png" ContentType="image/png"/>
  <Override PartName="/ppt/media/image18.png" ContentType="image/png"/>
  <Override PartName="/ppt/media/image93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8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8.jpeg" ContentType="image/jpeg"/>
  <Override PartName="/ppt/media/image71.png" ContentType="image/png"/>
  <Override PartName="/ppt/media/image72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9.png" ContentType="image/png"/>
  <Override PartName="/ppt/media/image94.png" ContentType="image/png"/>
  <Override PartName="/ppt/media/image100.png" ContentType="image/png"/>
  <Override PartName="/ppt/media/image95.png" ContentType="image/png"/>
  <Override PartName="/ppt/media/image101.png" ContentType="image/png"/>
  <Override PartName="/ppt/media/image9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PlaceHolder 8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PlaceHolder 9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AC269FF-A603-4300-A4C4-36C210108F4F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E15D7C4F-6712-4A53-9367-CC8CC7135454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3049EFF3-4906-42B7-B96E-C5D32309C39C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D92AE488-4EAD-46C4-B557-EF2455F12114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745CD590-8B5A-47A8-AF69-4DD84BC2C7CA}" type="slidenum"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starting with a story of your vision – how did this come to be?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2E57926-D45B-495A-8CD6-CC70D60E0A91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fld id="{0970C597-9FD4-4678-B2F5-70A4AE4B7EF7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5E6FB817-1349-47BF-BC43-2A4FD00F618F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CE0382CA-0B24-4CC7-8C95-74B0571B96DE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0A075F52-F809-4C09-8EBA-34FF6D5FE424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D48EBF6-E98C-42A2-BD91-8D4821660FEA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fld id="{E0406EF0-552D-428B-9640-73A2F8A3AFC6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15285B69-464A-461F-A3C4-B1EF845E7204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C6C045AC-8239-498F-84E3-D704658EB829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AC4B05B4-BC50-4672-A52B-86AEE9D2B0B7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-&gt; best practices and new standards (</a:t>
            </a:r>
            <a:r>
              <a:rPr b="0" i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to Jacques – please explain Per Device Access Policy (PDAP) for those who may not understand what it means)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 #1: Identify IoT devices on your home network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 #2: Place a policy around the IoT device that restricts it to a specific function (default is no access)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 #3: Monitor for behavioural changes in the device and quarantine at the first sign of change.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1032494-9397-4B7B-AD9F-E5C1D21C106F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fld id="{DE5AD51E-069E-4BBA-8AB5-8EC0B114E6D0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433CE3EA-4CB5-4C75-A8C4-4CD9ACE56C53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C25C0498-8FE4-4DE1-93D5-93865F278BB2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70F6D745-A43D-4F2B-B168-B166CDBA293B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Level MUD &amp; IoT Device Provisioning Workflow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F490317-3D6A-461B-AFDB-A069EBF823E9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fld id="{E36676A3-086D-4391-AB2F-9F601266B856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D844F735-74B9-427E-9547-8B57417F4A4A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21D19771-CF89-484F-B15B-F0F0876D81CF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09065EEA-9C33-4C86-8A21-5926B1CDDFAD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Gateway provisioning, device discovery, device provisioning must be as simple as possible, intuitive for non experienced users, available as framework for default open source app.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A0F2C18-ECCD-456E-A796-CC74B12F29A4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fld id="{72B29663-31C5-4B26-A42E-A38DE60F7EAB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9A830C3E-F4F4-4009-BEE3-57AE2D862922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42F450F2-B44E-44F6-9637-D044914C180B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DB493127-99DC-4F5F-B408-750001399A7A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an informational version of this deck that includes: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 level architecture graphic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details on the proof of concept and prototype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Specifications we are currently leveraging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54C31DC-ECED-413D-AEF0-512757CC8479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fld id="{75EBAAFD-7079-4031-A3B9-D367B1C15A26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5ADC72F0-F224-4CFD-B99C-5FC7A3976D78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C1648A06-F31E-4B27-80E1-E6CC19E03282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7E9B5132-0932-45D5-9B72-6A111D870D82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primary goal of this project is to develop a secure home gateway that;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CA" sz="2000" spc="-1" strike="noStrike">
                <a:solidFill>
                  <a:srgbClr val="682d8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protects</a:t>
            </a:r>
            <a:r>
              <a:rPr b="0" lang="en-CA" sz="2000" spc="-1" strike="noStrike">
                <a:solidFill>
                  <a:srgbClr val="682d8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internet from IoT devices </a:t>
            </a:r>
            <a:r>
              <a:rPr b="1" lang="en-CA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attacks</a:t>
            </a:r>
            <a:r>
              <a:rPr b="0" lang="en-CA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en-CA" sz="2000" spc="-1" strike="noStrike">
                <a:solidFill>
                  <a:srgbClr val="682d8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protects</a:t>
            </a:r>
            <a:r>
              <a:rPr b="0" lang="en-CA" sz="2000" spc="-1" strike="noStrike">
                <a:solidFill>
                  <a:srgbClr val="682d8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home IoT devices from the internet </a:t>
            </a:r>
            <a:r>
              <a:rPr b="1" lang="en-CA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attacks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884C08-9995-4DA2-89A5-622FE60D2A02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fld id="{12182EC2-D77E-485F-922E-75105F236496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649E0265-CD55-4CEF-97A7-7162D1131F00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821AB116-512B-4241-86D6-25AE8B7C18A2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17906BF3-D0ED-43DA-A4CD-D4C448C478DE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4579D34-EAA2-4DE9-B7D4-7DE215CB4300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fld id="{09BEF626-38AE-4C96-854C-AAF10AB10BB3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BF40F7EC-3F6F-4B14-BD97-53CDCA3438BC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577401FF-FF83-4D8F-BC4B-5B24A1A71EE9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B47CDBBC-E685-4F6C-B2B4-2BB9A23F778D}" type="slidenum"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19200" y="0"/>
            <a:ext cx="8181720" cy="470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619200" y="0"/>
            <a:ext cx="8181720" cy="470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19200" y="0"/>
            <a:ext cx="8181720" cy="470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19200" y="0"/>
            <a:ext cx="8181720" cy="470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21600" y="4506480"/>
            <a:ext cx="597240" cy="5342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54000" y="4650480"/>
            <a:ext cx="546840" cy="273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DD8B7FC-497D-4261-A179-F0C196F05DB6}" type="slidenum">
              <a:rPr b="0" lang="en-CA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fld id="{F9450695-4E2A-4009-A830-D8F8FAABE351}" type="slidenum"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D5626F06-2B55-49D1-8894-2BE4342A6431}" type="slidenum"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1036800" y="4767120"/>
            <a:ext cx="3363120" cy="273600"/>
          </a:xfrm>
          <a:prstGeom prst="rect">
            <a:avLst/>
          </a:prstGeom>
        </p:spPr>
        <p:txBody>
          <a:bodyPr lIns="90000" rIns="90000" tIns="45000" bIns="45000"/>
          <a:p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" descr=""/>
          <p:cNvPicPr/>
          <p:nvPr/>
        </p:nvPicPr>
        <p:blipFill>
          <a:blip r:embed="rId2"/>
          <a:stretch/>
        </p:blipFill>
        <p:spPr>
          <a:xfrm>
            <a:off x="21600" y="4506480"/>
            <a:ext cx="597240" cy="5342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19200" y="0"/>
            <a:ext cx="8181720" cy="1014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19200" y="1230120"/>
            <a:ext cx="8181720" cy="339408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54000" y="4650480"/>
            <a:ext cx="546840" cy="273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CCBB1D5-3705-42C5-87CD-D136A903E37C}" type="slidenum">
              <a:rPr b="0" lang="en-CA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fld id="{D4A514BF-C119-43A3-A853-F1DCCEF2771B}" type="slidenum"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AAFF7C9A-8622-43CC-97EE-9EA644DC8671}" type="slidenum"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1036800" y="4767120"/>
            <a:ext cx="3363120" cy="273600"/>
          </a:xfrm>
          <a:prstGeom prst="rect">
            <a:avLst/>
          </a:prstGeom>
        </p:spPr>
        <p:txBody>
          <a:bodyPr lIns="90000" rIns="90000" tIns="45000" bIns="45000"/>
          <a:p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3" descr=""/>
          <p:cNvPicPr/>
          <p:nvPr/>
        </p:nvPicPr>
        <p:blipFill>
          <a:blip r:embed="rId2"/>
          <a:stretch/>
        </p:blipFill>
        <p:spPr>
          <a:xfrm>
            <a:off x="21600" y="4506480"/>
            <a:ext cx="597240" cy="534240"/>
          </a:xfrm>
          <a:prstGeom prst="rect">
            <a:avLst/>
          </a:prstGeom>
          <a:ln>
            <a:noFill/>
          </a:ln>
        </p:spPr>
      </p:pic>
      <p:pic>
        <p:nvPicPr>
          <p:cNvPr id="79" name="Picture 2" descr=""/>
          <p:cNvPicPr/>
          <p:nvPr/>
        </p:nvPicPr>
        <p:blipFill>
          <a:blip r:embed="rId3"/>
          <a:stretch/>
        </p:blipFill>
        <p:spPr>
          <a:xfrm>
            <a:off x="0" y="0"/>
            <a:ext cx="9150120" cy="2893320"/>
          </a:xfrm>
          <a:prstGeom prst="rect">
            <a:avLst/>
          </a:prstGeom>
          <a:ln>
            <a:noFill/>
          </a:ln>
        </p:spPr>
      </p:pic>
      <p:pic>
        <p:nvPicPr>
          <p:cNvPr id="80" name="Picture 6" descr=""/>
          <p:cNvPicPr/>
          <p:nvPr/>
        </p:nvPicPr>
        <p:blipFill>
          <a:blip r:embed="rId4"/>
          <a:srcRect l="0" t="-24973" r="0" b="0"/>
          <a:stretch/>
        </p:blipFill>
        <p:spPr>
          <a:xfrm rot="5400000">
            <a:off x="657360" y="-657000"/>
            <a:ext cx="2901960" cy="421596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body"/>
          </p:nvPr>
        </p:nvSpPr>
        <p:spPr>
          <a:xfrm>
            <a:off x="884880" y="3287880"/>
            <a:ext cx="7772040" cy="6109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893880" y="3999240"/>
            <a:ext cx="7772040" cy="8265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83" name="Picture 10" descr=""/>
          <p:cNvPicPr/>
          <p:nvPr/>
        </p:nvPicPr>
        <p:blipFill>
          <a:blip r:embed="rId5"/>
          <a:stretch/>
        </p:blipFill>
        <p:spPr>
          <a:xfrm>
            <a:off x="8366400" y="4505760"/>
            <a:ext cx="597240" cy="534240"/>
          </a:xfrm>
          <a:prstGeom prst="rect">
            <a:avLst/>
          </a:prstGeom>
          <a:ln>
            <a:noFill/>
          </a:ln>
        </p:spPr>
      </p:pic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398800" y="4649760"/>
            <a:ext cx="546840" cy="273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011DF85-AB86-4C28-A2B1-AD8238F515C6}" type="slidenum">
              <a:rPr b="0" lang="en-CA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fld id="{740728FD-90D5-4346-A0D8-38FE3326E0B6}" type="slidenum"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90B74B14-F8C2-4E22-98FA-EFF440CE5644}" type="slidenum"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Line 4"/>
          <p:cNvSpPr/>
          <p:nvPr/>
        </p:nvSpPr>
        <p:spPr>
          <a:xfrm flipH="1">
            <a:off x="-5040" y="2901960"/>
            <a:ext cx="9149040" cy="360"/>
          </a:xfrm>
          <a:prstGeom prst="line">
            <a:avLst/>
          </a:prstGeom>
          <a:ln w="25560">
            <a:solidFill>
              <a:srgbClr val="c8102e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" descr=""/>
          <p:cNvPicPr/>
          <p:nvPr/>
        </p:nvPicPr>
        <p:blipFill>
          <a:blip r:embed="rId2"/>
          <a:stretch/>
        </p:blipFill>
        <p:spPr>
          <a:xfrm>
            <a:off x="21600" y="4506480"/>
            <a:ext cx="597240" cy="534240"/>
          </a:xfrm>
          <a:prstGeom prst="rect">
            <a:avLst/>
          </a:prstGeom>
          <a:ln>
            <a:noFill/>
          </a:ln>
        </p:spPr>
      </p:pic>
      <p:pic>
        <p:nvPicPr>
          <p:cNvPr id="121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2921760"/>
          </a:xfrm>
          <a:prstGeom prst="rect">
            <a:avLst/>
          </a:prstGeom>
          <a:ln>
            <a:noFill/>
          </a:ln>
        </p:spPr>
      </p:pic>
      <p:pic>
        <p:nvPicPr>
          <p:cNvPr id="122" name="Picture 9" descr=""/>
          <p:cNvPicPr/>
          <p:nvPr/>
        </p:nvPicPr>
        <p:blipFill>
          <a:blip r:embed="rId4"/>
          <a:srcRect l="0" t="-24973" r="0" b="0"/>
          <a:stretch/>
        </p:blipFill>
        <p:spPr>
          <a:xfrm rot="5400000">
            <a:off x="657360" y="-640080"/>
            <a:ext cx="2901960" cy="421596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1011960" y="0"/>
            <a:ext cx="2360880" cy="356760"/>
          </a:xfrm>
          <a:prstGeom prst="rect">
            <a:avLst/>
          </a:prstGeom>
          <a:solidFill>
            <a:srgbClr val="ad122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84880" y="3642480"/>
            <a:ext cx="7772040" cy="6109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Questions?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125" name="Picture 12" descr=""/>
          <p:cNvPicPr/>
          <p:nvPr/>
        </p:nvPicPr>
        <p:blipFill>
          <a:blip r:embed="rId5"/>
          <a:stretch/>
        </p:blipFill>
        <p:spPr>
          <a:xfrm>
            <a:off x="8366400" y="4505760"/>
            <a:ext cx="597240" cy="534240"/>
          </a:xfrm>
          <a:prstGeom prst="rect">
            <a:avLst/>
          </a:prstGeom>
          <a:ln>
            <a:noFill/>
          </a:ln>
        </p:spPr>
      </p:pic>
      <p:sp>
        <p:nvSpPr>
          <p:cNvPr id="126" name="Line 3"/>
          <p:cNvSpPr/>
          <p:nvPr/>
        </p:nvSpPr>
        <p:spPr>
          <a:xfrm flipH="1">
            <a:off x="0" y="2915280"/>
            <a:ext cx="9144000" cy="360"/>
          </a:xfrm>
          <a:prstGeom prst="line">
            <a:avLst/>
          </a:prstGeom>
          <a:ln w="25560">
            <a:solidFill>
              <a:srgbClr val="c810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8398800" y="4649760"/>
            <a:ext cx="546840" cy="273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D33A721-3F3C-4F37-97B9-91C28DF8E7E0}" type="slidenum">
              <a:rPr b="0" lang="en-CA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&lt;number&gt;</a:t>
            </a:fld>
            <a:fld id="{BAE1E5B9-F9FF-485B-BDE7-D599A9C6A0DA}" type="slidenum"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fld id="{6979B464-B9A2-4A53-9A1F-ACE0565050B7}" type="slidenum"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hyperlink" Target="https://cira.ca/cira-secure-home-gateway" TargetMode="Externa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iacdautomate.org/playbook-and-workflow-examples" TargetMode="External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Relationship Id="rId18" Type="http://schemas.openxmlformats.org/officeDocument/2006/relationships/image" Target="../media/image76.png"/><Relationship Id="rId19" Type="http://schemas.openxmlformats.org/officeDocument/2006/relationships/image" Target="../media/image77.png"/><Relationship Id="rId20" Type="http://schemas.openxmlformats.org/officeDocument/2006/relationships/image" Target="../media/image78.png"/><Relationship Id="rId21" Type="http://schemas.openxmlformats.org/officeDocument/2006/relationships/image" Target="../media/image79.png"/><Relationship Id="rId22" Type="http://schemas.openxmlformats.org/officeDocument/2006/relationships/image" Target="../media/image80.png"/><Relationship Id="rId23" Type="http://schemas.openxmlformats.org/officeDocument/2006/relationships/image" Target="../media/image81.png"/><Relationship Id="rId24" Type="http://schemas.openxmlformats.org/officeDocument/2006/relationships/image" Target="../media/image82.png"/><Relationship Id="rId25" Type="http://schemas.openxmlformats.org/officeDocument/2006/relationships/image" Target="../media/image83.png"/><Relationship Id="rId26" Type="http://schemas.openxmlformats.org/officeDocument/2006/relationships/slideLayout" Target="../slideLayouts/slideLayout1.xml"/><Relationship Id="rId2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cira.ca/cira-secure-home-gateway" TargetMode="External"/><Relationship Id="rId2" Type="http://schemas.openxmlformats.org/officeDocument/2006/relationships/hyperlink" Target="https://cira.ca/cira-secure-home-gateway" TargetMode="External"/><Relationship Id="rId3" Type="http://schemas.openxmlformats.org/officeDocument/2006/relationships/hyperlink" Target="https://cira.ca/cira-secure-home-gateway" TargetMode="External"/><Relationship Id="rId4" Type="http://schemas.openxmlformats.org/officeDocument/2006/relationships/hyperlink" Target="https://github.com/CIRALabs/Secure-IoT-Home-Gateway" TargetMode="External"/><Relationship Id="rId5" Type="http://schemas.openxmlformats.org/officeDocument/2006/relationships/hyperlink" Target="https://github.com/CIRALabs/Secure-IoT-Home-Gateway" TargetMode="External"/><Relationship Id="rId6" Type="http://schemas.openxmlformats.org/officeDocument/2006/relationships/hyperlink" Target="https://github.com/CIRALabs/Secure-IoT-Home-Gateway" TargetMode="External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atatracker.ietf.org/doc/draft-richardson-shg-un-quarantine" TargetMode="External"/><Relationship Id="rId2" Type="http://schemas.openxmlformats.org/officeDocument/2006/relationships/hyperlink" Target="https://datatracker.ietf.org/doc/draft-richardson-shg-un-quarantine" TargetMode="External"/><Relationship Id="rId3" Type="http://schemas.openxmlformats.org/officeDocument/2006/relationships/hyperlink" Target="https://datatracker.ietf.org/doc/draft-richardson-shg-un-quarantine" TargetMode="External"/><Relationship Id="rId4" Type="http://schemas.openxmlformats.org/officeDocument/2006/relationships/hyperlink" Target="https://datatracker.ietf.org/doc/draft-richardson-shg-mud-quarantined-access/" TargetMode="External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8" descr=""/>
          <p:cNvPicPr/>
          <p:nvPr/>
        </p:nvPicPr>
        <p:blipFill>
          <a:blip r:embed="rId1"/>
          <a:stretch/>
        </p:blipFill>
        <p:spPr>
          <a:xfrm>
            <a:off x="-223200" y="-340920"/>
            <a:ext cx="9367200" cy="624492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144000" y="216000"/>
            <a:ext cx="4320000" cy="331200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186480" y="1748880"/>
            <a:ext cx="4380480" cy="13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Michael Richardson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(Jacques Latour, Marc Blanchet)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May 2019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RIPE78, Reykjavík, Iceland 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199080" y="288000"/>
            <a:ext cx="6208920" cy="131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CIRA Labs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hlinkClick r:id="rId2"/>
              </a:rPr>
              <a:t>Secure Home Gateway</a:t>
            </a:r>
            <a:endParaRPr b="0" lang="en-CA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 Residential </a:t>
            </a:r>
            <a:endParaRPr b="0" lang="en-C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IoT </a:t>
            </a:r>
            <a:r>
              <a:rPr b="1" i="1" lang="en-CA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Unquarantine</a:t>
            </a:r>
            <a:r>
              <a:rPr b="0" lang="en-CA" sz="2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Playbook</a:t>
            </a:r>
            <a:endParaRPr b="0" lang="en-CA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619200" y="0"/>
            <a:ext cx="8181720" cy="1014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CA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Playbooks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619200" y="1230120"/>
            <a:ext cx="8181720" cy="339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IETF COCAO - Collaborative Automated Course of Action Operations for Cyber Security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hlinkClick r:id="rId1"/>
              </a:rPr>
              <a:t>https://www.iacdautomate.org/playbook-and-workflow-examples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This is an attempt to create a standard playbook for IoT breaches that occur in residential installations, where an ISP might otherwise be blamed, or need to take action.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Seeking feedback and contributions from ISPs on what they do now.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884880" y="3642480"/>
            <a:ext cx="7772040" cy="610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Questions?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619200" y="0"/>
            <a:ext cx="8181720" cy="4702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CA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Auxiliary Slides</a:t>
            </a:r>
            <a:endParaRPr b="0" lang="en-CA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619200" y="0"/>
            <a:ext cx="8181720" cy="1014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Best practices – Apply enterprise security framework to home networks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31680" y="13885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 flipH="1" flipV="1">
            <a:off x="3967200" y="3042720"/>
            <a:ext cx="636120" cy="31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9" name="CustomShape 4"/>
          <p:cNvSpPr/>
          <p:nvPr/>
        </p:nvSpPr>
        <p:spPr>
          <a:xfrm>
            <a:off x="4607280" y="2275560"/>
            <a:ext cx="2268000" cy="5756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0" name="CustomShape 5"/>
          <p:cNvSpPr/>
          <p:nvPr/>
        </p:nvSpPr>
        <p:spPr>
          <a:xfrm>
            <a:off x="4607280" y="1530720"/>
            <a:ext cx="2268000" cy="5756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3fbc2"/>
              </a:gs>
              <a:gs pos="100000">
                <a:srgbClr val="f4ffe6"/>
              </a:gs>
            </a:gsLst>
            <a:lin ang="16200000"/>
          </a:gradFill>
          <a:ln w="9360">
            <a:solidFill>
              <a:srgbClr val="98b855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81" name="CustomShape 6"/>
          <p:cNvSpPr/>
          <p:nvPr/>
        </p:nvSpPr>
        <p:spPr>
          <a:xfrm>
            <a:off x="3066120" y="2000520"/>
            <a:ext cx="971640" cy="1110600"/>
          </a:xfrm>
          <a:prstGeom prst="roundRect">
            <a:avLst>
              <a:gd name="adj" fmla="val 16667"/>
            </a:avLst>
          </a:prstGeom>
          <a:solidFill>
            <a:srgbClr val="f2dcd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2" name="Picture 33" descr=""/>
          <p:cNvPicPr/>
          <p:nvPr/>
        </p:nvPicPr>
        <p:blipFill>
          <a:blip r:embed="rId1"/>
          <a:stretch/>
        </p:blipFill>
        <p:spPr>
          <a:xfrm>
            <a:off x="3174120" y="2072520"/>
            <a:ext cx="796320" cy="791280"/>
          </a:xfrm>
          <a:prstGeom prst="rect">
            <a:avLst/>
          </a:prstGeom>
          <a:ln>
            <a:noFill/>
          </a:ln>
        </p:spPr>
      </p:pic>
      <p:pic>
        <p:nvPicPr>
          <p:cNvPr id="383" name="Picture 34" descr=""/>
          <p:cNvPicPr/>
          <p:nvPr/>
        </p:nvPicPr>
        <p:blipFill>
          <a:blip r:embed="rId2"/>
          <a:stretch/>
        </p:blipFill>
        <p:spPr>
          <a:xfrm>
            <a:off x="4721040" y="1563840"/>
            <a:ext cx="487440" cy="483840"/>
          </a:xfrm>
          <a:prstGeom prst="rect">
            <a:avLst/>
          </a:prstGeom>
          <a:ln>
            <a:noFill/>
          </a:ln>
        </p:spPr>
      </p:pic>
      <p:pic>
        <p:nvPicPr>
          <p:cNvPr id="384" name="Picture 35" descr=""/>
          <p:cNvPicPr/>
          <p:nvPr/>
        </p:nvPicPr>
        <p:blipFill>
          <a:blip r:embed="rId3"/>
          <a:stretch/>
        </p:blipFill>
        <p:spPr>
          <a:xfrm>
            <a:off x="1045080" y="1517040"/>
            <a:ext cx="536760" cy="386640"/>
          </a:xfrm>
          <a:prstGeom prst="rect">
            <a:avLst/>
          </a:prstGeom>
          <a:ln>
            <a:noFill/>
          </a:ln>
        </p:spPr>
      </p:pic>
      <p:pic>
        <p:nvPicPr>
          <p:cNvPr id="385" name="Picture 36" descr=""/>
          <p:cNvPicPr/>
          <p:nvPr/>
        </p:nvPicPr>
        <p:blipFill>
          <a:blip r:embed="rId4"/>
          <a:stretch/>
        </p:blipFill>
        <p:spPr>
          <a:xfrm>
            <a:off x="4721040" y="2316600"/>
            <a:ext cx="511200" cy="504360"/>
          </a:xfrm>
          <a:prstGeom prst="rect">
            <a:avLst/>
          </a:prstGeom>
          <a:ln>
            <a:noFill/>
          </a:ln>
        </p:spPr>
      </p:pic>
      <p:pic>
        <p:nvPicPr>
          <p:cNvPr id="386" name="Picture 38" descr=""/>
          <p:cNvPicPr/>
          <p:nvPr/>
        </p:nvPicPr>
        <p:blipFill>
          <a:blip r:embed="rId5"/>
          <a:stretch/>
        </p:blipFill>
        <p:spPr>
          <a:xfrm>
            <a:off x="5226480" y="1639800"/>
            <a:ext cx="379440" cy="403200"/>
          </a:xfrm>
          <a:prstGeom prst="rect">
            <a:avLst/>
          </a:prstGeom>
          <a:ln>
            <a:noFill/>
          </a:ln>
        </p:spPr>
      </p:pic>
      <p:pic>
        <p:nvPicPr>
          <p:cNvPr id="387" name="Picture 39" descr=""/>
          <p:cNvPicPr/>
          <p:nvPr/>
        </p:nvPicPr>
        <p:blipFill>
          <a:blip r:embed="rId6"/>
          <a:srcRect l="24203" t="0" r="0" b="49949"/>
          <a:stretch/>
        </p:blipFill>
        <p:spPr>
          <a:xfrm>
            <a:off x="5330880" y="1599840"/>
            <a:ext cx="173520" cy="120960"/>
          </a:xfrm>
          <a:prstGeom prst="rect">
            <a:avLst/>
          </a:prstGeom>
          <a:ln>
            <a:noFill/>
          </a:ln>
        </p:spPr>
      </p:pic>
      <p:pic>
        <p:nvPicPr>
          <p:cNvPr id="388" name="Picture 40" descr=""/>
          <p:cNvPicPr/>
          <p:nvPr/>
        </p:nvPicPr>
        <p:blipFill>
          <a:blip r:embed="rId7"/>
          <a:stretch/>
        </p:blipFill>
        <p:spPr>
          <a:xfrm>
            <a:off x="1695600" y="2058480"/>
            <a:ext cx="1010160" cy="1010160"/>
          </a:xfrm>
          <a:prstGeom prst="rect">
            <a:avLst/>
          </a:prstGeom>
          <a:ln>
            <a:noFill/>
          </a:ln>
        </p:spPr>
      </p:pic>
      <p:pic>
        <p:nvPicPr>
          <p:cNvPr id="389" name="Picture 41" descr=""/>
          <p:cNvPicPr/>
          <p:nvPr/>
        </p:nvPicPr>
        <p:blipFill>
          <a:blip r:embed="rId8"/>
          <a:stretch/>
        </p:blipFill>
        <p:spPr>
          <a:xfrm>
            <a:off x="989280" y="3180600"/>
            <a:ext cx="596880" cy="588600"/>
          </a:xfrm>
          <a:prstGeom prst="rect">
            <a:avLst/>
          </a:prstGeom>
          <a:ln>
            <a:noFill/>
          </a:ln>
        </p:spPr>
      </p:pic>
      <p:pic>
        <p:nvPicPr>
          <p:cNvPr id="390" name="Picture 43" descr=""/>
          <p:cNvPicPr/>
          <p:nvPr/>
        </p:nvPicPr>
        <p:blipFill>
          <a:blip r:embed="rId9"/>
          <a:stretch/>
        </p:blipFill>
        <p:spPr>
          <a:xfrm>
            <a:off x="5623920" y="1639800"/>
            <a:ext cx="379440" cy="403200"/>
          </a:xfrm>
          <a:prstGeom prst="rect">
            <a:avLst/>
          </a:prstGeom>
          <a:ln>
            <a:noFill/>
          </a:ln>
        </p:spPr>
      </p:pic>
      <p:pic>
        <p:nvPicPr>
          <p:cNvPr id="391" name="Picture 44" descr=""/>
          <p:cNvPicPr/>
          <p:nvPr/>
        </p:nvPicPr>
        <p:blipFill>
          <a:blip r:embed="rId10"/>
          <a:srcRect l="24203" t="0" r="0" b="49949"/>
          <a:stretch/>
        </p:blipFill>
        <p:spPr>
          <a:xfrm>
            <a:off x="5728320" y="1599840"/>
            <a:ext cx="173520" cy="120960"/>
          </a:xfrm>
          <a:prstGeom prst="rect">
            <a:avLst/>
          </a:prstGeom>
          <a:ln>
            <a:noFill/>
          </a:ln>
        </p:spPr>
      </p:pic>
      <p:pic>
        <p:nvPicPr>
          <p:cNvPr id="392" name="Picture 46" descr=""/>
          <p:cNvPicPr/>
          <p:nvPr/>
        </p:nvPicPr>
        <p:blipFill>
          <a:blip r:embed="rId11"/>
          <a:stretch/>
        </p:blipFill>
        <p:spPr>
          <a:xfrm>
            <a:off x="6021360" y="1639800"/>
            <a:ext cx="379440" cy="403200"/>
          </a:xfrm>
          <a:prstGeom prst="rect">
            <a:avLst/>
          </a:prstGeom>
          <a:ln>
            <a:noFill/>
          </a:ln>
        </p:spPr>
      </p:pic>
      <p:pic>
        <p:nvPicPr>
          <p:cNvPr id="393" name="Picture 47" descr=""/>
          <p:cNvPicPr/>
          <p:nvPr/>
        </p:nvPicPr>
        <p:blipFill>
          <a:blip r:embed="rId12"/>
          <a:srcRect l="24203" t="0" r="0" b="49949"/>
          <a:stretch/>
        </p:blipFill>
        <p:spPr>
          <a:xfrm>
            <a:off x="6125760" y="1599840"/>
            <a:ext cx="173520" cy="120960"/>
          </a:xfrm>
          <a:prstGeom prst="rect">
            <a:avLst/>
          </a:prstGeom>
          <a:ln>
            <a:noFill/>
          </a:ln>
        </p:spPr>
      </p:pic>
      <p:pic>
        <p:nvPicPr>
          <p:cNvPr id="394" name="Picture 49" descr=""/>
          <p:cNvPicPr/>
          <p:nvPr/>
        </p:nvPicPr>
        <p:blipFill>
          <a:blip r:embed="rId13"/>
          <a:stretch/>
        </p:blipFill>
        <p:spPr>
          <a:xfrm>
            <a:off x="6418800" y="1639800"/>
            <a:ext cx="379440" cy="403200"/>
          </a:xfrm>
          <a:prstGeom prst="rect">
            <a:avLst/>
          </a:prstGeom>
          <a:ln>
            <a:noFill/>
          </a:ln>
        </p:spPr>
      </p:pic>
      <p:pic>
        <p:nvPicPr>
          <p:cNvPr id="395" name="Picture 50" descr=""/>
          <p:cNvPicPr/>
          <p:nvPr/>
        </p:nvPicPr>
        <p:blipFill>
          <a:blip r:embed="rId14"/>
          <a:srcRect l="24203" t="0" r="0" b="49949"/>
          <a:stretch/>
        </p:blipFill>
        <p:spPr>
          <a:xfrm>
            <a:off x="6523200" y="1599840"/>
            <a:ext cx="173520" cy="120960"/>
          </a:xfrm>
          <a:prstGeom prst="rect">
            <a:avLst/>
          </a:prstGeom>
          <a:ln>
            <a:noFill/>
          </a:ln>
        </p:spPr>
      </p:pic>
      <p:pic>
        <p:nvPicPr>
          <p:cNvPr id="396" name="Picture 51" descr=""/>
          <p:cNvPicPr/>
          <p:nvPr/>
        </p:nvPicPr>
        <p:blipFill>
          <a:blip r:embed="rId15"/>
          <a:stretch/>
        </p:blipFill>
        <p:spPr>
          <a:xfrm>
            <a:off x="5243040" y="2316600"/>
            <a:ext cx="511200" cy="504360"/>
          </a:xfrm>
          <a:prstGeom prst="rect">
            <a:avLst/>
          </a:prstGeom>
          <a:ln>
            <a:noFill/>
          </a:ln>
        </p:spPr>
      </p:pic>
      <p:sp>
        <p:nvSpPr>
          <p:cNvPr id="397" name="CustomShape 7"/>
          <p:cNvSpPr/>
          <p:nvPr/>
        </p:nvSpPr>
        <p:spPr>
          <a:xfrm flipH="1">
            <a:off x="4038120" y="1818720"/>
            <a:ext cx="568800" cy="2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8" name="CustomShape 8"/>
          <p:cNvSpPr/>
          <p:nvPr/>
        </p:nvSpPr>
        <p:spPr>
          <a:xfrm flipH="1">
            <a:off x="4078440" y="2562480"/>
            <a:ext cx="52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9" name="CustomShape 9"/>
          <p:cNvSpPr/>
          <p:nvPr/>
        </p:nvSpPr>
        <p:spPr>
          <a:xfrm flipH="1">
            <a:off x="2702520" y="2556000"/>
            <a:ext cx="35964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0" name="CustomShape 10"/>
          <p:cNvSpPr/>
          <p:nvPr/>
        </p:nvSpPr>
        <p:spPr>
          <a:xfrm>
            <a:off x="6856200" y="1532520"/>
            <a:ext cx="1866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Home Security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PDAP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CustomShape 11"/>
          <p:cNvSpPr/>
          <p:nvPr/>
        </p:nvSpPr>
        <p:spPr>
          <a:xfrm>
            <a:off x="6885720" y="2252520"/>
            <a:ext cx="1423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Appliances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PDAP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CustomShape 12"/>
          <p:cNvSpPr/>
          <p:nvPr/>
        </p:nvSpPr>
        <p:spPr>
          <a:xfrm>
            <a:off x="4607280" y="3070800"/>
            <a:ext cx="2268000" cy="57564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560">
            <a:solidFill>
              <a:srgbClr val="b66e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3" name="Picture 58" descr=""/>
          <p:cNvPicPr/>
          <p:nvPr/>
        </p:nvPicPr>
        <p:blipFill>
          <a:blip r:embed="rId16"/>
          <a:stretch/>
        </p:blipFill>
        <p:spPr>
          <a:xfrm>
            <a:off x="4721040" y="3127680"/>
            <a:ext cx="462600" cy="462600"/>
          </a:xfrm>
          <a:prstGeom prst="rect">
            <a:avLst/>
          </a:prstGeom>
          <a:ln>
            <a:noFill/>
          </a:ln>
        </p:spPr>
      </p:pic>
      <p:pic>
        <p:nvPicPr>
          <p:cNvPr id="404" name="Picture 59" descr=""/>
          <p:cNvPicPr/>
          <p:nvPr/>
        </p:nvPicPr>
        <p:blipFill>
          <a:blip r:embed="rId17"/>
          <a:stretch/>
        </p:blipFill>
        <p:spPr>
          <a:xfrm>
            <a:off x="5259240" y="3127680"/>
            <a:ext cx="462600" cy="462600"/>
          </a:xfrm>
          <a:prstGeom prst="rect">
            <a:avLst/>
          </a:prstGeom>
          <a:ln>
            <a:noFill/>
          </a:ln>
        </p:spPr>
      </p:pic>
      <p:pic>
        <p:nvPicPr>
          <p:cNvPr id="405" name="Picture 60" descr=""/>
          <p:cNvPicPr/>
          <p:nvPr/>
        </p:nvPicPr>
        <p:blipFill>
          <a:blip r:embed="rId18"/>
          <a:stretch/>
        </p:blipFill>
        <p:spPr>
          <a:xfrm>
            <a:off x="6335640" y="3127680"/>
            <a:ext cx="462600" cy="462600"/>
          </a:xfrm>
          <a:prstGeom prst="rect">
            <a:avLst/>
          </a:prstGeom>
          <a:ln>
            <a:noFill/>
          </a:ln>
        </p:spPr>
      </p:pic>
      <p:sp>
        <p:nvSpPr>
          <p:cNvPr id="406" name="CustomShape 13"/>
          <p:cNvSpPr/>
          <p:nvPr/>
        </p:nvSpPr>
        <p:spPr>
          <a:xfrm>
            <a:off x="6915240" y="3046320"/>
            <a:ext cx="1081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Sensors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PDAP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14"/>
          <p:cNvSpPr/>
          <p:nvPr/>
        </p:nvSpPr>
        <p:spPr>
          <a:xfrm>
            <a:off x="3251880" y="3705480"/>
            <a:ext cx="611640" cy="6069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8" name="CustomShape 15"/>
          <p:cNvSpPr/>
          <p:nvPr/>
        </p:nvSpPr>
        <p:spPr>
          <a:xfrm flipV="1">
            <a:off x="3548520" y="3111120"/>
            <a:ext cx="3600" cy="58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9" name="CustomShape 16"/>
          <p:cNvSpPr/>
          <p:nvPr/>
        </p:nvSpPr>
        <p:spPr>
          <a:xfrm>
            <a:off x="1651320" y="3687480"/>
            <a:ext cx="1683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Management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0" name="Picture 65" descr=""/>
          <p:cNvPicPr/>
          <p:nvPr/>
        </p:nvPicPr>
        <p:blipFill>
          <a:blip r:embed="rId19"/>
          <a:stretch/>
        </p:blipFill>
        <p:spPr>
          <a:xfrm>
            <a:off x="541440" y="2178000"/>
            <a:ext cx="622080" cy="617760"/>
          </a:xfrm>
          <a:prstGeom prst="rect">
            <a:avLst/>
          </a:prstGeom>
          <a:ln>
            <a:noFill/>
          </a:ln>
        </p:spPr>
      </p:pic>
      <p:sp>
        <p:nvSpPr>
          <p:cNvPr id="411" name="CustomShape 17"/>
          <p:cNvSpPr/>
          <p:nvPr/>
        </p:nvSpPr>
        <p:spPr>
          <a:xfrm>
            <a:off x="323640" y="2592360"/>
            <a:ext cx="11214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IoT Cloud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Services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2" name="Picture 67" descr=""/>
          <p:cNvPicPr/>
          <p:nvPr/>
        </p:nvPicPr>
        <p:blipFill>
          <a:blip r:embed="rId20"/>
          <a:stretch/>
        </p:blipFill>
        <p:spPr>
          <a:xfrm>
            <a:off x="5765040" y="2316600"/>
            <a:ext cx="511200" cy="504360"/>
          </a:xfrm>
          <a:prstGeom prst="rect">
            <a:avLst/>
          </a:prstGeom>
          <a:ln>
            <a:noFill/>
          </a:ln>
        </p:spPr>
      </p:pic>
      <p:pic>
        <p:nvPicPr>
          <p:cNvPr id="413" name="Picture 68" descr=""/>
          <p:cNvPicPr/>
          <p:nvPr/>
        </p:nvPicPr>
        <p:blipFill>
          <a:blip r:embed="rId21"/>
          <a:stretch/>
        </p:blipFill>
        <p:spPr>
          <a:xfrm>
            <a:off x="5797440" y="3127680"/>
            <a:ext cx="462600" cy="462600"/>
          </a:xfrm>
          <a:prstGeom prst="rect">
            <a:avLst/>
          </a:prstGeom>
          <a:ln>
            <a:noFill/>
          </a:ln>
        </p:spPr>
      </p:pic>
      <p:sp>
        <p:nvSpPr>
          <p:cNvPr id="414" name="CustomShape 18"/>
          <p:cNvSpPr/>
          <p:nvPr/>
        </p:nvSpPr>
        <p:spPr>
          <a:xfrm flipH="1" flipV="1">
            <a:off x="1313640" y="1900440"/>
            <a:ext cx="437760" cy="32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5" name="CustomShape 19"/>
          <p:cNvSpPr/>
          <p:nvPr/>
        </p:nvSpPr>
        <p:spPr>
          <a:xfrm flipH="1" flipV="1">
            <a:off x="1217160" y="2529000"/>
            <a:ext cx="417600" cy="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6" name="CustomShape 20"/>
          <p:cNvSpPr/>
          <p:nvPr/>
        </p:nvSpPr>
        <p:spPr>
          <a:xfrm flipH="1">
            <a:off x="1501200" y="2916360"/>
            <a:ext cx="264960" cy="38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7" name="CustomShape 21"/>
          <p:cNvSpPr/>
          <p:nvPr/>
        </p:nvSpPr>
        <p:spPr>
          <a:xfrm>
            <a:off x="5088600" y="3796200"/>
            <a:ext cx="3735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PDAP: Per Device Access Policy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8" name="Picture 73" descr=""/>
          <p:cNvPicPr/>
          <p:nvPr/>
        </p:nvPicPr>
        <p:blipFill>
          <a:blip r:embed="rId22"/>
          <a:stretch/>
        </p:blipFill>
        <p:spPr>
          <a:xfrm>
            <a:off x="3380760" y="3750480"/>
            <a:ext cx="334800" cy="540720"/>
          </a:xfrm>
          <a:prstGeom prst="rect">
            <a:avLst/>
          </a:prstGeom>
          <a:ln>
            <a:noFill/>
          </a:ln>
        </p:spPr>
      </p:pic>
      <p:pic>
        <p:nvPicPr>
          <p:cNvPr id="419" name="Picture 74" descr=""/>
          <p:cNvPicPr/>
          <p:nvPr/>
        </p:nvPicPr>
        <p:blipFill>
          <a:blip r:embed="rId23"/>
          <a:stretch/>
        </p:blipFill>
        <p:spPr>
          <a:xfrm>
            <a:off x="3539520" y="2554560"/>
            <a:ext cx="179280" cy="179280"/>
          </a:xfrm>
          <a:prstGeom prst="rect">
            <a:avLst/>
          </a:prstGeom>
          <a:ln>
            <a:noFill/>
          </a:ln>
        </p:spPr>
      </p:pic>
      <p:pic>
        <p:nvPicPr>
          <p:cNvPr id="420" name="Picture 76" descr=""/>
          <p:cNvPicPr/>
          <p:nvPr/>
        </p:nvPicPr>
        <p:blipFill>
          <a:blip r:embed="rId24"/>
          <a:stretch/>
        </p:blipFill>
        <p:spPr>
          <a:xfrm>
            <a:off x="6370920" y="2383200"/>
            <a:ext cx="339480" cy="453600"/>
          </a:xfrm>
          <a:prstGeom prst="rect">
            <a:avLst/>
          </a:prstGeom>
          <a:ln>
            <a:noFill/>
          </a:ln>
        </p:spPr>
      </p:pic>
      <p:pic>
        <p:nvPicPr>
          <p:cNvPr id="421" name="Picture 77" descr=""/>
          <p:cNvPicPr/>
          <p:nvPr/>
        </p:nvPicPr>
        <p:blipFill>
          <a:blip r:embed="rId25"/>
          <a:srcRect l="24203" t="0" r="0" b="49949"/>
          <a:stretch/>
        </p:blipFill>
        <p:spPr>
          <a:xfrm>
            <a:off x="6501600" y="2288160"/>
            <a:ext cx="154440" cy="135360"/>
          </a:xfrm>
          <a:prstGeom prst="rect">
            <a:avLst/>
          </a:prstGeom>
          <a:ln>
            <a:noFill/>
          </a:ln>
        </p:spPr>
      </p:pic>
      <p:sp>
        <p:nvSpPr>
          <p:cNvPr id="422" name="CustomShape 22"/>
          <p:cNvSpPr/>
          <p:nvPr/>
        </p:nvSpPr>
        <p:spPr>
          <a:xfrm>
            <a:off x="4417920" y="4251960"/>
            <a:ext cx="4016880" cy="762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8064a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Scale Enterprise solutions to fit the home network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3116160" y="348840"/>
            <a:ext cx="1716480" cy="2910240"/>
          </a:xfrm>
          <a:prstGeom prst="roundRect">
            <a:avLst>
              <a:gd name="adj" fmla="val 16667"/>
            </a:avLst>
          </a:prstGeom>
          <a:solidFill>
            <a:srgbClr val="e6e0ec"/>
          </a:solidFill>
          <a:ln w="93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4" name="CustomShape 2"/>
          <p:cNvSpPr/>
          <p:nvPr/>
        </p:nvSpPr>
        <p:spPr>
          <a:xfrm>
            <a:off x="3273480" y="2307240"/>
            <a:ext cx="1491480" cy="593280"/>
          </a:xfrm>
          <a:prstGeom prst="rect">
            <a:avLst/>
          </a:prstGeom>
          <a:solidFill>
            <a:srgbClr val="f2f2f2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MUD Controller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2391120" y="3576600"/>
            <a:ext cx="2113560" cy="1368000"/>
          </a:xfrm>
          <a:prstGeom prst="roundRect">
            <a:avLst>
              <a:gd name="adj" fmla="val 16667"/>
            </a:avLst>
          </a:prstGeom>
          <a:solidFill>
            <a:srgbClr val="ebf1de"/>
          </a:solidFill>
          <a:ln w="93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26" name="Picture 4" descr=""/>
          <p:cNvPicPr/>
          <p:nvPr/>
        </p:nvPicPr>
        <p:blipFill>
          <a:blip r:embed="rId1"/>
          <a:stretch/>
        </p:blipFill>
        <p:spPr>
          <a:xfrm>
            <a:off x="2618640" y="3677400"/>
            <a:ext cx="578880" cy="578880"/>
          </a:xfrm>
          <a:prstGeom prst="rect">
            <a:avLst/>
          </a:prstGeom>
          <a:ln>
            <a:noFill/>
          </a:ln>
        </p:spPr>
      </p:pic>
      <p:pic>
        <p:nvPicPr>
          <p:cNvPr id="427" name="Picture 7" descr=""/>
          <p:cNvPicPr/>
          <p:nvPr/>
        </p:nvPicPr>
        <p:blipFill>
          <a:blip r:embed="rId2"/>
          <a:stretch/>
        </p:blipFill>
        <p:spPr>
          <a:xfrm>
            <a:off x="3609000" y="3759120"/>
            <a:ext cx="647640" cy="647640"/>
          </a:xfrm>
          <a:prstGeom prst="rect">
            <a:avLst/>
          </a:prstGeom>
          <a:ln>
            <a:noFill/>
          </a:ln>
        </p:spPr>
      </p:pic>
      <p:sp>
        <p:nvSpPr>
          <p:cNvPr id="428" name="CustomShape 4"/>
          <p:cNvSpPr/>
          <p:nvPr/>
        </p:nvSpPr>
        <p:spPr>
          <a:xfrm>
            <a:off x="621000" y="3499200"/>
            <a:ext cx="1487160" cy="109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(1)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Scan MUD 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QR code &amp;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send to MUD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Controller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(DHCP in future)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9" name="Picture 9" descr=""/>
          <p:cNvPicPr/>
          <p:nvPr/>
        </p:nvPicPr>
        <p:blipFill>
          <a:blip r:embed="rId3"/>
          <a:stretch/>
        </p:blipFill>
        <p:spPr>
          <a:xfrm>
            <a:off x="5728320" y="1212120"/>
            <a:ext cx="622080" cy="617760"/>
          </a:xfrm>
          <a:prstGeom prst="rect">
            <a:avLst/>
          </a:prstGeom>
          <a:ln>
            <a:noFill/>
          </a:ln>
        </p:spPr>
      </p:pic>
      <p:sp>
        <p:nvSpPr>
          <p:cNvPr id="430" name="CustomShape 5"/>
          <p:cNvSpPr/>
          <p:nvPr/>
        </p:nvSpPr>
        <p:spPr>
          <a:xfrm>
            <a:off x="5121360" y="739800"/>
            <a:ext cx="179820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CIRA SHG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MUD Repository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6"/>
          <p:cNvSpPr/>
          <p:nvPr/>
        </p:nvSpPr>
        <p:spPr>
          <a:xfrm>
            <a:off x="657000" y="834480"/>
            <a:ext cx="807120" cy="1536120"/>
          </a:xfrm>
          <a:prstGeom prst="roundRect">
            <a:avLst>
              <a:gd name="adj" fmla="val 16667"/>
            </a:avLst>
          </a:prstGeom>
          <a:solidFill>
            <a:srgbClr val="e6e0ec"/>
          </a:solidFill>
          <a:ln w="93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2" name="CustomShape 7"/>
          <p:cNvSpPr/>
          <p:nvPr/>
        </p:nvSpPr>
        <p:spPr>
          <a:xfrm>
            <a:off x="766800" y="1769760"/>
            <a:ext cx="603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SHG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8"/>
          <p:cNvSpPr/>
          <p:nvPr/>
        </p:nvSpPr>
        <p:spPr>
          <a:xfrm>
            <a:off x="1521000" y="2468160"/>
            <a:ext cx="8600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50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4" name="CustomShape 9"/>
          <p:cNvSpPr/>
          <p:nvPr/>
        </p:nvSpPr>
        <p:spPr>
          <a:xfrm>
            <a:off x="4832280" y="1608480"/>
            <a:ext cx="83664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(2)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Send to 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CIRA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0"/>
          <p:cNvSpPr/>
          <p:nvPr/>
        </p:nvSpPr>
        <p:spPr>
          <a:xfrm flipV="1">
            <a:off x="6523920" y="1536480"/>
            <a:ext cx="93672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7030a0"/>
            </a:solidFill>
            <a:round/>
            <a:headEnd len="med" type="arrow" w="med"/>
            <a:tailEnd len="med" type="arrow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6" name="CustomShape 11"/>
          <p:cNvSpPr/>
          <p:nvPr/>
        </p:nvSpPr>
        <p:spPr>
          <a:xfrm>
            <a:off x="6454800" y="1616040"/>
            <a:ext cx="1106280" cy="5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(2)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Get vendor 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MUD file 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7" name="Picture 17" descr=""/>
          <p:cNvPicPr/>
          <p:nvPr/>
        </p:nvPicPr>
        <p:blipFill>
          <a:blip r:embed="rId4"/>
          <a:stretch/>
        </p:blipFill>
        <p:spPr>
          <a:xfrm>
            <a:off x="7605000" y="1195920"/>
            <a:ext cx="622080" cy="617760"/>
          </a:xfrm>
          <a:prstGeom prst="rect">
            <a:avLst/>
          </a:prstGeom>
          <a:ln>
            <a:noFill/>
          </a:ln>
        </p:spPr>
      </p:pic>
      <p:sp>
        <p:nvSpPr>
          <p:cNvPr id="438" name="CustomShape 12"/>
          <p:cNvSpPr/>
          <p:nvPr/>
        </p:nvSpPr>
        <p:spPr>
          <a:xfrm>
            <a:off x="7140960" y="632160"/>
            <a:ext cx="136548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ACME.CORP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r>
              <a:rPr b="1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MUD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Repository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9" name="CustomShape 13"/>
          <p:cNvSpPr/>
          <p:nvPr/>
        </p:nvSpPr>
        <p:spPr>
          <a:xfrm>
            <a:off x="3213720" y="594360"/>
            <a:ext cx="723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SHG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14"/>
          <p:cNvSpPr/>
          <p:nvPr/>
        </p:nvSpPr>
        <p:spPr>
          <a:xfrm flipH="1">
            <a:off x="1649520" y="1062720"/>
            <a:ext cx="1341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b050"/>
            </a:solidFill>
            <a:round/>
            <a:headEnd len="med" type="arrow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1" name="CustomShape 15"/>
          <p:cNvSpPr/>
          <p:nvPr/>
        </p:nvSpPr>
        <p:spPr>
          <a:xfrm flipH="1" flipV="1">
            <a:off x="4868640" y="1512720"/>
            <a:ext cx="772560" cy="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7030a0"/>
            </a:solidFill>
            <a:round/>
            <a:headEnd len="med" type="arrow" w="med"/>
            <a:tailEnd len="med" type="arrow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2" name="CustomShape 16"/>
          <p:cNvSpPr/>
          <p:nvPr/>
        </p:nvSpPr>
        <p:spPr>
          <a:xfrm>
            <a:off x="2770200" y="4480560"/>
            <a:ext cx="137448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ACME.CORP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IoT Water Sensor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3" name="CustomShape 17"/>
          <p:cNvSpPr/>
          <p:nvPr/>
        </p:nvSpPr>
        <p:spPr>
          <a:xfrm>
            <a:off x="2094480" y="708480"/>
            <a:ext cx="4053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(1)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4" name="CustomShape 18"/>
          <p:cNvSpPr/>
          <p:nvPr/>
        </p:nvSpPr>
        <p:spPr>
          <a:xfrm>
            <a:off x="1650960" y="1327680"/>
            <a:ext cx="1313640" cy="1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2060"/>
            </a:solidFill>
            <a:round/>
            <a:headEnd len="med" type="arrow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5" name="CustomShape 19"/>
          <p:cNvSpPr/>
          <p:nvPr/>
        </p:nvSpPr>
        <p:spPr>
          <a:xfrm flipH="1" flipV="1">
            <a:off x="1617840" y="1552320"/>
            <a:ext cx="1378800" cy="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2060"/>
            </a:solidFill>
            <a:round/>
            <a:headEnd len="med" type="arrow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6" name="CustomShape 20"/>
          <p:cNvSpPr/>
          <p:nvPr/>
        </p:nvSpPr>
        <p:spPr>
          <a:xfrm>
            <a:off x="1692000" y="1626840"/>
            <a:ext cx="11977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(3)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User accepts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provisioning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instructions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21"/>
          <p:cNvSpPr/>
          <p:nvPr/>
        </p:nvSpPr>
        <p:spPr>
          <a:xfrm>
            <a:off x="2399400" y="4215600"/>
            <a:ext cx="107136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MUD QR Code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22"/>
          <p:cNvSpPr/>
          <p:nvPr/>
        </p:nvSpPr>
        <p:spPr>
          <a:xfrm>
            <a:off x="1496160" y="3134160"/>
            <a:ext cx="4053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(1)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23"/>
          <p:cNvSpPr/>
          <p:nvPr/>
        </p:nvSpPr>
        <p:spPr>
          <a:xfrm flipH="1" flipV="1">
            <a:off x="3929400" y="3039480"/>
            <a:ext cx="8280" cy="55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00000"/>
            </a:solidFill>
            <a:round/>
            <a:headEnd len="med" type="oval" w="med"/>
            <a:tailEnd len="med" type="oval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50" name="CustomShape 24"/>
          <p:cNvSpPr/>
          <p:nvPr/>
        </p:nvSpPr>
        <p:spPr>
          <a:xfrm>
            <a:off x="5074200" y="2709360"/>
            <a:ext cx="2478240" cy="226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(4)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IoT device added to network with specific network access controls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 u="sng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Network Access control: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Allow access to ACME.CORP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Allow to send alerts internally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Allow to be configured by app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Deny all other internet access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1" name="CustomShape 25"/>
          <p:cNvSpPr/>
          <p:nvPr/>
        </p:nvSpPr>
        <p:spPr>
          <a:xfrm>
            <a:off x="3952440" y="3236760"/>
            <a:ext cx="4053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(4)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2" name="Picture 32" descr=""/>
          <p:cNvPicPr/>
          <p:nvPr/>
        </p:nvPicPr>
        <p:blipFill>
          <a:blip r:embed="rId5"/>
          <a:stretch/>
        </p:blipFill>
        <p:spPr>
          <a:xfrm>
            <a:off x="815400" y="886680"/>
            <a:ext cx="506880" cy="818640"/>
          </a:xfrm>
          <a:prstGeom prst="rect">
            <a:avLst/>
          </a:prstGeom>
          <a:ln>
            <a:noFill/>
          </a:ln>
        </p:spPr>
      </p:pic>
      <p:sp>
        <p:nvSpPr>
          <p:cNvPr id="453" name="CustomShape 26"/>
          <p:cNvSpPr/>
          <p:nvPr/>
        </p:nvSpPr>
        <p:spPr>
          <a:xfrm flipV="1">
            <a:off x="3789000" y="1765440"/>
            <a:ext cx="360" cy="48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headEnd len="med" type="arrow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54" name="Picture 35" descr=""/>
          <p:cNvPicPr/>
          <p:nvPr/>
        </p:nvPicPr>
        <p:blipFill>
          <a:blip r:embed="rId6"/>
          <a:stretch/>
        </p:blipFill>
        <p:spPr>
          <a:xfrm>
            <a:off x="4019400" y="358200"/>
            <a:ext cx="667800" cy="669600"/>
          </a:xfrm>
          <a:prstGeom prst="rect">
            <a:avLst/>
          </a:prstGeom>
          <a:ln>
            <a:noFill/>
          </a:ln>
        </p:spPr>
      </p:pic>
      <p:pic>
        <p:nvPicPr>
          <p:cNvPr id="455" name="Picture 36" descr=""/>
          <p:cNvPicPr/>
          <p:nvPr/>
        </p:nvPicPr>
        <p:blipFill>
          <a:blip r:embed="rId7"/>
          <a:stretch/>
        </p:blipFill>
        <p:spPr>
          <a:xfrm>
            <a:off x="4322520" y="751680"/>
            <a:ext cx="150480" cy="151920"/>
          </a:xfrm>
          <a:prstGeom prst="rect">
            <a:avLst/>
          </a:prstGeom>
          <a:ln>
            <a:noFill/>
          </a:ln>
        </p:spPr>
      </p:pic>
      <p:sp>
        <p:nvSpPr>
          <p:cNvPr id="456" name="CustomShape 27"/>
          <p:cNvSpPr/>
          <p:nvPr/>
        </p:nvSpPr>
        <p:spPr>
          <a:xfrm>
            <a:off x="4137480" y="1765440"/>
            <a:ext cx="360" cy="48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headEnd len="med" type="arrow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57" name="Picture 38" descr=""/>
          <p:cNvPicPr/>
          <p:nvPr/>
        </p:nvPicPr>
        <p:blipFill>
          <a:blip r:embed="rId8"/>
          <a:stretch/>
        </p:blipFill>
        <p:spPr>
          <a:xfrm>
            <a:off x="3489480" y="2504520"/>
            <a:ext cx="431640" cy="431640"/>
          </a:xfrm>
          <a:prstGeom prst="rect">
            <a:avLst/>
          </a:prstGeom>
          <a:ln>
            <a:noFill/>
          </a:ln>
        </p:spPr>
      </p:pic>
      <p:pic>
        <p:nvPicPr>
          <p:cNvPr id="458" name="Picture 39" descr=""/>
          <p:cNvPicPr/>
          <p:nvPr/>
        </p:nvPicPr>
        <p:blipFill>
          <a:blip r:embed="rId9"/>
          <a:stretch/>
        </p:blipFill>
        <p:spPr>
          <a:xfrm>
            <a:off x="5817600" y="1680840"/>
            <a:ext cx="412920" cy="360720"/>
          </a:xfrm>
          <a:prstGeom prst="rect">
            <a:avLst/>
          </a:prstGeom>
          <a:ln>
            <a:noFill/>
          </a:ln>
        </p:spPr>
      </p:pic>
      <p:pic>
        <p:nvPicPr>
          <p:cNvPr id="459" name="Picture 40" descr=""/>
          <p:cNvPicPr/>
          <p:nvPr/>
        </p:nvPicPr>
        <p:blipFill>
          <a:blip r:embed="rId10"/>
          <a:stretch/>
        </p:blipFill>
        <p:spPr>
          <a:xfrm>
            <a:off x="7696440" y="1662840"/>
            <a:ext cx="412920" cy="360720"/>
          </a:xfrm>
          <a:prstGeom prst="rect">
            <a:avLst/>
          </a:prstGeom>
          <a:ln>
            <a:noFill/>
          </a:ln>
        </p:spPr>
      </p:pic>
      <p:sp>
        <p:nvSpPr>
          <p:cNvPr id="460" name="CustomShape 28"/>
          <p:cNvSpPr/>
          <p:nvPr/>
        </p:nvSpPr>
        <p:spPr>
          <a:xfrm>
            <a:off x="3953880" y="2685960"/>
            <a:ext cx="82260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(IP Tables)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29"/>
          <p:cNvSpPr/>
          <p:nvPr/>
        </p:nvSpPr>
        <p:spPr>
          <a:xfrm>
            <a:off x="3233160" y="1064160"/>
            <a:ext cx="1491480" cy="593280"/>
          </a:xfrm>
          <a:prstGeom prst="rect">
            <a:avLst/>
          </a:prstGeom>
          <a:solidFill>
            <a:srgbClr val="f2f2f2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MUD Supervisor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2" name="Picture 43" descr=""/>
          <p:cNvPicPr/>
          <p:nvPr/>
        </p:nvPicPr>
        <p:blipFill>
          <a:blip r:embed="rId11"/>
          <a:stretch/>
        </p:blipFill>
        <p:spPr>
          <a:xfrm>
            <a:off x="3798360" y="1314000"/>
            <a:ext cx="412920" cy="36072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Shape 1"/>
          <p:cNvSpPr txBox="1"/>
          <p:nvPr/>
        </p:nvSpPr>
        <p:spPr>
          <a:xfrm>
            <a:off x="619200" y="0"/>
            <a:ext cx="8181720" cy="1014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Work in progress architecture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64" name="Picture 3" descr=""/>
          <p:cNvPicPr/>
          <p:nvPr/>
        </p:nvPicPr>
        <p:blipFill>
          <a:blip r:embed="rId1"/>
          <a:stretch/>
        </p:blipFill>
        <p:spPr>
          <a:xfrm>
            <a:off x="1555920" y="808200"/>
            <a:ext cx="6428160" cy="391140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619200" y="0"/>
            <a:ext cx="8181720" cy="1014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Simple user interface is key to this project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66" name="Picture 4" descr=""/>
          <p:cNvPicPr/>
          <p:nvPr/>
        </p:nvPicPr>
        <p:blipFill>
          <a:blip r:embed="rId1"/>
          <a:stretch/>
        </p:blipFill>
        <p:spPr>
          <a:xfrm>
            <a:off x="7792560" y="2660400"/>
            <a:ext cx="1043640" cy="952560"/>
          </a:xfrm>
          <a:prstGeom prst="rect">
            <a:avLst/>
          </a:prstGeom>
          <a:ln>
            <a:noFill/>
          </a:ln>
        </p:spPr>
      </p:pic>
      <p:pic>
        <p:nvPicPr>
          <p:cNvPr id="467" name="Picture 5" descr=""/>
          <p:cNvPicPr/>
          <p:nvPr/>
        </p:nvPicPr>
        <p:blipFill>
          <a:blip r:embed="rId2"/>
          <a:srcRect l="24252" t="0" r="0" b="49946"/>
          <a:stretch/>
        </p:blipFill>
        <p:spPr>
          <a:xfrm>
            <a:off x="8196120" y="2461320"/>
            <a:ext cx="474840" cy="284400"/>
          </a:xfrm>
          <a:prstGeom prst="rect">
            <a:avLst/>
          </a:prstGeom>
          <a:ln>
            <a:noFill/>
          </a:ln>
        </p:spPr>
      </p:pic>
      <p:pic>
        <p:nvPicPr>
          <p:cNvPr id="468" name="Picture 6" descr=""/>
          <p:cNvPicPr/>
          <p:nvPr/>
        </p:nvPicPr>
        <p:blipFill>
          <a:blip r:embed="rId3"/>
          <a:stretch/>
        </p:blipFill>
        <p:spPr>
          <a:xfrm>
            <a:off x="526320" y="2317320"/>
            <a:ext cx="1186560" cy="1178640"/>
          </a:xfrm>
          <a:prstGeom prst="rect">
            <a:avLst/>
          </a:prstGeom>
          <a:ln>
            <a:noFill/>
          </a:ln>
        </p:spPr>
      </p:pic>
      <p:sp>
        <p:nvSpPr>
          <p:cNvPr id="469" name="CustomShape 2"/>
          <p:cNvSpPr/>
          <p:nvPr/>
        </p:nvSpPr>
        <p:spPr>
          <a:xfrm flipH="1">
            <a:off x="1638720" y="3181320"/>
            <a:ext cx="46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0" name="CustomShape 3"/>
          <p:cNvSpPr/>
          <p:nvPr/>
        </p:nvSpPr>
        <p:spPr>
          <a:xfrm flipH="1">
            <a:off x="7745760" y="3181320"/>
            <a:ext cx="27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arrow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71" name="Picture 9" descr=""/>
          <p:cNvPicPr/>
          <p:nvPr/>
        </p:nvPicPr>
        <p:blipFill>
          <a:blip r:embed="rId4"/>
          <a:stretch/>
        </p:blipFill>
        <p:spPr>
          <a:xfrm>
            <a:off x="6264000" y="1924200"/>
            <a:ext cx="1406520" cy="2349000"/>
          </a:xfrm>
          <a:prstGeom prst="rect">
            <a:avLst/>
          </a:prstGeom>
          <a:ln>
            <a:noFill/>
          </a:ln>
        </p:spPr>
      </p:pic>
      <p:pic>
        <p:nvPicPr>
          <p:cNvPr id="472" name="Picture 10" descr=""/>
          <p:cNvPicPr/>
          <p:nvPr/>
        </p:nvPicPr>
        <p:blipFill>
          <a:blip r:embed="rId5"/>
          <a:stretch/>
        </p:blipFill>
        <p:spPr>
          <a:xfrm>
            <a:off x="2282760" y="1920600"/>
            <a:ext cx="1433520" cy="2394000"/>
          </a:xfrm>
          <a:prstGeom prst="rect">
            <a:avLst/>
          </a:prstGeom>
          <a:ln>
            <a:noFill/>
          </a:ln>
        </p:spPr>
      </p:pic>
      <p:pic>
        <p:nvPicPr>
          <p:cNvPr id="473" name="Picture 11" descr=""/>
          <p:cNvPicPr/>
          <p:nvPr/>
        </p:nvPicPr>
        <p:blipFill>
          <a:blip r:embed="rId6"/>
          <a:stretch/>
        </p:blipFill>
        <p:spPr>
          <a:xfrm>
            <a:off x="4264200" y="1920600"/>
            <a:ext cx="1480320" cy="2394000"/>
          </a:xfrm>
          <a:prstGeom prst="rect">
            <a:avLst/>
          </a:prstGeom>
          <a:ln>
            <a:noFill/>
          </a:ln>
        </p:spPr>
      </p:pic>
      <p:sp>
        <p:nvSpPr>
          <p:cNvPr id="474" name="CustomShape 4"/>
          <p:cNvSpPr/>
          <p:nvPr/>
        </p:nvSpPr>
        <p:spPr>
          <a:xfrm flipH="1">
            <a:off x="5812200" y="3181320"/>
            <a:ext cx="42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arrow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75" name="CustomShape 5"/>
          <p:cNvSpPr/>
          <p:nvPr/>
        </p:nvSpPr>
        <p:spPr>
          <a:xfrm flipH="1">
            <a:off x="3841200" y="3181320"/>
            <a:ext cx="42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  <a:tailEnd len="med" type="arrow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76" name="Picture 14" descr=""/>
          <p:cNvPicPr/>
          <p:nvPr/>
        </p:nvPicPr>
        <p:blipFill>
          <a:blip r:embed="rId7"/>
          <a:stretch/>
        </p:blipFill>
        <p:spPr>
          <a:xfrm>
            <a:off x="1158840" y="3876120"/>
            <a:ext cx="720000" cy="236520"/>
          </a:xfrm>
          <a:prstGeom prst="rect">
            <a:avLst/>
          </a:prstGeom>
          <a:ln>
            <a:noFill/>
          </a:ln>
        </p:spPr>
      </p:pic>
      <p:pic>
        <p:nvPicPr>
          <p:cNvPr id="477" name="Picture 15" descr=""/>
          <p:cNvPicPr/>
          <p:nvPr/>
        </p:nvPicPr>
        <p:blipFill>
          <a:blip r:embed="rId8"/>
          <a:stretch/>
        </p:blipFill>
        <p:spPr>
          <a:xfrm>
            <a:off x="1161360" y="4194720"/>
            <a:ext cx="726120" cy="238320"/>
          </a:xfrm>
          <a:prstGeom prst="rect">
            <a:avLst/>
          </a:prstGeom>
          <a:ln>
            <a:noFill/>
          </a:ln>
        </p:spPr>
      </p:pic>
      <p:pic>
        <p:nvPicPr>
          <p:cNvPr id="478" name="Picture 16" descr=""/>
          <p:cNvPicPr/>
          <p:nvPr/>
        </p:nvPicPr>
        <p:blipFill>
          <a:blip r:embed="rId9"/>
          <a:stretch/>
        </p:blipFill>
        <p:spPr>
          <a:xfrm>
            <a:off x="1157400" y="3549240"/>
            <a:ext cx="717120" cy="235440"/>
          </a:xfrm>
          <a:prstGeom prst="rect">
            <a:avLst/>
          </a:prstGeom>
          <a:ln>
            <a:noFill/>
          </a:ln>
        </p:spPr>
      </p:pic>
      <p:pic>
        <p:nvPicPr>
          <p:cNvPr id="479" name="Picture 17" descr=""/>
          <p:cNvPicPr/>
          <p:nvPr/>
        </p:nvPicPr>
        <p:blipFill>
          <a:blip r:embed="rId10"/>
          <a:stretch/>
        </p:blipFill>
        <p:spPr>
          <a:xfrm>
            <a:off x="1088640" y="3049920"/>
            <a:ext cx="260640" cy="262800"/>
          </a:xfrm>
          <a:prstGeom prst="rect">
            <a:avLst/>
          </a:prstGeom>
          <a:ln>
            <a:noFill/>
          </a:ln>
        </p:spPr>
      </p:pic>
      <p:sp>
        <p:nvSpPr>
          <p:cNvPr id="480" name="CustomShape 6"/>
          <p:cNvSpPr/>
          <p:nvPr/>
        </p:nvSpPr>
        <p:spPr>
          <a:xfrm>
            <a:off x="2007720" y="927360"/>
            <a:ext cx="57132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Swipe UP, DOWN, LEFT and RIGHT</a:t>
            </a:r>
            <a:endParaRPr b="0" lang="en-C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619200" y="0"/>
            <a:ext cx="8181720" cy="1014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Want more info?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757440" y="1092600"/>
            <a:ext cx="772164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Visit the CIRA Labs page and as well as GitHub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hlinkClick r:id="rId1"/>
              </a:rPr>
              <a:t>https</a:t>
            </a:r>
            <a:r>
              <a:rPr b="0" lang="en-CA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hlinkClick r:id="rId2"/>
              </a:rPr>
              <a:t>://</a:t>
            </a:r>
            <a:r>
              <a:rPr b="0" lang="en-CA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hlinkClick r:id="rId3"/>
              </a:rPr>
              <a:t>cira.ca/cira-secure-home-gateway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hlinkClick r:id="rId4"/>
              </a:rPr>
              <a:t>https</a:t>
            </a:r>
            <a:r>
              <a:rPr b="0" lang="en-CA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hlinkClick r:id="rId5"/>
              </a:rPr>
              <a:t>://</a:t>
            </a:r>
            <a:r>
              <a:rPr b="0" lang="en-CA" sz="24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hlinkClick r:id="rId6"/>
              </a:rPr>
              <a:t>github.com/CIRALabs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Don’t forget to share your feedback and input!</a:t>
            </a: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 flipH="1">
            <a:off x="6679440" y="2575440"/>
            <a:ext cx="19440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8102e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 flipH="1">
            <a:off x="6679440" y="2790000"/>
            <a:ext cx="496800" cy="29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8102e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8" name="CustomShape 3"/>
          <p:cNvSpPr/>
          <p:nvPr/>
        </p:nvSpPr>
        <p:spPr>
          <a:xfrm flipH="1" flipV="1">
            <a:off x="6679440" y="3081240"/>
            <a:ext cx="211680" cy="37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8102e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9" name="CustomShape 4"/>
          <p:cNvSpPr/>
          <p:nvPr/>
        </p:nvSpPr>
        <p:spPr>
          <a:xfrm flipH="1" flipV="1">
            <a:off x="6675840" y="3076200"/>
            <a:ext cx="48852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c8102e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0" name="TextShape 5"/>
          <p:cNvSpPr txBox="1"/>
          <p:nvPr/>
        </p:nvSpPr>
        <p:spPr>
          <a:xfrm>
            <a:off x="619200" y="0"/>
            <a:ext cx="8181720" cy="1014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Project Evolution – From Idea in late 2016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3887640" y="1134360"/>
            <a:ext cx="2234160" cy="803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Need security access controls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2514240" y="4132440"/>
            <a:ext cx="4707360" cy="803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Need a new framework to prevent lightbulbs from killing the internet!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6518520" y="1120680"/>
            <a:ext cx="1757160" cy="803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Has to be easy to use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4" name="Picture 19" descr=""/>
          <p:cNvPicPr/>
          <p:nvPr/>
        </p:nvPicPr>
        <p:blipFill>
          <a:blip r:embed="rId1"/>
          <a:stretch/>
        </p:blipFill>
        <p:spPr>
          <a:xfrm>
            <a:off x="5311080" y="2493360"/>
            <a:ext cx="796320" cy="791280"/>
          </a:xfrm>
          <a:prstGeom prst="rect">
            <a:avLst/>
          </a:prstGeom>
          <a:ln>
            <a:noFill/>
          </a:ln>
        </p:spPr>
      </p:pic>
      <p:pic>
        <p:nvPicPr>
          <p:cNvPr id="185" name="Picture 20" descr=""/>
          <p:cNvPicPr/>
          <p:nvPr/>
        </p:nvPicPr>
        <p:blipFill>
          <a:blip r:embed="rId2"/>
          <a:stretch/>
        </p:blipFill>
        <p:spPr>
          <a:xfrm>
            <a:off x="7204320" y="2815560"/>
            <a:ext cx="511200" cy="504360"/>
          </a:xfrm>
          <a:prstGeom prst="rect">
            <a:avLst/>
          </a:prstGeom>
          <a:ln>
            <a:noFill/>
          </a:ln>
        </p:spPr>
      </p:pic>
      <p:pic>
        <p:nvPicPr>
          <p:cNvPr id="186" name="Picture 21" descr=""/>
          <p:cNvPicPr/>
          <p:nvPr/>
        </p:nvPicPr>
        <p:blipFill>
          <a:blip r:embed="rId3"/>
          <a:stretch/>
        </p:blipFill>
        <p:spPr>
          <a:xfrm>
            <a:off x="3261240" y="2575440"/>
            <a:ext cx="1010160" cy="1010160"/>
          </a:xfrm>
          <a:prstGeom prst="rect">
            <a:avLst/>
          </a:prstGeom>
          <a:ln>
            <a:noFill/>
          </a:ln>
        </p:spPr>
      </p:pic>
      <p:sp>
        <p:nvSpPr>
          <p:cNvPr id="187" name="CustomShape 9"/>
          <p:cNvSpPr/>
          <p:nvPr/>
        </p:nvSpPr>
        <p:spPr>
          <a:xfrm flipH="1">
            <a:off x="6072120" y="3067920"/>
            <a:ext cx="113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c8102e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8" name="CustomShape 10"/>
          <p:cNvSpPr/>
          <p:nvPr/>
        </p:nvSpPr>
        <p:spPr>
          <a:xfrm flipH="1">
            <a:off x="4386240" y="3058920"/>
            <a:ext cx="86112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c8102e"/>
            </a:solidFill>
            <a:round/>
            <a:tailEnd len="med" type="triangle" w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9" name="CustomShape 11"/>
          <p:cNvSpPr/>
          <p:nvPr/>
        </p:nvSpPr>
        <p:spPr>
          <a:xfrm>
            <a:off x="1328400" y="1117800"/>
            <a:ext cx="2234160" cy="803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 the home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Gateway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2"/>
          <p:cNvSpPr/>
          <p:nvPr/>
        </p:nvSpPr>
        <p:spPr>
          <a:xfrm>
            <a:off x="4538880" y="2606400"/>
            <a:ext cx="5119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x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13"/>
          <p:cNvSpPr/>
          <p:nvPr/>
        </p:nvSpPr>
        <p:spPr>
          <a:xfrm>
            <a:off x="6265080" y="2625480"/>
            <a:ext cx="5119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x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2" name="Picture 30" descr=""/>
          <p:cNvPicPr/>
          <p:nvPr/>
        </p:nvPicPr>
        <p:blipFill>
          <a:blip r:embed="rId4"/>
          <a:stretch/>
        </p:blipFill>
        <p:spPr>
          <a:xfrm>
            <a:off x="7101000" y="2364120"/>
            <a:ext cx="511200" cy="504360"/>
          </a:xfrm>
          <a:prstGeom prst="rect">
            <a:avLst/>
          </a:prstGeom>
          <a:ln>
            <a:noFill/>
          </a:ln>
        </p:spPr>
      </p:pic>
      <p:pic>
        <p:nvPicPr>
          <p:cNvPr id="193" name="Picture 31" descr=""/>
          <p:cNvPicPr/>
          <p:nvPr/>
        </p:nvPicPr>
        <p:blipFill>
          <a:blip r:embed="rId5"/>
          <a:stretch/>
        </p:blipFill>
        <p:spPr>
          <a:xfrm>
            <a:off x="6770880" y="2089800"/>
            <a:ext cx="511200" cy="504360"/>
          </a:xfrm>
          <a:prstGeom prst="rect">
            <a:avLst/>
          </a:prstGeom>
          <a:ln>
            <a:noFill/>
          </a:ln>
        </p:spPr>
      </p:pic>
      <p:pic>
        <p:nvPicPr>
          <p:cNvPr id="194" name="Picture 32" descr=""/>
          <p:cNvPicPr/>
          <p:nvPr/>
        </p:nvPicPr>
        <p:blipFill>
          <a:blip r:embed="rId6"/>
          <a:stretch/>
        </p:blipFill>
        <p:spPr>
          <a:xfrm>
            <a:off x="7101000" y="3211560"/>
            <a:ext cx="511200" cy="504360"/>
          </a:xfrm>
          <a:prstGeom prst="rect">
            <a:avLst/>
          </a:prstGeom>
          <a:ln>
            <a:noFill/>
          </a:ln>
        </p:spPr>
      </p:pic>
      <p:pic>
        <p:nvPicPr>
          <p:cNvPr id="195" name="Picture 33" descr=""/>
          <p:cNvPicPr/>
          <p:nvPr/>
        </p:nvPicPr>
        <p:blipFill>
          <a:blip r:embed="rId7"/>
          <a:stretch/>
        </p:blipFill>
        <p:spPr>
          <a:xfrm>
            <a:off x="6770880" y="3421080"/>
            <a:ext cx="511200" cy="504360"/>
          </a:xfrm>
          <a:prstGeom prst="rect">
            <a:avLst/>
          </a:prstGeom>
          <a:ln>
            <a:noFill/>
          </a:ln>
        </p:spPr>
      </p:pic>
      <p:sp>
        <p:nvSpPr>
          <p:cNvPr id="196" name="CustomShape 14"/>
          <p:cNvSpPr/>
          <p:nvPr/>
        </p:nvSpPr>
        <p:spPr>
          <a:xfrm>
            <a:off x="5441400" y="3134880"/>
            <a:ext cx="47844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?</a:t>
            </a:r>
            <a:endParaRPr b="0" lang="en-CA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5"/>
          <p:cNvSpPr/>
          <p:nvPr/>
        </p:nvSpPr>
        <p:spPr>
          <a:xfrm>
            <a:off x="327600" y="2682720"/>
            <a:ext cx="2234160" cy="803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MIRAI Dyn Attack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October 2016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720720" y="1675440"/>
            <a:ext cx="506880" cy="820440"/>
          </a:xfrm>
          <a:custGeom>
            <a:avLst/>
            <a:gdLst/>
            <a:ahLst/>
            <a:rect l="l" t="t" r="r" b="b"/>
            <a:pathLst>
              <a:path w="507258" h="820957">
                <a:moveTo>
                  <a:pt x="0" y="820957"/>
                </a:moveTo>
                <a:cubicBezTo>
                  <a:pt x="14461" y="639078"/>
                  <a:pt x="28923" y="457199"/>
                  <a:pt x="113466" y="320373"/>
                </a:cubicBezTo>
                <a:cubicBezTo>
                  <a:pt x="198009" y="183547"/>
                  <a:pt x="352633" y="91773"/>
                  <a:pt x="507258" y="0"/>
                </a:cubicBezTo>
              </a:path>
            </a:pathLst>
          </a:custGeom>
          <a:noFill/>
          <a:ln w="9360">
            <a:solidFill>
              <a:srgbClr val="bfbfbf"/>
            </a:solidFill>
            <a:round/>
            <a:tailEnd len="med" type="arrow" w="med"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9" name="CustomShape 17"/>
          <p:cNvSpPr/>
          <p:nvPr/>
        </p:nvSpPr>
        <p:spPr>
          <a:xfrm>
            <a:off x="3023640" y="720360"/>
            <a:ext cx="1314360" cy="253800"/>
          </a:xfrm>
          <a:custGeom>
            <a:avLst/>
            <a:gdLst/>
            <a:ahLst/>
            <a:rect l="l" t="t" r="r" b="b"/>
            <a:pathLst>
              <a:path w="1314867" h="254159">
                <a:moveTo>
                  <a:pt x="0" y="200763"/>
                </a:moveTo>
                <a:cubicBezTo>
                  <a:pt x="224150" y="96197"/>
                  <a:pt x="448301" y="-8369"/>
                  <a:pt x="667445" y="530"/>
                </a:cubicBezTo>
                <a:cubicBezTo>
                  <a:pt x="886589" y="9429"/>
                  <a:pt x="1100728" y="131794"/>
                  <a:pt x="1314867" y="254159"/>
                </a:cubicBezTo>
              </a:path>
            </a:pathLst>
          </a:custGeom>
          <a:noFill/>
          <a:ln w="9360">
            <a:solidFill>
              <a:srgbClr val="bfbfbf"/>
            </a:solidFill>
            <a:round/>
            <a:tailEnd len="med" type="arrow" w="med"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0" name="CustomShape 18"/>
          <p:cNvSpPr/>
          <p:nvPr/>
        </p:nvSpPr>
        <p:spPr>
          <a:xfrm>
            <a:off x="5576760" y="731880"/>
            <a:ext cx="1314360" cy="253800"/>
          </a:xfrm>
          <a:custGeom>
            <a:avLst/>
            <a:gdLst/>
            <a:ahLst/>
            <a:rect l="l" t="t" r="r" b="b"/>
            <a:pathLst>
              <a:path w="1314867" h="254159">
                <a:moveTo>
                  <a:pt x="0" y="200763"/>
                </a:moveTo>
                <a:cubicBezTo>
                  <a:pt x="224150" y="96197"/>
                  <a:pt x="448301" y="-8369"/>
                  <a:pt x="667445" y="530"/>
                </a:cubicBezTo>
                <a:cubicBezTo>
                  <a:pt x="886589" y="9429"/>
                  <a:pt x="1100728" y="131794"/>
                  <a:pt x="1314867" y="254159"/>
                </a:cubicBezTo>
              </a:path>
            </a:pathLst>
          </a:custGeom>
          <a:noFill/>
          <a:ln w="9360">
            <a:solidFill>
              <a:srgbClr val="bfbfbf"/>
            </a:solidFill>
            <a:round/>
            <a:tailEnd len="med" type="arrow" w="med"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1" name="CustomShape 19"/>
          <p:cNvSpPr/>
          <p:nvPr/>
        </p:nvSpPr>
        <p:spPr>
          <a:xfrm>
            <a:off x="7415280" y="1995840"/>
            <a:ext cx="1195200" cy="2529360"/>
          </a:xfrm>
          <a:custGeom>
            <a:avLst/>
            <a:gdLst/>
            <a:ahLst/>
            <a:rect l="l" t="t" r="r" b="b"/>
            <a:pathLst>
              <a:path w="1195466" h="2529618">
                <a:moveTo>
                  <a:pt x="867679" y="0"/>
                </a:moveTo>
                <a:cubicBezTo>
                  <a:pt x="1080149" y="653540"/>
                  <a:pt x="1292619" y="1307081"/>
                  <a:pt x="1148006" y="1728684"/>
                </a:cubicBezTo>
                <a:cubicBezTo>
                  <a:pt x="1003393" y="2150287"/>
                  <a:pt x="501696" y="2339952"/>
                  <a:pt x="0" y="2529618"/>
                </a:cubicBezTo>
              </a:path>
            </a:pathLst>
          </a:custGeom>
          <a:noFill/>
          <a:ln w="9360">
            <a:solidFill>
              <a:srgbClr val="bfbfbf"/>
            </a:solidFill>
            <a:round/>
            <a:tailEnd len="med" type="arrow" w="med"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02" name="Picture 2" descr=""/>
          <p:cNvPicPr/>
          <p:nvPr/>
        </p:nvPicPr>
        <p:blipFill>
          <a:blip r:embed="rId8"/>
          <a:stretch/>
        </p:blipFill>
        <p:spPr>
          <a:xfrm>
            <a:off x="452160" y="3695400"/>
            <a:ext cx="1958400" cy="11044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649840" y="2592360"/>
            <a:ext cx="2088000" cy="895320"/>
          </a:xfrm>
          <a:prstGeom prst="roundRect">
            <a:avLst>
              <a:gd name="adj" fmla="val 16667"/>
            </a:avLst>
          </a:prstGeom>
          <a:solidFill>
            <a:srgbClr val="ebf1de"/>
          </a:solidFill>
          <a:ln w="9360">
            <a:solidFill>
              <a:srgbClr val="4a7ebb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4" name="CustomShape 2"/>
          <p:cNvSpPr/>
          <p:nvPr/>
        </p:nvSpPr>
        <p:spPr>
          <a:xfrm>
            <a:off x="3963960" y="1764000"/>
            <a:ext cx="971640" cy="2556000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Picture 5" descr=""/>
          <p:cNvPicPr/>
          <p:nvPr/>
        </p:nvPicPr>
        <p:blipFill>
          <a:blip r:embed="rId1"/>
          <a:stretch/>
        </p:blipFill>
        <p:spPr>
          <a:xfrm>
            <a:off x="4004280" y="2539080"/>
            <a:ext cx="884520" cy="878760"/>
          </a:xfrm>
          <a:prstGeom prst="rect">
            <a:avLst/>
          </a:prstGeom>
          <a:ln>
            <a:noFill/>
          </a:ln>
        </p:spPr>
      </p:pic>
      <p:pic>
        <p:nvPicPr>
          <p:cNvPr id="206" name="Picture 7" descr=""/>
          <p:cNvPicPr/>
          <p:nvPr/>
        </p:nvPicPr>
        <p:blipFill>
          <a:blip r:embed="rId2"/>
          <a:stretch/>
        </p:blipFill>
        <p:spPr>
          <a:xfrm>
            <a:off x="5855040" y="2848680"/>
            <a:ext cx="485280" cy="490680"/>
          </a:xfrm>
          <a:prstGeom prst="rect">
            <a:avLst/>
          </a:prstGeom>
          <a:ln>
            <a:noFill/>
          </a:ln>
        </p:spPr>
      </p:pic>
      <p:pic>
        <p:nvPicPr>
          <p:cNvPr id="207" name="Picture 8" descr=""/>
          <p:cNvPicPr/>
          <p:nvPr/>
        </p:nvPicPr>
        <p:blipFill>
          <a:blip r:embed="rId3"/>
          <a:srcRect l="24203" t="0" r="0" b="49949"/>
          <a:stretch/>
        </p:blipFill>
        <p:spPr>
          <a:xfrm>
            <a:off x="5958000" y="2735640"/>
            <a:ext cx="267480" cy="177480"/>
          </a:xfrm>
          <a:prstGeom prst="rect">
            <a:avLst/>
          </a:prstGeom>
          <a:ln>
            <a:noFill/>
          </a:ln>
        </p:spPr>
      </p:pic>
      <p:pic>
        <p:nvPicPr>
          <p:cNvPr id="208" name="Picture 9" descr=""/>
          <p:cNvPicPr/>
          <p:nvPr/>
        </p:nvPicPr>
        <p:blipFill>
          <a:blip r:embed="rId4"/>
          <a:stretch/>
        </p:blipFill>
        <p:spPr>
          <a:xfrm>
            <a:off x="2391840" y="2610720"/>
            <a:ext cx="881280" cy="881280"/>
          </a:xfrm>
          <a:prstGeom prst="rect">
            <a:avLst/>
          </a:prstGeom>
          <a:ln>
            <a:noFill/>
          </a:ln>
        </p:spPr>
      </p:pic>
      <p:sp>
        <p:nvSpPr>
          <p:cNvPr id="209" name="CustomShape 3"/>
          <p:cNvSpPr/>
          <p:nvPr/>
        </p:nvSpPr>
        <p:spPr>
          <a:xfrm flipH="1">
            <a:off x="4932360" y="3040200"/>
            <a:ext cx="71316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 flipH="1">
            <a:off x="3269880" y="3042360"/>
            <a:ext cx="69012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1" name="CustomShape 5"/>
          <p:cNvSpPr/>
          <p:nvPr/>
        </p:nvSpPr>
        <p:spPr>
          <a:xfrm>
            <a:off x="2841480" y="3553200"/>
            <a:ext cx="3204000" cy="387000"/>
          </a:xfrm>
          <a:custGeom>
            <a:avLst/>
            <a:gdLst/>
            <a:ahLst/>
            <a:rect l="l" t="t" r="r" b="b"/>
            <a:pathLst>
              <a:path w="3141406" h="364611">
                <a:moveTo>
                  <a:pt x="0" y="0"/>
                </a:moveTo>
                <a:cubicBezTo>
                  <a:pt x="531351" y="118806"/>
                  <a:pt x="1062703" y="237613"/>
                  <a:pt x="1524000" y="294968"/>
                </a:cubicBezTo>
                <a:cubicBezTo>
                  <a:pt x="1985297" y="352323"/>
                  <a:pt x="2498212" y="390013"/>
                  <a:pt x="2767780" y="344129"/>
                </a:cubicBezTo>
                <a:cubicBezTo>
                  <a:pt x="3037348" y="298245"/>
                  <a:pt x="3089377" y="158955"/>
                  <a:pt x="3141406" y="19665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arrow" w="med"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2" name="CustomShape 6"/>
          <p:cNvSpPr/>
          <p:nvPr/>
        </p:nvSpPr>
        <p:spPr>
          <a:xfrm>
            <a:off x="2805480" y="3624840"/>
            <a:ext cx="3672000" cy="447840"/>
          </a:xfrm>
          <a:custGeom>
            <a:avLst/>
            <a:gdLst/>
            <a:ahLst/>
            <a:rect l="l" t="t" r="r" b="b"/>
            <a:pathLst>
              <a:path w="3141406" h="364611">
                <a:moveTo>
                  <a:pt x="0" y="0"/>
                </a:moveTo>
                <a:cubicBezTo>
                  <a:pt x="531351" y="118806"/>
                  <a:pt x="1062703" y="237613"/>
                  <a:pt x="1524000" y="294968"/>
                </a:cubicBezTo>
                <a:cubicBezTo>
                  <a:pt x="1985297" y="352323"/>
                  <a:pt x="2498212" y="390013"/>
                  <a:pt x="2767780" y="344129"/>
                </a:cubicBezTo>
                <a:cubicBezTo>
                  <a:pt x="3037348" y="298245"/>
                  <a:pt x="3089377" y="158955"/>
                  <a:pt x="3141406" y="19665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arrow" w="med"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3" name="CustomShape 7"/>
          <p:cNvSpPr/>
          <p:nvPr/>
        </p:nvSpPr>
        <p:spPr>
          <a:xfrm>
            <a:off x="2769480" y="3679560"/>
            <a:ext cx="4032000" cy="528120"/>
          </a:xfrm>
          <a:custGeom>
            <a:avLst/>
            <a:gdLst/>
            <a:ahLst/>
            <a:rect l="l" t="t" r="r" b="b"/>
            <a:pathLst>
              <a:path w="3141406" h="364611">
                <a:moveTo>
                  <a:pt x="0" y="0"/>
                </a:moveTo>
                <a:cubicBezTo>
                  <a:pt x="531351" y="118806"/>
                  <a:pt x="1062703" y="237613"/>
                  <a:pt x="1524000" y="294968"/>
                </a:cubicBezTo>
                <a:cubicBezTo>
                  <a:pt x="1985297" y="352323"/>
                  <a:pt x="2498212" y="390013"/>
                  <a:pt x="2767780" y="344129"/>
                </a:cubicBezTo>
                <a:cubicBezTo>
                  <a:pt x="3037348" y="298245"/>
                  <a:pt x="3089377" y="158955"/>
                  <a:pt x="3141406" y="19665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arrow" w="med"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4" name="CustomShape 8"/>
          <p:cNvSpPr/>
          <p:nvPr/>
        </p:nvSpPr>
        <p:spPr>
          <a:xfrm rot="10800000">
            <a:off x="6189840" y="2490840"/>
            <a:ext cx="3132000" cy="392760"/>
          </a:xfrm>
          <a:custGeom>
            <a:avLst/>
            <a:gdLst/>
            <a:ahLst/>
            <a:rect l="l" t="t" r="r" b="b"/>
            <a:pathLst>
              <a:path w="3141406" h="364611">
                <a:moveTo>
                  <a:pt x="0" y="0"/>
                </a:moveTo>
                <a:cubicBezTo>
                  <a:pt x="531351" y="118806"/>
                  <a:pt x="1062703" y="237613"/>
                  <a:pt x="1524000" y="294968"/>
                </a:cubicBezTo>
                <a:cubicBezTo>
                  <a:pt x="1985297" y="352323"/>
                  <a:pt x="2498212" y="390013"/>
                  <a:pt x="2767780" y="344129"/>
                </a:cubicBezTo>
                <a:cubicBezTo>
                  <a:pt x="3037348" y="298245"/>
                  <a:pt x="3089377" y="158955"/>
                  <a:pt x="3141406" y="19665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arrow" w="med"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5" name="CustomShape 9"/>
          <p:cNvSpPr/>
          <p:nvPr/>
        </p:nvSpPr>
        <p:spPr>
          <a:xfrm rot="10800000">
            <a:off x="6477840" y="2484720"/>
            <a:ext cx="3564000" cy="548280"/>
          </a:xfrm>
          <a:custGeom>
            <a:avLst/>
            <a:gdLst/>
            <a:ahLst/>
            <a:rect l="l" t="t" r="r" b="b"/>
            <a:pathLst>
              <a:path w="3141406" h="364611">
                <a:moveTo>
                  <a:pt x="0" y="0"/>
                </a:moveTo>
                <a:cubicBezTo>
                  <a:pt x="531351" y="118806"/>
                  <a:pt x="1062703" y="237613"/>
                  <a:pt x="1524000" y="294968"/>
                </a:cubicBezTo>
                <a:cubicBezTo>
                  <a:pt x="1985297" y="352323"/>
                  <a:pt x="2498212" y="390013"/>
                  <a:pt x="2767780" y="344129"/>
                </a:cubicBezTo>
                <a:cubicBezTo>
                  <a:pt x="3037348" y="298245"/>
                  <a:pt x="3089377" y="158955"/>
                  <a:pt x="3141406" y="19665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arrow" w="med"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6" name="CustomShape 10"/>
          <p:cNvSpPr/>
          <p:nvPr/>
        </p:nvSpPr>
        <p:spPr>
          <a:xfrm rot="10800000">
            <a:off x="6801840" y="2459520"/>
            <a:ext cx="4032000" cy="628920"/>
          </a:xfrm>
          <a:custGeom>
            <a:avLst/>
            <a:gdLst/>
            <a:ahLst/>
            <a:rect l="l" t="t" r="r" b="b"/>
            <a:pathLst>
              <a:path w="3141406" h="364611">
                <a:moveTo>
                  <a:pt x="0" y="0"/>
                </a:moveTo>
                <a:cubicBezTo>
                  <a:pt x="531351" y="118806"/>
                  <a:pt x="1062703" y="237613"/>
                  <a:pt x="1524000" y="294968"/>
                </a:cubicBezTo>
                <a:cubicBezTo>
                  <a:pt x="1985297" y="352323"/>
                  <a:pt x="2498212" y="390013"/>
                  <a:pt x="2767780" y="344129"/>
                </a:cubicBezTo>
                <a:cubicBezTo>
                  <a:pt x="3037348" y="298245"/>
                  <a:pt x="3089377" y="158955"/>
                  <a:pt x="3141406" y="19665"/>
                </a:cubicBezTo>
              </a:path>
            </a:pathLst>
          </a:custGeom>
          <a:noFill/>
          <a:ln w="19080">
            <a:solidFill>
              <a:srgbClr val="ff0000"/>
            </a:solidFill>
            <a:round/>
            <a:tailEnd len="med" type="arrow" w="med"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7" name="CustomShape 11"/>
          <p:cNvSpPr/>
          <p:nvPr/>
        </p:nvSpPr>
        <p:spPr>
          <a:xfrm>
            <a:off x="4134960" y="1319760"/>
            <a:ext cx="7232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7200" spc="-1" strike="noStrike">
                <a:solidFill>
                  <a:srgbClr val="682d8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x</a:t>
            </a:r>
            <a:endParaRPr b="0" lang="en-CA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2"/>
          <p:cNvSpPr/>
          <p:nvPr/>
        </p:nvSpPr>
        <p:spPr>
          <a:xfrm>
            <a:off x="4142880" y="3284640"/>
            <a:ext cx="7232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7200" spc="-1" strike="noStrike">
                <a:solidFill>
                  <a:srgbClr val="682d8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x</a:t>
            </a:r>
            <a:endParaRPr b="0" lang="en-CA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Picture 20" descr=""/>
          <p:cNvPicPr/>
          <p:nvPr/>
        </p:nvPicPr>
        <p:blipFill>
          <a:blip r:embed="rId5"/>
          <a:stretch/>
        </p:blipFill>
        <p:spPr>
          <a:xfrm>
            <a:off x="4423320" y="3069000"/>
            <a:ext cx="179280" cy="179280"/>
          </a:xfrm>
          <a:prstGeom prst="rect">
            <a:avLst/>
          </a:prstGeom>
          <a:ln>
            <a:noFill/>
          </a:ln>
        </p:spPr>
      </p:pic>
      <p:pic>
        <p:nvPicPr>
          <p:cNvPr id="220" name="Picture 21" descr=""/>
          <p:cNvPicPr/>
          <p:nvPr/>
        </p:nvPicPr>
        <p:blipFill>
          <a:blip r:embed="rId6"/>
          <a:stretch/>
        </p:blipFill>
        <p:spPr>
          <a:xfrm>
            <a:off x="7008480" y="2769480"/>
            <a:ext cx="596880" cy="588600"/>
          </a:xfrm>
          <a:prstGeom prst="rect">
            <a:avLst/>
          </a:prstGeom>
          <a:ln>
            <a:noFill/>
          </a:ln>
        </p:spPr>
      </p:pic>
      <p:pic>
        <p:nvPicPr>
          <p:cNvPr id="221" name="Picture 22" descr=""/>
          <p:cNvPicPr/>
          <p:nvPr/>
        </p:nvPicPr>
        <p:blipFill>
          <a:blip r:embed="rId7"/>
          <a:stretch/>
        </p:blipFill>
        <p:spPr>
          <a:xfrm>
            <a:off x="6374520" y="2735640"/>
            <a:ext cx="596880" cy="588600"/>
          </a:xfrm>
          <a:prstGeom prst="rect">
            <a:avLst/>
          </a:prstGeom>
          <a:ln>
            <a:noFill/>
          </a:ln>
        </p:spPr>
      </p:pic>
      <p:pic>
        <p:nvPicPr>
          <p:cNvPr id="222" name="Picture 23" descr=""/>
          <p:cNvPicPr/>
          <p:nvPr/>
        </p:nvPicPr>
        <p:blipFill>
          <a:blip r:embed="rId8"/>
          <a:srcRect l="24203" t="0" r="0" b="49949"/>
          <a:stretch/>
        </p:blipFill>
        <p:spPr>
          <a:xfrm>
            <a:off x="7237800" y="2646360"/>
            <a:ext cx="271440" cy="175680"/>
          </a:xfrm>
          <a:prstGeom prst="rect">
            <a:avLst/>
          </a:prstGeom>
          <a:ln>
            <a:noFill/>
          </a:ln>
        </p:spPr>
      </p:pic>
      <p:sp>
        <p:nvSpPr>
          <p:cNvPr id="223" name="TextShape 13"/>
          <p:cNvSpPr txBox="1"/>
          <p:nvPr/>
        </p:nvSpPr>
        <p:spPr>
          <a:xfrm>
            <a:off x="725400" y="37080"/>
            <a:ext cx="7426440" cy="81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Secure Home Gateway (SHG) Goals </a:t>
            </a:r>
            <a:br/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5842440" y="1348200"/>
            <a:ext cx="3301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682d8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Protect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the internet from IoT devices </a:t>
            </a:r>
            <a:r>
              <a:rPr b="1" lang="en-CA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attacks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5"/>
          <p:cNvSpPr/>
          <p:nvPr/>
        </p:nvSpPr>
        <p:spPr>
          <a:xfrm>
            <a:off x="725400" y="3923640"/>
            <a:ext cx="27849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682d8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Protect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IoT devices from the internet </a:t>
            </a:r>
            <a:r>
              <a:rPr b="1" lang="en-CA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attacks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658880" y="1801080"/>
            <a:ext cx="6093360" cy="2849040"/>
          </a:xfrm>
          <a:prstGeom prst="roundRect">
            <a:avLst>
              <a:gd name="adj" fmla="val 3999"/>
            </a:avLst>
          </a:prstGeom>
          <a:solidFill>
            <a:srgbClr val="8064a2">
              <a:alpha val="50000"/>
            </a:srgbClr>
          </a:solidFill>
          <a:ln w="5724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TextShape 2"/>
          <p:cNvSpPr txBox="1"/>
          <p:nvPr/>
        </p:nvSpPr>
        <p:spPr>
          <a:xfrm>
            <a:off x="619200" y="0"/>
            <a:ext cx="8181720" cy="1014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Project Evolution – To a Secure Home Gateway (SHG) Prototype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2284560" y="1417320"/>
            <a:ext cx="1464120" cy="714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MUD Server Repository / Curation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847320" y="2697120"/>
            <a:ext cx="1724040" cy="92592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Secure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Home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Gateway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591120" y="1428480"/>
            <a:ext cx="1464120" cy="714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openWRT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Turris Omnia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CZNIC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3978000" y="1424160"/>
            <a:ext cx="1464120" cy="714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SHG MUD Controller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Supervisor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5671440" y="1417320"/>
            <a:ext cx="1464120" cy="714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SHG App “Ease of Use”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8"/>
          <p:cNvSpPr/>
          <p:nvPr/>
        </p:nvSpPr>
        <p:spPr>
          <a:xfrm>
            <a:off x="7364880" y="1417320"/>
            <a:ext cx="1464120" cy="714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SIDN (.NL) SPIN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9"/>
          <p:cNvSpPr/>
          <p:nvPr/>
        </p:nvSpPr>
        <p:spPr>
          <a:xfrm>
            <a:off x="7364880" y="2391120"/>
            <a:ext cx="1464120" cy="714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prpl Foundation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(prplWrt)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0"/>
          <p:cNvSpPr/>
          <p:nvPr/>
        </p:nvSpPr>
        <p:spPr>
          <a:xfrm>
            <a:off x="7364880" y="3364920"/>
            <a:ext cx="1464120" cy="714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Mozilla IoT -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Web Thing API 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11"/>
          <p:cNvSpPr/>
          <p:nvPr/>
        </p:nvSpPr>
        <p:spPr>
          <a:xfrm>
            <a:off x="591120" y="2391120"/>
            <a:ext cx="1464120" cy="714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SHG Security Access Controls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2"/>
          <p:cNvSpPr/>
          <p:nvPr/>
        </p:nvSpPr>
        <p:spPr>
          <a:xfrm>
            <a:off x="591120" y="3364920"/>
            <a:ext cx="1464120" cy="714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CIRA 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DNS &amp; SHG Provisioning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3"/>
          <p:cNvSpPr/>
          <p:nvPr/>
        </p:nvSpPr>
        <p:spPr>
          <a:xfrm>
            <a:off x="1273680" y="4338720"/>
            <a:ext cx="2475000" cy="714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Standards Development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IETF, CSA/UL, ISO/IEC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4"/>
          <p:cNvSpPr/>
          <p:nvPr/>
        </p:nvSpPr>
        <p:spPr>
          <a:xfrm>
            <a:off x="3978000" y="4336200"/>
            <a:ext cx="1464120" cy="714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Enhanced WIFI security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5"/>
          <p:cNvSpPr/>
          <p:nvPr/>
        </p:nvSpPr>
        <p:spPr>
          <a:xfrm>
            <a:off x="5671440" y="4338720"/>
            <a:ext cx="2492640" cy="714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 progress: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DOTS, DNSSEC, Domain aware NFtable </a:t>
            </a:r>
            <a:endParaRPr b="0" lang="en-C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6"/>
          <p:cNvSpPr/>
          <p:nvPr/>
        </p:nvSpPr>
        <p:spPr>
          <a:xfrm>
            <a:off x="2405520" y="3765960"/>
            <a:ext cx="4596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Secure Home Gateway Framework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17"/>
          <p:cNvSpPr/>
          <p:nvPr/>
        </p:nvSpPr>
        <p:spPr>
          <a:xfrm>
            <a:off x="2394360" y="2428200"/>
            <a:ext cx="1116720" cy="639000"/>
          </a:xfrm>
          <a:prstGeom prst="rect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Running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Code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8"/>
          <p:cNvSpPr/>
          <p:nvPr/>
        </p:nvSpPr>
        <p:spPr>
          <a:xfrm>
            <a:off x="5798520" y="2428200"/>
            <a:ext cx="1339200" cy="639000"/>
          </a:xfrm>
          <a:prstGeom prst="rect">
            <a:avLst/>
          </a:prstGeom>
          <a:solidFill>
            <a:srgbClr val="8064a2"/>
          </a:solidFill>
          <a:ln w="25560">
            <a:solidFill>
              <a:srgbClr val="5e497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Proposed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Standards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2" descr=""/>
          <p:cNvPicPr/>
          <p:nvPr/>
        </p:nvPicPr>
        <p:blipFill>
          <a:blip r:embed="rId1"/>
          <a:stretch/>
        </p:blipFill>
        <p:spPr>
          <a:xfrm>
            <a:off x="4480560" y="960120"/>
            <a:ext cx="5472000" cy="3085920"/>
          </a:xfrm>
          <a:prstGeom prst="rect">
            <a:avLst/>
          </a:prstGeom>
          <a:ln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-268200" y="360000"/>
            <a:ext cx="5524200" cy="3352320"/>
          </a:xfrm>
          <a:prstGeom prst="rect">
            <a:avLst/>
          </a:prstGeom>
          <a:ln>
            <a:noFill/>
          </a:ln>
        </p:spPr>
      </p:pic>
      <p:sp>
        <p:nvSpPr>
          <p:cNvPr id="246" name="TextShape 1"/>
          <p:cNvSpPr txBox="1"/>
          <p:nvPr/>
        </p:nvSpPr>
        <p:spPr>
          <a:xfrm>
            <a:off x="2736000" y="189720"/>
            <a:ext cx="1017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Phase 1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PoC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4094640" y="1341720"/>
            <a:ext cx="10936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Phase 2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Product?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312000" y="3501720"/>
            <a:ext cx="1296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Phase 3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Agile focus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619200" y="0"/>
            <a:ext cx="8181720" cy="1014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CA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Quarantine of compromised devices</a:t>
            </a:r>
            <a:br/>
            <a:r>
              <a:rPr b="0" lang="en-CA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-&gt; Behavioural analysis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515880" y="1254600"/>
            <a:ext cx="8313480" cy="1338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 standard process (a playbook) to quarantine and restore IoT Devices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hlinkClick r:id="rId1"/>
              </a:rPr>
              <a:t>https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hlinkClick r:id="rId2"/>
              </a:rPr>
              <a:t>://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hlinkClick r:id="rId3"/>
              </a:rPr>
              <a:t>datatracker.ietf.org/doc/draft-richardson-shg-un-quarantine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Manufacturer Usage Description for quarantined access to firmware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Verdana"/>
                <a:hlinkClick r:id="rId4"/>
              </a:rPr>
              <a:t>https://datatracker.ietf.org/doc/draft-richardson-shg-mud-quarantined-access/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2168640" y="2868840"/>
            <a:ext cx="6076440" cy="1836000"/>
          </a:xfrm>
          <a:prstGeom prst="rect">
            <a:avLst/>
          </a:prstGeom>
          <a:solidFill>
            <a:srgbClr val="f2f2f2"/>
          </a:solidFill>
          <a:ln w="9360">
            <a:solidFill>
              <a:srgbClr val="a6a6a6"/>
            </a:solidFill>
            <a:round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2" name="CustomShape 4"/>
          <p:cNvSpPr/>
          <p:nvPr/>
        </p:nvSpPr>
        <p:spPr>
          <a:xfrm>
            <a:off x="4672800" y="3165840"/>
            <a:ext cx="1251360" cy="4316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9caee"/>
              </a:gs>
              <a:gs pos="100000">
                <a:srgbClr val="f1eaf8"/>
              </a:gs>
            </a:gsLst>
            <a:lin ang="16200000"/>
          </a:gradFill>
          <a:ln w="9360">
            <a:solidFill>
              <a:srgbClr val="7d5fa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3" name="CustomShape 5"/>
          <p:cNvSpPr/>
          <p:nvPr/>
        </p:nvSpPr>
        <p:spPr>
          <a:xfrm>
            <a:off x="3516840" y="2993400"/>
            <a:ext cx="728640" cy="757440"/>
          </a:xfrm>
          <a:prstGeom prst="roundRect">
            <a:avLst>
              <a:gd name="adj" fmla="val 16667"/>
            </a:avLst>
          </a:prstGeom>
          <a:solidFill>
            <a:srgbClr val="f2dcd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Picture 10" descr=""/>
          <p:cNvPicPr/>
          <p:nvPr/>
        </p:nvPicPr>
        <p:blipFill>
          <a:blip r:embed="rId5"/>
          <a:stretch/>
        </p:blipFill>
        <p:spPr>
          <a:xfrm>
            <a:off x="3612240" y="3031200"/>
            <a:ext cx="597240" cy="593280"/>
          </a:xfrm>
          <a:prstGeom prst="rect">
            <a:avLst/>
          </a:prstGeom>
          <a:ln>
            <a:noFill/>
          </a:ln>
        </p:spPr>
      </p:pic>
      <p:pic>
        <p:nvPicPr>
          <p:cNvPr id="255" name="Picture 11" descr=""/>
          <p:cNvPicPr/>
          <p:nvPr/>
        </p:nvPicPr>
        <p:blipFill>
          <a:blip r:embed="rId6"/>
          <a:stretch/>
        </p:blipFill>
        <p:spPr>
          <a:xfrm>
            <a:off x="5932440" y="3186720"/>
            <a:ext cx="383400" cy="378000"/>
          </a:xfrm>
          <a:prstGeom prst="rect">
            <a:avLst/>
          </a:prstGeom>
          <a:ln>
            <a:noFill/>
          </a:ln>
        </p:spPr>
      </p:pic>
      <p:pic>
        <p:nvPicPr>
          <p:cNvPr id="256" name="Picture 14" descr=""/>
          <p:cNvPicPr/>
          <p:nvPr/>
        </p:nvPicPr>
        <p:blipFill>
          <a:blip r:embed="rId7"/>
          <a:stretch/>
        </p:blipFill>
        <p:spPr>
          <a:xfrm>
            <a:off x="4758120" y="3186720"/>
            <a:ext cx="383400" cy="378000"/>
          </a:xfrm>
          <a:prstGeom prst="rect">
            <a:avLst/>
          </a:prstGeom>
          <a:ln>
            <a:noFill/>
          </a:ln>
        </p:spPr>
      </p:pic>
      <p:pic>
        <p:nvPicPr>
          <p:cNvPr id="257" name="Picture 18" descr=""/>
          <p:cNvPicPr/>
          <p:nvPr/>
        </p:nvPicPr>
        <p:blipFill>
          <a:blip r:embed="rId8"/>
          <a:stretch/>
        </p:blipFill>
        <p:spPr>
          <a:xfrm>
            <a:off x="2489040" y="2993400"/>
            <a:ext cx="757440" cy="757440"/>
          </a:xfrm>
          <a:prstGeom prst="rect">
            <a:avLst/>
          </a:prstGeom>
          <a:ln>
            <a:noFill/>
          </a:ln>
        </p:spPr>
      </p:pic>
      <p:pic>
        <p:nvPicPr>
          <p:cNvPr id="258" name="Picture 30" descr=""/>
          <p:cNvPicPr/>
          <p:nvPr/>
        </p:nvPicPr>
        <p:blipFill>
          <a:blip r:embed="rId9"/>
          <a:stretch/>
        </p:blipFill>
        <p:spPr>
          <a:xfrm>
            <a:off x="5149440" y="3186720"/>
            <a:ext cx="383400" cy="378000"/>
          </a:xfrm>
          <a:prstGeom prst="rect">
            <a:avLst/>
          </a:prstGeom>
          <a:ln>
            <a:noFill/>
          </a:ln>
        </p:spPr>
      </p:pic>
      <p:sp>
        <p:nvSpPr>
          <p:cNvPr id="259" name="CustomShape 6"/>
          <p:cNvSpPr/>
          <p:nvPr/>
        </p:nvSpPr>
        <p:spPr>
          <a:xfrm flipH="1">
            <a:off x="4278600" y="3371400"/>
            <a:ext cx="39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0" name="CustomShape 7"/>
          <p:cNvSpPr/>
          <p:nvPr/>
        </p:nvSpPr>
        <p:spPr>
          <a:xfrm flipH="1">
            <a:off x="3243240" y="3372120"/>
            <a:ext cx="26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1" name="CustomShape 8"/>
          <p:cNvSpPr/>
          <p:nvPr/>
        </p:nvSpPr>
        <p:spPr>
          <a:xfrm>
            <a:off x="6422760" y="3267000"/>
            <a:ext cx="110916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Appliances</a:t>
            </a:r>
            <a:endParaRPr b="0" lang="en-CA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9"/>
          <p:cNvSpPr/>
          <p:nvPr/>
        </p:nvSpPr>
        <p:spPr>
          <a:xfrm>
            <a:off x="3656160" y="4043520"/>
            <a:ext cx="458640" cy="45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3" name="CustomShape 10"/>
          <p:cNvSpPr/>
          <p:nvPr/>
        </p:nvSpPr>
        <p:spPr>
          <a:xfrm flipV="1">
            <a:off x="3878280" y="3747600"/>
            <a:ext cx="2520" cy="48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4" name="CustomShape 11"/>
          <p:cNvSpPr/>
          <p:nvPr/>
        </p:nvSpPr>
        <p:spPr>
          <a:xfrm>
            <a:off x="2354400" y="4029840"/>
            <a:ext cx="130644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>
              <a:lnSpc>
                <a:spcPct val="100000"/>
              </a:lnSpc>
            </a:pPr>
            <a:r>
              <a:rPr b="0" lang="en-CA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Management</a:t>
            </a:r>
            <a:endParaRPr b="0" lang="en-CA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CA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</a:t>
            </a:r>
            <a:endParaRPr b="0" lang="en-CA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5" name="Picture 46" descr=""/>
          <p:cNvPicPr/>
          <p:nvPr/>
        </p:nvPicPr>
        <p:blipFill>
          <a:blip r:embed="rId10"/>
          <a:stretch/>
        </p:blipFill>
        <p:spPr>
          <a:xfrm>
            <a:off x="5540760" y="3186720"/>
            <a:ext cx="383400" cy="378000"/>
          </a:xfrm>
          <a:prstGeom prst="rect">
            <a:avLst/>
          </a:prstGeom>
          <a:ln>
            <a:noFill/>
          </a:ln>
        </p:spPr>
      </p:pic>
      <p:pic>
        <p:nvPicPr>
          <p:cNvPr id="266" name="Picture 52" descr=""/>
          <p:cNvPicPr/>
          <p:nvPr/>
        </p:nvPicPr>
        <p:blipFill>
          <a:blip r:embed="rId11"/>
          <a:stretch/>
        </p:blipFill>
        <p:spPr>
          <a:xfrm>
            <a:off x="3753000" y="4077000"/>
            <a:ext cx="250920" cy="405360"/>
          </a:xfrm>
          <a:prstGeom prst="rect">
            <a:avLst/>
          </a:prstGeom>
          <a:ln>
            <a:noFill/>
          </a:ln>
        </p:spPr>
      </p:pic>
      <p:sp>
        <p:nvSpPr>
          <p:cNvPr id="267" name="CustomShape 12"/>
          <p:cNvSpPr/>
          <p:nvPr/>
        </p:nvSpPr>
        <p:spPr>
          <a:xfrm>
            <a:off x="5918040" y="3030840"/>
            <a:ext cx="429480" cy="5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33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x</a:t>
            </a:r>
            <a:endParaRPr b="0" lang="en-CA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13"/>
          <p:cNvSpPr/>
          <p:nvPr/>
        </p:nvSpPr>
        <p:spPr>
          <a:xfrm>
            <a:off x="5102280" y="4044240"/>
            <a:ext cx="281772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refrigerator is quarantined</a:t>
            </a:r>
            <a:endParaRPr b="0" lang="en-CA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- Bad lettuce </a:t>
            </a:r>
            <a:r>
              <a:rPr b="0" lang="en-CA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endParaRPr b="0" lang="en-CA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9" name="Picture 55" descr=""/>
          <p:cNvPicPr/>
          <p:nvPr/>
        </p:nvPicPr>
        <p:blipFill>
          <a:blip r:embed="rId12"/>
          <a:stretch/>
        </p:blipFill>
        <p:spPr>
          <a:xfrm>
            <a:off x="4533480" y="4093200"/>
            <a:ext cx="541800" cy="176400"/>
          </a:xfrm>
          <a:prstGeom prst="rect">
            <a:avLst/>
          </a:prstGeom>
          <a:ln>
            <a:noFill/>
          </a:ln>
        </p:spPr>
      </p:pic>
      <p:pic>
        <p:nvPicPr>
          <p:cNvPr id="270" name="Picture 60" descr=""/>
          <p:cNvPicPr/>
          <p:nvPr/>
        </p:nvPicPr>
        <p:blipFill>
          <a:blip r:embed="rId13"/>
          <a:stretch/>
        </p:blipFill>
        <p:spPr>
          <a:xfrm>
            <a:off x="3885840" y="3384720"/>
            <a:ext cx="134280" cy="1342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619200" y="0"/>
            <a:ext cx="8181720" cy="1014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CA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Who ya gonna call?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72" name="Picture 11" descr=""/>
          <p:cNvPicPr/>
          <p:nvPr/>
        </p:nvPicPr>
        <p:blipFill>
          <a:blip r:embed="rId1"/>
          <a:stretch/>
        </p:blipFill>
        <p:spPr>
          <a:xfrm>
            <a:off x="1802520" y="1494000"/>
            <a:ext cx="383400" cy="378000"/>
          </a:xfrm>
          <a:prstGeom prst="rect">
            <a:avLst/>
          </a:prstGeom>
          <a:ln>
            <a:noFill/>
          </a:ln>
        </p:spPr>
      </p:pic>
      <p:pic>
        <p:nvPicPr>
          <p:cNvPr id="273" name="Picture 18" descr=""/>
          <p:cNvPicPr/>
          <p:nvPr/>
        </p:nvPicPr>
        <p:blipFill>
          <a:blip r:embed="rId2"/>
          <a:stretch/>
        </p:blipFill>
        <p:spPr>
          <a:xfrm>
            <a:off x="5832000" y="1978560"/>
            <a:ext cx="757440" cy="757440"/>
          </a:xfrm>
          <a:prstGeom prst="rect">
            <a:avLst/>
          </a:prstGeom>
          <a:ln>
            <a:noFill/>
          </a:ln>
        </p:spPr>
      </p:pic>
      <p:sp>
        <p:nvSpPr>
          <p:cNvPr id="274" name="CustomShape 2"/>
          <p:cNvSpPr/>
          <p:nvPr/>
        </p:nvSpPr>
        <p:spPr>
          <a:xfrm>
            <a:off x="4248000" y="4248000"/>
            <a:ext cx="458640" cy="455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275" name="Picture 52" descr=""/>
          <p:cNvPicPr/>
          <p:nvPr/>
        </p:nvPicPr>
        <p:blipFill>
          <a:blip r:embed="rId3"/>
          <a:stretch/>
        </p:blipFill>
        <p:spPr>
          <a:xfrm>
            <a:off x="4344840" y="4281480"/>
            <a:ext cx="250920" cy="405360"/>
          </a:xfrm>
          <a:prstGeom prst="rect">
            <a:avLst/>
          </a:prstGeom>
          <a:ln>
            <a:noFill/>
          </a:ln>
        </p:spPr>
      </p:pic>
      <p:sp>
        <p:nvSpPr>
          <p:cNvPr id="276" name="CustomShape 3"/>
          <p:cNvSpPr/>
          <p:nvPr/>
        </p:nvSpPr>
        <p:spPr>
          <a:xfrm>
            <a:off x="1728000" y="1368000"/>
            <a:ext cx="429480" cy="59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33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x</a:t>
            </a:r>
            <a:endParaRPr b="0" lang="en-CA" sz="3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5328000" y="4464000"/>
            <a:ext cx="2817720" cy="50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CA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refrigerator is quarantined</a:t>
            </a:r>
            <a:endParaRPr b="0" lang="en-CA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- Bad lettuce </a:t>
            </a:r>
            <a:r>
              <a:rPr b="0" lang="en-CA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</a:t>
            </a:r>
            <a:endParaRPr b="0" lang="en-CA" sz="13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8" name="Picture 55" descr=""/>
          <p:cNvPicPr/>
          <p:nvPr/>
        </p:nvPicPr>
        <p:blipFill>
          <a:blip r:embed="rId4"/>
          <a:stretch/>
        </p:blipFill>
        <p:spPr>
          <a:xfrm>
            <a:off x="4786200" y="4464000"/>
            <a:ext cx="541800" cy="176400"/>
          </a:xfrm>
          <a:prstGeom prst="rect">
            <a:avLst/>
          </a:prstGeom>
          <a:ln>
            <a:noFill/>
          </a:ln>
        </p:spPr>
      </p:pic>
      <p:pic>
        <p:nvPicPr>
          <p:cNvPr id="279" name="Picture 60" descr=""/>
          <p:cNvPicPr/>
          <p:nvPr/>
        </p:nvPicPr>
        <p:blipFill>
          <a:blip r:embed="rId5"/>
          <a:stretch/>
        </p:blipFill>
        <p:spPr>
          <a:xfrm>
            <a:off x="3897000" y="2407320"/>
            <a:ext cx="134280" cy="134280"/>
          </a:xfrm>
          <a:prstGeom prst="rect">
            <a:avLst/>
          </a:prstGeom>
          <a:ln>
            <a:noFill/>
          </a:ln>
        </p:spPr>
      </p:pic>
      <p:sp>
        <p:nvSpPr>
          <p:cNvPr id="280" name="CustomShape 5"/>
          <p:cNvSpPr/>
          <p:nvPr/>
        </p:nvSpPr>
        <p:spPr>
          <a:xfrm>
            <a:off x="3888000" y="2016000"/>
            <a:ext cx="728640" cy="757440"/>
          </a:xfrm>
          <a:prstGeom prst="roundRect">
            <a:avLst>
              <a:gd name="adj" fmla="val 16667"/>
            </a:avLst>
          </a:prstGeom>
          <a:solidFill>
            <a:srgbClr val="f2dcdb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1" name="Picture 10" descr=""/>
          <p:cNvPicPr/>
          <p:nvPr/>
        </p:nvPicPr>
        <p:blipFill>
          <a:blip r:embed="rId6"/>
          <a:stretch/>
        </p:blipFill>
        <p:spPr>
          <a:xfrm>
            <a:off x="3983400" y="2053800"/>
            <a:ext cx="597240" cy="593280"/>
          </a:xfrm>
          <a:prstGeom prst="rect">
            <a:avLst/>
          </a:prstGeom>
          <a:ln>
            <a:noFill/>
          </a:ln>
        </p:spPr>
      </p:pic>
      <p:pic>
        <p:nvPicPr>
          <p:cNvPr id="282" name="Picture 60" descr=""/>
          <p:cNvPicPr/>
          <p:nvPr/>
        </p:nvPicPr>
        <p:blipFill>
          <a:blip r:embed="rId7"/>
          <a:stretch/>
        </p:blipFill>
        <p:spPr>
          <a:xfrm>
            <a:off x="4257000" y="2407320"/>
            <a:ext cx="134280" cy="13428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283" name="Formula 6"/>
              <p:cNvSpPr txBox="1"/>
              <p:nvPr/>
            </p:nvSpPr>
            <p:spPr>
              <a:xfrm>
                <a:off x="4012560" y="2404080"/>
                <a:ext cx="719640" cy="3596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pic>
        <p:nvPicPr>
          <p:cNvPr id="284" name="Picture 6" descr=""/>
          <p:cNvPicPr/>
          <p:nvPr/>
        </p:nvPicPr>
        <p:blipFill>
          <a:blip r:embed="rId8"/>
          <a:stretch/>
        </p:blipFill>
        <p:spPr>
          <a:xfrm>
            <a:off x="7708320" y="1839600"/>
            <a:ext cx="715680" cy="752400"/>
          </a:xfrm>
          <a:prstGeom prst="rect">
            <a:avLst/>
          </a:prstGeom>
          <a:ln>
            <a:noFill/>
          </a:ln>
        </p:spPr>
      </p:pic>
      <p:sp>
        <p:nvSpPr>
          <p:cNvPr id="285" name="TextShape 7"/>
          <p:cNvSpPr txBox="1"/>
          <p:nvPr/>
        </p:nvSpPr>
        <p:spPr>
          <a:xfrm>
            <a:off x="6015960" y="2752920"/>
            <a:ext cx="4687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CA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ISP</a:t>
            </a:r>
            <a:endParaRPr b="0" lang="en-CA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8"/>
          <p:cNvSpPr txBox="1"/>
          <p:nvPr/>
        </p:nvSpPr>
        <p:spPr>
          <a:xfrm>
            <a:off x="7632000" y="2438280"/>
            <a:ext cx="883440" cy="51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C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National</a:t>
            </a:r>
            <a:endParaRPr b="0" lang="en-CA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CERT</a:t>
            </a:r>
            <a:endParaRPr b="0" lang="en-CA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87" name="Line 9"/>
          <p:cNvCxnSpPr>
            <a:stCxn id="281" idx="3"/>
            <a:endCxn id="273" idx="1"/>
          </p:cNvCxnSpPr>
          <p:nvPr/>
        </p:nvCxnSpPr>
        <p:spPr>
          <a:xfrm>
            <a:off x="4580640" y="2350440"/>
            <a:ext cx="1251720" cy="7200"/>
          </a:xfrm>
          <a:prstGeom prst="bentConnector3">
            <a:avLst/>
          </a:prstGeom>
          <a:ln w="360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288" name="Line 10"/>
          <p:cNvCxnSpPr>
            <a:stCxn id="272" idx="3"/>
            <a:endCxn id="280" idx="0"/>
          </p:cNvCxnSpPr>
          <p:nvPr/>
        </p:nvCxnSpPr>
        <p:spPr>
          <a:xfrm>
            <a:off x="2185920" y="1683000"/>
            <a:ext cx="1702440" cy="71208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pic>
        <p:nvPicPr>
          <p:cNvPr id="289" name="" descr=""/>
          <p:cNvPicPr/>
          <p:nvPr/>
        </p:nvPicPr>
        <p:blipFill>
          <a:blip r:embed="rId9"/>
          <a:stretch/>
        </p:blipFill>
        <p:spPr>
          <a:xfrm>
            <a:off x="1366200" y="2682000"/>
            <a:ext cx="1225800" cy="1134000"/>
          </a:xfrm>
          <a:prstGeom prst="rect">
            <a:avLst/>
          </a:prstGeom>
          <a:ln>
            <a:noFill/>
          </a:ln>
        </p:spPr>
      </p:pic>
      <p:cxnSp>
        <p:nvCxnSpPr>
          <p:cNvPr id="290" name="Line 11"/>
          <p:cNvCxnSpPr>
            <a:stCxn id="289" idx="3"/>
            <a:endCxn id="280" idx="0"/>
          </p:cNvCxnSpPr>
          <p:nvPr/>
        </p:nvCxnSpPr>
        <p:spPr>
          <a:xfrm flipV="1">
            <a:off x="2592000" y="2394720"/>
            <a:ext cx="1296360" cy="854640"/>
          </a:xfrm>
          <a:prstGeom prst="straightConnector1">
            <a:avLst/>
          </a:prstGeom>
          <a:ln>
            <a:solidFill>
              <a:srgbClr val="000000"/>
            </a:solidFill>
            <a:headEnd len="med" type="triangle" w="med"/>
            <a:tailEnd len="med" type="triangle" w="med"/>
          </a:ln>
        </p:spPr>
      </p:cxnSp>
      <p:sp>
        <p:nvSpPr>
          <p:cNvPr id="291" name="CustomShape 12"/>
          <p:cNvSpPr/>
          <p:nvPr/>
        </p:nvSpPr>
        <p:spPr>
          <a:xfrm>
            <a:off x="1440000" y="432000"/>
            <a:ext cx="1584000" cy="792000"/>
          </a:xfrm>
          <a:custGeom>
            <a:avLst/>
            <a:gdLst/>
            <a:ahLst/>
            <a:rect l="0" t="0" r="r" b="b"/>
            <a:pathLst>
              <a:path w="4402" h="2918">
                <a:moveTo>
                  <a:pt x="731" y="0"/>
                </a:moveTo>
                <a:cubicBezTo>
                  <a:pt x="365" y="0"/>
                  <a:pt x="0" y="182"/>
                  <a:pt x="0" y="365"/>
                </a:cubicBezTo>
                <a:lnTo>
                  <a:pt x="0" y="639"/>
                </a:lnTo>
                <a:lnTo>
                  <a:pt x="0" y="914"/>
                </a:lnTo>
                <a:lnTo>
                  <a:pt x="0" y="1286"/>
                </a:lnTo>
                <a:lnTo>
                  <a:pt x="0" y="1561"/>
                </a:lnTo>
                <a:lnTo>
                  <a:pt x="0" y="1835"/>
                </a:lnTo>
                <a:cubicBezTo>
                  <a:pt x="0" y="2018"/>
                  <a:pt x="365" y="2201"/>
                  <a:pt x="731" y="2201"/>
                </a:cubicBezTo>
                <a:lnTo>
                  <a:pt x="1347" y="2917"/>
                </a:lnTo>
                <a:lnTo>
                  <a:pt x="1827" y="2201"/>
                </a:lnTo>
                <a:lnTo>
                  <a:pt x="2573" y="2201"/>
                </a:lnTo>
                <a:lnTo>
                  <a:pt x="3121" y="2201"/>
                </a:lnTo>
                <a:lnTo>
                  <a:pt x="3669" y="2201"/>
                </a:lnTo>
                <a:cubicBezTo>
                  <a:pt x="4035" y="2201"/>
                  <a:pt x="4401" y="2018"/>
                  <a:pt x="4401" y="1835"/>
                </a:cubicBezTo>
                <a:lnTo>
                  <a:pt x="4401" y="1561"/>
                </a:lnTo>
                <a:lnTo>
                  <a:pt x="4401" y="1286"/>
                </a:lnTo>
                <a:lnTo>
                  <a:pt x="4401" y="914"/>
                </a:lnTo>
                <a:lnTo>
                  <a:pt x="4401" y="639"/>
                </a:lnTo>
                <a:lnTo>
                  <a:pt x="4401" y="365"/>
                </a:lnTo>
                <a:cubicBezTo>
                  <a:pt x="4401" y="182"/>
                  <a:pt x="4035" y="0"/>
                  <a:pt x="3669" y="0"/>
                </a:cubicBezTo>
                <a:lnTo>
                  <a:pt x="3121" y="0"/>
                </a:lnTo>
                <a:lnTo>
                  <a:pt x="2573" y="0"/>
                </a:lnTo>
                <a:lnTo>
                  <a:pt x="1827" y="0"/>
                </a:lnTo>
                <a:lnTo>
                  <a:pt x="1279" y="0"/>
                </a:lnTo>
                <a:lnTo>
                  <a:pt x="731" y="0"/>
                </a:lnTo>
              </a:path>
            </a:pathLst>
          </a:custGeom>
          <a:solidFill>
            <a:srgbClr val="00cc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Refridgerator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Manufacturer?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3"/>
          <p:cNvSpPr/>
          <p:nvPr/>
        </p:nvSpPr>
        <p:spPr>
          <a:xfrm>
            <a:off x="3888000" y="3249000"/>
            <a:ext cx="1584000" cy="792000"/>
          </a:xfrm>
          <a:custGeom>
            <a:avLst/>
            <a:gdLst/>
            <a:ahLst/>
            <a:rect l="0" t="0" r="r" b="b"/>
            <a:pathLst>
              <a:path w="4402" h="2918">
                <a:moveTo>
                  <a:pt x="731" y="0"/>
                </a:moveTo>
                <a:cubicBezTo>
                  <a:pt x="365" y="0"/>
                  <a:pt x="0" y="182"/>
                  <a:pt x="0" y="365"/>
                </a:cubicBezTo>
                <a:lnTo>
                  <a:pt x="0" y="639"/>
                </a:lnTo>
                <a:lnTo>
                  <a:pt x="0" y="914"/>
                </a:lnTo>
                <a:lnTo>
                  <a:pt x="0" y="1286"/>
                </a:lnTo>
                <a:lnTo>
                  <a:pt x="0" y="1561"/>
                </a:lnTo>
                <a:lnTo>
                  <a:pt x="0" y="1835"/>
                </a:lnTo>
                <a:cubicBezTo>
                  <a:pt x="0" y="2018"/>
                  <a:pt x="365" y="2201"/>
                  <a:pt x="731" y="2201"/>
                </a:cubicBezTo>
                <a:lnTo>
                  <a:pt x="1347" y="2917"/>
                </a:lnTo>
                <a:lnTo>
                  <a:pt x="1827" y="2201"/>
                </a:lnTo>
                <a:lnTo>
                  <a:pt x="2573" y="2201"/>
                </a:lnTo>
                <a:lnTo>
                  <a:pt x="3121" y="2201"/>
                </a:lnTo>
                <a:lnTo>
                  <a:pt x="3669" y="2201"/>
                </a:lnTo>
                <a:cubicBezTo>
                  <a:pt x="4035" y="2201"/>
                  <a:pt x="4401" y="2018"/>
                  <a:pt x="4401" y="1835"/>
                </a:cubicBezTo>
                <a:lnTo>
                  <a:pt x="4401" y="1561"/>
                </a:lnTo>
                <a:lnTo>
                  <a:pt x="4401" y="1286"/>
                </a:lnTo>
                <a:lnTo>
                  <a:pt x="4401" y="914"/>
                </a:lnTo>
                <a:lnTo>
                  <a:pt x="4401" y="639"/>
                </a:lnTo>
                <a:lnTo>
                  <a:pt x="4401" y="365"/>
                </a:lnTo>
                <a:cubicBezTo>
                  <a:pt x="4401" y="182"/>
                  <a:pt x="4035" y="0"/>
                  <a:pt x="3669" y="0"/>
                </a:cubicBezTo>
                <a:lnTo>
                  <a:pt x="3121" y="0"/>
                </a:lnTo>
                <a:lnTo>
                  <a:pt x="2573" y="0"/>
                </a:lnTo>
                <a:lnTo>
                  <a:pt x="1827" y="0"/>
                </a:lnTo>
                <a:lnTo>
                  <a:pt x="1279" y="0"/>
                </a:lnTo>
                <a:lnTo>
                  <a:pt x="731" y="0"/>
                </a:lnTo>
              </a:path>
            </a:pathLst>
          </a:custGeom>
          <a:solidFill>
            <a:srgbClr val="9933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Developer?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4"/>
          <p:cNvSpPr/>
          <p:nvPr/>
        </p:nvSpPr>
        <p:spPr>
          <a:xfrm>
            <a:off x="3960000" y="936000"/>
            <a:ext cx="1584000" cy="792000"/>
          </a:xfrm>
          <a:custGeom>
            <a:avLst/>
            <a:gdLst/>
            <a:ahLst/>
            <a:rect l="0" t="0" r="r" b="b"/>
            <a:pathLst>
              <a:path w="4402" h="2918">
                <a:moveTo>
                  <a:pt x="731" y="0"/>
                </a:moveTo>
                <a:cubicBezTo>
                  <a:pt x="365" y="0"/>
                  <a:pt x="0" y="182"/>
                  <a:pt x="0" y="365"/>
                </a:cubicBezTo>
                <a:lnTo>
                  <a:pt x="0" y="639"/>
                </a:lnTo>
                <a:lnTo>
                  <a:pt x="0" y="914"/>
                </a:lnTo>
                <a:lnTo>
                  <a:pt x="0" y="1286"/>
                </a:lnTo>
                <a:lnTo>
                  <a:pt x="0" y="1561"/>
                </a:lnTo>
                <a:lnTo>
                  <a:pt x="0" y="1835"/>
                </a:lnTo>
                <a:cubicBezTo>
                  <a:pt x="0" y="2018"/>
                  <a:pt x="365" y="2201"/>
                  <a:pt x="731" y="2201"/>
                </a:cubicBezTo>
                <a:lnTo>
                  <a:pt x="1347" y="2917"/>
                </a:lnTo>
                <a:lnTo>
                  <a:pt x="1827" y="2201"/>
                </a:lnTo>
                <a:lnTo>
                  <a:pt x="2573" y="2201"/>
                </a:lnTo>
                <a:lnTo>
                  <a:pt x="3121" y="2201"/>
                </a:lnTo>
                <a:lnTo>
                  <a:pt x="3669" y="2201"/>
                </a:lnTo>
                <a:cubicBezTo>
                  <a:pt x="4035" y="2201"/>
                  <a:pt x="4401" y="2018"/>
                  <a:pt x="4401" y="1835"/>
                </a:cubicBezTo>
                <a:lnTo>
                  <a:pt x="4401" y="1561"/>
                </a:lnTo>
                <a:lnTo>
                  <a:pt x="4401" y="1286"/>
                </a:lnTo>
                <a:lnTo>
                  <a:pt x="4401" y="914"/>
                </a:lnTo>
                <a:lnTo>
                  <a:pt x="4401" y="639"/>
                </a:lnTo>
                <a:lnTo>
                  <a:pt x="4401" y="365"/>
                </a:lnTo>
                <a:cubicBezTo>
                  <a:pt x="4401" y="182"/>
                  <a:pt x="4035" y="0"/>
                  <a:pt x="3669" y="0"/>
                </a:cubicBezTo>
                <a:lnTo>
                  <a:pt x="3121" y="0"/>
                </a:lnTo>
                <a:lnTo>
                  <a:pt x="2573" y="0"/>
                </a:lnTo>
                <a:lnTo>
                  <a:pt x="1827" y="0"/>
                </a:lnTo>
                <a:lnTo>
                  <a:pt x="1279" y="0"/>
                </a:lnTo>
                <a:lnTo>
                  <a:pt x="731" y="0"/>
                </a:lnTo>
              </a:path>
            </a:pathLst>
          </a:custGeom>
          <a:solidFill>
            <a:srgbClr val="9933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Home Router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Vendor?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5"/>
          <p:cNvSpPr/>
          <p:nvPr/>
        </p:nvSpPr>
        <p:spPr>
          <a:xfrm>
            <a:off x="5832000" y="1080000"/>
            <a:ext cx="1152000" cy="720000"/>
          </a:xfrm>
          <a:custGeom>
            <a:avLst/>
            <a:gdLst/>
            <a:ahLst/>
            <a:rect l="0" t="0" r="r" b="b"/>
            <a:pathLst>
              <a:path w="3202" h="2718">
                <a:moveTo>
                  <a:pt x="532" y="0"/>
                </a:moveTo>
                <a:cubicBezTo>
                  <a:pt x="266" y="0"/>
                  <a:pt x="0" y="166"/>
                  <a:pt x="0" y="332"/>
                </a:cubicBezTo>
                <a:lnTo>
                  <a:pt x="0" y="581"/>
                </a:lnTo>
                <a:lnTo>
                  <a:pt x="0" y="830"/>
                </a:lnTo>
                <a:lnTo>
                  <a:pt x="0" y="1170"/>
                </a:lnTo>
                <a:lnTo>
                  <a:pt x="0" y="1419"/>
                </a:lnTo>
                <a:lnTo>
                  <a:pt x="0" y="1668"/>
                </a:lnTo>
                <a:cubicBezTo>
                  <a:pt x="0" y="1834"/>
                  <a:pt x="266" y="2001"/>
                  <a:pt x="532" y="2001"/>
                </a:cubicBezTo>
                <a:lnTo>
                  <a:pt x="1346" y="2717"/>
                </a:lnTo>
                <a:lnTo>
                  <a:pt x="1329" y="2001"/>
                </a:lnTo>
                <a:lnTo>
                  <a:pt x="1871" y="2001"/>
                </a:lnTo>
                <a:lnTo>
                  <a:pt x="2270" y="2001"/>
                </a:lnTo>
                <a:lnTo>
                  <a:pt x="2668" y="2001"/>
                </a:lnTo>
                <a:cubicBezTo>
                  <a:pt x="2934" y="2001"/>
                  <a:pt x="3201" y="1834"/>
                  <a:pt x="3201" y="1668"/>
                </a:cubicBezTo>
                <a:lnTo>
                  <a:pt x="3201" y="1419"/>
                </a:lnTo>
                <a:lnTo>
                  <a:pt x="3201" y="1170"/>
                </a:lnTo>
                <a:lnTo>
                  <a:pt x="3201" y="830"/>
                </a:lnTo>
                <a:lnTo>
                  <a:pt x="3201" y="581"/>
                </a:lnTo>
                <a:lnTo>
                  <a:pt x="3201" y="332"/>
                </a:lnTo>
                <a:cubicBezTo>
                  <a:pt x="3201" y="166"/>
                  <a:pt x="2934" y="0"/>
                  <a:pt x="2668" y="0"/>
                </a:cubicBezTo>
                <a:lnTo>
                  <a:pt x="2270" y="0"/>
                </a:lnTo>
                <a:lnTo>
                  <a:pt x="1871" y="0"/>
                </a:lnTo>
                <a:lnTo>
                  <a:pt x="1329" y="0"/>
                </a:lnTo>
                <a:lnTo>
                  <a:pt x="930" y="0"/>
                </a:lnTo>
                <a:lnTo>
                  <a:pt x="532" y="0"/>
                </a:lnTo>
              </a:path>
            </a:pathLst>
          </a:custGeom>
          <a:solidFill>
            <a:srgbClr val="006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ISP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Helpdesk?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95" name="Line 16"/>
          <p:cNvCxnSpPr>
            <a:endCxn id="284" idx="1"/>
          </p:cNvCxnSpPr>
          <p:nvPr/>
        </p:nvCxnSpPr>
        <p:spPr>
          <a:xfrm flipV="1">
            <a:off x="6524640" y="2215800"/>
            <a:ext cx="1184040" cy="153720"/>
          </a:xfrm>
          <a:prstGeom prst="bentConnector3">
            <a:avLst/>
          </a:prstGeom>
          <a:ln w="360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296" name="TextShape 17"/>
          <p:cNvSpPr txBox="1"/>
          <p:nvPr/>
        </p:nvSpPr>
        <p:spPr>
          <a:xfrm>
            <a:off x="7632000" y="3168000"/>
            <a:ext cx="576000" cy="576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txBody>
          <a:bodyPr lIns="90000" rIns="90000" tIns="45000" bIns="45000" anchor="ctr"/>
          <a:p>
            <a:pPr algn="ctr"/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attackee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297" name="Line 18"/>
          <p:cNvCxnSpPr>
            <a:stCxn id="276" idx="3"/>
            <a:endCxn id="296" idx="1"/>
          </p:cNvCxnSpPr>
          <p:nvPr/>
        </p:nvCxnSpPr>
        <p:spPr>
          <a:xfrm>
            <a:off x="2157480" y="1664280"/>
            <a:ext cx="5474880" cy="1792080"/>
          </a:xfrm>
          <a:prstGeom prst="curvedConnector3">
            <a:avLst/>
          </a:prstGeom>
          <a:ln w="36000">
            <a:solidFill>
              <a:srgbClr val="ff3333"/>
            </a:solidFill>
            <a:custDash>
              <a:ds d="200000" sp="100000"/>
              <a:ds d="200000" sp="100000"/>
              <a:ds d="200000" sp="100000"/>
              <a:ds d="0" sp="100000"/>
              <a:ds d="0" sp="100000"/>
            </a:custDash>
            <a:round/>
            <a:tailEnd len="med" type="triangle" w="med"/>
          </a:ln>
        </p:spPr>
      </p:cxnSp>
      <p:sp>
        <p:nvSpPr>
          <p:cNvPr id="298" name="CustomShape 19"/>
          <p:cNvSpPr/>
          <p:nvPr/>
        </p:nvSpPr>
        <p:spPr>
          <a:xfrm>
            <a:off x="7848000" y="936000"/>
            <a:ext cx="864000" cy="720000"/>
          </a:xfrm>
          <a:custGeom>
            <a:avLst/>
            <a:gdLst/>
            <a:ahLst/>
            <a:rect l="0" t="0" r="r" b="b"/>
            <a:pathLst>
              <a:path w="2402" h="2919">
                <a:moveTo>
                  <a:pt x="399" y="0"/>
                </a:moveTo>
                <a:cubicBezTo>
                  <a:pt x="199" y="0"/>
                  <a:pt x="0" y="166"/>
                  <a:pt x="0" y="332"/>
                </a:cubicBezTo>
                <a:lnTo>
                  <a:pt x="0" y="581"/>
                </a:lnTo>
                <a:lnTo>
                  <a:pt x="0" y="830"/>
                </a:lnTo>
                <a:lnTo>
                  <a:pt x="0" y="1170"/>
                </a:lnTo>
                <a:lnTo>
                  <a:pt x="0" y="1419"/>
                </a:lnTo>
                <a:lnTo>
                  <a:pt x="0" y="1668"/>
                </a:lnTo>
                <a:cubicBezTo>
                  <a:pt x="0" y="1834"/>
                  <a:pt x="199" y="2001"/>
                  <a:pt x="399" y="2001"/>
                </a:cubicBezTo>
                <a:lnTo>
                  <a:pt x="547" y="2918"/>
                </a:lnTo>
                <a:lnTo>
                  <a:pt x="997" y="2001"/>
                </a:lnTo>
                <a:lnTo>
                  <a:pt x="1403" y="2001"/>
                </a:lnTo>
                <a:lnTo>
                  <a:pt x="1702" y="2001"/>
                </a:lnTo>
                <a:lnTo>
                  <a:pt x="2001" y="2001"/>
                </a:lnTo>
                <a:cubicBezTo>
                  <a:pt x="2201" y="2001"/>
                  <a:pt x="2401" y="1834"/>
                  <a:pt x="2401" y="1668"/>
                </a:cubicBezTo>
                <a:lnTo>
                  <a:pt x="2401" y="1419"/>
                </a:lnTo>
                <a:lnTo>
                  <a:pt x="2401" y="1170"/>
                </a:lnTo>
                <a:lnTo>
                  <a:pt x="2401" y="830"/>
                </a:lnTo>
                <a:lnTo>
                  <a:pt x="2401" y="581"/>
                </a:lnTo>
                <a:lnTo>
                  <a:pt x="2401" y="332"/>
                </a:lnTo>
                <a:cubicBezTo>
                  <a:pt x="2401" y="166"/>
                  <a:pt x="2201" y="0"/>
                  <a:pt x="2001" y="0"/>
                </a:cubicBezTo>
                <a:lnTo>
                  <a:pt x="1702" y="0"/>
                </a:lnTo>
                <a:lnTo>
                  <a:pt x="1403" y="0"/>
                </a:lnTo>
                <a:lnTo>
                  <a:pt x="997" y="0"/>
                </a:lnTo>
                <a:lnTo>
                  <a:pt x="698" y="0"/>
                </a:lnTo>
                <a:lnTo>
                  <a:pt x="399" y="0"/>
                </a:lnTo>
              </a:path>
            </a:pathLst>
          </a:custGeom>
          <a:solidFill>
            <a:srgbClr val="ff00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Phone 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</a:t>
            </a:r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police”?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20"/>
          <p:cNvSpPr/>
          <p:nvPr/>
        </p:nvSpPr>
        <p:spPr>
          <a:xfrm>
            <a:off x="1368000" y="4104000"/>
            <a:ext cx="1584000" cy="792000"/>
          </a:xfrm>
          <a:custGeom>
            <a:avLst/>
            <a:gdLst/>
            <a:ahLst/>
            <a:rect l="0" t="0" r="r" b="b"/>
            <a:pathLst>
              <a:path w="4402" h="3180">
                <a:moveTo>
                  <a:pt x="731" y="978"/>
                </a:moveTo>
                <a:cubicBezTo>
                  <a:pt x="365" y="978"/>
                  <a:pt x="0" y="1160"/>
                  <a:pt x="0" y="1343"/>
                </a:cubicBezTo>
                <a:lnTo>
                  <a:pt x="0" y="1617"/>
                </a:lnTo>
                <a:lnTo>
                  <a:pt x="0" y="1892"/>
                </a:lnTo>
                <a:lnTo>
                  <a:pt x="0" y="2264"/>
                </a:lnTo>
                <a:lnTo>
                  <a:pt x="0" y="2539"/>
                </a:lnTo>
                <a:lnTo>
                  <a:pt x="0" y="2813"/>
                </a:lnTo>
                <a:cubicBezTo>
                  <a:pt x="0" y="2996"/>
                  <a:pt x="365" y="3179"/>
                  <a:pt x="731" y="3179"/>
                </a:cubicBezTo>
                <a:lnTo>
                  <a:pt x="1279" y="3179"/>
                </a:lnTo>
                <a:lnTo>
                  <a:pt x="1827" y="3179"/>
                </a:lnTo>
                <a:lnTo>
                  <a:pt x="2573" y="3179"/>
                </a:lnTo>
                <a:lnTo>
                  <a:pt x="3121" y="3179"/>
                </a:lnTo>
                <a:lnTo>
                  <a:pt x="3669" y="3179"/>
                </a:lnTo>
                <a:cubicBezTo>
                  <a:pt x="4035" y="3179"/>
                  <a:pt x="4401" y="2996"/>
                  <a:pt x="4401" y="2813"/>
                </a:cubicBezTo>
                <a:lnTo>
                  <a:pt x="4401" y="2539"/>
                </a:lnTo>
                <a:lnTo>
                  <a:pt x="4401" y="2264"/>
                </a:lnTo>
                <a:lnTo>
                  <a:pt x="4401" y="1892"/>
                </a:lnTo>
                <a:lnTo>
                  <a:pt x="4401" y="1617"/>
                </a:lnTo>
                <a:lnTo>
                  <a:pt x="4401" y="1343"/>
                </a:lnTo>
                <a:cubicBezTo>
                  <a:pt x="4401" y="1160"/>
                  <a:pt x="4035" y="978"/>
                  <a:pt x="3669" y="978"/>
                </a:cubicBezTo>
                <a:lnTo>
                  <a:pt x="3121" y="978"/>
                </a:lnTo>
                <a:lnTo>
                  <a:pt x="2573" y="978"/>
                </a:lnTo>
                <a:lnTo>
                  <a:pt x="1827" y="978"/>
                </a:lnTo>
                <a:lnTo>
                  <a:pt x="1330" y="0"/>
                </a:lnTo>
                <a:lnTo>
                  <a:pt x="731" y="978"/>
                </a:lnTo>
              </a:path>
            </a:pathLst>
          </a:custGeom>
          <a:solidFill>
            <a:srgbClr val="0099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 doctor?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sure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Other devices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 good?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TextShape 21"/>
          <p:cNvSpPr txBox="1"/>
          <p:nvPr/>
        </p:nvSpPr>
        <p:spPr>
          <a:xfrm>
            <a:off x="6768000" y="1869120"/>
            <a:ext cx="5601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CA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DOTS?</a:t>
            </a:r>
            <a:endParaRPr b="0" lang="en-CA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MILE?</a:t>
            </a:r>
            <a:endParaRPr b="0" lang="en-CA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freeze">
                      <p:stCondLst>
                        <p:cond delay="indefinite"/>
                      </p:stCondLst>
                      <p:childTnLst>
                        <p:par>
                          <p:cTn id="10" fill="freeze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freeze">
                      <p:stCondLst>
                        <p:cond delay="indefinite"/>
                      </p:stCondLst>
                      <p:childTnLst>
                        <p:par>
                          <p:cTn id="22" fill="freeze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freeze">
                      <p:stCondLst>
                        <p:cond delay="indefinite"/>
                      </p:stCondLst>
                      <p:childTnLst>
                        <p:par>
                          <p:cTn id="30" fill="freeze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freeze">
                      <p:stCondLst>
                        <p:cond delay="indefinite"/>
                      </p:stCondLst>
                      <p:childTnLst>
                        <p:par>
                          <p:cTn id="40" fill="freeze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freeze">
                      <p:stCondLst>
                        <p:cond delay="indefinite"/>
                      </p:stCondLst>
                      <p:childTnLst>
                        <p:par>
                          <p:cTn id="44" fill="freeze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6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freeze">
                      <p:stCondLst>
                        <p:cond delay="indefinite"/>
                      </p:stCondLst>
                      <p:childTnLst>
                        <p:par>
                          <p:cTn id="48" fill="freeze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freeze">
                      <p:stCondLst>
                        <p:cond delay="indefinite"/>
                      </p:stCondLst>
                      <p:childTnLst>
                        <p:par>
                          <p:cTn id="52" fill="freeze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freeze">
                      <p:stCondLst>
                        <p:cond delay="indefinite"/>
                      </p:stCondLst>
                      <p:childTnLst>
                        <p:par>
                          <p:cTn id="56" fill="freeze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619200" y="0"/>
            <a:ext cx="8181720" cy="1014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CA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States of a device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02" name="Picture 11" descr=""/>
          <p:cNvPicPr/>
          <p:nvPr/>
        </p:nvPicPr>
        <p:blipFill>
          <a:blip r:embed="rId1"/>
          <a:stretch/>
        </p:blipFill>
        <p:spPr>
          <a:xfrm>
            <a:off x="3288600" y="1782000"/>
            <a:ext cx="383400" cy="378000"/>
          </a:xfrm>
          <a:prstGeom prst="rect">
            <a:avLst/>
          </a:prstGeom>
          <a:ln>
            <a:noFill/>
          </a:ln>
        </p:spPr>
      </p:pic>
      <p:sp>
        <p:nvSpPr>
          <p:cNvPr id="303" name="CustomShape 2"/>
          <p:cNvSpPr/>
          <p:nvPr/>
        </p:nvSpPr>
        <p:spPr>
          <a:xfrm>
            <a:off x="2160000" y="1584000"/>
            <a:ext cx="792000" cy="504000"/>
          </a:xfrm>
          <a:prstGeom prst="ellipse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3168360" y="936360"/>
            <a:ext cx="792000" cy="504000"/>
          </a:xfrm>
          <a:prstGeom prst="ellipse">
            <a:avLst/>
          </a:prstGeom>
          <a:solidFill>
            <a:srgbClr val="00ae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nominal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4896000" y="1296000"/>
            <a:ext cx="792000" cy="504000"/>
          </a:xfrm>
          <a:prstGeom prst="ellipse">
            <a:avLst/>
          </a:prstGeom>
          <a:solidFill>
            <a:srgbClr val="ff66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suspicious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5400000" y="2232000"/>
            <a:ext cx="792000" cy="504000"/>
          </a:xfrm>
          <a:prstGeom prst="ellipse">
            <a:avLst/>
          </a:prstGeom>
          <a:solidFill>
            <a:srgbClr val="dc23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suspect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6"/>
          <p:cNvSpPr/>
          <p:nvPr/>
        </p:nvSpPr>
        <p:spPr>
          <a:xfrm>
            <a:off x="4608000" y="3312000"/>
            <a:ext cx="792000" cy="50400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device-of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interest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7"/>
          <p:cNvSpPr/>
          <p:nvPr/>
        </p:nvSpPr>
        <p:spPr>
          <a:xfrm>
            <a:off x="3096000" y="3672000"/>
            <a:ext cx="792000" cy="504000"/>
          </a:xfrm>
          <a:prstGeom prst="ellipse">
            <a:avLst/>
          </a:prstGeom>
          <a:solidFill>
            <a:srgbClr val="80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quarantine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8"/>
          <p:cNvSpPr/>
          <p:nvPr/>
        </p:nvSpPr>
        <p:spPr>
          <a:xfrm>
            <a:off x="1512000" y="3240000"/>
            <a:ext cx="792000" cy="504000"/>
          </a:xfrm>
          <a:prstGeom prst="ellipse">
            <a:avLst/>
          </a:prstGeom>
          <a:solidFill>
            <a:srgbClr val="23ff2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upgrading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9"/>
          <p:cNvSpPr/>
          <p:nvPr/>
        </p:nvSpPr>
        <p:spPr>
          <a:xfrm>
            <a:off x="1008000" y="2016000"/>
            <a:ext cx="792000" cy="504000"/>
          </a:xfrm>
          <a:prstGeom prst="ellipse">
            <a:avLst/>
          </a:prstGeom>
          <a:solidFill>
            <a:srgbClr val="33cc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returning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service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10"/>
          <p:cNvSpPr/>
          <p:nvPr/>
        </p:nvSpPr>
        <p:spPr>
          <a:xfrm>
            <a:off x="3096000" y="2304000"/>
            <a:ext cx="792000" cy="504000"/>
          </a:xfrm>
          <a:prstGeom prst="ellipse">
            <a:avLst/>
          </a:prstGeom>
          <a:solidFill>
            <a:srgbClr val="80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p0wned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12" name="Line 11"/>
          <p:cNvCxnSpPr>
            <a:stCxn id="303" idx="5"/>
            <a:endCxn id="311" idx="1"/>
          </p:cNvCxnSpPr>
          <p:nvPr/>
        </p:nvCxnSpPr>
        <p:spPr>
          <a:xfrm>
            <a:off x="2836080" y="2014200"/>
            <a:ext cx="376200" cy="3639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13" name="Line 12"/>
          <p:cNvCxnSpPr>
            <a:stCxn id="303" idx="7"/>
            <a:endCxn id="304" idx="3"/>
          </p:cNvCxnSpPr>
          <p:nvPr/>
        </p:nvCxnSpPr>
        <p:spPr>
          <a:xfrm flipV="1">
            <a:off x="2836080" y="1366560"/>
            <a:ext cx="448560" cy="2916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14" name="Line 13"/>
          <p:cNvCxnSpPr>
            <a:stCxn id="304" idx="7"/>
            <a:endCxn id="305" idx="1"/>
          </p:cNvCxnSpPr>
          <p:nvPr/>
        </p:nvCxnSpPr>
        <p:spPr>
          <a:xfrm>
            <a:off x="3844440" y="1010160"/>
            <a:ext cx="1167840" cy="3600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15" name="Line 14"/>
          <p:cNvCxnSpPr>
            <a:stCxn id="305" idx="3"/>
            <a:endCxn id="304" idx="5"/>
          </p:cNvCxnSpPr>
          <p:nvPr/>
        </p:nvCxnSpPr>
        <p:spPr>
          <a:xfrm flipH="1" flipV="1">
            <a:off x="3844440" y="1366560"/>
            <a:ext cx="1167840" cy="3600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16" name="Line 15"/>
          <p:cNvCxnSpPr>
            <a:stCxn id="305" idx="5"/>
            <a:endCxn id="306" idx="0"/>
          </p:cNvCxnSpPr>
          <p:nvPr/>
        </p:nvCxnSpPr>
        <p:spPr>
          <a:xfrm>
            <a:off x="5572080" y="1726200"/>
            <a:ext cx="224280" cy="5061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17" name="Line 16"/>
          <p:cNvCxnSpPr>
            <a:stCxn id="306" idx="4"/>
            <a:endCxn id="307" idx="7"/>
          </p:cNvCxnSpPr>
          <p:nvPr/>
        </p:nvCxnSpPr>
        <p:spPr>
          <a:xfrm flipH="1">
            <a:off x="5284080" y="2736000"/>
            <a:ext cx="512280" cy="6501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18" name="Line 17"/>
          <p:cNvCxnSpPr>
            <a:stCxn id="311" idx="4"/>
            <a:endCxn id="308" idx="0"/>
          </p:cNvCxnSpPr>
          <p:nvPr/>
        </p:nvCxnSpPr>
        <p:spPr>
          <a:xfrm>
            <a:off x="3492000" y="2808000"/>
            <a:ext cx="360" cy="864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19" name="Line 18"/>
          <p:cNvCxnSpPr>
            <a:stCxn id="307" idx="3"/>
            <a:endCxn id="308" idx="6"/>
          </p:cNvCxnSpPr>
          <p:nvPr/>
        </p:nvCxnSpPr>
        <p:spPr>
          <a:xfrm flipH="1">
            <a:off x="3888000" y="3742200"/>
            <a:ext cx="836280" cy="1821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20" name="Line 19"/>
          <p:cNvCxnSpPr>
            <a:stCxn id="308" idx="2"/>
            <a:endCxn id="309" idx="5"/>
          </p:cNvCxnSpPr>
          <p:nvPr/>
        </p:nvCxnSpPr>
        <p:spPr>
          <a:xfrm flipH="1" flipV="1">
            <a:off x="2188080" y="3670200"/>
            <a:ext cx="908280" cy="2541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21" name="Line 20"/>
          <p:cNvCxnSpPr>
            <a:stCxn id="309" idx="1"/>
            <a:endCxn id="310" idx="4"/>
          </p:cNvCxnSpPr>
          <p:nvPr/>
        </p:nvCxnSpPr>
        <p:spPr>
          <a:xfrm flipH="1" flipV="1">
            <a:off x="1404000" y="2520000"/>
            <a:ext cx="224280" cy="7941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22" name="Line 21"/>
          <p:cNvCxnSpPr>
            <a:stCxn id="310" idx="0"/>
            <a:endCxn id="304" idx="2"/>
          </p:cNvCxnSpPr>
          <p:nvPr/>
        </p:nvCxnSpPr>
        <p:spPr>
          <a:xfrm flipV="1">
            <a:off x="1404000" y="1188360"/>
            <a:ext cx="1764720" cy="8280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23" name="CustomShape 22"/>
          <p:cNvSpPr/>
          <p:nvPr/>
        </p:nvSpPr>
        <p:spPr>
          <a:xfrm>
            <a:off x="3096000" y="4536000"/>
            <a:ext cx="792000" cy="504000"/>
          </a:xfrm>
          <a:prstGeom prst="ellipse">
            <a:avLst/>
          </a:prstGeom>
          <a:solidFill>
            <a:srgbClr val="80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disabled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24" name="Line 23"/>
          <p:cNvCxnSpPr>
            <a:stCxn id="308" idx="4"/>
            <a:endCxn id="323" idx="0"/>
          </p:cNvCxnSpPr>
          <p:nvPr/>
        </p:nvCxnSpPr>
        <p:spPr>
          <a:xfrm>
            <a:off x="3492000" y="4176000"/>
            <a:ext cx="360" cy="360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25" name="CustomShape 24"/>
          <p:cNvSpPr/>
          <p:nvPr/>
        </p:nvSpPr>
        <p:spPr>
          <a:xfrm>
            <a:off x="1728000" y="4536000"/>
            <a:ext cx="792000" cy="504000"/>
          </a:xfrm>
          <a:prstGeom prst="ellipse">
            <a:avLst/>
          </a:prstGeom>
          <a:solidFill>
            <a:srgbClr val="80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dumpster?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26" name="Line 25"/>
          <p:cNvCxnSpPr>
            <a:stCxn id="323" idx="2"/>
            <a:endCxn id="325" idx="6"/>
          </p:cNvCxnSpPr>
          <p:nvPr/>
        </p:nvCxnSpPr>
        <p:spPr>
          <a:xfrm flipH="1">
            <a:off x="2520000" y="4788000"/>
            <a:ext cx="576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27" name="Line 26"/>
          <p:cNvCxnSpPr>
            <a:stCxn id="304" idx="4"/>
            <a:endCxn id="311" idx="7"/>
          </p:cNvCxnSpPr>
          <p:nvPr/>
        </p:nvCxnSpPr>
        <p:spPr>
          <a:xfrm>
            <a:off x="3564360" y="1440360"/>
            <a:ext cx="208080" cy="937800"/>
          </a:xfrm>
          <a:prstGeom prst="curvedConnector3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</p:cxnSp>
      <p:cxnSp>
        <p:nvCxnSpPr>
          <p:cNvPr id="328" name="Line 27"/>
          <p:cNvCxnSpPr>
            <a:endCxn id="307" idx="5"/>
          </p:cNvCxnSpPr>
          <p:nvPr/>
        </p:nvCxnSpPr>
        <p:spPr>
          <a:xfrm flipH="1" flipV="1">
            <a:off x="5284080" y="3742200"/>
            <a:ext cx="1841040" cy="5508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External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information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sp>
        <p:nvSpPr>
          <p:cNvPr id="329" name="CustomShape 28"/>
          <p:cNvSpPr/>
          <p:nvPr/>
        </p:nvSpPr>
        <p:spPr>
          <a:xfrm>
            <a:off x="1368000" y="432000"/>
            <a:ext cx="1512000" cy="576000"/>
          </a:xfrm>
          <a:custGeom>
            <a:avLst/>
            <a:gdLst/>
            <a:ahLst/>
            <a:rect l="0" t="0" r="r" b="b"/>
            <a:pathLst>
              <a:path w="4202" h="3317">
                <a:moveTo>
                  <a:pt x="698" y="0"/>
                </a:moveTo>
                <a:cubicBezTo>
                  <a:pt x="349" y="0"/>
                  <a:pt x="0" y="133"/>
                  <a:pt x="0" y="266"/>
                </a:cubicBezTo>
                <a:lnTo>
                  <a:pt x="0" y="465"/>
                </a:lnTo>
                <a:lnTo>
                  <a:pt x="0" y="664"/>
                </a:lnTo>
                <a:lnTo>
                  <a:pt x="0" y="936"/>
                </a:lnTo>
                <a:lnTo>
                  <a:pt x="0" y="1135"/>
                </a:lnTo>
                <a:lnTo>
                  <a:pt x="0" y="1334"/>
                </a:lnTo>
                <a:cubicBezTo>
                  <a:pt x="0" y="1467"/>
                  <a:pt x="349" y="1600"/>
                  <a:pt x="698" y="1600"/>
                </a:cubicBezTo>
                <a:lnTo>
                  <a:pt x="1221" y="1600"/>
                </a:lnTo>
                <a:lnTo>
                  <a:pt x="1744" y="1600"/>
                </a:lnTo>
                <a:lnTo>
                  <a:pt x="2456" y="1600"/>
                </a:lnTo>
                <a:lnTo>
                  <a:pt x="3290" y="3316"/>
                </a:lnTo>
                <a:lnTo>
                  <a:pt x="3502" y="1600"/>
                </a:lnTo>
                <a:cubicBezTo>
                  <a:pt x="3851" y="1600"/>
                  <a:pt x="4201" y="1467"/>
                  <a:pt x="4201" y="1334"/>
                </a:cubicBezTo>
                <a:lnTo>
                  <a:pt x="4201" y="1135"/>
                </a:lnTo>
                <a:lnTo>
                  <a:pt x="4201" y="936"/>
                </a:lnTo>
                <a:lnTo>
                  <a:pt x="4201" y="664"/>
                </a:lnTo>
                <a:lnTo>
                  <a:pt x="4201" y="465"/>
                </a:lnTo>
                <a:lnTo>
                  <a:pt x="4201" y="266"/>
                </a:lnTo>
                <a:cubicBezTo>
                  <a:pt x="4201" y="133"/>
                  <a:pt x="3851" y="0"/>
                  <a:pt x="3502" y="0"/>
                </a:cubicBezTo>
                <a:lnTo>
                  <a:pt x="2979" y="0"/>
                </a:lnTo>
                <a:lnTo>
                  <a:pt x="2456" y="0"/>
                </a:lnTo>
                <a:lnTo>
                  <a:pt x="1744" y="0"/>
                </a:lnTo>
                <a:lnTo>
                  <a:pt x="1221" y="0"/>
                </a:lnTo>
                <a:lnTo>
                  <a:pt x="698" y="0"/>
                </a:lnTo>
              </a:path>
            </a:pathLst>
          </a:cu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/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device is blank, 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 no user settings, 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valuable content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9"/>
          <p:cNvSpPr/>
          <p:nvPr/>
        </p:nvSpPr>
        <p:spPr>
          <a:xfrm>
            <a:off x="4608000" y="504000"/>
            <a:ext cx="1512000" cy="576000"/>
          </a:xfrm>
          <a:custGeom>
            <a:avLst/>
            <a:gdLst/>
            <a:ahLst/>
            <a:rect l="0" t="0" r="r" b="b"/>
            <a:pathLst>
              <a:path w="6066" h="1881">
                <a:moveTo>
                  <a:pt x="2562" y="0"/>
                </a:moveTo>
                <a:cubicBezTo>
                  <a:pt x="2213" y="0"/>
                  <a:pt x="1864" y="133"/>
                  <a:pt x="1864" y="266"/>
                </a:cubicBezTo>
                <a:lnTo>
                  <a:pt x="1864" y="465"/>
                </a:lnTo>
                <a:lnTo>
                  <a:pt x="1864" y="664"/>
                </a:lnTo>
                <a:lnTo>
                  <a:pt x="1864" y="936"/>
                </a:lnTo>
                <a:lnTo>
                  <a:pt x="0" y="1880"/>
                </a:lnTo>
                <a:lnTo>
                  <a:pt x="1864" y="1334"/>
                </a:lnTo>
                <a:cubicBezTo>
                  <a:pt x="1864" y="1467"/>
                  <a:pt x="2213" y="1600"/>
                  <a:pt x="2562" y="1600"/>
                </a:cubicBezTo>
                <a:lnTo>
                  <a:pt x="3085" y="1600"/>
                </a:lnTo>
                <a:lnTo>
                  <a:pt x="3608" y="1600"/>
                </a:lnTo>
                <a:lnTo>
                  <a:pt x="4320" y="1600"/>
                </a:lnTo>
                <a:lnTo>
                  <a:pt x="4843" y="1600"/>
                </a:lnTo>
                <a:lnTo>
                  <a:pt x="5366" y="1600"/>
                </a:lnTo>
                <a:cubicBezTo>
                  <a:pt x="5715" y="1600"/>
                  <a:pt x="6065" y="1467"/>
                  <a:pt x="6065" y="1334"/>
                </a:cubicBezTo>
                <a:lnTo>
                  <a:pt x="6065" y="1135"/>
                </a:lnTo>
                <a:lnTo>
                  <a:pt x="6065" y="936"/>
                </a:lnTo>
                <a:lnTo>
                  <a:pt x="6065" y="664"/>
                </a:lnTo>
                <a:lnTo>
                  <a:pt x="6065" y="465"/>
                </a:lnTo>
                <a:lnTo>
                  <a:pt x="6065" y="266"/>
                </a:lnTo>
                <a:cubicBezTo>
                  <a:pt x="6065" y="133"/>
                  <a:pt x="5715" y="0"/>
                  <a:pt x="5366" y="0"/>
                </a:cubicBezTo>
                <a:lnTo>
                  <a:pt x="4843" y="0"/>
                </a:lnTo>
                <a:lnTo>
                  <a:pt x="4320" y="0"/>
                </a:lnTo>
                <a:lnTo>
                  <a:pt x="3608" y="0"/>
                </a:lnTo>
                <a:lnTo>
                  <a:pt x="3085" y="0"/>
                </a:lnTo>
                <a:lnTo>
                  <a:pt x="2562" y="0"/>
                </a:lnTo>
              </a:path>
            </a:pathLst>
          </a:cu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/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is in use, 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 end user content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30"/>
          <p:cNvSpPr/>
          <p:nvPr/>
        </p:nvSpPr>
        <p:spPr>
          <a:xfrm>
            <a:off x="6264000" y="792000"/>
            <a:ext cx="1512000" cy="576000"/>
          </a:xfrm>
          <a:custGeom>
            <a:avLst/>
            <a:gdLst/>
            <a:ahLst/>
            <a:rect l="0" t="0" r="r" b="b"/>
            <a:pathLst>
              <a:path w="6066" h="1881">
                <a:moveTo>
                  <a:pt x="2562" y="0"/>
                </a:moveTo>
                <a:cubicBezTo>
                  <a:pt x="2213" y="0"/>
                  <a:pt x="1864" y="133"/>
                  <a:pt x="1864" y="266"/>
                </a:cubicBezTo>
                <a:lnTo>
                  <a:pt x="1864" y="465"/>
                </a:lnTo>
                <a:lnTo>
                  <a:pt x="1864" y="664"/>
                </a:lnTo>
                <a:lnTo>
                  <a:pt x="1864" y="936"/>
                </a:lnTo>
                <a:lnTo>
                  <a:pt x="0" y="1880"/>
                </a:lnTo>
                <a:lnTo>
                  <a:pt x="1864" y="1334"/>
                </a:lnTo>
                <a:cubicBezTo>
                  <a:pt x="1864" y="1467"/>
                  <a:pt x="2213" y="1600"/>
                  <a:pt x="2562" y="1600"/>
                </a:cubicBezTo>
                <a:lnTo>
                  <a:pt x="3085" y="1600"/>
                </a:lnTo>
                <a:lnTo>
                  <a:pt x="3608" y="1600"/>
                </a:lnTo>
                <a:lnTo>
                  <a:pt x="4320" y="1600"/>
                </a:lnTo>
                <a:lnTo>
                  <a:pt x="4843" y="1600"/>
                </a:lnTo>
                <a:lnTo>
                  <a:pt x="5366" y="1600"/>
                </a:lnTo>
                <a:cubicBezTo>
                  <a:pt x="5715" y="1600"/>
                  <a:pt x="6065" y="1467"/>
                  <a:pt x="6065" y="1334"/>
                </a:cubicBezTo>
                <a:lnTo>
                  <a:pt x="6065" y="1135"/>
                </a:lnTo>
                <a:lnTo>
                  <a:pt x="6065" y="936"/>
                </a:lnTo>
                <a:lnTo>
                  <a:pt x="6065" y="664"/>
                </a:lnTo>
                <a:lnTo>
                  <a:pt x="6065" y="465"/>
                </a:lnTo>
                <a:lnTo>
                  <a:pt x="6065" y="266"/>
                </a:lnTo>
                <a:cubicBezTo>
                  <a:pt x="6065" y="133"/>
                  <a:pt x="5715" y="0"/>
                  <a:pt x="5366" y="0"/>
                </a:cubicBezTo>
                <a:lnTo>
                  <a:pt x="4843" y="0"/>
                </a:lnTo>
                <a:lnTo>
                  <a:pt x="4320" y="0"/>
                </a:lnTo>
                <a:lnTo>
                  <a:pt x="3608" y="0"/>
                </a:lnTo>
                <a:lnTo>
                  <a:pt x="3085" y="0"/>
                </a:lnTo>
                <a:lnTo>
                  <a:pt x="2562" y="0"/>
                </a:lnTo>
              </a:path>
            </a:pathLst>
          </a:cu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performs 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unexpected 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communications</a:t>
            </a:r>
            <a:endParaRPr b="0" lang="en-CA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31"/>
          <p:cNvSpPr/>
          <p:nvPr/>
        </p:nvSpPr>
        <p:spPr>
          <a:xfrm>
            <a:off x="115920" y="3168000"/>
            <a:ext cx="1036080" cy="936000"/>
          </a:xfrm>
          <a:custGeom>
            <a:avLst/>
            <a:gdLst/>
            <a:ahLst/>
            <a:rect l="0" t="0" r="r" b="b"/>
            <a:pathLst>
              <a:path w="4071" h="2602">
                <a:moveTo>
                  <a:pt x="478" y="0"/>
                </a:moveTo>
                <a:cubicBezTo>
                  <a:pt x="239" y="0"/>
                  <a:pt x="0" y="216"/>
                  <a:pt x="0" y="432"/>
                </a:cubicBezTo>
                <a:lnTo>
                  <a:pt x="0" y="756"/>
                </a:lnTo>
                <a:lnTo>
                  <a:pt x="0" y="1080"/>
                </a:lnTo>
                <a:lnTo>
                  <a:pt x="0" y="1520"/>
                </a:lnTo>
                <a:lnTo>
                  <a:pt x="0" y="1844"/>
                </a:lnTo>
                <a:lnTo>
                  <a:pt x="0" y="2168"/>
                </a:lnTo>
                <a:cubicBezTo>
                  <a:pt x="0" y="2384"/>
                  <a:pt x="239" y="2601"/>
                  <a:pt x="478" y="2601"/>
                </a:cubicBezTo>
                <a:lnTo>
                  <a:pt x="837" y="2601"/>
                </a:lnTo>
                <a:lnTo>
                  <a:pt x="1195" y="2601"/>
                </a:lnTo>
                <a:lnTo>
                  <a:pt x="1683" y="2601"/>
                </a:lnTo>
                <a:lnTo>
                  <a:pt x="2041" y="2601"/>
                </a:lnTo>
                <a:lnTo>
                  <a:pt x="2400" y="2601"/>
                </a:lnTo>
                <a:cubicBezTo>
                  <a:pt x="2639" y="2601"/>
                  <a:pt x="2879" y="2384"/>
                  <a:pt x="2879" y="2168"/>
                </a:cubicBezTo>
                <a:lnTo>
                  <a:pt x="2879" y="1844"/>
                </a:lnTo>
                <a:lnTo>
                  <a:pt x="2879" y="1520"/>
                </a:lnTo>
                <a:lnTo>
                  <a:pt x="2879" y="1080"/>
                </a:lnTo>
                <a:lnTo>
                  <a:pt x="4070" y="671"/>
                </a:lnTo>
                <a:lnTo>
                  <a:pt x="2879" y="432"/>
                </a:lnTo>
                <a:cubicBezTo>
                  <a:pt x="2879" y="216"/>
                  <a:pt x="2639" y="0"/>
                  <a:pt x="2400" y="0"/>
                </a:cubicBezTo>
                <a:lnTo>
                  <a:pt x="2041" y="0"/>
                </a:lnTo>
                <a:lnTo>
                  <a:pt x="1683" y="0"/>
                </a:lnTo>
                <a:lnTo>
                  <a:pt x="1195" y="0"/>
                </a:lnTo>
                <a:lnTo>
                  <a:pt x="837" y="0"/>
                </a:lnTo>
                <a:lnTo>
                  <a:pt x="478" y="0"/>
                </a:lnTo>
              </a:path>
            </a:pathLst>
          </a:cu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firmware 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issued,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loading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32"/>
          <p:cNvSpPr/>
          <p:nvPr/>
        </p:nvSpPr>
        <p:spPr>
          <a:xfrm>
            <a:off x="6696000" y="1728000"/>
            <a:ext cx="1512000" cy="576000"/>
          </a:xfrm>
          <a:custGeom>
            <a:avLst/>
            <a:gdLst/>
            <a:ahLst/>
            <a:rect l="0" t="0" r="r" b="b"/>
            <a:pathLst>
              <a:path w="6066" h="1881">
                <a:moveTo>
                  <a:pt x="2562" y="0"/>
                </a:moveTo>
                <a:cubicBezTo>
                  <a:pt x="2213" y="0"/>
                  <a:pt x="1864" y="133"/>
                  <a:pt x="1864" y="266"/>
                </a:cubicBezTo>
                <a:lnTo>
                  <a:pt x="1864" y="465"/>
                </a:lnTo>
                <a:lnTo>
                  <a:pt x="1864" y="664"/>
                </a:lnTo>
                <a:lnTo>
                  <a:pt x="1864" y="936"/>
                </a:lnTo>
                <a:lnTo>
                  <a:pt x="0" y="1880"/>
                </a:lnTo>
                <a:lnTo>
                  <a:pt x="1864" y="1334"/>
                </a:lnTo>
                <a:cubicBezTo>
                  <a:pt x="1864" y="1467"/>
                  <a:pt x="2213" y="1600"/>
                  <a:pt x="2562" y="1600"/>
                </a:cubicBezTo>
                <a:lnTo>
                  <a:pt x="3085" y="1600"/>
                </a:lnTo>
                <a:lnTo>
                  <a:pt x="3608" y="1600"/>
                </a:lnTo>
                <a:lnTo>
                  <a:pt x="4320" y="1600"/>
                </a:lnTo>
                <a:lnTo>
                  <a:pt x="4843" y="1600"/>
                </a:lnTo>
                <a:lnTo>
                  <a:pt x="5366" y="1600"/>
                </a:lnTo>
                <a:cubicBezTo>
                  <a:pt x="5715" y="1600"/>
                  <a:pt x="6065" y="1467"/>
                  <a:pt x="6065" y="1334"/>
                </a:cubicBezTo>
                <a:lnTo>
                  <a:pt x="6065" y="1135"/>
                </a:lnTo>
                <a:lnTo>
                  <a:pt x="6065" y="936"/>
                </a:lnTo>
                <a:lnTo>
                  <a:pt x="6065" y="664"/>
                </a:lnTo>
                <a:lnTo>
                  <a:pt x="6065" y="465"/>
                </a:lnTo>
                <a:lnTo>
                  <a:pt x="6065" y="266"/>
                </a:lnTo>
                <a:cubicBezTo>
                  <a:pt x="6065" y="133"/>
                  <a:pt x="5715" y="0"/>
                  <a:pt x="5366" y="0"/>
                </a:cubicBezTo>
                <a:lnTo>
                  <a:pt x="4843" y="0"/>
                </a:lnTo>
                <a:lnTo>
                  <a:pt x="4320" y="0"/>
                </a:lnTo>
                <a:lnTo>
                  <a:pt x="3608" y="0"/>
                </a:lnTo>
                <a:lnTo>
                  <a:pt x="3085" y="0"/>
                </a:lnTo>
                <a:lnTo>
                  <a:pt x="2562" y="0"/>
                </a:lnTo>
              </a:path>
            </a:pathLst>
          </a:cu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Serious concern that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has a 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vulnerability.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CustomShape 33"/>
          <p:cNvSpPr/>
          <p:nvPr/>
        </p:nvSpPr>
        <p:spPr>
          <a:xfrm>
            <a:off x="5904000" y="2906280"/>
            <a:ext cx="1512000" cy="576000"/>
          </a:xfrm>
          <a:custGeom>
            <a:avLst/>
            <a:gdLst/>
            <a:ahLst/>
            <a:rect l="0" t="0" r="r" b="b"/>
            <a:pathLst>
              <a:path w="6066" h="1881">
                <a:moveTo>
                  <a:pt x="2562" y="0"/>
                </a:moveTo>
                <a:cubicBezTo>
                  <a:pt x="2213" y="0"/>
                  <a:pt x="1864" y="133"/>
                  <a:pt x="1864" y="266"/>
                </a:cubicBezTo>
                <a:lnTo>
                  <a:pt x="1864" y="465"/>
                </a:lnTo>
                <a:lnTo>
                  <a:pt x="1864" y="664"/>
                </a:lnTo>
                <a:lnTo>
                  <a:pt x="1864" y="936"/>
                </a:lnTo>
                <a:lnTo>
                  <a:pt x="0" y="1880"/>
                </a:lnTo>
                <a:lnTo>
                  <a:pt x="1864" y="1334"/>
                </a:lnTo>
                <a:cubicBezTo>
                  <a:pt x="1864" y="1467"/>
                  <a:pt x="2213" y="1600"/>
                  <a:pt x="2562" y="1600"/>
                </a:cubicBezTo>
                <a:lnTo>
                  <a:pt x="3085" y="1600"/>
                </a:lnTo>
                <a:lnTo>
                  <a:pt x="3608" y="1600"/>
                </a:lnTo>
                <a:lnTo>
                  <a:pt x="4320" y="1600"/>
                </a:lnTo>
                <a:lnTo>
                  <a:pt x="4843" y="1600"/>
                </a:lnTo>
                <a:lnTo>
                  <a:pt x="5366" y="1600"/>
                </a:lnTo>
                <a:cubicBezTo>
                  <a:pt x="5715" y="1600"/>
                  <a:pt x="6065" y="1467"/>
                  <a:pt x="6065" y="1334"/>
                </a:cubicBezTo>
                <a:lnTo>
                  <a:pt x="6065" y="1135"/>
                </a:lnTo>
                <a:lnTo>
                  <a:pt x="6065" y="936"/>
                </a:lnTo>
                <a:lnTo>
                  <a:pt x="6065" y="664"/>
                </a:lnTo>
                <a:lnTo>
                  <a:pt x="6065" y="465"/>
                </a:lnTo>
                <a:lnTo>
                  <a:pt x="6065" y="266"/>
                </a:lnTo>
                <a:cubicBezTo>
                  <a:pt x="6065" y="133"/>
                  <a:pt x="5715" y="0"/>
                  <a:pt x="5366" y="0"/>
                </a:cubicBezTo>
                <a:lnTo>
                  <a:pt x="4843" y="0"/>
                </a:lnTo>
                <a:lnTo>
                  <a:pt x="4320" y="0"/>
                </a:lnTo>
                <a:lnTo>
                  <a:pt x="3608" y="0"/>
                </a:lnTo>
                <a:lnTo>
                  <a:pt x="3085" y="0"/>
                </a:lnTo>
                <a:lnTo>
                  <a:pt x="2562" y="0"/>
                </a:lnTo>
              </a:path>
            </a:pathLst>
          </a:cu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/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traffic/firmware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/etc is being examined 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experts.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34"/>
          <p:cNvSpPr/>
          <p:nvPr/>
        </p:nvSpPr>
        <p:spPr>
          <a:xfrm>
            <a:off x="0" y="1080000"/>
            <a:ext cx="1512000" cy="576000"/>
          </a:xfrm>
          <a:custGeom>
            <a:avLst/>
            <a:gdLst/>
            <a:ahLst/>
            <a:rect l="0" t="0" r="r" b="b"/>
            <a:pathLst>
              <a:path w="4202" h="2786">
                <a:moveTo>
                  <a:pt x="698" y="0"/>
                </a:moveTo>
                <a:cubicBezTo>
                  <a:pt x="349" y="0"/>
                  <a:pt x="0" y="133"/>
                  <a:pt x="0" y="266"/>
                </a:cubicBezTo>
                <a:lnTo>
                  <a:pt x="0" y="465"/>
                </a:lnTo>
                <a:lnTo>
                  <a:pt x="0" y="664"/>
                </a:lnTo>
                <a:lnTo>
                  <a:pt x="0" y="936"/>
                </a:lnTo>
                <a:lnTo>
                  <a:pt x="0" y="1135"/>
                </a:lnTo>
                <a:lnTo>
                  <a:pt x="0" y="1334"/>
                </a:lnTo>
                <a:cubicBezTo>
                  <a:pt x="0" y="1467"/>
                  <a:pt x="349" y="1600"/>
                  <a:pt x="698" y="1600"/>
                </a:cubicBezTo>
                <a:lnTo>
                  <a:pt x="1221" y="1600"/>
                </a:lnTo>
                <a:lnTo>
                  <a:pt x="1744" y="1600"/>
                </a:lnTo>
                <a:lnTo>
                  <a:pt x="2456" y="1600"/>
                </a:lnTo>
                <a:lnTo>
                  <a:pt x="3457" y="2785"/>
                </a:lnTo>
                <a:lnTo>
                  <a:pt x="3502" y="1600"/>
                </a:lnTo>
                <a:cubicBezTo>
                  <a:pt x="3851" y="1600"/>
                  <a:pt x="4201" y="1467"/>
                  <a:pt x="4201" y="1334"/>
                </a:cubicBezTo>
                <a:lnTo>
                  <a:pt x="4201" y="1135"/>
                </a:lnTo>
                <a:lnTo>
                  <a:pt x="4201" y="936"/>
                </a:lnTo>
                <a:lnTo>
                  <a:pt x="4201" y="664"/>
                </a:lnTo>
                <a:lnTo>
                  <a:pt x="4201" y="465"/>
                </a:lnTo>
                <a:lnTo>
                  <a:pt x="4201" y="266"/>
                </a:lnTo>
                <a:cubicBezTo>
                  <a:pt x="4201" y="133"/>
                  <a:pt x="3851" y="0"/>
                  <a:pt x="3502" y="0"/>
                </a:cubicBezTo>
                <a:lnTo>
                  <a:pt x="2979" y="0"/>
                </a:lnTo>
                <a:lnTo>
                  <a:pt x="2456" y="0"/>
                </a:lnTo>
                <a:lnTo>
                  <a:pt x="1744" y="0"/>
                </a:lnTo>
                <a:lnTo>
                  <a:pt x="1221" y="0"/>
                </a:lnTo>
                <a:lnTo>
                  <a:pt x="698" y="0"/>
                </a:lnTo>
              </a:path>
            </a:pathLst>
          </a:cu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has new 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firmware, quarantine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lifted.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35"/>
          <p:cNvSpPr/>
          <p:nvPr/>
        </p:nvSpPr>
        <p:spPr>
          <a:xfrm>
            <a:off x="5760000" y="4536000"/>
            <a:ext cx="1512000" cy="576000"/>
          </a:xfrm>
          <a:custGeom>
            <a:avLst/>
            <a:gdLst/>
            <a:ahLst/>
            <a:rect l="0" t="0" r="r" b="b"/>
            <a:pathLst>
              <a:path w="9478" h="3105">
                <a:moveTo>
                  <a:pt x="5974" y="1504"/>
                </a:moveTo>
                <a:cubicBezTo>
                  <a:pt x="5625" y="1504"/>
                  <a:pt x="5276" y="1637"/>
                  <a:pt x="5276" y="1770"/>
                </a:cubicBezTo>
                <a:lnTo>
                  <a:pt x="0" y="0"/>
                </a:lnTo>
                <a:lnTo>
                  <a:pt x="5276" y="2168"/>
                </a:lnTo>
                <a:lnTo>
                  <a:pt x="5276" y="2440"/>
                </a:lnTo>
                <a:lnTo>
                  <a:pt x="5276" y="2639"/>
                </a:lnTo>
                <a:lnTo>
                  <a:pt x="5276" y="2838"/>
                </a:lnTo>
                <a:cubicBezTo>
                  <a:pt x="5276" y="2971"/>
                  <a:pt x="5625" y="3104"/>
                  <a:pt x="5974" y="3104"/>
                </a:cubicBezTo>
                <a:lnTo>
                  <a:pt x="6497" y="3104"/>
                </a:lnTo>
                <a:lnTo>
                  <a:pt x="7020" y="3104"/>
                </a:lnTo>
                <a:lnTo>
                  <a:pt x="7732" y="3104"/>
                </a:lnTo>
                <a:lnTo>
                  <a:pt x="8255" y="3104"/>
                </a:lnTo>
                <a:lnTo>
                  <a:pt x="8778" y="3104"/>
                </a:lnTo>
                <a:cubicBezTo>
                  <a:pt x="9127" y="3104"/>
                  <a:pt x="9477" y="2971"/>
                  <a:pt x="9477" y="2838"/>
                </a:cubicBezTo>
                <a:lnTo>
                  <a:pt x="9477" y="2639"/>
                </a:lnTo>
                <a:lnTo>
                  <a:pt x="9477" y="2440"/>
                </a:lnTo>
                <a:lnTo>
                  <a:pt x="9477" y="2168"/>
                </a:lnTo>
                <a:lnTo>
                  <a:pt x="9477" y="1969"/>
                </a:lnTo>
                <a:lnTo>
                  <a:pt x="9477" y="1770"/>
                </a:lnTo>
                <a:cubicBezTo>
                  <a:pt x="9477" y="1637"/>
                  <a:pt x="9127" y="1504"/>
                  <a:pt x="8778" y="1504"/>
                </a:cubicBezTo>
                <a:lnTo>
                  <a:pt x="8255" y="1504"/>
                </a:lnTo>
                <a:lnTo>
                  <a:pt x="7732" y="1504"/>
                </a:lnTo>
                <a:lnTo>
                  <a:pt x="7020" y="1504"/>
                </a:lnTo>
                <a:lnTo>
                  <a:pt x="6497" y="1504"/>
                </a:lnTo>
                <a:lnTo>
                  <a:pt x="5974" y="1504"/>
                </a:lnTo>
              </a:path>
            </a:pathLst>
          </a:cu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/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is quarantined,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operational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36"/>
          <p:cNvSpPr/>
          <p:nvPr/>
        </p:nvSpPr>
        <p:spPr>
          <a:xfrm>
            <a:off x="4104000" y="4567680"/>
            <a:ext cx="1512000" cy="576000"/>
          </a:xfrm>
          <a:custGeom>
            <a:avLst/>
            <a:gdLst/>
            <a:ahLst/>
            <a:rect l="0" t="0" r="r" b="b"/>
            <a:pathLst>
              <a:path w="5001" h="1601">
                <a:moveTo>
                  <a:pt x="1497" y="0"/>
                </a:moveTo>
                <a:cubicBezTo>
                  <a:pt x="1148" y="0"/>
                  <a:pt x="799" y="133"/>
                  <a:pt x="799" y="266"/>
                </a:cubicBezTo>
                <a:lnTo>
                  <a:pt x="0" y="434"/>
                </a:lnTo>
                <a:lnTo>
                  <a:pt x="799" y="664"/>
                </a:lnTo>
                <a:lnTo>
                  <a:pt x="799" y="936"/>
                </a:lnTo>
                <a:lnTo>
                  <a:pt x="799" y="1135"/>
                </a:lnTo>
                <a:lnTo>
                  <a:pt x="799" y="1334"/>
                </a:lnTo>
                <a:cubicBezTo>
                  <a:pt x="799" y="1467"/>
                  <a:pt x="1148" y="1600"/>
                  <a:pt x="1497" y="1600"/>
                </a:cubicBezTo>
                <a:lnTo>
                  <a:pt x="2020" y="1600"/>
                </a:lnTo>
                <a:lnTo>
                  <a:pt x="2543" y="1600"/>
                </a:lnTo>
                <a:lnTo>
                  <a:pt x="3255" y="1600"/>
                </a:lnTo>
                <a:lnTo>
                  <a:pt x="3778" y="1600"/>
                </a:lnTo>
                <a:lnTo>
                  <a:pt x="4301" y="1600"/>
                </a:lnTo>
                <a:cubicBezTo>
                  <a:pt x="4650" y="1600"/>
                  <a:pt x="5000" y="1467"/>
                  <a:pt x="5000" y="1334"/>
                </a:cubicBezTo>
                <a:lnTo>
                  <a:pt x="5000" y="1135"/>
                </a:lnTo>
                <a:lnTo>
                  <a:pt x="5000" y="936"/>
                </a:lnTo>
                <a:lnTo>
                  <a:pt x="5000" y="664"/>
                </a:lnTo>
                <a:lnTo>
                  <a:pt x="5000" y="465"/>
                </a:lnTo>
                <a:lnTo>
                  <a:pt x="5000" y="266"/>
                </a:lnTo>
                <a:cubicBezTo>
                  <a:pt x="5000" y="133"/>
                  <a:pt x="4650" y="0"/>
                  <a:pt x="4301" y="0"/>
                </a:cubicBezTo>
                <a:lnTo>
                  <a:pt x="3778" y="0"/>
                </a:lnTo>
                <a:lnTo>
                  <a:pt x="3255" y="0"/>
                </a:lnTo>
                <a:lnTo>
                  <a:pt x="2543" y="0"/>
                </a:lnTo>
                <a:lnTo>
                  <a:pt x="2020" y="0"/>
                </a:lnTo>
                <a:lnTo>
                  <a:pt x="1497" y="0"/>
                </a:lnTo>
              </a:path>
            </a:pathLst>
          </a:cu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/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unfixable,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Unreliable, power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removed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CustomShape 37"/>
          <p:cNvSpPr/>
          <p:nvPr/>
        </p:nvSpPr>
        <p:spPr>
          <a:xfrm>
            <a:off x="504000" y="3960000"/>
            <a:ext cx="1512000" cy="576000"/>
          </a:xfrm>
          <a:custGeom>
            <a:avLst/>
            <a:gdLst/>
            <a:ahLst/>
            <a:rect l="0" t="0" r="r" b="b"/>
            <a:pathLst>
              <a:path w="4245" h="2089">
                <a:moveTo>
                  <a:pt x="698" y="0"/>
                </a:moveTo>
                <a:cubicBezTo>
                  <a:pt x="349" y="0"/>
                  <a:pt x="0" y="133"/>
                  <a:pt x="0" y="266"/>
                </a:cubicBezTo>
                <a:lnTo>
                  <a:pt x="0" y="465"/>
                </a:lnTo>
                <a:lnTo>
                  <a:pt x="0" y="664"/>
                </a:lnTo>
                <a:lnTo>
                  <a:pt x="0" y="936"/>
                </a:lnTo>
                <a:lnTo>
                  <a:pt x="0" y="1135"/>
                </a:lnTo>
                <a:lnTo>
                  <a:pt x="0" y="1334"/>
                </a:lnTo>
                <a:cubicBezTo>
                  <a:pt x="0" y="1467"/>
                  <a:pt x="349" y="1600"/>
                  <a:pt x="698" y="1600"/>
                </a:cubicBezTo>
                <a:lnTo>
                  <a:pt x="1221" y="1600"/>
                </a:lnTo>
                <a:lnTo>
                  <a:pt x="1744" y="1600"/>
                </a:lnTo>
                <a:lnTo>
                  <a:pt x="2456" y="1600"/>
                </a:lnTo>
                <a:lnTo>
                  <a:pt x="4244" y="2088"/>
                </a:lnTo>
                <a:lnTo>
                  <a:pt x="3502" y="1600"/>
                </a:lnTo>
                <a:cubicBezTo>
                  <a:pt x="3851" y="1600"/>
                  <a:pt x="4201" y="1467"/>
                  <a:pt x="4201" y="1334"/>
                </a:cubicBezTo>
                <a:lnTo>
                  <a:pt x="4201" y="1135"/>
                </a:lnTo>
                <a:lnTo>
                  <a:pt x="4201" y="936"/>
                </a:lnTo>
                <a:lnTo>
                  <a:pt x="4201" y="664"/>
                </a:lnTo>
                <a:lnTo>
                  <a:pt x="4201" y="465"/>
                </a:lnTo>
                <a:lnTo>
                  <a:pt x="4201" y="266"/>
                </a:lnTo>
                <a:cubicBezTo>
                  <a:pt x="4201" y="133"/>
                  <a:pt x="3851" y="0"/>
                  <a:pt x="3502" y="0"/>
                </a:cubicBezTo>
                <a:lnTo>
                  <a:pt x="2979" y="0"/>
                </a:lnTo>
                <a:lnTo>
                  <a:pt x="2456" y="0"/>
                </a:lnTo>
                <a:lnTo>
                  <a:pt x="1744" y="0"/>
                </a:lnTo>
                <a:lnTo>
                  <a:pt x="1221" y="0"/>
                </a:lnTo>
                <a:lnTo>
                  <a:pt x="698" y="0"/>
                </a:lnTo>
              </a:path>
            </a:pathLst>
          </a:cu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just"/>
            <a:r>
              <a:rPr b="0" lang="en-CA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 is destroyed</a:t>
            </a:r>
            <a:endParaRPr b="0" lang="en-CA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>
                <p:childTnLst>
                  <p:par>
                    <p:cTn id="61" fill="freeze">
                      <p:stCondLst>
                        <p:cond delay="0"/>
                      </p:stCondLst>
                      <p:childTnLst>
                        <p:par>
                          <p:cTn id="62" fill="freeze">
                            <p:stCondLst>
                              <p:cond delay="0"/>
                            </p:stCondLst>
                            <p:childTnLst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freeze">
                      <p:stCondLst>
                        <p:cond delay="indefinite"/>
                      </p:stCondLst>
                      <p:childTnLst>
                        <p:par>
                          <p:cTn id="70" fill="freeze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freeze">
                      <p:stCondLst>
                        <p:cond delay="indefinite"/>
                      </p:stCondLst>
                      <p:childTnLst>
                        <p:par>
                          <p:cTn id="80" fill="freeze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freeze">
                      <p:stCondLst>
                        <p:cond delay="indefinite"/>
                      </p:stCondLst>
                      <p:childTnLst>
                        <p:par>
                          <p:cTn id="92" fill="freeze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freeze">
                      <p:stCondLst>
                        <p:cond delay="indefinite"/>
                      </p:stCondLst>
                      <p:childTnLst>
                        <p:par>
                          <p:cTn id="96" fill="freeze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freeze">
                      <p:stCondLst>
                        <p:cond delay="indefinite"/>
                      </p:stCondLst>
                      <p:childTnLst>
                        <p:par>
                          <p:cTn id="106" fill="freeze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freeze">
                      <p:stCondLst>
                        <p:cond delay="indefinite"/>
                      </p:stCondLst>
                      <p:childTnLst>
                        <p:par>
                          <p:cTn id="114" fill="freeze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freeze">
                      <p:stCondLst>
                        <p:cond delay="indefinite"/>
                      </p:stCondLst>
                      <p:childTnLst>
                        <p:par>
                          <p:cTn id="122" fill="freeze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freeze">
                      <p:stCondLst>
                        <p:cond delay="indefinite"/>
                      </p:stCondLst>
                      <p:childTnLst>
                        <p:par>
                          <p:cTn id="128" fill="freeze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freeze">
                      <p:stCondLst>
                        <p:cond delay="indefinite"/>
                      </p:stCondLst>
                      <p:childTnLst>
                        <p:par>
                          <p:cTn id="140" fill="freeze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freeze">
                      <p:stCondLst>
                        <p:cond delay="indefinite"/>
                      </p:stCondLst>
                      <p:childTnLst>
                        <p:par>
                          <p:cTn id="150" fill="freeze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freeze">
                      <p:stCondLst>
                        <p:cond delay="indefinite"/>
                      </p:stCondLst>
                      <p:childTnLst>
                        <p:par>
                          <p:cTn id="160" fill="freeze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freeze">
                      <p:stCondLst>
                        <p:cond delay="indefinite"/>
                      </p:stCondLst>
                      <p:childTnLst>
                        <p:par>
                          <p:cTn id="170" fill="freeze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freeze">
                      <p:stCondLst>
                        <p:cond delay="indefinite"/>
                      </p:stCondLst>
                      <p:childTnLst>
                        <p:par>
                          <p:cTn id="180" fill="freeze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619200" y="0"/>
            <a:ext cx="8181720" cy="1014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CA" sz="2800" spc="-1" strike="noStrike">
                <a:solidFill>
                  <a:srgbClr val="c8102e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States of a device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40" name="Picture 11" descr=""/>
          <p:cNvPicPr/>
          <p:nvPr/>
        </p:nvPicPr>
        <p:blipFill>
          <a:blip r:embed="rId1"/>
          <a:stretch/>
        </p:blipFill>
        <p:spPr>
          <a:xfrm>
            <a:off x="3288600" y="1782000"/>
            <a:ext cx="383400" cy="378000"/>
          </a:xfrm>
          <a:prstGeom prst="rect">
            <a:avLst/>
          </a:prstGeom>
          <a:ln>
            <a:noFill/>
          </a:ln>
        </p:spPr>
      </p:pic>
      <p:sp>
        <p:nvSpPr>
          <p:cNvPr id="341" name="CustomShape 2"/>
          <p:cNvSpPr/>
          <p:nvPr/>
        </p:nvSpPr>
        <p:spPr>
          <a:xfrm>
            <a:off x="2160000" y="1584000"/>
            <a:ext cx="792000" cy="504000"/>
          </a:xfrm>
          <a:prstGeom prst="ellipse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3168360" y="936360"/>
            <a:ext cx="792000" cy="504000"/>
          </a:xfrm>
          <a:prstGeom prst="ellipse">
            <a:avLst/>
          </a:prstGeom>
          <a:solidFill>
            <a:srgbClr val="00ae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nominal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4896000" y="1296000"/>
            <a:ext cx="792000" cy="504000"/>
          </a:xfrm>
          <a:prstGeom prst="ellipse">
            <a:avLst/>
          </a:prstGeom>
          <a:solidFill>
            <a:srgbClr val="ff66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suspicious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CustomShape 5"/>
          <p:cNvSpPr/>
          <p:nvPr/>
        </p:nvSpPr>
        <p:spPr>
          <a:xfrm>
            <a:off x="5400000" y="2232000"/>
            <a:ext cx="792000" cy="504000"/>
          </a:xfrm>
          <a:prstGeom prst="ellipse">
            <a:avLst/>
          </a:prstGeom>
          <a:solidFill>
            <a:srgbClr val="dc23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suspect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5" name="CustomShape 6"/>
          <p:cNvSpPr/>
          <p:nvPr/>
        </p:nvSpPr>
        <p:spPr>
          <a:xfrm>
            <a:off x="4608000" y="3312000"/>
            <a:ext cx="792000" cy="50400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device-of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interest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7"/>
          <p:cNvSpPr/>
          <p:nvPr/>
        </p:nvSpPr>
        <p:spPr>
          <a:xfrm>
            <a:off x="3096000" y="3672000"/>
            <a:ext cx="792000" cy="504000"/>
          </a:xfrm>
          <a:prstGeom prst="ellipse">
            <a:avLst/>
          </a:prstGeom>
          <a:solidFill>
            <a:srgbClr val="80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quarantine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8"/>
          <p:cNvSpPr/>
          <p:nvPr/>
        </p:nvSpPr>
        <p:spPr>
          <a:xfrm>
            <a:off x="1512000" y="3240000"/>
            <a:ext cx="792000" cy="504000"/>
          </a:xfrm>
          <a:prstGeom prst="ellipse">
            <a:avLst/>
          </a:prstGeom>
          <a:solidFill>
            <a:srgbClr val="23ff2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upgrading</a:t>
            </a:r>
            <a:endParaRPr b="0" lang="en-CA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9"/>
          <p:cNvSpPr/>
          <p:nvPr/>
        </p:nvSpPr>
        <p:spPr>
          <a:xfrm>
            <a:off x="1008000" y="2016000"/>
            <a:ext cx="792000" cy="504000"/>
          </a:xfrm>
          <a:prstGeom prst="ellipse">
            <a:avLst/>
          </a:prstGeom>
          <a:solidFill>
            <a:srgbClr val="33cc6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returning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service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10"/>
          <p:cNvSpPr/>
          <p:nvPr/>
        </p:nvSpPr>
        <p:spPr>
          <a:xfrm>
            <a:off x="3096000" y="2304000"/>
            <a:ext cx="792000" cy="504000"/>
          </a:xfrm>
          <a:prstGeom prst="ellipse">
            <a:avLst/>
          </a:prstGeom>
          <a:solidFill>
            <a:srgbClr val="80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p0wned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50" name="Line 11"/>
          <p:cNvCxnSpPr>
            <a:stCxn id="341" idx="5"/>
            <a:endCxn id="349" idx="1"/>
          </p:cNvCxnSpPr>
          <p:nvPr/>
        </p:nvCxnSpPr>
        <p:spPr>
          <a:xfrm>
            <a:off x="2836080" y="2014200"/>
            <a:ext cx="376200" cy="3639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1" name="Line 12"/>
          <p:cNvCxnSpPr>
            <a:stCxn id="341" idx="7"/>
            <a:endCxn id="342" idx="3"/>
          </p:cNvCxnSpPr>
          <p:nvPr/>
        </p:nvCxnSpPr>
        <p:spPr>
          <a:xfrm flipV="1">
            <a:off x="2836080" y="1366560"/>
            <a:ext cx="448560" cy="2916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2" name="Line 13"/>
          <p:cNvCxnSpPr>
            <a:stCxn id="342" idx="7"/>
            <a:endCxn id="343" idx="1"/>
          </p:cNvCxnSpPr>
          <p:nvPr/>
        </p:nvCxnSpPr>
        <p:spPr>
          <a:xfrm>
            <a:off x="3844440" y="1010160"/>
            <a:ext cx="1167840" cy="3600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3" name="Line 14"/>
          <p:cNvCxnSpPr>
            <a:stCxn id="343" idx="3"/>
            <a:endCxn id="342" idx="5"/>
          </p:cNvCxnSpPr>
          <p:nvPr/>
        </p:nvCxnSpPr>
        <p:spPr>
          <a:xfrm flipH="1" flipV="1">
            <a:off x="3844440" y="1366560"/>
            <a:ext cx="1167840" cy="3600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4" name="Line 15"/>
          <p:cNvCxnSpPr>
            <a:stCxn id="343" idx="5"/>
            <a:endCxn id="344" idx="0"/>
          </p:cNvCxnSpPr>
          <p:nvPr/>
        </p:nvCxnSpPr>
        <p:spPr>
          <a:xfrm>
            <a:off x="5572080" y="1726200"/>
            <a:ext cx="224280" cy="5061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5" name="Line 16"/>
          <p:cNvCxnSpPr>
            <a:stCxn id="344" idx="4"/>
            <a:endCxn id="345" idx="7"/>
          </p:cNvCxnSpPr>
          <p:nvPr/>
        </p:nvCxnSpPr>
        <p:spPr>
          <a:xfrm flipH="1">
            <a:off x="5284080" y="2736000"/>
            <a:ext cx="512280" cy="6501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6" name="Line 17"/>
          <p:cNvCxnSpPr>
            <a:stCxn id="349" idx="4"/>
            <a:endCxn id="346" idx="0"/>
          </p:cNvCxnSpPr>
          <p:nvPr/>
        </p:nvCxnSpPr>
        <p:spPr>
          <a:xfrm>
            <a:off x="3492000" y="2808000"/>
            <a:ext cx="360" cy="864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7" name="Line 18"/>
          <p:cNvCxnSpPr>
            <a:stCxn id="345" idx="3"/>
            <a:endCxn id="346" idx="6"/>
          </p:cNvCxnSpPr>
          <p:nvPr/>
        </p:nvCxnSpPr>
        <p:spPr>
          <a:xfrm flipH="1">
            <a:off x="3888000" y="3742200"/>
            <a:ext cx="836280" cy="1821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8" name="Line 19"/>
          <p:cNvCxnSpPr>
            <a:stCxn id="346" idx="2"/>
            <a:endCxn id="347" idx="5"/>
          </p:cNvCxnSpPr>
          <p:nvPr/>
        </p:nvCxnSpPr>
        <p:spPr>
          <a:xfrm flipH="1" flipV="1">
            <a:off x="2188080" y="3670200"/>
            <a:ext cx="908280" cy="2541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59" name="Line 20"/>
          <p:cNvCxnSpPr>
            <a:stCxn id="347" idx="1"/>
            <a:endCxn id="348" idx="4"/>
          </p:cNvCxnSpPr>
          <p:nvPr/>
        </p:nvCxnSpPr>
        <p:spPr>
          <a:xfrm flipH="1" flipV="1">
            <a:off x="1404000" y="2520000"/>
            <a:ext cx="224280" cy="7941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60" name="Line 21"/>
          <p:cNvCxnSpPr>
            <a:stCxn id="348" idx="0"/>
            <a:endCxn id="342" idx="2"/>
          </p:cNvCxnSpPr>
          <p:nvPr/>
        </p:nvCxnSpPr>
        <p:spPr>
          <a:xfrm flipV="1">
            <a:off x="1404000" y="1188360"/>
            <a:ext cx="1764720" cy="8280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61" name="CustomShape 22"/>
          <p:cNvSpPr/>
          <p:nvPr/>
        </p:nvSpPr>
        <p:spPr>
          <a:xfrm>
            <a:off x="3096000" y="4536000"/>
            <a:ext cx="792000" cy="504000"/>
          </a:xfrm>
          <a:prstGeom prst="ellipse">
            <a:avLst/>
          </a:prstGeom>
          <a:solidFill>
            <a:srgbClr val="80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disabled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62" name="Line 23"/>
          <p:cNvCxnSpPr>
            <a:stCxn id="346" idx="4"/>
            <a:endCxn id="361" idx="0"/>
          </p:cNvCxnSpPr>
          <p:nvPr/>
        </p:nvCxnSpPr>
        <p:spPr>
          <a:xfrm>
            <a:off x="3492000" y="4176000"/>
            <a:ext cx="360" cy="360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63" name="CustomShape 24"/>
          <p:cNvSpPr/>
          <p:nvPr/>
        </p:nvSpPr>
        <p:spPr>
          <a:xfrm>
            <a:off x="1728000" y="4536000"/>
            <a:ext cx="792000" cy="504000"/>
          </a:xfrm>
          <a:prstGeom prst="ellipse">
            <a:avLst/>
          </a:prstGeom>
          <a:solidFill>
            <a:srgbClr val="808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dumpster?</a:t>
            </a:r>
            <a:endParaRPr b="0" lang="en-CA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64" name="Line 25"/>
          <p:cNvCxnSpPr>
            <a:stCxn id="361" idx="2"/>
            <a:endCxn id="363" idx="6"/>
          </p:cNvCxnSpPr>
          <p:nvPr/>
        </p:nvCxnSpPr>
        <p:spPr>
          <a:xfrm flipH="1">
            <a:off x="2520000" y="4788000"/>
            <a:ext cx="57636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365" name="Line 26"/>
          <p:cNvCxnSpPr>
            <a:stCxn id="342" idx="4"/>
            <a:endCxn id="349" idx="7"/>
          </p:cNvCxnSpPr>
          <p:nvPr/>
        </p:nvCxnSpPr>
        <p:spPr>
          <a:xfrm>
            <a:off x="3564360" y="1440360"/>
            <a:ext cx="208080" cy="937800"/>
          </a:xfrm>
          <a:prstGeom prst="curvedConnector3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</p:cxnSp>
      <p:sp>
        <p:nvSpPr>
          <p:cNvPr id="366" name="CustomShape 27"/>
          <p:cNvSpPr/>
          <p:nvPr/>
        </p:nvSpPr>
        <p:spPr>
          <a:xfrm>
            <a:off x="4536000" y="576000"/>
            <a:ext cx="864000" cy="438120"/>
          </a:xfrm>
          <a:custGeom>
            <a:avLst/>
            <a:gdLst/>
            <a:ahLst/>
            <a:rect l="0" t="0" r="r" b="b"/>
            <a:pathLst>
              <a:path w="2401" h="2017">
                <a:moveTo>
                  <a:pt x="661" y="1153"/>
                </a:moveTo>
                <a:lnTo>
                  <a:pt x="608" y="1139"/>
                </a:lnTo>
                <a:lnTo>
                  <a:pt x="557" y="1123"/>
                </a:lnTo>
                <a:lnTo>
                  <a:pt x="507" y="1106"/>
                </a:lnTo>
                <a:lnTo>
                  <a:pt x="459" y="1088"/>
                </a:lnTo>
                <a:lnTo>
                  <a:pt x="413" y="1069"/>
                </a:lnTo>
                <a:lnTo>
                  <a:pt x="369" y="1048"/>
                </a:lnTo>
                <a:lnTo>
                  <a:pt x="327" y="1027"/>
                </a:lnTo>
                <a:lnTo>
                  <a:pt x="287" y="1004"/>
                </a:lnTo>
                <a:lnTo>
                  <a:pt x="249" y="980"/>
                </a:lnTo>
                <a:lnTo>
                  <a:pt x="214" y="956"/>
                </a:lnTo>
                <a:lnTo>
                  <a:pt x="181" y="931"/>
                </a:lnTo>
                <a:lnTo>
                  <a:pt x="151" y="904"/>
                </a:lnTo>
                <a:lnTo>
                  <a:pt x="123" y="878"/>
                </a:lnTo>
                <a:lnTo>
                  <a:pt x="98" y="850"/>
                </a:lnTo>
                <a:lnTo>
                  <a:pt x="76" y="822"/>
                </a:lnTo>
                <a:lnTo>
                  <a:pt x="56" y="793"/>
                </a:lnTo>
                <a:lnTo>
                  <a:pt x="39" y="764"/>
                </a:lnTo>
                <a:lnTo>
                  <a:pt x="26" y="734"/>
                </a:lnTo>
                <a:lnTo>
                  <a:pt x="15" y="704"/>
                </a:lnTo>
                <a:lnTo>
                  <a:pt x="7" y="674"/>
                </a:lnTo>
                <a:lnTo>
                  <a:pt x="2" y="644"/>
                </a:lnTo>
                <a:lnTo>
                  <a:pt x="0" y="614"/>
                </a:lnTo>
                <a:lnTo>
                  <a:pt x="1" y="583"/>
                </a:lnTo>
                <a:lnTo>
                  <a:pt x="5" y="553"/>
                </a:lnTo>
                <a:lnTo>
                  <a:pt x="12" y="523"/>
                </a:lnTo>
                <a:lnTo>
                  <a:pt x="22" y="493"/>
                </a:lnTo>
                <a:lnTo>
                  <a:pt x="35" y="463"/>
                </a:lnTo>
                <a:lnTo>
                  <a:pt x="51" y="434"/>
                </a:lnTo>
                <a:lnTo>
                  <a:pt x="69" y="405"/>
                </a:lnTo>
                <a:lnTo>
                  <a:pt x="91" y="377"/>
                </a:lnTo>
                <a:lnTo>
                  <a:pt x="115" y="349"/>
                </a:lnTo>
                <a:lnTo>
                  <a:pt x="142" y="322"/>
                </a:lnTo>
                <a:lnTo>
                  <a:pt x="171" y="295"/>
                </a:lnTo>
                <a:lnTo>
                  <a:pt x="203" y="270"/>
                </a:lnTo>
                <a:lnTo>
                  <a:pt x="238" y="245"/>
                </a:lnTo>
                <a:lnTo>
                  <a:pt x="275" y="221"/>
                </a:lnTo>
                <a:lnTo>
                  <a:pt x="314" y="198"/>
                </a:lnTo>
                <a:lnTo>
                  <a:pt x="355" y="176"/>
                </a:lnTo>
                <a:lnTo>
                  <a:pt x="399" y="156"/>
                </a:lnTo>
                <a:lnTo>
                  <a:pt x="445" y="136"/>
                </a:lnTo>
                <a:lnTo>
                  <a:pt x="492" y="117"/>
                </a:lnTo>
                <a:lnTo>
                  <a:pt x="541" y="100"/>
                </a:lnTo>
                <a:lnTo>
                  <a:pt x="592" y="84"/>
                </a:lnTo>
                <a:lnTo>
                  <a:pt x="644" y="69"/>
                </a:lnTo>
                <a:lnTo>
                  <a:pt x="698" y="56"/>
                </a:lnTo>
                <a:lnTo>
                  <a:pt x="753" y="44"/>
                </a:lnTo>
                <a:lnTo>
                  <a:pt x="809" y="33"/>
                </a:lnTo>
                <a:lnTo>
                  <a:pt x="866" y="24"/>
                </a:lnTo>
                <a:lnTo>
                  <a:pt x="924" y="16"/>
                </a:lnTo>
                <a:lnTo>
                  <a:pt x="983" y="10"/>
                </a:lnTo>
                <a:lnTo>
                  <a:pt x="1042" y="5"/>
                </a:lnTo>
                <a:lnTo>
                  <a:pt x="1101" y="2"/>
                </a:lnTo>
                <a:lnTo>
                  <a:pt x="1161" y="0"/>
                </a:lnTo>
                <a:lnTo>
                  <a:pt x="1221" y="0"/>
                </a:lnTo>
                <a:lnTo>
                  <a:pt x="1280" y="1"/>
                </a:lnTo>
                <a:lnTo>
                  <a:pt x="1340" y="4"/>
                </a:lnTo>
                <a:lnTo>
                  <a:pt x="1399" y="8"/>
                </a:lnTo>
                <a:lnTo>
                  <a:pt x="1458" y="14"/>
                </a:lnTo>
                <a:lnTo>
                  <a:pt x="1516" y="22"/>
                </a:lnTo>
                <a:lnTo>
                  <a:pt x="1573" y="30"/>
                </a:lnTo>
                <a:lnTo>
                  <a:pt x="1630" y="40"/>
                </a:lnTo>
                <a:lnTo>
                  <a:pt x="1685" y="52"/>
                </a:lnTo>
                <a:lnTo>
                  <a:pt x="1739" y="65"/>
                </a:lnTo>
                <a:lnTo>
                  <a:pt x="1792" y="79"/>
                </a:lnTo>
                <a:lnTo>
                  <a:pt x="1843" y="95"/>
                </a:lnTo>
                <a:lnTo>
                  <a:pt x="1893" y="112"/>
                </a:lnTo>
                <a:lnTo>
                  <a:pt x="1941" y="130"/>
                </a:lnTo>
                <a:lnTo>
                  <a:pt x="1987" y="149"/>
                </a:lnTo>
                <a:lnTo>
                  <a:pt x="2031" y="170"/>
                </a:lnTo>
                <a:lnTo>
                  <a:pt x="2073" y="191"/>
                </a:lnTo>
                <a:lnTo>
                  <a:pt x="2113" y="214"/>
                </a:lnTo>
                <a:lnTo>
                  <a:pt x="2151" y="238"/>
                </a:lnTo>
                <a:lnTo>
                  <a:pt x="2186" y="262"/>
                </a:lnTo>
                <a:lnTo>
                  <a:pt x="2219" y="287"/>
                </a:lnTo>
                <a:lnTo>
                  <a:pt x="2249" y="314"/>
                </a:lnTo>
                <a:lnTo>
                  <a:pt x="2277" y="341"/>
                </a:lnTo>
                <a:lnTo>
                  <a:pt x="2302" y="368"/>
                </a:lnTo>
                <a:lnTo>
                  <a:pt x="2324" y="396"/>
                </a:lnTo>
                <a:lnTo>
                  <a:pt x="2344" y="425"/>
                </a:lnTo>
                <a:lnTo>
                  <a:pt x="2361" y="454"/>
                </a:lnTo>
                <a:lnTo>
                  <a:pt x="2374" y="484"/>
                </a:lnTo>
                <a:lnTo>
                  <a:pt x="2385" y="514"/>
                </a:lnTo>
                <a:lnTo>
                  <a:pt x="2393" y="544"/>
                </a:lnTo>
                <a:lnTo>
                  <a:pt x="2398" y="574"/>
                </a:lnTo>
                <a:lnTo>
                  <a:pt x="2400" y="604"/>
                </a:lnTo>
                <a:lnTo>
                  <a:pt x="2399" y="635"/>
                </a:lnTo>
                <a:lnTo>
                  <a:pt x="2395" y="665"/>
                </a:lnTo>
                <a:lnTo>
                  <a:pt x="2388" y="695"/>
                </a:lnTo>
                <a:lnTo>
                  <a:pt x="2378" y="725"/>
                </a:lnTo>
                <a:lnTo>
                  <a:pt x="2365" y="755"/>
                </a:lnTo>
                <a:lnTo>
                  <a:pt x="2349" y="784"/>
                </a:lnTo>
                <a:lnTo>
                  <a:pt x="2331" y="813"/>
                </a:lnTo>
                <a:lnTo>
                  <a:pt x="2309" y="841"/>
                </a:lnTo>
                <a:lnTo>
                  <a:pt x="2285" y="869"/>
                </a:lnTo>
                <a:lnTo>
                  <a:pt x="2258" y="896"/>
                </a:lnTo>
                <a:lnTo>
                  <a:pt x="2229" y="923"/>
                </a:lnTo>
                <a:lnTo>
                  <a:pt x="2197" y="948"/>
                </a:lnTo>
                <a:lnTo>
                  <a:pt x="2162" y="973"/>
                </a:lnTo>
                <a:lnTo>
                  <a:pt x="2125" y="997"/>
                </a:lnTo>
                <a:lnTo>
                  <a:pt x="2086" y="1020"/>
                </a:lnTo>
                <a:lnTo>
                  <a:pt x="2044" y="1042"/>
                </a:lnTo>
                <a:lnTo>
                  <a:pt x="2001" y="1063"/>
                </a:lnTo>
                <a:lnTo>
                  <a:pt x="1955" y="1082"/>
                </a:lnTo>
                <a:lnTo>
                  <a:pt x="1908" y="1101"/>
                </a:lnTo>
                <a:lnTo>
                  <a:pt x="1859" y="1118"/>
                </a:lnTo>
                <a:lnTo>
                  <a:pt x="1808" y="1134"/>
                </a:lnTo>
                <a:lnTo>
                  <a:pt x="1756" y="1149"/>
                </a:lnTo>
                <a:lnTo>
                  <a:pt x="1702" y="1162"/>
                </a:lnTo>
                <a:lnTo>
                  <a:pt x="1647" y="1174"/>
                </a:lnTo>
                <a:lnTo>
                  <a:pt x="1591" y="1185"/>
                </a:lnTo>
                <a:lnTo>
                  <a:pt x="1534" y="1194"/>
                </a:lnTo>
                <a:lnTo>
                  <a:pt x="1476" y="1202"/>
                </a:lnTo>
                <a:lnTo>
                  <a:pt x="1417" y="1208"/>
                </a:lnTo>
                <a:lnTo>
                  <a:pt x="1358" y="1213"/>
                </a:lnTo>
                <a:lnTo>
                  <a:pt x="1299" y="1216"/>
                </a:lnTo>
                <a:lnTo>
                  <a:pt x="1239" y="1218"/>
                </a:lnTo>
                <a:lnTo>
                  <a:pt x="1179" y="1218"/>
                </a:lnTo>
                <a:lnTo>
                  <a:pt x="1119" y="1217"/>
                </a:lnTo>
                <a:lnTo>
                  <a:pt x="1060" y="1214"/>
                </a:lnTo>
                <a:lnTo>
                  <a:pt x="368" y="2016"/>
                </a:lnTo>
                <a:lnTo>
                  <a:pt x="661" y="1153"/>
                </a:lnTo>
              </a:path>
            </a:pathLst>
          </a:custGeom>
          <a:solidFill>
            <a:srgbClr val="7e002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DOTS?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7" name="CustomShape 28"/>
          <p:cNvSpPr/>
          <p:nvPr/>
        </p:nvSpPr>
        <p:spPr>
          <a:xfrm>
            <a:off x="6048000" y="3089880"/>
            <a:ext cx="864000" cy="438120"/>
          </a:xfrm>
          <a:custGeom>
            <a:avLst/>
            <a:gdLst/>
            <a:ahLst/>
            <a:rect l="0" t="0" r="r" b="b"/>
            <a:pathLst>
              <a:path w="3432" h="1686">
                <a:moveTo>
                  <a:pt x="1519" y="586"/>
                </a:moveTo>
                <a:lnTo>
                  <a:pt x="1568" y="568"/>
                </a:lnTo>
                <a:lnTo>
                  <a:pt x="1619" y="552"/>
                </a:lnTo>
                <a:lnTo>
                  <a:pt x="1671" y="537"/>
                </a:lnTo>
                <a:lnTo>
                  <a:pt x="1725" y="524"/>
                </a:lnTo>
                <a:lnTo>
                  <a:pt x="1779" y="512"/>
                </a:lnTo>
                <a:lnTo>
                  <a:pt x="1835" y="501"/>
                </a:lnTo>
                <a:lnTo>
                  <a:pt x="1892" y="492"/>
                </a:lnTo>
                <a:lnTo>
                  <a:pt x="1950" y="484"/>
                </a:lnTo>
                <a:lnTo>
                  <a:pt x="2009" y="478"/>
                </a:lnTo>
                <a:lnTo>
                  <a:pt x="2068" y="473"/>
                </a:lnTo>
                <a:lnTo>
                  <a:pt x="2127" y="469"/>
                </a:lnTo>
                <a:lnTo>
                  <a:pt x="2187" y="467"/>
                </a:lnTo>
                <a:lnTo>
                  <a:pt x="2247" y="467"/>
                </a:lnTo>
                <a:lnTo>
                  <a:pt x="2307" y="468"/>
                </a:lnTo>
                <a:lnTo>
                  <a:pt x="2366" y="471"/>
                </a:lnTo>
                <a:lnTo>
                  <a:pt x="2425" y="475"/>
                </a:lnTo>
                <a:lnTo>
                  <a:pt x="2484" y="481"/>
                </a:lnTo>
                <a:lnTo>
                  <a:pt x="2542" y="488"/>
                </a:lnTo>
                <a:lnTo>
                  <a:pt x="2600" y="496"/>
                </a:lnTo>
                <a:lnTo>
                  <a:pt x="2656" y="507"/>
                </a:lnTo>
                <a:lnTo>
                  <a:pt x="2712" y="518"/>
                </a:lnTo>
                <a:lnTo>
                  <a:pt x="2766" y="531"/>
                </a:lnTo>
                <a:lnTo>
                  <a:pt x="2819" y="545"/>
                </a:lnTo>
                <a:lnTo>
                  <a:pt x="2870" y="561"/>
                </a:lnTo>
                <a:lnTo>
                  <a:pt x="2920" y="577"/>
                </a:lnTo>
                <a:lnTo>
                  <a:pt x="2968" y="595"/>
                </a:lnTo>
                <a:lnTo>
                  <a:pt x="3014" y="615"/>
                </a:lnTo>
                <a:lnTo>
                  <a:pt x="3059" y="635"/>
                </a:lnTo>
                <a:lnTo>
                  <a:pt x="3101" y="657"/>
                </a:lnTo>
                <a:lnTo>
                  <a:pt x="3141" y="679"/>
                </a:lnTo>
                <a:lnTo>
                  <a:pt x="3179" y="703"/>
                </a:lnTo>
                <a:lnTo>
                  <a:pt x="3214" y="727"/>
                </a:lnTo>
                <a:lnTo>
                  <a:pt x="3247" y="752"/>
                </a:lnTo>
                <a:lnTo>
                  <a:pt x="3278" y="778"/>
                </a:lnTo>
                <a:lnTo>
                  <a:pt x="3306" y="805"/>
                </a:lnTo>
                <a:lnTo>
                  <a:pt x="3331" y="833"/>
                </a:lnTo>
                <a:lnTo>
                  <a:pt x="3354" y="861"/>
                </a:lnTo>
                <a:lnTo>
                  <a:pt x="3373" y="890"/>
                </a:lnTo>
                <a:lnTo>
                  <a:pt x="3390" y="919"/>
                </a:lnTo>
                <a:lnTo>
                  <a:pt x="3404" y="948"/>
                </a:lnTo>
                <a:lnTo>
                  <a:pt x="3415" y="978"/>
                </a:lnTo>
                <a:lnTo>
                  <a:pt x="3424" y="1008"/>
                </a:lnTo>
                <a:lnTo>
                  <a:pt x="3429" y="1038"/>
                </a:lnTo>
                <a:lnTo>
                  <a:pt x="3431" y="1069"/>
                </a:lnTo>
                <a:lnTo>
                  <a:pt x="3430" y="1099"/>
                </a:lnTo>
                <a:lnTo>
                  <a:pt x="3426" y="1129"/>
                </a:lnTo>
                <a:lnTo>
                  <a:pt x="3420" y="1160"/>
                </a:lnTo>
                <a:lnTo>
                  <a:pt x="3410" y="1190"/>
                </a:lnTo>
                <a:lnTo>
                  <a:pt x="3397" y="1219"/>
                </a:lnTo>
                <a:lnTo>
                  <a:pt x="3382" y="1249"/>
                </a:lnTo>
                <a:lnTo>
                  <a:pt x="3363" y="1277"/>
                </a:lnTo>
                <a:lnTo>
                  <a:pt x="3342" y="1306"/>
                </a:lnTo>
                <a:lnTo>
                  <a:pt x="3318" y="1334"/>
                </a:lnTo>
                <a:lnTo>
                  <a:pt x="3292" y="1361"/>
                </a:lnTo>
                <a:lnTo>
                  <a:pt x="3262" y="1387"/>
                </a:lnTo>
                <a:lnTo>
                  <a:pt x="3231" y="1413"/>
                </a:lnTo>
                <a:lnTo>
                  <a:pt x="3196" y="1438"/>
                </a:lnTo>
                <a:lnTo>
                  <a:pt x="3159" y="1462"/>
                </a:lnTo>
                <a:lnTo>
                  <a:pt x="3120" y="1485"/>
                </a:lnTo>
                <a:lnTo>
                  <a:pt x="3079" y="1507"/>
                </a:lnTo>
                <a:lnTo>
                  <a:pt x="3036" y="1528"/>
                </a:lnTo>
                <a:lnTo>
                  <a:pt x="2990" y="1548"/>
                </a:lnTo>
                <a:lnTo>
                  <a:pt x="2943" y="1566"/>
                </a:lnTo>
                <a:lnTo>
                  <a:pt x="2894" y="1584"/>
                </a:lnTo>
                <a:lnTo>
                  <a:pt x="2843" y="1600"/>
                </a:lnTo>
                <a:lnTo>
                  <a:pt x="2791" y="1615"/>
                </a:lnTo>
                <a:lnTo>
                  <a:pt x="2738" y="1628"/>
                </a:lnTo>
                <a:lnTo>
                  <a:pt x="2683" y="1640"/>
                </a:lnTo>
                <a:lnTo>
                  <a:pt x="2627" y="1651"/>
                </a:lnTo>
                <a:lnTo>
                  <a:pt x="2570" y="1660"/>
                </a:lnTo>
                <a:lnTo>
                  <a:pt x="2512" y="1668"/>
                </a:lnTo>
                <a:lnTo>
                  <a:pt x="2454" y="1674"/>
                </a:lnTo>
                <a:lnTo>
                  <a:pt x="2395" y="1679"/>
                </a:lnTo>
                <a:lnTo>
                  <a:pt x="2335" y="1683"/>
                </a:lnTo>
                <a:lnTo>
                  <a:pt x="2275" y="1685"/>
                </a:lnTo>
                <a:lnTo>
                  <a:pt x="2216" y="1685"/>
                </a:lnTo>
                <a:lnTo>
                  <a:pt x="2156" y="1684"/>
                </a:lnTo>
                <a:lnTo>
                  <a:pt x="2096" y="1681"/>
                </a:lnTo>
                <a:lnTo>
                  <a:pt x="2037" y="1677"/>
                </a:lnTo>
                <a:lnTo>
                  <a:pt x="1978" y="1671"/>
                </a:lnTo>
                <a:lnTo>
                  <a:pt x="1920" y="1664"/>
                </a:lnTo>
                <a:lnTo>
                  <a:pt x="1863" y="1656"/>
                </a:lnTo>
                <a:lnTo>
                  <a:pt x="1806" y="1646"/>
                </a:lnTo>
                <a:lnTo>
                  <a:pt x="1751" y="1634"/>
                </a:lnTo>
                <a:lnTo>
                  <a:pt x="1696" y="1621"/>
                </a:lnTo>
                <a:lnTo>
                  <a:pt x="1644" y="1607"/>
                </a:lnTo>
                <a:lnTo>
                  <a:pt x="1592" y="1592"/>
                </a:lnTo>
                <a:lnTo>
                  <a:pt x="1542" y="1575"/>
                </a:lnTo>
                <a:lnTo>
                  <a:pt x="1494" y="1557"/>
                </a:lnTo>
                <a:lnTo>
                  <a:pt x="1448" y="1537"/>
                </a:lnTo>
                <a:lnTo>
                  <a:pt x="1404" y="1517"/>
                </a:lnTo>
                <a:lnTo>
                  <a:pt x="1361" y="1496"/>
                </a:lnTo>
                <a:lnTo>
                  <a:pt x="1321" y="1473"/>
                </a:lnTo>
                <a:lnTo>
                  <a:pt x="1283" y="1450"/>
                </a:lnTo>
                <a:lnTo>
                  <a:pt x="1248" y="1425"/>
                </a:lnTo>
                <a:lnTo>
                  <a:pt x="1215" y="1400"/>
                </a:lnTo>
                <a:lnTo>
                  <a:pt x="1184" y="1374"/>
                </a:lnTo>
                <a:lnTo>
                  <a:pt x="1156" y="1347"/>
                </a:lnTo>
                <a:lnTo>
                  <a:pt x="1131" y="1319"/>
                </a:lnTo>
                <a:lnTo>
                  <a:pt x="1108" y="1291"/>
                </a:lnTo>
                <a:lnTo>
                  <a:pt x="1089" y="1263"/>
                </a:lnTo>
                <a:lnTo>
                  <a:pt x="1072" y="1233"/>
                </a:lnTo>
                <a:lnTo>
                  <a:pt x="1058" y="1204"/>
                </a:lnTo>
                <a:lnTo>
                  <a:pt x="1047" y="1174"/>
                </a:lnTo>
                <a:lnTo>
                  <a:pt x="1039" y="1144"/>
                </a:lnTo>
                <a:lnTo>
                  <a:pt x="1033" y="1114"/>
                </a:lnTo>
                <a:lnTo>
                  <a:pt x="1031" y="1083"/>
                </a:lnTo>
                <a:lnTo>
                  <a:pt x="1032" y="1053"/>
                </a:lnTo>
                <a:lnTo>
                  <a:pt x="1036" y="1023"/>
                </a:lnTo>
                <a:lnTo>
                  <a:pt x="1042" y="993"/>
                </a:lnTo>
                <a:lnTo>
                  <a:pt x="1052" y="963"/>
                </a:lnTo>
                <a:lnTo>
                  <a:pt x="1065" y="933"/>
                </a:lnTo>
                <a:lnTo>
                  <a:pt x="1080" y="904"/>
                </a:lnTo>
                <a:lnTo>
                  <a:pt x="1098" y="875"/>
                </a:lnTo>
                <a:lnTo>
                  <a:pt x="1120" y="846"/>
                </a:lnTo>
                <a:lnTo>
                  <a:pt x="1144" y="818"/>
                </a:lnTo>
                <a:lnTo>
                  <a:pt x="1170" y="791"/>
                </a:lnTo>
                <a:lnTo>
                  <a:pt x="1199" y="765"/>
                </a:lnTo>
                <a:lnTo>
                  <a:pt x="1231" y="739"/>
                </a:lnTo>
                <a:lnTo>
                  <a:pt x="0" y="0"/>
                </a:lnTo>
                <a:lnTo>
                  <a:pt x="1519" y="586"/>
                </a:lnTo>
              </a:path>
            </a:pathLst>
          </a:custGeom>
          <a:solidFill>
            <a:srgbClr val="7e002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MILE?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CustomShape 29"/>
          <p:cNvSpPr/>
          <p:nvPr/>
        </p:nvSpPr>
        <p:spPr>
          <a:xfrm>
            <a:off x="4608000" y="4176000"/>
            <a:ext cx="1152000" cy="576000"/>
          </a:xfrm>
          <a:custGeom>
            <a:avLst/>
            <a:gdLst/>
            <a:ahLst/>
            <a:rect l="0" t="0" r="r" b="b"/>
            <a:pathLst>
              <a:path w="3600" h="2512">
                <a:moveTo>
                  <a:pt x="1444" y="961"/>
                </a:moveTo>
                <a:lnTo>
                  <a:pt x="1520" y="948"/>
                </a:lnTo>
                <a:lnTo>
                  <a:pt x="1597" y="937"/>
                </a:lnTo>
                <a:lnTo>
                  <a:pt x="1674" y="928"/>
                </a:lnTo>
                <a:lnTo>
                  <a:pt x="1753" y="921"/>
                </a:lnTo>
                <a:lnTo>
                  <a:pt x="1832" y="915"/>
                </a:lnTo>
                <a:lnTo>
                  <a:pt x="1911" y="912"/>
                </a:lnTo>
                <a:lnTo>
                  <a:pt x="1991" y="911"/>
                </a:lnTo>
                <a:lnTo>
                  <a:pt x="2071" y="912"/>
                </a:lnTo>
                <a:lnTo>
                  <a:pt x="2151" y="915"/>
                </a:lnTo>
                <a:lnTo>
                  <a:pt x="2230" y="919"/>
                </a:lnTo>
                <a:lnTo>
                  <a:pt x="2308" y="926"/>
                </a:lnTo>
                <a:lnTo>
                  <a:pt x="2386" y="935"/>
                </a:lnTo>
                <a:lnTo>
                  <a:pt x="2463" y="945"/>
                </a:lnTo>
                <a:lnTo>
                  <a:pt x="2539" y="958"/>
                </a:lnTo>
                <a:lnTo>
                  <a:pt x="2613" y="972"/>
                </a:lnTo>
                <a:lnTo>
                  <a:pt x="2686" y="989"/>
                </a:lnTo>
                <a:lnTo>
                  <a:pt x="2757" y="1007"/>
                </a:lnTo>
                <a:lnTo>
                  <a:pt x="2827" y="1026"/>
                </a:lnTo>
                <a:lnTo>
                  <a:pt x="2894" y="1048"/>
                </a:lnTo>
                <a:lnTo>
                  <a:pt x="2959" y="1071"/>
                </a:lnTo>
                <a:lnTo>
                  <a:pt x="3022" y="1096"/>
                </a:lnTo>
                <a:lnTo>
                  <a:pt x="3082" y="1122"/>
                </a:lnTo>
                <a:lnTo>
                  <a:pt x="3139" y="1150"/>
                </a:lnTo>
                <a:lnTo>
                  <a:pt x="3194" y="1179"/>
                </a:lnTo>
                <a:lnTo>
                  <a:pt x="3245" y="1209"/>
                </a:lnTo>
                <a:lnTo>
                  <a:pt x="3294" y="1241"/>
                </a:lnTo>
                <a:lnTo>
                  <a:pt x="3339" y="1274"/>
                </a:lnTo>
                <a:lnTo>
                  <a:pt x="3381" y="1308"/>
                </a:lnTo>
                <a:lnTo>
                  <a:pt x="3419" y="1343"/>
                </a:lnTo>
                <a:lnTo>
                  <a:pt x="3454" y="1378"/>
                </a:lnTo>
                <a:lnTo>
                  <a:pt x="3486" y="1415"/>
                </a:lnTo>
                <a:lnTo>
                  <a:pt x="3513" y="1453"/>
                </a:lnTo>
                <a:lnTo>
                  <a:pt x="3537" y="1491"/>
                </a:lnTo>
                <a:lnTo>
                  <a:pt x="3557" y="1529"/>
                </a:lnTo>
                <a:lnTo>
                  <a:pt x="3573" y="1568"/>
                </a:lnTo>
                <a:lnTo>
                  <a:pt x="3586" y="1608"/>
                </a:lnTo>
                <a:lnTo>
                  <a:pt x="3594" y="1647"/>
                </a:lnTo>
                <a:lnTo>
                  <a:pt x="3598" y="1687"/>
                </a:lnTo>
                <a:lnTo>
                  <a:pt x="3599" y="1727"/>
                </a:lnTo>
                <a:lnTo>
                  <a:pt x="3595" y="1767"/>
                </a:lnTo>
                <a:lnTo>
                  <a:pt x="3588" y="1807"/>
                </a:lnTo>
                <a:lnTo>
                  <a:pt x="3576" y="1846"/>
                </a:lnTo>
                <a:lnTo>
                  <a:pt x="3561" y="1885"/>
                </a:lnTo>
                <a:lnTo>
                  <a:pt x="3541" y="1924"/>
                </a:lnTo>
                <a:lnTo>
                  <a:pt x="3518" y="1962"/>
                </a:lnTo>
                <a:lnTo>
                  <a:pt x="3491" y="2000"/>
                </a:lnTo>
                <a:lnTo>
                  <a:pt x="3461" y="2037"/>
                </a:lnTo>
                <a:lnTo>
                  <a:pt x="3426" y="2073"/>
                </a:lnTo>
                <a:lnTo>
                  <a:pt x="3388" y="2108"/>
                </a:lnTo>
                <a:lnTo>
                  <a:pt x="3347" y="2142"/>
                </a:lnTo>
                <a:lnTo>
                  <a:pt x="3303" y="2175"/>
                </a:lnTo>
                <a:lnTo>
                  <a:pt x="3255" y="2207"/>
                </a:lnTo>
                <a:lnTo>
                  <a:pt x="3204" y="2237"/>
                </a:lnTo>
                <a:lnTo>
                  <a:pt x="3150" y="2267"/>
                </a:lnTo>
                <a:lnTo>
                  <a:pt x="3093" y="2295"/>
                </a:lnTo>
                <a:lnTo>
                  <a:pt x="3033" y="2321"/>
                </a:lnTo>
                <a:lnTo>
                  <a:pt x="2971" y="2346"/>
                </a:lnTo>
                <a:lnTo>
                  <a:pt x="2907" y="2370"/>
                </a:lnTo>
                <a:lnTo>
                  <a:pt x="2840" y="2392"/>
                </a:lnTo>
                <a:lnTo>
                  <a:pt x="2771" y="2412"/>
                </a:lnTo>
                <a:lnTo>
                  <a:pt x="2700" y="2430"/>
                </a:lnTo>
                <a:lnTo>
                  <a:pt x="2627" y="2447"/>
                </a:lnTo>
                <a:lnTo>
                  <a:pt x="2553" y="2461"/>
                </a:lnTo>
                <a:lnTo>
                  <a:pt x="2478" y="2474"/>
                </a:lnTo>
                <a:lnTo>
                  <a:pt x="2401" y="2485"/>
                </a:lnTo>
                <a:lnTo>
                  <a:pt x="2323" y="2494"/>
                </a:lnTo>
                <a:lnTo>
                  <a:pt x="2245" y="2501"/>
                </a:lnTo>
                <a:lnTo>
                  <a:pt x="2166" y="2507"/>
                </a:lnTo>
                <a:lnTo>
                  <a:pt x="2086" y="2510"/>
                </a:lnTo>
                <a:lnTo>
                  <a:pt x="2007" y="2511"/>
                </a:lnTo>
                <a:lnTo>
                  <a:pt x="1927" y="2510"/>
                </a:lnTo>
                <a:lnTo>
                  <a:pt x="1847" y="2507"/>
                </a:lnTo>
                <a:lnTo>
                  <a:pt x="1768" y="2503"/>
                </a:lnTo>
                <a:lnTo>
                  <a:pt x="1689" y="2496"/>
                </a:lnTo>
                <a:lnTo>
                  <a:pt x="1611" y="2487"/>
                </a:lnTo>
                <a:lnTo>
                  <a:pt x="1535" y="2477"/>
                </a:lnTo>
                <a:lnTo>
                  <a:pt x="1459" y="2464"/>
                </a:lnTo>
                <a:lnTo>
                  <a:pt x="1384" y="2450"/>
                </a:lnTo>
                <a:lnTo>
                  <a:pt x="1312" y="2433"/>
                </a:lnTo>
                <a:lnTo>
                  <a:pt x="1240" y="2415"/>
                </a:lnTo>
                <a:lnTo>
                  <a:pt x="1171" y="2396"/>
                </a:lnTo>
                <a:lnTo>
                  <a:pt x="1104" y="2374"/>
                </a:lnTo>
                <a:lnTo>
                  <a:pt x="1039" y="2351"/>
                </a:lnTo>
                <a:lnTo>
                  <a:pt x="976" y="2326"/>
                </a:lnTo>
                <a:lnTo>
                  <a:pt x="916" y="2300"/>
                </a:lnTo>
                <a:lnTo>
                  <a:pt x="859" y="2272"/>
                </a:lnTo>
                <a:lnTo>
                  <a:pt x="804" y="2243"/>
                </a:lnTo>
                <a:lnTo>
                  <a:pt x="753" y="2213"/>
                </a:lnTo>
                <a:lnTo>
                  <a:pt x="704" y="2181"/>
                </a:lnTo>
                <a:lnTo>
                  <a:pt x="659" y="2148"/>
                </a:lnTo>
                <a:lnTo>
                  <a:pt x="617" y="2114"/>
                </a:lnTo>
                <a:lnTo>
                  <a:pt x="579" y="2079"/>
                </a:lnTo>
                <a:lnTo>
                  <a:pt x="544" y="2043"/>
                </a:lnTo>
                <a:lnTo>
                  <a:pt x="512" y="2007"/>
                </a:lnTo>
                <a:lnTo>
                  <a:pt x="485" y="1969"/>
                </a:lnTo>
                <a:lnTo>
                  <a:pt x="461" y="1931"/>
                </a:lnTo>
                <a:lnTo>
                  <a:pt x="441" y="1893"/>
                </a:lnTo>
                <a:lnTo>
                  <a:pt x="425" y="1854"/>
                </a:lnTo>
                <a:lnTo>
                  <a:pt x="412" y="1814"/>
                </a:lnTo>
                <a:lnTo>
                  <a:pt x="404" y="1774"/>
                </a:lnTo>
                <a:lnTo>
                  <a:pt x="400" y="1735"/>
                </a:lnTo>
                <a:lnTo>
                  <a:pt x="399" y="1695"/>
                </a:lnTo>
                <a:lnTo>
                  <a:pt x="403" y="1655"/>
                </a:lnTo>
                <a:lnTo>
                  <a:pt x="411" y="1615"/>
                </a:lnTo>
                <a:lnTo>
                  <a:pt x="422" y="1576"/>
                </a:lnTo>
                <a:lnTo>
                  <a:pt x="437" y="1537"/>
                </a:lnTo>
                <a:lnTo>
                  <a:pt x="457" y="1498"/>
                </a:lnTo>
                <a:lnTo>
                  <a:pt x="480" y="1460"/>
                </a:lnTo>
                <a:lnTo>
                  <a:pt x="507" y="1422"/>
                </a:lnTo>
                <a:lnTo>
                  <a:pt x="538" y="1385"/>
                </a:lnTo>
                <a:lnTo>
                  <a:pt x="572" y="1349"/>
                </a:lnTo>
                <a:lnTo>
                  <a:pt x="610" y="1314"/>
                </a:lnTo>
                <a:lnTo>
                  <a:pt x="651" y="1280"/>
                </a:lnTo>
                <a:lnTo>
                  <a:pt x="696" y="1247"/>
                </a:lnTo>
                <a:lnTo>
                  <a:pt x="743" y="1215"/>
                </a:lnTo>
                <a:lnTo>
                  <a:pt x="794" y="1184"/>
                </a:lnTo>
                <a:lnTo>
                  <a:pt x="848" y="1155"/>
                </a:lnTo>
                <a:lnTo>
                  <a:pt x="905" y="1127"/>
                </a:lnTo>
                <a:lnTo>
                  <a:pt x="965" y="1101"/>
                </a:lnTo>
                <a:lnTo>
                  <a:pt x="0" y="0"/>
                </a:lnTo>
                <a:lnTo>
                  <a:pt x="1444" y="961"/>
                </a:lnTo>
              </a:path>
            </a:pathLst>
          </a:custGeom>
          <a:solidFill>
            <a:srgbClr val="7e002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TAXI?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STIIX?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0"/>
          <p:cNvSpPr/>
          <p:nvPr/>
        </p:nvSpPr>
        <p:spPr>
          <a:xfrm>
            <a:off x="4392000" y="1872000"/>
            <a:ext cx="864000" cy="438120"/>
          </a:xfrm>
          <a:custGeom>
            <a:avLst/>
            <a:gdLst/>
            <a:ahLst/>
            <a:rect l="0" t="0" r="r" b="b"/>
            <a:pathLst>
              <a:path w="2800" h="2129">
                <a:moveTo>
                  <a:pt x="1226" y="940"/>
                </a:moveTo>
                <a:lnTo>
                  <a:pt x="1283" y="931"/>
                </a:lnTo>
                <a:lnTo>
                  <a:pt x="1342" y="924"/>
                </a:lnTo>
                <a:lnTo>
                  <a:pt x="1400" y="918"/>
                </a:lnTo>
                <a:lnTo>
                  <a:pt x="1460" y="914"/>
                </a:lnTo>
                <a:lnTo>
                  <a:pt x="1519" y="911"/>
                </a:lnTo>
                <a:lnTo>
                  <a:pt x="1579" y="910"/>
                </a:lnTo>
                <a:lnTo>
                  <a:pt x="1639" y="910"/>
                </a:lnTo>
                <a:lnTo>
                  <a:pt x="1698" y="912"/>
                </a:lnTo>
                <a:lnTo>
                  <a:pt x="1758" y="915"/>
                </a:lnTo>
                <a:lnTo>
                  <a:pt x="1817" y="920"/>
                </a:lnTo>
                <a:lnTo>
                  <a:pt x="1876" y="926"/>
                </a:lnTo>
                <a:lnTo>
                  <a:pt x="1933" y="934"/>
                </a:lnTo>
                <a:lnTo>
                  <a:pt x="1990" y="943"/>
                </a:lnTo>
                <a:lnTo>
                  <a:pt x="2047" y="954"/>
                </a:lnTo>
                <a:lnTo>
                  <a:pt x="2102" y="966"/>
                </a:lnTo>
                <a:lnTo>
                  <a:pt x="2155" y="979"/>
                </a:lnTo>
                <a:lnTo>
                  <a:pt x="2208" y="994"/>
                </a:lnTo>
                <a:lnTo>
                  <a:pt x="2258" y="1010"/>
                </a:lnTo>
                <a:lnTo>
                  <a:pt x="2307" y="1027"/>
                </a:lnTo>
                <a:lnTo>
                  <a:pt x="2355" y="1046"/>
                </a:lnTo>
                <a:lnTo>
                  <a:pt x="2400" y="1066"/>
                </a:lnTo>
                <a:lnTo>
                  <a:pt x="2444" y="1087"/>
                </a:lnTo>
                <a:lnTo>
                  <a:pt x="2485" y="1108"/>
                </a:lnTo>
                <a:lnTo>
                  <a:pt x="2525" y="1131"/>
                </a:lnTo>
                <a:lnTo>
                  <a:pt x="2562" y="1155"/>
                </a:lnTo>
                <a:lnTo>
                  <a:pt x="2596" y="1180"/>
                </a:lnTo>
                <a:lnTo>
                  <a:pt x="2628" y="1206"/>
                </a:lnTo>
                <a:lnTo>
                  <a:pt x="2658" y="1232"/>
                </a:lnTo>
                <a:lnTo>
                  <a:pt x="2684" y="1259"/>
                </a:lnTo>
                <a:lnTo>
                  <a:pt x="2709" y="1287"/>
                </a:lnTo>
                <a:lnTo>
                  <a:pt x="2730" y="1315"/>
                </a:lnTo>
                <a:lnTo>
                  <a:pt x="2749" y="1344"/>
                </a:lnTo>
                <a:lnTo>
                  <a:pt x="2764" y="1374"/>
                </a:lnTo>
                <a:lnTo>
                  <a:pt x="2777" y="1403"/>
                </a:lnTo>
                <a:lnTo>
                  <a:pt x="2787" y="1433"/>
                </a:lnTo>
                <a:lnTo>
                  <a:pt x="2794" y="1463"/>
                </a:lnTo>
                <a:lnTo>
                  <a:pt x="2798" y="1494"/>
                </a:lnTo>
                <a:lnTo>
                  <a:pt x="2799" y="1524"/>
                </a:lnTo>
                <a:lnTo>
                  <a:pt x="2797" y="1554"/>
                </a:lnTo>
                <a:lnTo>
                  <a:pt x="2792" y="1585"/>
                </a:lnTo>
                <a:lnTo>
                  <a:pt x="2784" y="1615"/>
                </a:lnTo>
                <a:lnTo>
                  <a:pt x="2773" y="1645"/>
                </a:lnTo>
                <a:lnTo>
                  <a:pt x="2759" y="1674"/>
                </a:lnTo>
                <a:lnTo>
                  <a:pt x="2743" y="1703"/>
                </a:lnTo>
                <a:lnTo>
                  <a:pt x="2723" y="1732"/>
                </a:lnTo>
                <a:lnTo>
                  <a:pt x="2701" y="1760"/>
                </a:lnTo>
                <a:lnTo>
                  <a:pt x="2676" y="1788"/>
                </a:lnTo>
                <a:lnTo>
                  <a:pt x="2648" y="1815"/>
                </a:lnTo>
                <a:lnTo>
                  <a:pt x="2618" y="1841"/>
                </a:lnTo>
                <a:lnTo>
                  <a:pt x="2585" y="1866"/>
                </a:lnTo>
                <a:lnTo>
                  <a:pt x="2549" y="1891"/>
                </a:lnTo>
                <a:lnTo>
                  <a:pt x="2512" y="1914"/>
                </a:lnTo>
                <a:lnTo>
                  <a:pt x="2472" y="1937"/>
                </a:lnTo>
                <a:lnTo>
                  <a:pt x="2430" y="1959"/>
                </a:lnTo>
                <a:lnTo>
                  <a:pt x="2385" y="1979"/>
                </a:lnTo>
                <a:lnTo>
                  <a:pt x="2339" y="1998"/>
                </a:lnTo>
                <a:lnTo>
                  <a:pt x="2291" y="2016"/>
                </a:lnTo>
                <a:lnTo>
                  <a:pt x="2242" y="2033"/>
                </a:lnTo>
                <a:lnTo>
                  <a:pt x="2190" y="2049"/>
                </a:lnTo>
                <a:lnTo>
                  <a:pt x="2137" y="2063"/>
                </a:lnTo>
                <a:lnTo>
                  <a:pt x="2083" y="2076"/>
                </a:lnTo>
                <a:lnTo>
                  <a:pt x="2028" y="2088"/>
                </a:lnTo>
                <a:lnTo>
                  <a:pt x="1972" y="2098"/>
                </a:lnTo>
                <a:lnTo>
                  <a:pt x="1914" y="2107"/>
                </a:lnTo>
                <a:lnTo>
                  <a:pt x="1856" y="2114"/>
                </a:lnTo>
                <a:lnTo>
                  <a:pt x="1797" y="2120"/>
                </a:lnTo>
                <a:lnTo>
                  <a:pt x="1738" y="2124"/>
                </a:lnTo>
                <a:lnTo>
                  <a:pt x="1679" y="2127"/>
                </a:lnTo>
                <a:lnTo>
                  <a:pt x="1619" y="2128"/>
                </a:lnTo>
                <a:lnTo>
                  <a:pt x="1559" y="2128"/>
                </a:lnTo>
                <a:lnTo>
                  <a:pt x="1499" y="2126"/>
                </a:lnTo>
                <a:lnTo>
                  <a:pt x="1440" y="2123"/>
                </a:lnTo>
                <a:lnTo>
                  <a:pt x="1381" y="2118"/>
                </a:lnTo>
                <a:lnTo>
                  <a:pt x="1322" y="2112"/>
                </a:lnTo>
                <a:lnTo>
                  <a:pt x="1264" y="2104"/>
                </a:lnTo>
                <a:lnTo>
                  <a:pt x="1207" y="2095"/>
                </a:lnTo>
                <a:lnTo>
                  <a:pt x="1151" y="2084"/>
                </a:lnTo>
                <a:lnTo>
                  <a:pt x="1096" y="2072"/>
                </a:lnTo>
                <a:lnTo>
                  <a:pt x="1043" y="2059"/>
                </a:lnTo>
                <a:lnTo>
                  <a:pt x="990" y="2044"/>
                </a:lnTo>
                <a:lnTo>
                  <a:pt x="939" y="2028"/>
                </a:lnTo>
                <a:lnTo>
                  <a:pt x="890" y="2010"/>
                </a:lnTo>
                <a:lnTo>
                  <a:pt x="843" y="1992"/>
                </a:lnTo>
                <a:lnTo>
                  <a:pt x="797" y="1972"/>
                </a:lnTo>
                <a:lnTo>
                  <a:pt x="754" y="1951"/>
                </a:lnTo>
                <a:lnTo>
                  <a:pt x="712" y="1929"/>
                </a:lnTo>
                <a:lnTo>
                  <a:pt x="673" y="1906"/>
                </a:lnTo>
                <a:lnTo>
                  <a:pt x="636" y="1883"/>
                </a:lnTo>
                <a:lnTo>
                  <a:pt x="602" y="1858"/>
                </a:lnTo>
                <a:lnTo>
                  <a:pt x="570" y="1832"/>
                </a:lnTo>
                <a:lnTo>
                  <a:pt x="540" y="1806"/>
                </a:lnTo>
                <a:lnTo>
                  <a:pt x="513" y="1779"/>
                </a:lnTo>
                <a:lnTo>
                  <a:pt x="489" y="1751"/>
                </a:lnTo>
                <a:lnTo>
                  <a:pt x="468" y="1722"/>
                </a:lnTo>
                <a:lnTo>
                  <a:pt x="449" y="1694"/>
                </a:lnTo>
                <a:lnTo>
                  <a:pt x="434" y="1664"/>
                </a:lnTo>
                <a:lnTo>
                  <a:pt x="421" y="1635"/>
                </a:lnTo>
                <a:lnTo>
                  <a:pt x="411" y="1605"/>
                </a:lnTo>
                <a:lnTo>
                  <a:pt x="404" y="1574"/>
                </a:lnTo>
                <a:lnTo>
                  <a:pt x="400" y="1544"/>
                </a:lnTo>
                <a:lnTo>
                  <a:pt x="399" y="1514"/>
                </a:lnTo>
                <a:lnTo>
                  <a:pt x="401" y="1483"/>
                </a:lnTo>
                <a:lnTo>
                  <a:pt x="406" y="1453"/>
                </a:lnTo>
                <a:lnTo>
                  <a:pt x="414" y="1423"/>
                </a:lnTo>
                <a:lnTo>
                  <a:pt x="425" y="1393"/>
                </a:lnTo>
                <a:lnTo>
                  <a:pt x="439" y="1364"/>
                </a:lnTo>
                <a:lnTo>
                  <a:pt x="455" y="1335"/>
                </a:lnTo>
                <a:lnTo>
                  <a:pt x="475" y="1306"/>
                </a:lnTo>
                <a:lnTo>
                  <a:pt x="497" y="1278"/>
                </a:lnTo>
                <a:lnTo>
                  <a:pt x="522" y="1250"/>
                </a:lnTo>
                <a:lnTo>
                  <a:pt x="550" y="1223"/>
                </a:lnTo>
                <a:lnTo>
                  <a:pt x="580" y="1197"/>
                </a:lnTo>
                <a:lnTo>
                  <a:pt x="613" y="1172"/>
                </a:lnTo>
                <a:lnTo>
                  <a:pt x="649" y="1147"/>
                </a:lnTo>
                <a:lnTo>
                  <a:pt x="686" y="1124"/>
                </a:lnTo>
                <a:lnTo>
                  <a:pt x="726" y="1101"/>
                </a:lnTo>
                <a:lnTo>
                  <a:pt x="769" y="1079"/>
                </a:lnTo>
                <a:lnTo>
                  <a:pt x="813" y="1059"/>
                </a:lnTo>
                <a:lnTo>
                  <a:pt x="859" y="1040"/>
                </a:lnTo>
                <a:lnTo>
                  <a:pt x="0" y="0"/>
                </a:lnTo>
                <a:lnTo>
                  <a:pt x="1226" y="940"/>
                </a:lnTo>
              </a:path>
            </a:pathLst>
          </a:custGeom>
          <a:solidFill>
            <a:srgbClr val="7e002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???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31"/>
          <p:cNvSpPr/>
          <p:nvPr/>
        </p:nvSpPr>
        <p:spPr>
          <a:xfrm>
            <a:off x="432000" y="2664000"/>
            <a:ext cx="864000" cy="438120"/>
          </a:xfrm>
          <a:custGeom>
            <a:avLst/>
            <a:gdLst/>
            <a:ahLst/>
            <a:rect l="0" t="0" r="r" b="b"/>
            <a:pathLst>
              <a:path w="3017" h="1219">
                <a:moveTo>
                  <a:pt x="2133" y="992"/>
                </a:moveTo>
                <a:lnTo>
                  <a:pt x="2094" y="1015"/>
                </a:lnTo>
                <a:lnTo>
                  <a:pt x="2053" y="1037"/>
                </a:lnTo>
                <a:lnTo>
                  <a:pt x="2010" y="1058"/>
                </a:lnTo>
                <a:lnTo>
                  <a:pt x="1964" y="1078"/>
                </a:lnTo>
                <a:lnTo>
                  <a:pt x="1917" y="1097"/>
                </a:lnTo>
                <a:lnTo>
                  <a:pt x="1869" y="1115"/>
                </a:lnTo>
                <a:lnTo>
                  <a:pt x="1818" y="1131"/>
                </a:lnTo>
                <a:lnTo>
                  <a:pt x="1766" y="1146"/>
                </a:lnTo>
                <a:lnTo>
                  <a:pt x="1713" y="1160"/>
                </a:lnTo>
                <a:lnTo>
                  <a:pt x="1658" y="1172"/>
                </a:lnTo>
                <a:lnTo>
                  <a:pt x="1602" y="1183"/>
                </a:lnTo>
                <a:lnTo>
                  <a:pt x="1545" y="1192"/>
                </a:lnTo>
                <a:lnTo>
                  <a:pt x="1487" y="1200"/>
                </a:lnTo>
                <a:lnTo>
                  <a:pt x="1429" y="1207"/>
                </a:lnTo>
                <a:lnTo>
                  <a:pt x="1370" y="1212"/>
                </a:lnTo>
                <a:lnTo>
                  <a:pt x="1311" y="1215"/>
                </a:lnTo>
                <a:lnTo>
                  <a:pt x="1251" y="1217"/>
                </a:lnTo>
                <a:lnTo>
                  <a:pt x="1191" y="1218"/>
                </a:lnTo>
                <a:lnTo>
                  <a:pt x="1131" y="1217"/>
                </a:lnTo>
                <a:lnTo>
                  <a:pt x="1072" y="1215"/>
                </a:lnTo>
                <a:lnTo>
                  <a:pt x="1012" y="1211"/>
                </a:lnTo>
                <a:lnTo>
                  <a:pt x="954" y="1205"/>
                </a:lnTo>
                <a:lnTo>
                  <a:pt x="895" y="1198"/>
                </a:lnTo>
                <a:lnTo>
                  <a:pt x="838" y="1190"/>
                </a:lnTo>
                <a:lnTo>
                  <a:pt x="781" y="1180"/>
                </a:lnTo>
                <a:lnTo>
                  <a:pt x="726" y="1168"/>
                </a:lnTo>
                <a:lnTo>
                  <a:pt x="671" y="1156"/>
                </a:lnTo>
                <a:lnTo>
                  <a:pt x="618" y="1142"/>
                </a:lnTo>
                <a:lnTo>
                  <a:pt x="567" y="1126"/>
                </a:lnTo>
                <a:lnTo>
                  <a:pt x="517" y="1110"/>
                </a:lnTo>
                <a:lnTo>
                  <a:pt x="468" y="1092"/>
                </a:lnTo>
                <a:lnTo>
                  <a:pt x="422" y="1073"/>
                </a:lnTo>
                <a:lnTo>
                  <a:pt x="377" y="1052"/>
                </a:lnTo>
                <a:lnTo>
                  <a:pt x="335" y="1031"/>
                </a:lnTo>
                <a:lnTo>
                  <a:pt x="294" y="1009"/>
                </a:lnTo>
                <a:lnTo>
                  <a:pt x="256" y="985"/>
                </a:lnTo>
                <a:lnTo>
                  <a:pt x="221" y="961"/>
                </a:lnTo>
                <a:lnTo>
                  <a:pt x="187" y="936"/>
                </a:lnTo>
                <a:lnTo>
                  <a:pt x="156" y="910"/>
                </a:lnTo>
                <a:lnTo>
                  <a:pt x="128" y="883"/>
                </a:lnTo>
                <a:lnTo>
                  <a:pt x="103" y="855"/>
                </a:lnTo>
                <a:lnTo>
                  <a:pt x="80" y="827"/>
                </a:lnTo>
                <a:lnTo>
                  <a:pt x="60" y="799"/>
                </a:lnTo>
                <a:lnTo>
                  <a:pt x="43" y="770"/>
                </a:lnTo>
                <a:lnTo>
                  <a:pt x="28" y="740"/>
                </a:lnTo>
                <a:lnTo>
                  <a:pt x="17" y="710"/>
                </a:lnTo>
                <a:lnTo>
                  <a:pt x="8" y="680"/>
                </a:lnTo>
                <a:lnTo>
                  <a:pt x="3" y="650"/>
                </a:lnTo>
                <a:lnTo>
                  <a:pt x="0" y="620"/>
                </a:lnTo>
                <a:lnTo>
                  <a:pt x="1" y="589"/>
                </a:lnTo>
                <a:lnTo>
                  <a:pt x="4" y="559"/>
                </a:lnTo>
                <a:lnTo>
                  <a:pt x="10" y="529"/>
                </a:lnTo>
                <a:lnTo>
                  <a:pt x="20" y="499"/>
                </a:lnTo>
                <a:lnTo>
                  <a:pt x="32" y="469"/>
                </a:lnTo>
                <a:lnTo>
                  <a:pt x="47" y="440"/>
                </a:lnTo>
                <a:lnTo>
                  <a:pt x="65" y="411"/>
                </a:lnTo>
                <a:lnTo>
                  <a:pt x="86" y="382"/>
                </a:lnTo>
                <a:lnTo>
                  <a:pt x="110" y="355"/>
                </a:lnTo>
                <a:lnTo>
                  <a:pt x="136" y="327"/>
                </a:lnTo>
                <a:lnTo>
                  <a:pt x="165" y="301"/>
                </a:lnTo>
                <a:lnTo>
                  <a:pt x="197" y="275"/>
                </a:lnTo>
                <a:lnTo>
                  <a:pt x="231" y="250"/>
                </a:lnTo>
                <a:lnTo>
                  <a:pt x="267" y="226"/>
                </a:lnTo>
                <a:lnTo>
                  <a:pt x="306" y="203"/>
                </a:lnTo>
                <a:lnTo>
                  <a:pt x="347" y="181"/>
                </a:lnTo>
                <a:lnTo>
                  <a:pt x="390" y="160"/>
                </a:lnTo>
                <a:lnTo>
                  <a:pt x="435" y="140"/>
                </a:lnTo>
                <a:lnTo>
                  <a:pt x="482" y="121"/>
                </a:lnTo>
                <a:lnTo>
                  <a:pt x="531" y="103"/>
                </a:lnTo>
                <a:lnTo>
                  <a:pt x="582" y="87"/>
                </a:lnTo>
                <a:lnTo>
                  <a:pt x="634" y="72"/>
                </a:lnTo>
                <a:lnTo>
                  <a:pt x="687" y="58"/>
                </a:lnTo>
                <a:lnTo>
                  <a:pt x="742" y="46"/>
                </a:lnTo>
                <a:lnTo>
                  <a:pt x="798" y="35"/>
                </a:lnTo>
                <a:lnTo>
                  <a:pt x="854" y="26"/>
                </a:lnTo>
                <a:lnTo>
                  <a:pt x="912" y="18"/>
                </a:lnTo>
                <a:lnTo>
                  <a:pt x="971" y="11"/>
                </a:lnTo>
                <a:lnTo>
                  <a:pt x="1030" y="6"/>
                </a:lnTo>
                <a:lnTo>
                  <a:pt x="1089" y="3"/>
                </a:lnTo>
                <a:lnTo>
                  <a:pt x="1149" y="1"/>
                </a:lnTo>
                <a:lnTo>
                  <a:pt x="1209" y="0"/>
                </a:lnTo>
                <a:lnTo>
                  <a:pt x="1268" y="1"/>
                </a:lnTo>
                <a:lnTo>
                  <a:pt x="1328" y="3"/>
                </a:lnTo>
                <a:lnTo>
                  <a:pt x="1387" y="7"/>
                </a:lnTo>
                <a:lnTo>
                  <a:pt x="1446" y="13"/>
                </a:lnTo>
                <a:lnTo>
                  <a:pt x="1504" y="20"/>
                </a:lnTo>
                <a:lnTo>
                  <a:pt x="1562" y="28"/>
                </a:lnTo>
                <a:lnTo>
                  <a:pt x="1618" y="38"/>
                </a:lnTo>
                <a:lnTo>
                  <a:pt x="1674" y="50"/>
                </a:lnTo>
                <a:lnTo>
                  <a:pt x="1728" y="62"/>
                </a:lnTo>
                <a:lnTo>
                  <a:pt x="1781" y="76"/>
                </a:lnTo>
                <a:lnTo>
                  <a:pt x="1833" y="92"/>
                </a:lnTo>
                <a:lnTo>
                  <a:pt x="1883" y="108"/>
                </a:lnTo>
                <a:lnTo>
                  <a:pt x="1931" y="126"/>
                </a:lnTo>
                <a:lnTo>
                  <a:pt x="1978" y="145"/>
                </a:lnTo>
                <a:lnTo>
                  <a:pt x="2022" y="166"/>
                </a:lnTo>
                <a:lnTo>
                  <a:pt x="2065" y="187"/>
                </a:lnTo>
                <a:lnTo>
                  <a:pt x="2105" y="209"/>
                </a:lnTo>
                <a:lnTo>
                  <a:pt x="2143" y="233"/>
                </a:lnTo>
                <a:lnTo>
                  <a:pt x="2179" y="257"/>
                </a:lnTo>
                <a:lnTo>
                  <a:pt x="2213" y="282"/>
                </a:lnTo>
                <a:lnTo>
                  <a:pt x="2243" y="308"/>
                </a:lnTo>
                <a:lnTo>
                  <a:pt x="2272" y="335"/>
                </a:lnTo>
                <a:lnTo>
                  <a:pt x="2297" y="362"/>
                </a:lnTo>
                <a:lnTo>
                  <a:pt x="2320" y="390"/>
                </a:lnTo>
                <a:lnTo>
                  <a:pt x="2340" y="419"/>
                </a:lnTo>
                <a:lnTo>
                  <a:pt x="2357" y="448"/>
                </a:lnTo>
                <a:lnTo>
                  <a:pt x="2372" y="478"/>
                </a:lnTo>
                <a:lnTo>
                  <a:pt x="2383" y="507"/>
                </a:lnTo>
                <a:lnTo>
                  <a:pt x="2392" y="538"/>
                </a:lnTo>
                <a:lnTo>
                  <a:pt x="2397" y="568"/>
                </a:lnTo>
                <a:lnTo>
                  <a:pt x="2400" y="598"/>
                </a:lnTo>
                <a:lnTo>
                  <a:pt x="2399" y="628"/>
                </a:lnTo>
                <a:lnTo>
                  <a:pt x="2396" y="659"/>
                </a:lnTo>
                <a:lnTo>
                  <a:pt x="2390" y="689"/>
                </a:lnTo>
                <a:lnTo>
                  <a:pt x="2380" y="719"/>
                </a:lnTo>
                <a:lnTo>
                  <a:pt x="2368" y="749"/>
                </a:lnTo>
                <a:lnTo>
                  <a:pt x="2353" y="778"/>
                </a:lnTo>
                <a:lnTo>
                  <a:pt x="2335" y="807"/>
                </a:lnTo>
                <a:lnTo>
                  <a:pt x="3016" y="1120"/>
                </a:lnTo>
                <a:lnTo>
                  <a:pt x="2133" y="992"/>
                </a:lnTo>
              </a:path>
            </a:pathLst>
          </a:custGeom>
          <a:solidFill>
            <a:srgbClr val="7e002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???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32"/>
          <p:cNvSpPr/>
          <p:nvPr/>
        </p:nvSpPr>
        <p:spPr>
          <a:xfrm>
            <a:off x="1008000" y="1224000"/>
            <a:ext cx="864000" cy="438120"/>
          </a:xfrm>
          <a:custGeom>
            <a:avLst/>
            <a:gdLst/>
            <a:ahLst/>
            <a:rect l="0" t="0" r="r" b="b"/>
            <a:pathLst>
              <a:path w="3017" h="1219">
                <a:moveTo>
                  <a:pt x="2133" y="992"/>
                </a:moveTo>
                <a:lnTo>
                  <a:pt x="2094" y="1015"/>
                </a:lnTo>
                <a:lnTo>
                  <a:pt x="2053" y="1037"/>
                </a:lnTo>
                <a:lnTo>
                  <a:pt x="2010" y="1058"/>
                </a:lnTo>
                <a:lnTo>
                  <a:pt x="1964" y="1078"/>
                </a:lnTo>
                <a:lnTo>
                  <a:pt x="1917" y="1097"/>
                </a:lnTo>
                <a:lnTo>
                  <a:pt x="1869" y="1115"/>
                </a:lnTo>
                <a:lnTo>
                  <a:pt x="1818" y="1131"/>
                </a:lnTo>
                <a:lnTo>
                  <a:pt x="1766" y="1146"/>
                </a:lnTo>
                <a:lnTo>
                  <a:pt x="1713" y="1160"/>
                </a:lnTo>
                <a:lnTo>
                  <a:pt x="1658" y="1172"/>
                </a:lnTo>
                <a:lnTo>
                  <a:pt x="1602" y="1183"/>
                </a:lnTo>
                <a:lnTo>
                  <a:pt x="1545" y="1192"/>
                </a:lnTo>
                <a:lnTo>
                  <a:pt x="1487" y="1200"/>
                </a:lnTo>
                <a:lnTo>
                  <a:pt x="1429" y="1207"/>
                </a:lnTo>
                <a:lnTo>
                  <a:pt x="1370" y="1212"/>
                </a:lnTo>
                <a:lnTo>
                  <a:pt x="1311" y="1215"/>
                </a:lnTo>
                <a:lnTo>
                  <a:pt x="1251" y="1217"/>
                </a:lnTo>
                <a:lnTo>
                  <a:pt x="1191" y="1218"/>
                </a:lnTo>
                <a:lnTo>
                  <a:pt x="1131" y="1217"/>
                </a:lnTo>
                <a:lnTo>
                  <a:pt x="1072" y="1215"/>
                </a:lnTo>
                <a:lnTo>
                  <a:pt x="1012" y="1211"/>
                </a:lnTo>
                <a:lnTo>
                  <a:pt x="954" y="1205"/>
                </a:lnTo>
                <a:lnTo>
                  <a:pt x="895" y="1198"/>
                </a:lnTo>
                <a:lnTo>
                  <a:pt x="838" y="1190"/>
                </a:lnTo>
                <a:lnTo>
                  <a:pt x="781" y="1180"/>
                </a:lnTo>
                <a:lnTo>
                  <a:pt x="726" y="1168"/>
                </a:lnTo>
                <a:lnTo>
                  <a:pt x="671" y="1156"/>
                </a:lnTo>
                <a:lnTo>
                  <a:pt x="618" y="1142"/>
                </a:lnTo>
                <a:lnTo>
                  <a:pt x="567" y="1126"/>
                </a:lnTo>
                <a:lnTo>
                  <a:pt x="517" y="1110"/>
                </a:lnTo>
                <a:lnTo>
                  <a:pt x="468" y="1092"/>
                </a:lnTo>
                <a:lnTo>
                  <a:pt x="422" y="1073"/>
                </a:lnTo>
                <a:lnTo>
                  <a:pt x="377" y="1052"/>
                </a:lnTo>
                <a:lnTo>
                  <a:pt x="335" y="1031"/>
                </a:lnTo>
                <a:lnTo>
                  <a:pt x="294" y="1009"/>
                </a:lnTo>
                <a:lnTo>
                  <a:pt x="256" y="985"/>
                </a:lnTo>
                <a:lnTo>
                  <a:pt x="221" y="961"/>
                </a:lnTo>
                <a:lnTo>
                  <a:pt x="187" y="936"/>
                </a:lnTo>
                <a:lnTo>
                  <a:pt x="156" y="910"/>
                </a:lnTo>
                <a:lnTo>
                  <a:pt x="128" y="883"/>
                </a:lnTo>
                <a:lnTo>
                  <a:pt x="103" y="855"/>
                </a:lnTo>
                <a:lnTo>
                  <a:pt x="80" y="827"/>
                </a:lnTo>
                <a:lnTo>
                  <a:pt x="60" y="799"/>
                </a:lnTo>
                <a:lnTo>
                  <a:pt x="43" y="770"/>
                </a:lnTo>
                <a:lnTo>
                  <a:pt x="28" y="740"/>
                </a:lnTo>
                <a:lnTo>
                  <a:pt x="17" y="710"/>
                </a:lnTo>
                <a:lnTo>
                  <a:pt x="8" y="680"/>
                </a:lnTo>
                <a:lnTo>
                  <a:pt x="3" y="650"/>
                </a:lnTo>
                <a:lnTo>
                  <a:pt x="0" y="620"/>
                </a:lnTo>
                <a:lnTo>
                  <a:pt x="1" y="589"/>
                </a:lnTo>
                <a:lnTo>
                  <a:pt x="4" y="559"/>
                </a:lnTo>
                <a:lnTo>
                  <a:pt x="10" y="529"/>
                </a:lnTo>
                <a:lnTo>
                  <a:pt x="20" y="499"/>
                </a:lnTo>
                <a:lnTo>
                  <a:pt x="32" y="469"/>
                </a:lnTo>
                <a:lnTo>
                  <a:pt x="47" y="440"/>
                </a:lnTo>
                <a:lnTo>
                  <a:pt x="65" y="411"/>
                </a:lnTo>
                <a:lnTo>
                  <a:pt x="86" y="382"/>
                </a:lnTo>
                <a:lnTo>
                  <a:pt x="110" y="355"/>
                </a:lnTo>
                <a:lnTo>
                  <a:pt x="136" y="327"/>
                </a:lnTo>
                <a:lnTo>
                  <a:pt x="165" y="301"/>
                </a:lnTo>
                <a:lnTo>
                  <a:pt x="197" y="275"/>
                </a:lnTo>
                <a:lnTo>
                  <a:pt x="231" y="250"/>
                </a:lnTo>
                <a:lnTo>
                  <a:pt x="267" y="226"/>
                </a:lnTo>
                <a:lnTo>
                  <a:pt x="306" y="203"/>
                </a:lnTo>
                <a:lnTo>
                  <a:pt x="347" y="181"/>
                </a:lnTo>
                <a:lnTo>
                  <a:pt x="390" y="160"/>
                </a:lnTo>
                <a:lnTo>
                  <a:pt x="435" y="140"/>
                </a:lnTo>
                <a:lnTo>
                  <a:pt x="482" y="121"/>
                </a:lnTo>
                <a:lnTo>
                  <a:pt x="531" y="103"/>
                </a:lnTo>
                <a:lnTo>
                  <a:pt x="582" y="87"/>
                </a:lnTo>
                <a:lnTo>
                  <a:pt x="634" y="72"/>
                </a:lnTo>
                <a:lnTo>
                  <a:pt x="687" y="58"/>
                </a:lnTo>
                <a:lnTo>
                  <a:pt x="742" y="46"/>
                </a:lnTo>
                <a:lnTo>
                  <a:pt x="798" y="35"/>
                </a:lnTo>
                <a:lnTo>
                  <a:pt x="854" y="26"/>
                </a:lnTo>
                <a:lnTo>
                  <a:pt x="912" y="18"/>
                </a:lnTo>
                <a:lnTo>
                  <a:pt x="971" y="11"/>
                </a:lnTo>
                <a:lnTo>
                  <a:pt x="1030" y="6"/>
                </a:lnTo>
                <a:lnTo>
                  <a:pt x="1089" y="3"/>
                </a:lnTo>
                <a:lnTo>
                  <a:pt x="1149" y="1"/>
                </a:lnTo>
                <a:lnTo>
                  <a:pt x="1209" y="0"/>
                </a:lnTo>
                <a:lnTo>
                  <a:pt x="1268" y="1"/>
                </a:lnTo>
                <a:lnTo>
                  <a:pt x="1328" y="3"/>
                </a:lnTo>
                <a:lnTo>
                  <a:pt x="1387" y="7"/>
                </a:lnTo>
                <a:lnTo>
                  <a:pt x="1446" y="13"/>
                </a:lnTo>
                <a:lnTo>
                  <a:pt x="1504" y="20"/>
                </a:lnTo>
                <a:lnTo>
                  <a:pt x="1562" y="28"/>
                </a:lnTo>
                <a:lnTo>
                  <a:pt x="1618" y="38"/>
                </a:lnTo>
                <a:lnTo>
                  <a:pt x="1674" y="50"/>
                </a:lnTo>
                <a:lnTo>
                  <a:pt x="1728" y="62"/>
                </a:lnTo>
                <a:lnTo>
                  <a:pt x="1781" y="76"/>
                </a:lnTo>
                <a:lnTo>
                  <a:pt x="1833" y="92"/>
                </a:lnTo>
                <a:lnTo>
                  <a:pt x="1883" y="108"/>
                </a:lnTo>
                <a:lnTo>
                  <a:pt x="1931" y="126"/>
                </a:lnTo>
                <a:lnTo>
                  <a:pt x="1978" y="145"/>
                </a:lnTo>
                <a:lnTo>
                  <a:pt x="2022" y="166"/>
                </a:lnTo>
                <a:lnTo>
                  <a:pt x="2065" y="187"/>
                </a:lnTo>
                <a:lnTo>
                  <a:pt x="2105" y="209"/>
                </a:lnTo>
                <a:lnTo>
                  <a:pt x="2143" y="233"/>
                </a:lnTo>
                <a:lnTo>
                  <a:pt x="2179" y="257"/>
                </a:lnTo>
                <a:lnTo>
                  <a:pt x="2213" y="282"/>
                </a:lnTo>
                <a:lnTo>
                  <a:pt x="2243" y="308"/>
                </a:lnTo>
                <a:lnTo>
                  <a:pt x="2272" y="335"/>
                </a:lnTo>
                <a:lnTo>
                  <a:pt x="2297" y="362"/>
                </a:lnTo>
                <a:lnTo>
                  <a:pt x="2320" y="390"/>
                </a:lnTo>
                <a:lnTo>
                  <a:pt x="2340" y="419"/>
                </a:lnTo>
                <a:lnTo>
                  <a:pt x="2357" y="448"/>
                </a:lnTo>
                <a:lnTo>
                  <a:pt x="2372" y="478"/>
                </a:lnTo>
                <a:lnTo>
                  <a:pt x="2383" y="507"/>
                </a:lnTo>
                <a:lnTo>
                  <a:pt x="2392" y="538"/>
                </a:lnTo>
                <a:lnTo>
                  <a:pt x="2397" y="568"/>
                </a:lnTo>
                <a:lnTo>
                  <a:pt x="2400" y="598"/>
                </a:lnTo>
                <a:lnTo>
                  <a:pt x="2399" y="628"/>
                </a:lnTo>
                <a:lnTo>
                  <a:pt x="2396" y="659"/>
                </a:lnTo>
                <a:lnTo>
                  <a:pt x="2390" y="689"/>
                </a:lnTo>
                <a:lnTo>
                  <a:pt x="2380" y="719"/>
                </a:lnTo>
                <a:lnTo>
                  <a:pt x="2368" y="749"/>
                </a:lnTo>
                <a:lnTo>
                  <a:pt x="2353" y="778"/>
                </a:lnTo>
                <a:lnTo>
                  <a:pt x="2335" y="807"/>
                </a:lnTo>
                <a:lnTo>
                  <a:pt x="3016" y="1120"/>
                </a:lnTo>
                <a:lnTo>
                  <a:pt x="2133" y="992"/>
                </a:lnTo>
              </a:path>
            </a:pathLst>
          </a:custGeom>
          <a:solidFill>
            <a:srgbClr val="7e0021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C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???</a:t>
            </a:r>
            <a:endParaRPr b="0" lang="en-C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3" dur="indefinite" restart="never" nodeType="tmRoot">
          <p:childTnLst>
            <p:seq>
              <p:cTn id="184" nodeType="mainSeq">
                <p:childTnLst>
                  <p:par>
                    <p:cTn id="185" fill="freeze">
                      <p:stCondLst>
                        <p:cond delay="indefinite"/>
                      </p:stCondLst>
                      <p:childTnLst>
                        <p:par>
                          <p:cTn id="186" fill="freeze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freeze">
                      <p:stCondLst>
                        <p:cond delay="indefinite"/>
                      </p:stCondLst>
                      <p:childTnLst>
                        <p:par>
                          <p:cTn id="190" fill="freeze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freeze">
                      <p:stCondLst>
                        <p:cond delay="indefinite"/>
                      </p:stCondLst>
                      <p:childTnLst>
                        <p:par>
                          <p:cTn id="194" fill="freeze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freeze">
                      <p:stCondLst>
                        <p:cond delay="indefinite"/>
                      </p:stCondLst>
                      <p:childTnLst>
                        <p:par>
                          <p:cTn id="198" fill="freeze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freeze">
                      <p:stCondLst>
                        <p:cond delay="indefinite"/>
                      </p:stCondLst>
                      <p:childTnLst>
                        <p:par>
                          <p:cTn id="202" fill="freeze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freeze">
                      <p:stCondLst>
                        <p:cond delay="indefinite"/>
                      </p:stCondLst>
                      <p:childTnLst>
                        <p:par>
                          <p:cTn id="206" fill="freeze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CIRA-Template-2018-EN-16-9</Template>
  <TotalTime>6601</TotalTime>
  <Application>LibreOffice/5.2.7.2$Linux_X86_64 LibreOffice_project/20m0$Build-2</Application>
  <Company>CIRA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2018-09-04T17:05:17Z</dcterms:created>
  <dc:creator>Alison Gareau</dc:creator>
  <dc:description/>
  <dc:language>en-CA</dc:language>
  <cp:lastModifiedBy/>
  <cp:lastPrinted>2018-02-21T18:19:23Z</cp:lastPrinted>
  <dcterms:modified xsi:type="dcterms:W3CDTF">2019-04-24T15:31:16Z</dcterms:modified>
  <cp:revision>100</cp:revision>
  <dc:subject/>
  <dc:title>Title of the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CIRA</vt:lpwstr>
  </property>
  <property fmtid="{D5CDD505-2E9C-101B-9397-08002B2CF9AE}" pid="4" name="ContentTypeId">
    <vt:lpwstr>0x0101009481EA04C553DE4B9F94AE9201B1B6BF02006E9FBBDC47BD634CBC0ACEA5D8B14E85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ItemRetentionFormula">
    <vt:lpwstr/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27</vt:i4>
  </property>
  <property fmtid="{D5CDD505-2E9C-101B-9397-08002B2CF9AE}" pid="11" name="PresentationFormat">
    <vt:lpwstr>On-screen Show (16:9)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40</vt:i4>
  </property>
  <property fmtid="{D5CDD505-2E9C-101B-9397-08002B2CF9AE}" pid="15" name="_dlc_DocIdItemGuid">
    <vt:lpwstr>16da088f-5de1-4147-a878-00652d62eb1c</vt:lpwstr>
  </property>
  <property fmtid="{D5CDD505-2E9C-101B-9397-08002B2CF9AE}" pid="16" name="_dlc_policyId">
    <vt:lpwstr/>
  </property>
</Properties>
</file>