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6" r:id="rId9"/>
    <p:sldId id="262" r:id="rId10"/>
    <p:sldId id="263" r:id="rId11"/>
    <p:sldId id="264" r:id="rId12"/>
    <p:sldId id="271" r:id="rId13"/>
    <p:sldId id="272" r:id="rId14"/>
    <p:sldId id="279" r:id="rId15"/>
    <p:sldId id="274" r:id="rId16"/>
    <p:sldId id="280" r:id="rId17"/>
    <p:sldId id="275" r:id="rId18"/>
    <p:sldId id="276" r:id="rId19"/>
    <p:sldId id="270" r:id="rId20"/>
    <p:sldId id="268" r:id="rId21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5F51"/>
    <a:srgbClr val="E20420"/>
    <a:srgbClr val="D4DDE4"/>
    <a:srgbClr val="C4D3EC"/>
    <a:srgbClr val="E1DFDC"/>
    <a:srgbClr val="F9CED3"/>
    <a:srgbClr val="01B14F"/>
    <a:srgbClr val="488CC9"/>
    <a:srgbClr val="695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5"/>
    <p:restoredTop sz="88050" autoAdjust="0"/>
  </p:normalViewPr>
  <p:slideViewPr>
    <p:cSldViewPr>
      <p:cViewPr varScale="1">
        <p:scale>
          <a:sx n="145" d="100"/>
          <a:sy n="145" d="100"/>
        </p:scale>
        <p:origin x="102" y="120"/>
      </p:cViewPr>
      <p:guideLst>
        <p:guide orient="horz" pos="2880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3FE38B-821E-4A4A-8541-B35F11E63BE0}" type="doc">
      <dgm:prSet loTypeId="urn:microsoft.com/office/officeart/2005/8/layout/funnel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65FFE6-4602-44EA-BD28-2A1F7768EFB0}">
      <dgm:prSet phldrT="[Text]" custT="1"/>
      <dgm:spPr/>
      <dgm:t>
        <a:bodyPr/>
        <a:lstStyle/>
        <a:p>
          <a:r>
            <a:rPr lang="en-GB" sz="600" b="1" dirty="0"/>
            <a:t>Security Objectives</a:t>
          </a:r>
          <a:endParaRPr lang="fr-FR" sz="600" b="1" dirty="0"/>
        </a:p>
      </dgm:t>
    </dgm:pt>
    <dgm:pt modelId="{2FCF89BB-25F8-4EAA-97C4-8A70CFED0D5D}" type="parTrans" cxnId="{5FC324E4-B5E6-405B-BB52-64C525B17074}">
      <dgm:prSet/>
      <dgm:spPr/>
      <dgm:t>
        <a:bodyPr/>
        <a:lstStyle/>
        <a:p>
          <a:endParaRPr lang="fr-FR" sz="1600"/>
        </a:p>
      </dgm:t>
    </dgm:pt>
    <dgm:pt modelId="{685AB8AD-DC25-4957-963E-3E75682C599E}" type="sibTrans" cxnId="{5FC324E4-B5E6-405B-BB52-64C525B17074}">
      <dgm:prSet/>
      <dgm:spPr/>
      <dgm:t>
        <a:bodyPr/>
        <a:lstStyle/>
        <a:p>
          <a:endParaRPr lang="fr-FR" sz="1600"/>
        </a:p>
      </dgm:t>
    </dgm:pt>
    <dgm:pt modelId="{372EC6EA-96F8-4BB7-B3D1-96ED67DA673D}">
      <dgm:prSet phldrT="[Text]" custT="1"/>
      <dgm:spPr/>
      <dgm:t>
        <a:bodyPr/>
        <a:lstStyle/>
        <a:p>
          <a:r>
            <a:rPr lang="en-GB" sz="600" b="1" dirty="0"/>
            <a:t>Risk Assessment</a:t>
          </a:r>
          <a:endParaRPr lang="fr-FR" sz="600" b="1" dirty="0"/>
        </a:p>
      </dgm:t>
    </dgm:pt>
    <dgm:pt modelId="{9D5BAB14-7313-4095-8C48-9F7C2D9BD787}" type="parTrans" cxnId="{18A9C315-3869-44B1-9D07-BAA449645B81}">
      <dgm:prSet/>
      <dgm:spPr/>
      <dgm:t>
        <a:bodyPr/>
        <a:lstStyle/>
        <a:p>
          <a:endParaRPr lang="fr-FR" sz="1600"/>
        </a:p>
      </dgm:t>
    </dgm:pt>
    <dgm:pt modelId="{4838EAC1-BE79-4689-AF62-562F54374937}" type="sibTrans" cxnId="{18A9C315-3869-44B1-9D07-BAA449645B81}">
      <dgm:prSet/>
      <dgm:spPr/>
      <dgm:t>
        <a:bodyPr/>
        <a:lstStyle/>
        <a:p>
          <a:endParaRPr lang="fr-FR" sz="1600"/>
        </a:p>
      </dgm:t>
    </dgm:pt>
    <dgm:pt modelId="{A898C2A4-2B37-4785-8C95-5B6CCB6823E1}">
      <dgm:prSet phldrT="[Text]" custT="1"/>
      <dgm:spPr/>
      <dgm:t>
        <a:bodyPr/>
        <a:lstStyle/>
        <a:p>
          <a:r>
            <a:rPr lang="en-GB" sz="600" b="1" dirty="0"/>
            <a:t>Dependencies</a:t>
          </a:r>
          <a:endParaRPr lang="fr-FR" sz="600" b="1" dirty="0"/>
        </a:p>
      </dgm:t>
    </dgm:pt>
    <dgm:pt modelId="{FEC947F2-0C85-4885-99C0-4BB408F50580}" type="parTrans" cxnId="{E5755DCF-C685-4FFB-8444-D4BADB205458}">
      <dgm:prSet/>
      <dgm:spPr/>
      <dgm:t>
        <a:bodyPr/>
        <a:lstStyle/>
        <a:p>
          <a:endParaRPr lang="fr-FR" sz="1600"/>
        </a:p>
      </dgm:t>
    </dgm:pt>
    <dgm:pt modelId="{68F4CA85-E9C8-4C82-A2D2-C2AFA3577F13}" type="sibTrans" cxnId="{E5755DCF-C685-4FFB-8444-D4BADB205458}">
      <dgm:prSet/>
      <dgm:spPr/>
      <dgm:t>
        <a:bodyPr/>
        <a:lstStyle/>
        <a:p>
          <a:endParaRPr lang="fr-FR" sz="1600"/>
        </a:p>
      </dgm:t>
    </dgm:pt>
    <dgm:pt modelId="{32014EF2-E7A0-4858-AB48-1E1705286205}">
      <dgm:prSet phldrT="[Text]" custT="1"/>
      <dgm:spPr/>
      <dgm:t>
        <a:bodyPr/>
        <a:lstStyle/>
        <a:p>
          <a:r>
            <a:rPr lang="en-GB" sz="1100" b="1" dirty="0">
              <a:solidFill>
                <a:srgbClr val="FF0000"/>
              </a:solidFill>
            </a:rPr>
            <a:t>Yearly Report</a:t>
          </a:r>
          <a:endParaRPr lang="fr-FR" sz="1100" b="1" dirty="0">
            <a:solidFill>
              <a:srgbClr val="FF0000"/>
            </a:solidFill>
          </a:endParaRPr>
        </a:p>
      </dgm:t>
    </dgm:pt>
    <dgm:pt modelId="{87C3275E-0692-42FA-965F-1FBEE8795A72}" type="parTrans" cxnId="{21646086-CD3A-4279-9EB2-CD05ACAF078D}">
      <dgm:prSet/>
      <dgm:spPr/>
      <dgm:t>
        <a:bodyPr/>
        <a:lstStyle/>
        <a:p>
          <a:endParaRPr lang="fr-FR" sz="1600"/>
        </a:p>
      </dgm:t>
    </dgm:pt>
    <dgm:pt modelId="{30A73B2B-F799-4601-B034-D9BEEC76DA34}" type="sibTrans" cxnId="{21646086-CD3A-4279-9EB2-CD05ACAF078D}">
      <dgm:prSet/>
      <dgm:spPr/>
      <dgm:t>
        <a:bodyPr/>
        <a:lstStyle/>
        <a:p>
          <a:endParaRPr lang="fr-FR" sz="1600"/>
        </a:p>
      </dgm:t>
    </dgm:pt>
    <dgm:pt modelId="{4B6CE418-A0AF-4E36-A3C8-452086B4129D}" type="pres">
      <dgm:prSet presAssocID="{F83FE38B-821E-4A4A-8541-B35F11E63BE0}" presName="Name0" presStyleCnt="0">
        <dgm:presLayoutVars>
          <dgm:chMax val="4"/>
          <dgm:resizeHandles val="exact"/>
        </dgm:presLayoutVars>
      </dgm:prSet>
      <dgm:spPr/>
    </dgm:pt>
    <dgm:pt modelId="{FC7D2CD5-CF63-4885-8914-0089DD393885}" type="pres">
      <dgm:prSet presAssocID="{F83FE38B-821E-4A4A-8541-B35F11E63BE0}" presName="ellipse" presStyleLbl="trBgShp" presStyleIdx="0" presStyleCnt="1"/>
      <dgm:spPr/>
    </dgm:pt>
    <dgm:pt modelId="{3E6A5A99-E3E6-46D9-8D8A-ECF3CF5A4F55}" type="pres">
      <dgm:prSet presAssocID="{F83FE38B-821E-4A4A-8541-B35F11E63BE0}" presName="arrow1" presStyleLbl="fgShp" presStyleIdx="0" presStyleCnt="1"/>
      <dgm:spPr/>
    </dgm:pt>
    <dgm:pt modelId="{C9BCB2DF-89D1-44D9-80FC-5760FF1BB54A}" type="pres">
      <dgm:prSet presAssocID="{F83FE38B-821E-4A4A-8541-B35F11E63BE0}" presName="rectangle" presStyleLbl="revTx" presStyleIdx="0" presStyleCnt="1">
        <dgm:presLayoutVars>
          <dgm:bulletEnabled val="1"/>
        </dgm:presLayoutVars>
      </dgm:prSet>
      <dgm:spPr/>
    </dgm:pt>
    <dgm:pt modelId="{86972B48-199A-48CD-BA4F-3B76D891C119}" type="pres">
      <dgm:prSet presAssocID="{372EC6EA-96F8-4BB7-B3D1-96ED67DA673D}" presName="item1" presStyleLbl="node1" presStyleIdx="0" presStyleCnt="3">
        <dgm:presLayoutVars>
          <dgm:bulletEnabled val="1"/>
        </dgm:presLayoutVars>
      </dgm:prSet>
      <dgm:spPr/>
    </dgm:pt>
    <dgm:pt modelId="{DC44B48E-4CB5-4D8C-A6F4-408FAC4274A7}" type="pres">
      <dgm:prSet presAssocID="{A898C2A4-2B37-4785-8C95-5B6CCB6823E1}" presName="item2" presStyleLbl="node1" presStyleIdx="1" presStyleCnt="3">
        <dgm:presLayoutVars>
          <dgm:bulletEnabled val="1"/>
        </dgm:presLayoutVars>
      </dgm:prSet>
      <dgm:spPr/>
    </dgm:pt>
    <dgm:pt modelId="{EF0B7BB3-BD91-4D57-8E58-0E5DA20C98B2}" type="pres">
      <dgm:prSet presAssocID="{32014EF2-E7A0-4858-AB48-1E1705286205}" presName="item3" presStyleLbl="node1" presStyleIdx="2" presStyleCnt="3">
        <dgm:presLayoutVars>
          <dgm:bulletEnabled val="1"/>
        </dgm:presLayoutVars>
      </dgm:prSet>
      <dgm:spPr/>
    </dgm:pt>
    <dgm:pt modelId="{22E12E30-B30D-4A8D-9DDF-9BFA5EC48665}" type="pres">
      <dgm:prSet presAssocID="{F83FE38B-821E-4A4A-8541-B35F11E63BE0}" presName="funnel" presStyleLbl="trAlignAcc1" presStyleIdx="0" presStyleCnt="1"/>
      <dgm:spPr/>
    </dgm:pt>
  </dgm:ptLst>
  <dgm:cxnLst>
    <dgm:cxn modelId="{C248B30B-1B2D-4873-A4A6-9C549330D5C9}" type="presOf" srcId="{F83FE38B-821E-4A4A-8541-B35F11E63BE0}" destId="{4B6CE418-A0AF-4E36-A3C8-452086B4129D}" srcOrd="0" destOrd="0" presId="urn:microsoft.com/office/officeart/2005/8/layout/funnel1"/>
    <dgm:cxn modelId="{18A9C315-3869-44B1-9D07-BAA449645B81}" srcId="{F83FE38B-821E-4A4A-8541-B35F11E63BE0}" destId="{372EC6EA-96F8-4BB7-B3D1-96ED67DA673D}" srcOrd="1" destOrd="0" parTransId="{9D5BAB14-7313-4095-8C48-9F7C2D9BD787}" sibTransId="{4838EAC1-BE79-4689-AF62-562F54374937}"/>
    <dgm:cxn modelId="{B3658621-72C5-4C70-84A5-841FDEDF4C85}" type="presOf" srcId="{A898C2A4-2B37-4785-8C95-5B6CCB6823E1}" destId="{86972B48-199A-48CD-BA4F-3B76D891C119}" srcOrd="0" destOrd="0" presId="urn:microsoft.com/office/officeart/2005/8/layout/funnel1"/>
    <dgm:cxn modelId="{D5AA0B22-8117-47DA-A2B2-7D11C3C51DB6}" type="presOf" srcId="{32014EF2-E7A0-4858-AB48-1E1705286205}" destId="{C9BCB2DF-89D1-44D9-80FC-5760FF1BB54A}" srcOrd="0" destOrd="0" presId="urn:microsoft.com/office/officeart/2005/8/layout/funnel1"/>
    <dgm:cxn modelId="{C3C2A636-720C-4042-B9B4-19782882F50D}" type="presOf" srcId="{2465FFE6-4602-44EA-BD28-2A1F7768EFB0}" destId="{EF0B7BB3-BD91-4D57-8E58-0E5DA20C98B2}" srcOrd="0" destOrd="0" presId="urn:microsoft.com/office/officeart/2005/8/layout/funnel1"/>
    <dgm:cxn modelId="{C35AC251-CC53-4F1D-9C44-93344B0FD34E}" type="presOf" srcId="{372EC6EA-96F8-4BB7-B3D1-96ED67DA673D}" destId="{DC44B48E-4CB5-4D8C-A6F4-408FAC4274A7}" srcOrd="0" destOrd="0" presId="urn:microsoft.com/office/officeart/2005/8/layout/funnel1"/>
    <dgm:cxn modelId="{21646086-CD3A-4279-9EB2-CD05ACAF078D}" srcId="{F83FE38B-821E-4A4A-8541-B35F11E63BE0}" destId="{32014EF2-E7A0-4858-AB48-1E1705286205}" srcOrd="3" destOrd="0" parTransId="{87C3275E-0692-42FA-965F-1FBEE8795A72}" sibTransId="{30A73B2B-F799-4601-B034-D9BEEC76DA34}"/>
    <dgm:cxn modelId="{E5755DCF-C685-4FFB-8444-D4BADB205458}" srcId="{F83FE38B-821E-4A4A-8541-B35F11E63BE0}" destId="{A898C2A4-2B37-4785-8C95-5B6CCB6823E1}" srcOrd="2" destOrd="0" parTransId="{FEC947F2-0C85-4885-99C0-4BB408F50580}" sibTransId="{68F4CA85-E9C8-4C82-A2D2-C2AFA3577F13}"/>
    <dgm:cxn modelId="{5FC324E4-B5E6-405B-BB52-64C525B17074}" srcId="{F83FE38B-821E-4A4A-8541-B35F11E63BE0}" destId="{2465FFE6-4602-44EA-BD28-2A1F7768EFB0}" srcOrd="0" destOrd="0" parTransId="{2FCF89BB-25F8-4EAA-97C4-8A70CFED0D5D}" sibTransId="{685AB8AD-DC25-4957-963E-3E75682C599E}"/>
    <dgm:cxn modelId="{9B94B784-E965-4F70-A965-217EADCCA992}" type="presParOf" srcId="{4B6CE418-A0AF-4E36-A3C8-452086B4129D}" destId="{FC7D2CD5-CF63-4885-8914-0089DD393885}" srcOrd="0" destOrd="0" presId="urn:microsoft.com/office/officeart/2005/8/layout/funnel1"/>
    <dgm:cxn modelId="{895B49F2-E64C-4B04-98C2-35746EDBFBEE}" type="presParOf" srcId="{4B6CE418-A0AF-4E36-A3C8-452086B4129D}" destId="{3E6A5A99-E3E6-46D9-8D8A-ECF3CF5A4F55}" srcOrd="1" destOrd="0" presId="urn:microsoft.com/office/officeart/2005/8/layout/funnel1"/>
    <dgm:cxn modelId="{7FF6DF03-C6BB-4560-BC44-1AC54E23FEF0}" type="presParOf" srcId="{4B6CE418-A0AF-4E36-A3C8-452086B4129D}" destId="{C9BCB2DF-89D1-44D9-80FC-5760FF1BB54A}" srcOrd="2" destOrd="0" presId="urn:microsoft.com/office/officeart/2005/8/layout/funnel1"/>
    <dgm:cxn modelId="{722C69B0-E065-4A15-A190-E7D2F2E453BB}" type="presParOf" srcId="{4B6CE418-A0AF-4E36-A3C8-452086B4129D}" destId="{86972B48-199A-48CD-BA4F-3B76D891C119}" srcOrd="3" destOrd="0" presId="urn:microsoft.com/office/officeart/2005/8/layout/funnel1"/>
    <dgm:cxn modelId="{170D4185-35A4-4E81-9FE0-E1BAAB904EB4}" type="presParOf" srcId="{4B6CE418-A0AF-4E36-A3C8-452086B4129D}" destId="{DC44B48E-4CB5-4D8C-A6F4-408FAC4274A7}" srcOrd="4" destOrd="0" presId="urn:microsoft.com/office/officeart/2005/8/layout/funnel1"/>
    <dgm:cxn modelId="{BF993265-889E-483D-8A18-61B907F3E997}" type="presParOf" srcId="{4B6CE418-A0AF-4E36-A3C8-452086B4129D}" destId="{EF0B7BB3-BD91-4D57-8E58-0E5DA20C98B2}" srcOrd="5" destOrd="0" presId="urn:microsoft.com/office/officeart/2005/8/layout/funnel1"/>
    <dgm:cxn modelId="{1CE73497-B424-4FD5-A85D-AC64FBD04FD2}" type="presParOf" srcId="{4B6CE418-A0AF-4E36-A3C8-452086B4129D}" destId="{22E12E30-B30D-4A8D-9DDF-9BFA5EC48665}" srcOrd="6" destOrd="0" presId="urn:microsoft.com/office/officeart/2005/8/layout/funnel1"/>
  </dgm:cxnLst>
  <dgm:bg/>
  <dgm:whole>
    <a:ln w="12700"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0E5E1-73A6-4A42-A7F2-0E08CCB523FA}" type="doc">
      <dgm:prSet loTypeId="urn:microsoft.com/office/officeart/2005/8/layout/arrow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AF57BD-CB33-4739-8F75-D0E1B37802FC}">
      <dgm:prSet phldrT="[Text]"/>
      <dgm:spPr/>
      <dgm:t>
        <a:bodyPr/>
        <a:lstStyle/>
        <a:p>
          <a:r>
            <a:rPr lang="en-GB" b="1" dirty="0"/>
            <a:t>Security Objectives</a:t>
          </a:r>
          <a:endParaRPr lang="fr-FR" b="1" dirty="0"/>
        </a:p>
      </dgm:t>
    </dgm:pt>
    <dgm:pt modelId="{82327167-2F2E-4EDC-8F1B-4DBFC34E6110}" type="parTrans" cxnId="{012CF4C5-65AE-42DD-A20A-819E88D3EBE4}">
      <dgm:prSet/>
      <dgm:spPr/>
      <dgm:t>
        <a:bodyPr/>
        <a:lstStyle/>
        <a:p>
          <a:endParaRPr lang="fr-FR" b="1"/>
        </a:p>
      </dgm:t>
    </dgm:pt>
    <dgm:pt modelId="{EA57EE19-B956-41CB-93AB-731A8ECEC4AF}" type="sibTrans" cxnId="{012CF4C5-65AE-42DD-A20A-819E88D3EBE4}">
      <dgm:prSet/>
      <dgm:spPr/>
      <dgm:t>
        <a:bodyPr/>
        <a:lstStyle/>
        <a:p>
          <a:endParaRPr lang="fr-FR" b="1"/>
        </a:p>
      </dgm:t>
    </dgm:pt>
    <dgm:pt modelId="{68F6D2CF-AA35-4E6C-8A1D-AB31F710642B}">
      <dgm:prSet phldrT="[Text]"/>
      <dgm:spPr/>
      <dgm:t>
        <a:bodyPr/>
        <a:lstStyle/>
        <a:p>
          <a:r>
            <a:rPr lang="en-GB" b="1" dirty="0"/>
            <a:t>Risks</a:t>
          </a:r>
          <a:endParaRPr lang="fr-FR" b="1" dirty="0"/>
        </a:p>
      </dgm:t>
    </dgm:pt>
    <dgm:pt modelId="{50770604-780D-4AB8-9920-D0B62CB98F87}" type="parTrans" cxnId="{8CA37394-2FB2-40E3-B737-4C32A6034285}">
      <dgm:prSet/>
      <dgm:spPr/>
      <dgm:t>
        <a:bodyPr/>
        <a:lstStyle/>
        <a:p>
          <a:endParaRPr lang="fr-FR" b="1"/>
        </a:p>
      </dgm:t>
    </dgm:pt>
    <dgm:pt modelId="{86348E05-9714-4E3B-88DF-38F6A8918752}" type="sibTrans" cxnId="{8CA37394-2FB2-40E3-B737-4C32A6034285}">
      <dgm:prSet/>
      <dgm:spPr/>
      <dgm:t>
        <a:bodyPr/>
        <a:lstStyle/>
        <a:p>
          <a:endParaRPr lang="fr-FR" b="1"/>
        </a:p>
      </dgm:t>
    </dgm:pt>
    <dgm:pt modelId="{923D9825-6E4F-4A4D-893E-0CED28E5FB82}" type="pres">
      <dgm:prSet presAssocID="{C170E5E1-73A6-4A42-A7F2-0E08CCB523FA}" presName="compositeShape" presStyleCnt="0">
        <dgm:presLayoutVars>
          <dgm:chMax val="2"/>
          <dgm:dir/>
          <dgm:resizeHandles val="exact"/>
        </dgm:presLayoutVars>
      </dgm:prSet>
      <dgm:spPr/>
    </dgm:pt>
    <dgm:pt modelId="{5013819E-F390-4E9C-86F1-1CA662F94243}" type="pres">
      <dgm:prSet presAssocID="{C170E5E1-73A6-4A42-A7F2-0E08CCB523FA}" presName="divider" presStyleLbl="fgShp" presStyleIdx="0" presStyleCnt="1"/>
      <dgm:spPr/>
    </dgm:pt>
    <dgm:pt modelId="{2526E77E-A929-4AFA-99C5-105086778A9F}" type="pres">
      <dgm:prSet presAssocID="{B8AF57BD-CB33-4739-8F75-D0E1B37802FC}" presName="downArrow" presStyleLbl="node1" presStyleIdx="0" presStyleCnt="2"/>
      <dgm:spPr/>
    </dgm:pt>
    <dgm:pt modelId="{0D8DA744-E358-45BC-AB6E-8B6DC6693EF8}" type="pres">
      <dgm:prSet presAssocID="{B8AF57BD-CB33-4739-8F75-D0E1B37802FC}" presName="downArrowText" presStyleLbl="revTx" presStyleIdx="0" presStyleCnt="2">
        <dgm:presLayoutVars>
          <dgm:bulletEnabled val="1"/>
        </dgm:presLayoutVars>
      </dgm:prSet>
      <dgm:spPr/>
    </dgm:pt>
    <dgm:pt modelId="{C88BA375-4DF5-489A-A346-4A23A7763CEA}" type="pres">
      <dgm:prSet presAssocID="{68F6D2CF-AA35-4E6C-8A1D-AB31F710642B}" presName="upArrow" presStyleLbl="node1" presStyleIdx="1" presStyleCnt="2"/>
      <dgm:spPr/>
    </dgm:pt>
    <dgm:pt modelId="{BEA81B2B-1230-416A-BCAE-03518F8FA8CF}" type="pres">
      <dgm:prSet presAssocID="{68F6D2CF-AA35-4E6C-8A1D-AB31F710642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611454E-2DF7-4977-9919-12ADEDB59D2D}" type="presOf" srcId="{C170E5E1-73A6-4A42-A7F2-0E08CCB523FA}" destId="{923D9825-6E4F-4A4D-893E-0CED28E5FB82}" srcOrd="0" destOrd="0" presId="urn:microsoft.com/office/officeart/2005/8/layout/arrow3"/>
    <dgm:cxn modelId="{D0876F7D-2951-4065-88C6-A210D9635821}" type="presOf" srcId="{B8AF57BD-CB33-4739-8F75-D0E1B37802FC}" destId="{0D8DA744-E358-45BC-AB6E-8B6DC6693EF8}" srcOrd="0" destOrd="0" presId="urn:microsoft.com/office/officeart/2005/8/layout/arrow3"/>
    <dgm:cxn modelId="{8CA37394-2FB2-40E3-B737-4C32A6034285}" srcId="{C170E5E1-73A6-4A42-A7F2-0E08CCB523FA}" destId="{68F6D2CF-AA35-4E6C-8A1D-AB31F710642B}" srcOrd="1" destOrd="0" parTransId="{50770604-780D-4AB8-9920-D0B62CB98F87}" sibTransId="{86348E05-9714-4E3B-88DF-38F6A8918752}"/>
    <dgm:cxn modelId="{012CF4C5-65AE-42DD-A20A-819E88D3EBE4}" srcId="{C170E5E1-73A6-4A42-A7F2-0E08CCB523FA}" destId="{B8AF57BD-CB33-4739-8F75-D0E1B37802FC}" srcOrd="0" destOrd="0" parTransId="{82327167-2F2E-4EDC-8F1B-4DBFC34E6110}" sibTransId="{EA57EE19-B956-41CB-93AB-731A8ECEC4AF}"/>
    <dgm:cxn modelId="{258A0BFB-20B5-48D1-9EB1-63E194AB6D22}" type="presOf" srcId="{68F6D2CF-AA35-4E6C-8A1D-AB31F710642B}" destId="{BEA81B2B-1230-416A-BCAE-03518F8FA8CF}" srcOrd="0" destOrd="0" presId="urn:microsoft.com/office/officeart/2005/8/layout/arrow3"/>
    <dgm:cxn modelId="{0A776CC7-3B89-49D2-9621-02B2351A44FF}" type="presParOf" srcId="{923D9825-6E4F-4A4D-893E-0CED28E5FB82}" destId="{5013819E-F390-4E9C-86F1-1CA662F94243}" srcOrd="0" destOrd="0" presId="urn:microsoft.com/office/officeart/2005/8/layout/arrow3"/>
    <dgm:cxn modelId="{45B208F5-254C-4C96-8B53-BEFA9E370735}" type="presParOf" srcId="{923D9825-6E4F-4A4D-893E-0CED28E5FB82}" destId="{2526E77E-A929-4AFA-99C5-105086778A9F}" srcOrd="1" destOrd="0" presId="urn:microsoft.com/office/officeart/2005/8/layout/arrow3"/>
    <dgm:cxn modelId="{01E6166D-0CF1-4DB2-8F4D-64A181020210}" type="presParOf" srcId="{923D9825-6E4F-4A4D-893E-0CED28E5FB82}" destId="{0D8DA744-E358-45BC-AB6E-8B6DC6693EF8}" srcOrd="2" destOrd="0" presId="urn:microsoft.com/office/officeart/2005/8/layout/arrow3"/>
    <dgm:cxn modelId="{39B0F1DA-9B06-4ADA-A009-AD85EF799DE1}" type="presParOf" srcId="{923D9825-6E4F-4A4D-893E-0CED28E5FB82}" destId="{C88BA375-4DF5-489A-A346-4A23A7763CEA}" srcOrd="3" destOrd="0" presId="urn:microsoft.com/office/officeart/2005/8/layout/arrow3"/>
    <dgm:cxn modelId="{55A71458-9170-469E-81F8-36E04C768CF8}" type="presParOf" srcId="{923D9825-6E4F-4A4D-893E-0CED28E5FB82}" destId="{BEA81B2B-1230-416A-BCAE-03518F8FA8CF}" srcOrd="4" destOrd="0" presId="urn:microsoft.com/office/officeart/2005/8/layout/arrow3"/>
  </dgm:cxnLst>
  <dgm:bg/>
  <dgm:whole>
    <a:ln w="12700"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044333-4F9C-40F0-9678-DE3530EEC906}" type="doc">
      <dgm:prSet loTypeId="urn:microsoft.com/office/officeart/2005/8/layout/cycle7" loCatId="cycle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17B8B49-DEE7-4112-A772-9EC19C51CFAB}">
      <dgm:prSet phldrT="[Text]"/>
      <dgm:spPr/>
      <dgm:t>
        <a:bodyPr/>
        <a:lstStyle/>
        <a:p>
          <a:r>
            <a:rPr lang="en-GB" b="1" dirty="0"/>
            <a:t>Incident</a:t>
          </a:r>
        </a:p>
      </dgm:t>
    </dgm:pt>
    <dgm:pt modelId="{093BC052-5E80-41AB-9D2F-FDADC8620622}" type="parTrans" cxnId="{861DDB2C-DB2D-418B-99AB-46805278BF07}">
      <dgm:prSet/>
      <dgm:spPr/>
      <dgm:t>
        <a:bodyPr/>
        <a:lstStyle/>
        <a:p>
          <a:endParaRPr lang="fr-FR" b="1"/>
        </a:p>
      </dgm:t>
    </dgm:pt>
    <dgm:pt modelId="{DC5616EA-012F-4AB1-9F12-D053508BD150}" type="sibTrans" cxnId="{861DDB2C-DB2D-418B-99AB-46805278BF07}">
      <dgm:prSet/>
      <dgm:spPr/>
      <dgm:t>
        <a:bodyPr/>
        <a:lstStyle/>
        <a:p>
          <a:endParaRPr lang="fr-FR" b="1"/>
        </a:p>
      </dgm:t>
    </dgm:pt>
    <dgm:pt modelId="{3603F4A6-1DA8-4BE2-B205-52ABBEC9600D}">
      <dgm:prSet phldrT="[Text]"/>
      <dgm:spPr/>
      <dgm:t>
        <a:bodyPr/>
        <a:lstStyle/>
        <a:p>
          <a:r>
            <a:rPr lang="en-GB" b="1" dirty="0"/>
            <a:t>Security objectives</a:t>
          </a:r>
          <a:endParaRPr lang="fr-FR" b="1" dirty="0"/>
        </a:p>
      </dgm:t>
    </dgm:pt>
    <dgm:pt modelId="{97C522BB-A10E-4C73-BD16-4BC0AFDF046B}" type="parTrans" cxnId="{A18C527F-7EA7-4B7A-8FF2-4B57EE033313}">
      <dgm:prSet/>
      <dgm:spPr/>
      <dgm:t>
        <a:bodyPr/>
        <a:lstStyle/>
        <a:p>
          <a:endParaRPr lang="fr-FR" b="1"/>
        </a:p>
      </dgm:t>
    </dgm:pt>
    <dgm:pt modelId="{138BB276-87C0-4C49-87EC-2FDA02C2C2EE}" type="sibTrans" cxnId="{A18C527F-7EA7-4B7A-8FF2-4B57EE033313}">
      <dgm:prSet/>
      <dgm:spPr/>
      <dgm:t>
        <a:bodyPr/>
        <a:lstStyle/>
        <a:p>
          <a:endParaRPr lang="fr-FR" b="1"/>
        </a:p>
      </dgm:t>
    </dgm:pt>
    <dgm:pt modelId="{B30328E5-AE9B-4E79-970E-EBBEFE1682BD}">
      <dgm:prSet phldrT="[Text]"/>
      <dgm:spPr/>
      <dgm:t>
        <a:bodyPr/>
        <a:lstStyle/>
        <a:p>
          <a:r>
            <a:rPr lang="en-GB" b="1" dirty="0"/>
            <a:t>Risk assessment</a:t>
          </a:r>
          <a:endParaRPr lang="fr-FR" b="1" dirty="0"/>
        </a:p>
      </dgm:t>
    </dgm:pt>
    <dgm:pt modelId="{7DE07B4A-EA37-4034-A9C9-5083C49B8DE3}" type="parTrans" cxnId="{DF5F89C4-256C-410A-A593-5470C9EB7D5D}">
      <dgm:prSet/>
      <dgm:spPr/>
      <dgm:t>
        <a:bodyPr/>
        <a:lstStyle/>
        <a:p>
          <a:endParaRPr lang="fr-FR" b="1"/>
        </a:p>
      </dgm:t>
    </dgm:pt>
    <dgm:pt modelId="{E21BA926-B829-41E1-B2AD-C8AEAB11BFCE}" type="sibTrans" cxnId="{DF5F89C4-256C-410A-A593-5470C9EB7D5D}">
      <dgm:prSet/>
      <dgm:spPr/>
      <dgm:t>
        <a:bodyPr/>
        <a:lstStyle/>
        <a:p>
          <a:endParaRPr lang="fr-FR" b="1"/>
        </a:p>
      </dgm:t>
    </dgm:pt>
    <dgm:pt modelId="{BEF25243-7C6C-4FC0-B1AE-9B72D1098901}">
      <dgm:prSet phldrT="[Text]"/>
      <dgm:spPr/>
      <dgm:t>
        <a:bodyPr/>
        <a:lstStyle/>
        <a:p>
          <a:r>
            <a:rPr lang="en-GB" b="1" dirty="0"/>
            <a:t>Dependencies</a:t>
          </a:r>
          <a:endParaRPr lang="fr-FR" b="1" dirty="0"/>
        </a:p>
      </dgm:t>
    </dgm:pt>
    <dgm:pt modelId="{9F569AF2-1FBC-4F16-B65B-A762227A4FBB}" type="parTrans" cxnId="{851DB60A-71DD-4D63-91BE-A10E188937E3}">
      <dgm:prSet/>
      <dgm:spPr/>
      <dgm:t>
        <a:bodyPr/>
        <a:lstStyle/>
        <a:p>
          <a:endParaRPr lang="fr-FR" b="1"/>
        </a:p>
      </dgm:t>
    </dgm:pt>
    <dgm:pt modelId="{0D9A157C-2B32-488D-A091-6C2A6C9170DC}" type="sibTrans" cxnId="{851DB60A-71DD-4D63-91BE-A10E188937E3}">
      <dgm:prSet/>
      <dgm:spPr/>
      <dgm:t>
        <a:bodyPr/>
        <a:lstStyle/>
        <a:p>
          <a:endParaRPr lang="fr-FR" b="1"/>
        </a:p>
      </dgm:t>
    </dgm:pt>
    <dgm:pt modelId="{68A32BBD-0449-41BF-A3A3-F7E0D78D5623}" type="pres">
      <dgm:prSet presAssocID="{F4044333-4F9C-40F0-9678-DE3530EEC906}" presName="Name0" presStyleCnt="0">
        <dgm:presLayoutVars>
          <dgm:dir/>
          <dgm:resizeHandles val="exact"/>
        </dgm:presLayoutVars>
      </dgm:prSet>
      <dgm:spPr/>
    </dgm:pt>
    <dgm:pt modelId="{2EB5A6F7-740B-401A-B705-238D02725E4B}" type="pres">
      <dgm:prSet presAssocID="{017B8B49-DEE7-4112-A772-9EC19C51CFAB}" presName="node" presStyleLbl="node1" presStyleIdx="0" presStyleCnt="4">
        <dgm:presLayoutVars>
          <dgm:bulletEnabled val="1"/>
        </dgm:presLayoutVars>
      </dgm:prSet>
      <dgm:spPr/>
    </dgm:pt>
    <dgm:pt modelId="{994BFB00-839B-4E55-9975-4542BE9C23E6}" type="pres">
      <dgm:prSet presAssocID="{DC5616EA-012F-4AB1-9F12-D053508BD150}" presName="sibTrans" presStyleLbl="sibTrans2D1" presStyleIdx="0" presStyleCnt="4"/>
      <dgm:spPr/>
    </dgm:pt>
    <dgm:pt modelId="{68B7466E-07EC-4A69-9F1F-8DCDE1EAA251}" type="pres">
      <dgm:prSet presAssocID="{DC5616EA-012F-4AB1-9F12-D053508BD150}" presName="connectorText" presStyleLbl="sibTrans2D1" presStyleIdx="0" presStyleCnt="4"/>
      <dgm:spPr/>
    </dgm:pt>
    <dgm:pt modelId="{7DC875E2-CE83-464A-BBC0-B8441E96901D}" type="pres">
      <dgm:prSet presAssocID="{3603F4A6-1DA8-4BE2-B205-52ABBEC9600D}" presName="node" presStyleLbl="node1" presStyleIdx="1" presStyleCnt="4">
        <dgm:presLayoutVars>
          <dgm:bulletEnabled val="1"/>
        </dgm:presLayoutVars>
      </dgm:prSet>
      <dgm:spPr/>
    </dgm:pt>
    <dgm:pt modelId="{45F78BC8-8B57-44D6-B20D-7E104DFBCC2B}" type="pres">
      <dgm:prSet presAssocID="{138BB276-87C0-4C49-87EC-2FDA02C2C2EE}" presName="sibTrans" presStyleLbl="sibTrans2D1" presStyleIdx="1" presStyleCnt="4"/>
      <dgm:spPr/>
    </dgm:pt>
    <dgm:pt modelId="{1A6A83DA-7A22-41FB-A892-A782F278B5FE}" type="pres">
      <dgm:prSet presAssocID="{138BB276-87C0-4C49-87EC-2FDA02C2C2EE}" presName="connectorText" presStyleLbl="sibTrans2D1" presStyleIdx="1" presStyleCnt="4"/>
      <dgm:spPr/>
    </dgm:pt>
    <dgm:pt modelId="{FD0D1D2E-E90E-4CB7-A308-9835BF4832FC}" type="pres">
      <dgm:prSet presAssocID="{B30328E5-AE9B-4E79-970E-EBBEFE1682BD}" presName="node" presStyleLbl="node1" presStyleIdx="2" presStyleCnt="4">
        <dgm:presLayoutVars>
          <dgm:bulletEnabled val="1"/>
        </dgm:presLayoutVars>
      </dgm:prSet>
      <dgm:spPr/>
    </dgm:pt>
    <dgm:pt modelId="{2F2E4FEB-7656-4017-A792-A50D21DE6716}" type="pres">
      <dgm:prSet presAssocID="{E21BA926-B829-41E1-B2AD-C8AEAB11BFCE}" presName="sibTrans" presStyleLbl="sibTrans2D1" presStyleIdx="2" presStyleCnt="4"/>
      <dgm:spPr/>
    </dgm:pt>
    <dgm:pt modelId="{A70BC640-E144-448E-AB4A-6CD68ED9270F}" type="pres">
      <dgm:prSet presAssocID="{E21BA926-B829-41E1-B2AD-C8AEAB11BFCE}" presName="connectorText" presStyleLbl="sibTrans2D1" presStyleIdx="2" presStyleCnt="4"/>
      <dgm:spPr/>
    </dgm:pt>
    <dgm:pt modelId="{7AA82FE6-4AA9-4AB5-9E88-DC2F914E80B5}" type="pres">
      <dgm:prSet presAssocID="{BEF25243-7C6C-4FC0-B1AE-9B72D1098901}" presName="node" presStyleLbl="node1" presStyleIdx="3" presStyleCnt="4">
        <dgm:presLayoutVars>
          <dgm:bulletEnabled val="1"/>
        </dgm:presLayoutVars>
      </dgm:prSet>
      <dgm:spPr/>
    </dgm:pt>
    <dgm:pt modelId="{9B3356E8-2CBA-4296-982F-DABAE82BFA4C}" type="pres">
      <dgm:prSet presAssocID="{0D9A157C-2B32-488D-A091-6C2A6C9170DC}" presName="sibTrans" presStyleLbl="sibTrans2D1" presStyleIdx="3" presStyleCnt="4"/>
      <dgm:spPr/>
    </dgm:pt>
    <dgm:pt modelId="{763AC404-2C10-481C-82F4-3E1E5C74CA6A}" type="pres">
      <dgm:prSet presAssocID="{0D9A157C-2B32-488D-A091-6C2A6C9170DC}" presName="connectorText" presStyleLbl="sibTrans2D1" presStyleIdx="3" presStyleCnt="4"/>
      <dgm:spPr/>
    </dgm:pt>
  </dgm:ptLst>
  <dgm:cxnLst>
    <dgm:cxn modelId="{851DB60A-71DD-4D63-91BE-A10E188937E3}" srcId="{F4044333-4F9C-40F0-9678-DE3530EEC906}" destId="{BEF25243-7C6C-4FC0-B1AE-9B72D1098901}" srcOrd="3" destOrd="0" parTransId="{9F569AF2-1FBC-4F16-B65B-A762227A4FBB}" sibTransId="{0D9A157C-2B32-488D-A091-6C2A6C9170DC}"/>
    <dgm:cxn modelId="{F8FB370E-0EA1-4AFF-BFE7-BE1B3C0B2DBD}" type="presOf" srcId="{3603F4A6-1DA8-4BE2-B205-52ABBEC9600D}" destId="{7DC875E2-CE83-464A-BBC0-B8441E96901D}" srcOrd="0" destOrd="0" presId="urn:microsoft.com/office/officeart/2005/8/layout/cycle7"/>
    <dgm:cxn modelId="{2AA8BF1D-9229-4D4D-A1DF-57D8CECB4D89}" type="presOf" srcId="{138BB276-87C0-4C49-87EC-2FDA02C2C2EE}" destId="{45F78BC8-8B57-44D6-B20D-7E104DFBCC2B}" srcOrd="0" destOrd="0" presId="urn:microsoft.com/office/officeart/2005/8/layout/cycle7"/>
    <dgm:cxn modelId="{78074E29-4104-4564-A8FC-DAC35C9943F3}" type="presOf" srcId="{DC5616EA-012F-4AB1-9F12-D053508BD150}" destId="{68B7466E-07EC-4A69-9F1F-8DCDE1EAA251}" srcOrd="1" destOrd="0" presId="urn:microsoft.com/office/officeart/2005/8/layout/cycle7"/>
    <dgm:cxn modelId="{861DDB2C-DB2D-418B-99AB-46805278BF07}" srcId="{F4044333-4F9C-40F0-9678-DE3530EEC906}" destId="{017B8B49-DEE7-4112-A772-9EC19C51CFAB}" srcOrd="0" destOrd="0" parTransId="{093BC052-5E80-41AB-9D2F-FDADC8620622}" sibTransId="{DC5616EA-012F-4AB1-9F12-D053508BD150}"/>
    <dgm:cxn modelId="{C26D1731-638D-4960-AB20-04B8EC6086A7}" type="presOf" srcId="{0D9A157C-2B32-488D-A091-6C2A6C9170DC}" destId="{9B3356E8-2CBA-4296-982F-DABAE82BFA4C}" srcOrd="0" destOrd="0" presId="urn:microsoft.com/office/officeart/2005/8/layout/cycle7"/>
    <dgm:cxn modelId="{CF37A066-283D-4281-B95B-4C75D69F0411}" type="presOf" srcId="{138BB276-87C0-4C49-87EC-2FDA02C2C2EE}" destId="{1A6A83DA-7A22-41FB-A892-A782F278B5FE}" srcOrd="1" destOrd="0" presId="urn:microsoft.com/office/officeart/2005/8/layout/cycle7"/>
    <dgm:cxn modelId="{3384B24E-F251-43FD-A3BF-B17546EAE4C4}" type="presOf" srcId="{BEF25243-7C6C-4FC0-B1AE-9B72D1098901}" destId="{7AA82FE6-4AA9-4AB5-9E88-DC2F914E80B5}" srcOrd="0" destOrd="0" presId="urn:microsoft.com/office/officeart/2005/8/layout/cycle7"/>
    <dgm:cxn modelId="{A18C527F-7EA7-4B7A-8FF2-4B57EE033313}" srcId="{F4044333-4F9C-40F0-9678-DE3530EEC906}" destId="{3603F4A6-1DA8-4BE2-B205-52ABBEC9600D}" srcOrd="1" destOrd="0" parTransId="{97C522BB-A10E-4C73-BD16-4BC0AFDF046B}" sibTransId="{138BB276-87C0-4C49-87EC-2FDA02C2C2EE}"/>
    <dgm:cxn modelId="{143C1F8B-C419-4ED6-BE0E-CCEBF13F0341}" type="presOf" srcId="{F4044333-4F9C-40F0-9678-DE3530EEC906}" destId="{68A32BBD-0449-41BF-A3A3-F7E0D78D5623}" srcOrd="0" destOrd="0" presId="urn:microsoft.com/office/officeart/2005/8/layout/cycle7"/>
    <dgm:cxn modelId="{6C37A797-3DE9-4FD0-B957-13CEAF24F338}" type="presOf" srcId="{B30328E5-AE9B-4E79-970E-EBBEFE1682BD}" destId="{FD0D1D2E-E90E-4CB7-A308-9835BF4832FC}" srcOrd="0" destOrd="0" presId="urn:microsoft.com/office/officeart/2005/8/layout/cycle7"/>
    <dgm:cxn modelId="{E664A89B-EE13-44DF-BB83-B46DD9B4955E}" type="presOf" srcId="{017B8B49-DEE7-4112-A772-9EC19C51CFAB}" destId="{2EB5A6F7-740B-401A-B705-238D02725E4B}" srcOrd="0" destOrd="0" presId="urn:microsoft.com/office/officeart/2005/8/layout/cycle7"/>
    <dgm:cxn modelId="{54E25CAC-8E7E-4FF1-BCB8-F01C8104EB4E}" type="presOf" srcId="{0D9A157C-2B32-488D-A091-6C2A6C9170DC}" destId="{763AC404-2C10-481C-82F4-3E1E5C74CA6A}" srcOrd="1" destOrd="0" presId="urn:microsoft.com/office/officeart/2005/8/layout/cycle7"/>
    <dgm:cxn modelId="{D9EB2DB2-93F3-472D-867E-A28E5CB54633}" type="presOf" srcId="{E21BA926-B829-41E1-B2AD-C8AEAB11BFCE}" destId="{A70BC640-E144-448E-AB4A-6CD68ED9270F}" srcOrd="1" destOrd="0" presId="urn:microsoft.com/office/officeart/2005/8/layout/cycle7"/>
    <dgm:cxn modelId="{DF5F89C4-256C-410A-A593-5470C9EB7D5D}" srcId="{F4044333-4F9C-40F0-9678-DE3530EEC906}" destId="{B30328E5-AE9B-4E79-970E-EBBEFE1682BD}" srcOrd="2" destOrd="0" parTransId="{7DE07B4A-EA37-4034-A9C9-5083C49B8DE3}" sibTransId="{E21BA926-B829-41E1-B2AD-C8AEAB11BFCE}"/>
    <dgm:cxn modelId="{6B1F8AC9-EE77-49F7-AE01-DAFF8E2233AB}" type="presOf" srcId="{E21BA926-B829-41E1-B2AD-C8AEAB11BFCE}" destId="{2F2E4FEB-7656-4017-A792-A50D21DE6716}" srcOrd="0" destOrd="0" presId="urn:microsoft.com/office/officeart/2005/8/layout/cycle7"/>
    <dgm:cxn modelId="{1A13C1F2-B1C1-4825-A4CC-04E8CD30B208}" type="presOf" srcId="{DC5616EA-012F-4AB1-9F12-D053508BD150}" destId="{994BFB00-839B-4E55-9975-4542BE9C23E6}" srcOrd="0" destOrd="0" presId="urn:microsoft.com/office/officeart/2005/8/layout/cycle7"/>
    <dgm:cxn modelId="{5D8E322F-8D1A-4AC9-AFD6-73D8F4133641}" type="presParOf" srcId="{68A32BBD-0449-41BF-A3A3-F7E0D78D5623}" destId="{2EB5A6F7-740B-401A-B705-238D02725E4B}" srcOrd="0" destOrd="0" presId="urn:microsoft.com/office/officeart/2005/8/layout/cycle7"/>
    <dgm:cxn modelId="{BC459416-AFC5-4F7A-91D8-72D2D72BE36D}" type="presParOf" srcId="{68A32BBD-0449-41BF-A3A3-F7E0D78D5623}" destId="{994BFB00-839B-4E55-9975-4542BE9C23E6}" srcOrd="1" destOrd="0" presId="urn:microsoft.com/office/officeart/2005/8/layout/cycle7"/>
    <dgm:cxn modelId="{A0A1F111-3FA6-4C57-A8DF-5FE48E205365}" type="presParOf" srcId="{994BFB00-839B-4E55-9975-4542BE9C23E6}" destId="{68B7466E-07EC-4A69-9F1F-8DCDE1EAA251}" srcOrd="0" destOrd="0" presId="urn:microsoft.com/office/officeart/2005/8/layout/cycle7"/>
    <dgm:cxn modelId="{0020A44C-46C2-4CE1-86E5-5CA7643108E4}" type="presParOf" srcId="{68A32BBD-0449-41BF-A3A3-F7E0D78D5623}" destId="{7DC875E2-CE83-464A-BBC0-B8441E96901D}" srcOrd="2" destOrd="0" presId="urn:microsoft.com/office/officeart/2005/8/layout/cycle7"/>
    <dgm:cxn modelId="{3BCE397F-7F53-4266-AE3B-A7C1446B2599}" type="presParOf" srcId="{68A32BBD-0449-41BF-A3A3-F7E0D78D5623}" destId="{45F78BC8-8B57-44D6-B20D-7E104DFBCC2B}" srcOrd="3" destOrd="0" presId="urn:microsoft.com/office/officeart/2005/8/layout/cycle7"/>
    <dgm:cxn modelId="{238FE5EA-E023-447F-BF8F-3394BB7F026C}" type="presParOf" srcId="{45F78BC8-8B57-44D6-B20D-7E104DFBCC2B}" destId="{1A6A83DA-7A22-41FB-A892-A782F278B5FE}" srcOrd="0" destOrd="0" presId="urn:microsoft.com/office/officeart/2005/8/layout/cycle7"/>
    <dgm:cxn modelId="{150A6BF6-8DC1-4A8E-AF9C-E2878E50514E}" type="presParOf" srcId="{68A32BBD-0449-41BF-A3A3-F7E0D78D5623}" destId="{FD0D1D2E-E90E-4CB7-A308-9835BF4832FC}" srcOrd="4" destOrd="0" presId="urn:microsoft.com/office/officeart/2005/8/layout/cycle7"/>
    <dgm:cxn modelId="{531B9EFC-7E54-44BE-9F3D-7FFBC80343D6}" type="presParOf" srcId="{68A32BBD-0449-41BF-A3A3-F7E0D78D5623}" destId="{2F2E4FEB-7656-4017-A792-A50D21DE6716}" srcOrd="5" destOrd="0" presId="urn:microsoft.com/office/officeart/2005/8/layout/cycle7"/>
    <dgm:cxn modelId="{C5968310-6761-4BF4-A0F1-EDA3E3D97F6D}" type="presParOf" srcId="{2F2E4FEB-7656-4017-A792-A50D21DE6716}" destId="{A70BC640-E144-448E-AB4A-6CD68ED9270F}" srcOrd="0" destOrd="0" presId="urn:microsoft.com/office/officeart/2005/8/layout/cycle7"/>
    <dgm:cxn modelId="{0398BEF3-8B6F-40E9-8D18-182ACDF1AE35}" type="presParOf" srcId="{68A32BBD-0449-41BF-A3A3-F7E0D78D5623}" destId="{7AA82FE6-4AA9-4AB5-9E88-DC2F914E80B5}" srcOrd="6" destOrd="0" presId="urn:microsoft.com/office/officeart/2005/8/layout/cycle7"/>
    <dgm:cxn modelId="{12B91AA8-27D4-46AE-A361-FBA518F956FE}" type="presParOf" srcId="{68A32BBD-0449-41BF-A3A3-F7E0D78D5623}" destId="{9B3356E8-2CBA-4296-982F-DABAE82BFA4C}" srcOrd="7" destOrd="0" presId="urn:microsoft.com/office/officeart/2005/8/layout/cycle7"/>
    <dgm:cxn modelId="{B201DA5E-FA8E-4AA6-BA1D-213433E34EB7}" type="presParOf" srcId="{9B3356E8-2CBA-4296-982F-DABAE82BFA4C}" destId="{763AC404-2C10-481C-82F4-3E1E5C74CA6A}" srcOrd="0" destOrd="0" presId="urn:microsoft.com/office/officeart/2005/8/layout/cycle7"/>
  </dgm:cxnLst>
  <dgm:bg/>
  <dgm:whole>
    <a:ln w="12700"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D2CD5-CF63-4885-8914-0089DD393885}">
      <dsp:nvSpPr>
        <dsp:cNvPr id="0" name=""/>
        <dsp:cNvSpPr/>
      </dsp:nvSpPr>
      <dsp:spPr>
        <a:xfrm>
          <a:off x="1147758" y="59009"/>
          <a:ext cx="1171120" cy="406714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A5A99-E3E6-46D9-8D8A-ECF3CF5A4F55}">
      <dsp:nvSpPr>
        <dsp:cNvPr id="0" name=""/>
        <dsp:cNvSpPr/>
      </dsp:nvSpPr>
      <dsp:spPr>
        <a:xfrm>
          <a:off x="1621653" y="1054916"/>
          <a:ext cx="226961" cy="145255"/>
        </a:xfrm>
        <a:prstGeom prst="down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9BCB2DF-89D1-44D9-80FC-5760FF1BB54A}">
      <dsp:nvSpPr>
        <dsp:cNvPr id="0" name=""/>
        <dsp:cNvSpPr/>
      </dsp:nvSpPr>
      <dsp:spPr>
        <a:xfrm>
          <a:off x="1190427" y="1171120"/>
          <a:ext cx="1089414" cy="272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rgbClr val="FF0000"/>
              </a:solidFill>
            </a:rPr>
            <a:t>Yearly Report</a:t>
          </a:r>
          <a:endParaRPr lang="fr-FR" sz="1100" b="1" kern="1200" dirty="0">
            <a:solidFill>
              <a:srgbClr val="FF0000"/>
            </a:solidFill>
          </a:endParaRPr>
        </a:p>
      </dsp:txBody>
      <dsp:txXfrm>
        <a:off x="1190427" y="1171120"/>
        <a:ext cx="1089414" cy="272353"/>
      </dsp:txXfrm>
    </dsp:sp>
    <dsp:sp modelId="{86972B48-199A-48CD-BA4F-3B76D891C119}">
      <dsp:nvSpPr>
        <dsp:cNvPr id="0" name=""/>
        <dsp:cNvSpPr/>
      </dsp:nvSpPr>
      <dsp:spPr>
        <a:xfrm>
          <a:off x="1573537" y="497136"/>
          <a:ext cx="408530" cy="4085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Dependencies</a:t>
          </a:r>
          <a:endParaRPr lang="fr-FR" sz="600" b="1" kern="1200" dirty="0"/>
        </a:p>
      </dsp:txBody>
      <dsp:txXfrm>
        <a:off x="1633365" y="556964"/>
        <a:ext cx="288874" cy="288874"/>
      </dsp:txXfrm>
    </dsp:sp>
    <dsp:sp modelId="{DC44B48E-4CB5-4D8C-A6F4-408FAC4274A7}">
      <dsp:nvSpPr>
        <dsp:cNvPr id="0" name=""/>
        <dsp:cNvSpPr/>
      </dsp:nvSpPr>
      <dsp:spPr>
        <a:xfrm>
          <a:off x="1281211" y="190647"/>
          <a:ext cx="408530" cy="4085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Risk Assessment</a:t>
          </a:r>
          <a:endParaRPr lang="fr-FR" sz="600" b="1" kern="1200" dirty="0"/>
        </a:p>
      </dsp:txBody>
      <dsp:txXfrm>
        <a:off x="1341039" y="250475"/>
        <a:ext cx="288874" cy="288874"/>
      </dsp:txXfrm>
    </dsp:sp>
    <dsp:sp modelId="{EF0B7BB3-BD91-4D57-8E58-0E5DA20C98B2}">
      <dsp:nvSpPr>
        <dsp:cNvPr id="0" name=""/>
        <dsp:cNvSpPr/>
      </dsp:nvSpPr>
      <dsp:spPr>
        <a:xfrm>
          <a:off x="1698820" y="91873"/>
          <a:ext cx="408530" cy="40853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Security Objectives</a:t>
          </a:r>
          <a:endParaRPr lang="fr-FR" sz="600" b="1" kern="1200" dirty="0"/>
        </a:p>
      </dsp:txBody>
      <dsp:txXfrm>
        <a:off x="1758648" y="151701"/>
        <a:ext cx="288874" cy="288874"/>
      </dsp:txXfrm>
    </dsp:sp>
    <dsp:sp modelId="{22E12E30-B30D-4A8D-9DDF-9BFA5EC48665}">
      <dsp:nvSpPr>
        <dsp:cNvPr id="0" name=""/>
        <dsp:cNvSpPr/>
      </dsp:nvSpPr>
      <dsp:spPr>
        <a:xfrm>
          <a:off x="1099642" y="9078"/>
          <a:ext cx="1270983" cy="101678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3819E-F390-4E9C-86F1-1CA662F94243}">
      <dsp:nvSpPr>
        <dsp:cNvPr id="0" name=""/>
        <dsp:cNvSpPr/>
      </dsp:nvSpPr>
      <dsp:spPr>
        <a:xfrm rot="21300000">
          <a:off x="6543" y="430003"/>
          <a:ext cx="2119371" cy="242699"/>
        </a:xfrm>
        <a:prstGeom prst="mathMin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526E77E-A929-4AFA-99C5-105086778A9F}">
      <dsp:nvSpPr>
        <dsp:cNvPr id="0" name=""/>
        <dsp:cNvSpPr/>
      </dsp:nvSpPr>
      <dsp:spPr>
        <a:xfrm>
          <a:off x="255895" y="55135"/>
          <a:ext cx="639737" cy="441082"/>
        </a:xfrm>
        <a:prstGeom prst="down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8DA744-E358-45BC-AB6E-8B6DC6693EF8}">
      <dsp:nvSpPr>
        <dsp:cNvPr id="0" name=""/>
        <dsp:cNvSpPr/>
      </dsp:nvSpPr>
      <dsp:spPr>
        <a:xfrm>
          <a:off x="1130203" y="0"/>
          <a:ext cx="682386" cy="463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Security Objectives</a:t>
          </a:r>
          <a:endParaRPr lang="fr-FR" sz="900" b="1" kern="1200" dirty="0"/>
        </a:p>
      </dsp:txBody>
      <dsp:txXfrm>
        <a:off x="1130203" y="0"/>
        <a:ext cx="682386" cy="463136"/>
      </dsp:txXfrm>
    </dsp:sp>
    <dsp:sp modelId="{C88BA375-4DF5-489A-A346-4A23A7763CEA}">
      <dsp:nvSpPr>
        <dsp:cNvPr id="0" name=""/>
        <dsp:cNvSpPr/>
      </dsp:nvSpPr>
      <dsp:spPr>
        <a:xfrm>
          <a:off x="1236826" y="606488"/>
          <a:ext cx="639737" cy="441082"/>
        </a:xfrm>
        <a:prstGeom prst="upArrow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A81B2B-1230-416A-BCAE-03518F8FA8CF}">
      <dsp:nvSpPr>
        <dsp:cNvPr id="0" name=""/>
        <dsp:cNvSpPr/>
      </dsp:nvSpPr>
      <dsp:spPr>
        <a:xfrm>
          <a:off x="319868" y="639569"/>
          <a:ext cx="682386" cy="463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b="1" kern="1200" dirty="0"/>
            <a:t>Risks</a:t>
          </a:r>
          <a:endParaRPr lang="fr-FR" sz="900" b="1" kern="1200" dirty="0"/>
        </a:p>
      </dsp:txBody>
      <dsp:txXfrm>
        <a:off x="319868" y="639569"/>
        <a:ext cx="682386" cy="463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5A6F7-740B-401A-B705-238D02725E4B}">
      <dsp:nvSpPr>
        <dsp:cNvPr id="0" name=""/>
        <dsp:cNvSpPr/>
      </dsp:nvSpPr>
      <dsp:spPr>
        <a:xfrm>
          <a:off x="724610" y="578"/>
          <a:ext cx="580878" cy="290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Incident</a:t>
          </a:r>
        </a:p>
      </dsp:txBody>
      <dsp:txXfrm>
        <a:off x="733117" y="9085"/>
        <a:ext cx="563864" cy="273425"/>
      </dsp:txXfrm>
    </dsp:sp>
    <dsp:sp modelId="{994BFB00-839B-4E55-9975-4542BE9C23E6}">
      <dsp:nvSpPr>
        <dsp:cNvPr id="0" name=""/>
        <dsp:cNvSpPr/>
      </dsp:nvSpPr>
      <dsp:spPr>
        <a:xfrm rot="2700000">
          <a:off x="1142649" y="374316"/>
          <a:ext cx="303491" cy="10165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1173145" y="394647"/>
        <a:ext cx="242499" cy="60991"/>
      </dsp:txXfrm>
    </dsp:sp>
    <dsp:sp modelId="{7DC875E2-CE83-464A-BBC0-B8441E96901D}">
      <dsp:nvSpPr>
        <dsp:cNvPr id="0" name=""/>
        <dsp:cNvSpPr/>
      </dsp:nvSpPr>
      <dsp:spPr>
        <a:xfrm>
          <a:off x="1283300" y="559268"/>
          <a:ext cx="580878" cy="290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Security objectives</a:t>
          </a:r>
          <a:endParaRPr lang="fr-FR" sz="600" b="1" kern="1200" dirty="0"/>
        </a:p>
      </dsp:txBody>
      <dsp:txXfrm>
        <a:off x="1291807" y="567775"/>
        <a:ext cx="563864" cy="273425"/>
      </dsp:txXfrm>
    </dsp:sp>
    <dsp:sp modelId="{45F78BC8-8B57-44D6-B20D-7E104DFBCC2B}">
      <dsp:nvSpPr>
        <dsp:cNvPr id="0" name=""/>
        <dsp:cNvSpPr/>
      </dsp:nvSpPr>
      <dsp:spPr>
        <a:xfrm rot="8100000">
          <a:off x="1142649" y="933006"/>
          <a:ext cx="303491" cy="10165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 rot="10800000">
        <a:off x="1173145" y="953337"/>
        <a:ext cx="242499" cy="60991"/>
      </dsp:txXfrm>
    </dsp:sp>
    <dsp:sp modelId="{FD0D1D2E-E90E-4CB7-A308-9835BF4832FC}">
      <dsp:nvSpPr>
        <dsp:cNvPr id="0" name=""/>
        <dsp:cNvSpPr/>
      </dsp:nvSpPr>
      <dsp:spPr>
        <a:xfrm>
          <a:off x="724610" y="1117958"/>
          <a:ext cx="580878" cy="290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Risk assessment</a:t>
          </a:r>
          <a:endParaRPr lang="fr-FR" sz="600" b="1" kern="1200" dirty="0"/>
        </a:p>
      </dsp:txBody>
      <dsp:txXfrm>
        <a:off x="733117" y="1126465"/>
        <a:ext cx="563864" cy="273425"/>
      </dsp:txXfrm>
    </dsp:sp>
    <dsp:sp modelId="{2F2E4FEB-7656-4017-A792-A50D21DE6716}">
      <dsp:nvSpPr>
        <dsp:cNvPr id="0" name=""/>
        <dsp:cNvSpPr/>
      </dsp:nvSpPr>
      <dsp:spPr>
        <a:xfrm rot="13500000">
          <a:off x="583959" y="933006"/>
          <a:ext cx="303491" cy="10165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 rot="10800000">
        <a:off x="614455" y="953337"/>
        <a:ext cx="242499" cy="60991"/>
      </dsp:txXfrm>
    </dsp:sp>
    <dsp:sp modelId="{7AA82FE6-4AA9-4AB5-9E88-DC2F914E80B5}">
      <dsp:nvSpPr>
        <dsp:cNvPr id="0" name=""/>
        <dsp:cNvSpPr/>
      </dsp:nvSpPr>
      <dsp:spPr>
        <a:xfrm>
          <a:off x="165920" y="559268"/>
          <a:ext cx="580878" cy="290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b="1" kern="1200" dirty="0"/>
            <a:t>Dependencies</a:t>
          </a:r>
          <a:endParaRPr lang="fr-FR" sz="600" b="1" kern="1200" dirty="0"/>
        </a:p>
      </dsp:txBody>
      <dsp:txXfrm>
        <a:off x="174427" y="567775"/>
        <a:ext cx="563864" cy="273425"/>
      </dsp:txXfrm>
    </dsp:sp>
    <dsp:sp modelId="{9B3356E8-2CBA-4296-982F-DABAE82BFA4C}">
      <dsp:nvSpPr>
        <dsp:cNvPr id="0" name=""/>
        <dsp:cNvSpPr/>
      </dsp:nvSpPr>
      <dsp:spPr>
        <a:xfrm rot="18900000">
          <a:off x="583959" y="374316"/>
          <a:ext cx="303491" cy="101653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500" b="1" kern="1200"/>
        </a:p>
      </dsp:txBody>
      <dsp:txXfrm>
        <a:off x="614455" y="394647"/>
        <a:ext cx="242499" cy="60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8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4B5DE-3A5D-FC4D-B969-AAC58BBCC45C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30538" y="644525"/>
            <a:ext cx="3082925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F4933-D27C-E147-9F74-BF22505D4F3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81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Incident 01: private entity</a:t>
            </a:r>
          </a:p>
          <a:p>
            <a:r>
              <a:rPr lang="en-GB" dirty="0"/>
              <a:t>Incident 02: Public entity under NIS2 (</a:t>
            </a:r>
            <a:r>
              <a:rPr lang="en-GB" dirty="0" err="1"/>
              <a:t>HCPN</a:t>
            </a:r>
            <a:r>
              <a:rPr lang="en-GB" dirty="0"/>
              <a:t> SPOC)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F4933-D27C-E147-9F74-BF22505D4F3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11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Net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Risikoanalyse</a:t>
            </a:r>
            <a:r>
              <a:rPr lang="en-GB" dirty="0"/>
              <a:t> ze </a:t>
            </a:r>
            <a:r>
              <a:rPr lang="en-GB" dirty="0" err="1"/>
              <a:t>maachen</a:t>
            </a:r>
            <a:r>
              <a:rPr lang="en-GB" dirty="0"/>
              <a:t> </a:t>
            </a:r>
            <a:r>
              <a:rPr lang="en-GB" dirty="0" err="1"/>
              <a:t>dofir</a:t>
            </a:r>
            <a:r>
              <a:rPr lang="en-GB" dirty="0"/>
              <a:t> </a:t>
            </a:r>
            <a:r>
              <a:rPr lang="en-GB" dirty="0" err="1"/>
              <a:t>huet</a:t>
            </a:r>
            <a:r>
              <a:rPr lang="en-GB" dirty="0"/>
              <a:t> den ILR </a:t>
            </a:r>
            <a:r>
              <a:rPr lang="en-GB" dirty="0" err="1"/>
              <a:t>librairies</a:t>
            </a:r>
            <a:r>
              <a:rPr lang="en-GB" dirty="0"/>
              <a:t> </a:t>
            </a:r>
            <a:r>
              <a:rPr lang="en-GB" dirty="0" err="1"/>
              <a:t>sectoriellen</a:t>
            </a:r>
            <a:r>
              <a:rPr lang="en-GB" dirty="0"/>
              <a:t> </a:t>
            </a:r>
            <a:r>
              <a:rPr lang="en-GB" dirty="0" err="1"/>
              <a:t>entweckelt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 err="1"/>
              <a:t>Consultanten</a:t>
            </a:r>
            <a:r>
              <a:rPr lang="en-GB" dirty="0"/>
              <a:t> </a:t>
            </a:r>
            <a:r>
              <a:rPr lang="en-GB" dirty="0" err="1"/>
              <a:t>kënnen</a:t>
            </a:r>
            <a:r>
              <a:rPr lang="en-GB" dirty="0"/>
              <a:t> di </a:t>
            </a:r>
            <a:r>
              <a:rPr lang="en-GB" dirty="0" err="1"/>
              <a:t>generesch</a:t>
            </a:r>
            <a:r>
              <a:rPr lang="en-GB" dirty="0"/>
              <a:t> </a:t>
            </a:r>
            <a:r>
              <a:rPr lang="en-GB" dirty="0" err="1"/>
              <a:t>librairie</a:t>
            </a:r>
            <a:r>
              <a:rPr lang="en-GB" dirty="0"/>
              <a:t> </a:t>
            </a:r>
            <a:r>
              <a:rPr lang="en-GB" dirty="0" err="1"/>
              <a:t>kréien</a:t>
            </a:r>
            <a:r>
              <a:rPr lang="en-GB" dirty="0"/>
              <a:t> mee de Recht </a:t>
            </a:r>
            <a:r>
              <a:rPr lang="en-GB" dirty="0" err="1"/>
              <a:t>hechstens</a:t>
            </a:r>
            <a:r>
              <a:rPr lang="en-GB" dirty="0"/>
              <a:t> </a:t>
            </a:r>
            <a:r>
              <a:rPr lang="en-GB" dirty="0" err="1"/>
              <a:t>duerch</a:t>
            </a:r>
            <a:r>
              <a:rPr lang="en-GB" dirty="0"/>
              <a:t> hir </a:t>
            </a:r>
            <a:r>
              <a:rPr lang="en-GB" dirty="0" err="1"/>
              <a:t>Clienten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F4933-D27C-E147-9F74-BF22505D4F3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18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Measure get </a:t>
            </a:r>
            <a:r>
              <a:rPr lang="en-GB" dirty="0" err="1"/>
              <a:t>eenzel</a:t>
            </a:r>
            <a:r>
              <a:rPr lang="en-GB" dirty="0"/>
              <a:t> </a:t>
            </a:r>
            <a:r>
              <a:rPr lang="en-GB" dirty="0" err="1"/>
              <a:t>ausgewielt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2F4933-D27C-E147-9F74-BF22505D4F3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16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300" y="209748"/>
            <a:ext cx="56407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accent1"/>
                </a:solidFill>
                <a:latin typeface="Open Sans"/>
                <a:cs typeface="Open Sans"/>
              </a:defRPr>
            </a:lvl1pPr>
          </a:lstStyle>
          <a:p>
            <a:pPr rtl="0"/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9D6BC70-C708-FBBC-97AD-6FB36EB12AFE}"/>
              </a:ext>
            </a:extLst>
          </p:cNvPr>
          <p:cNvSpPr/>
          <p:nvPr userDrawn="1"/>
        </p:nvSpPr>
        <p:spPr>
          <a:xfrm>
            <a:off x="467994" y="601853"/>
            <a:ext cx="432434" cy="48260"/>
          </a:xfrm>
          <a:custGeom>
            <a:avLst/>
            <a:gdLst/>
            <a:ahLst/>
            <a:cxnLst/>
            <a:rect l="l" t="t" r="r" b="b"/>
            <a:pathLst>
              <a:path w="432434" h="48259">
                <a:moveTo>
                  <a:pt x="432003" y="0"/>
                </a:moveTo>
                <a:lnTo>
                  <a:pt x="0" y="0"/>
                </a:lnTo>
                <a:lnTo>
                  <a:pt x="0" y="48005"/>
                </a:lnTo>
                <a:lnTo>
                  <a:pt x="432003" y="48005"/>
                </a:lnTo>
                <a:lnTo>
                  <a:pt x="432003" y="0"/>
                </a:lnTo>
                <a:close/>
              </a:path>
            </a:pathLst>
          </a:custGeom>
          <a:solidFill>
            <a:srgbClr val="E20521"/>
          </a:solidFill>
        </p:spPr>
        <p:txBody>
          <a:bodyPr wrap="square" lIns="0" tIns="0" rIns="0" bIns="0" rtlCol="0"/>
          <a:lstStyle/>
          <a:p>
            <a:pPr algn="l" rtl="0"/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183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300" y="940220"/>
            <a:ext cx="56407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pPr rtl="0"/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DB7930B-CB75-1DFC-4135-95126FB082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7508" y="4806683"/>
            <a:ext cx="215900" cy="342900"/>
          </a:xfrm>
          <a:prstGeom prst="rect">
            <a:avLst/>
          </a:prstGeom>
        </p:spPr>
      </p:pic>
      <p:sp>
        <p:nvSpPr>
          <p:cNvPr id="8" name="object 42">
            <a:extLst>
              <a:ext uri="{FF2B5EF4-FFF2-40B4-BE49-F238E27FC236}">
                <a16:creationId xmlns:a16="http://schemas.microsoft.com/office/drawing/2014/main" id="{51943460-FDEF-FF21-9B7C-53D6891780D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7508" y="4914997"/>
            <a:ext cx="215900" cy="14298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lvl1pPr algn="ctr"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‹#›</a:t>
            </a:fld>
            <a:endParaRPr lang="fr-FR" spc="-25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9D6BC70-C708-FBBC-97AD-6FB36EB12AFE}"/>
              </a:ext>
            </a:extLst>
          </p:cNvPr>
          <p:cNvSpPr/>
          <p:nvPr userDrawn="1"/>
        </p:nvSpPr>
        <p:spPr>
          <a:xfrm>
            <a:off x="467994" y="1253148"/>
            <a:ext cx="432434" cy="48260"/>
          </a:xfrm>
          <a:custGeom>
            <a:avLst/>
            <a:gdLst/>
            <a:ahLst/>
            <a:cxnLst/>
            <a:rect l="l" t="t" r="r" b="b"/>
            <a:pathLst>
              <a:path w="432434" h="48259">
                <a:moveTo>
                  <a:pt x="432003" y="0"/>
                </a:moveTo>
                <a:lnTo>
                  <a:pt x="0" y="0"/>
                </a:lnTo>
                <a:lnTo>
                  <a:pt x="0" y="48005"/>
                </a:lnTo>
                <a:lnTo>
                  <a:pt x="432003" y="48005"/>
                </a:lnTo>
                <a:lnTo>
                  <a:pt x="432003" y="0"/>
                </a:lnTo>
                <a:close/>
              </a:path>
            </a:pathLst>
          </a:custGeom>
          <a:solidFill>
            <a:srgbClr val="E2052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</p:spTree>
    <p:extLst>
      <p:ext uri="{BB962C8B-B14F-4D97-AF65-F5344CB8AC3E}">
        <p14:creationId xmlns:p14="http://schemas.microsoft.com/office/powerpoint/2010/main" val="65766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37ABF1DB-46E9-6818-F3EC-A90E7BACB1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7508" y="4806683"/>
            <a:ext cx="215900" cy="342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pPr rtl="0"/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97F4A4B-01D8-1964-0D1D-B2C610F77CCF}"/>
              </a:ext>
            </a:extLst>
          </p:cNvPr>
          <p:cNvSpPr txBox="1"/>
          <p:nvPr userDrawn="1"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 dirty="0">
              <a:latin typeface="Open Sans"/>
              <a:cs typeface="Open Sans"/>
            </a:endParaRPr>
          </a:p>
        </p:txBody>
      </p:sp>
      <p:sp>
        <p:nvSpPr>
          <p:cNvPr id="11" name="object 42">
            <a:extLst>
              <a:ext uri="{FF2B5EF4-FFF2-40B4-BE49-F238E27FC236}">
                <a16:creationId xmlns:a16="http://schemas.microsoft.com/office/drawing/2014/main" id="{287180A2-B7C2-38D8-144E-85B6259DF8F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7508" y="4914997"/>
            <a:ext cx="215900" cy="14298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lvl1pPr algn="ctr"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‹#›</a:t>
            </a:fld>
            <a:endParaRPr lang="fr-FR" spc="-25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3E91BF1-2710-7ED8-048E-74B18397B3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7508" y="4806683"/>
            <a:ext cx="215900" cy="342900"/>
          </a:xfrm>
          <a:prstGeom prst="rect">
            <a:avLst/>
          </a:prstGeom>
        </p:spPr>
      </p:pic>
      <p:sp>
        <p:nvSpPr>
          <p:cNvPr id="12" name="object 42">
            <a:extLst>
              <a:ext uri="{FF2B5EF4-FFF2-40B4-BE49-F238E27FC236}">
                <a16:creationId xmlns:a16="http://schemas.microsoft.com/office/drawing/2014/main" id="{24E6CE2F-447E-C244-9200-9281D7465BC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7508" y="4914997"/>
            <a:ext cx="215900" cy="14298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lvl1pPr algn="ctr"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‹#›</a:t>
            </a:fld>
            <a:endParaRPr lang="fr-FR"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D0951D-9C46-40D2-47B4-1DC1747E5F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57508" y="4806683"/>
            <a:ext cx="215900" cy="342900"/>
          </a:xfrm>
          <a:prstGeom prst="rect">
            <a:avLst/>
          </a:prstGeom>
        </p:spPr>
      </p:pic>
      <p:sp>
        <p:nvSpPr>
          <p:cNvPr id="8" name="object 42">
            <a:extLst>
              <a:ext uri="{FF2B5EF4-FFF2-40B4-BE49-F238E27FC236}">
                <a16:creationId xmlns:a16="http://schemas.microsoft.com/office/drawing/2014/main" id="{9CB6CF5E-4029-7197-4B0E-3F9F9E36713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57508" y="4914997"/>
            <a:ext cx="215900" cy="142988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>
            <a:lvl1pPr algn="ctr">
              <a:defRPr sz="8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‹#›</a:t>
            </a:fld>
            <a:endParaRPr lang="fr-FR" spc="-25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370B11E4-49B1-EEAC-9751-CD0A8D20B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933" y="-701675"/>
            <a:ext cx="7494133" cy="716276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857788"/>
            <a:ext cx="9144000" cy="287020"/>
          </a:xfrm>
          <a:custGeom>
            <a:avLst/>
            <a:gdLst/>
            <a:ahLst/>
            <a:cxnLst/>
            <a:rect l="l" t="t" r="r" b="b"/>
            <a:pathLst>
              <a:path w="9144000" h="287020">
                <a:moveTo>
                  <a:pt x="9144000" y="0"/>
                </a:moveTo>
                <a:lnTo>
                  <a:pt x="0" y="0"/>
                </a:lnTo>
                <a:lnTo>
                  <a:pt x="0" y="286613"/>
                </a:lnTo>
                <a:lnTo>
                  <a:pt x="9144000" y="286613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494656" y="4869191"/>
            <a:ext cx="141604" cy="163829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1" i="0">
                <a:solidFill>
                  <a:schemeClr val="bg1"/>
                </a:solidFill>
                <a:latin typeface="Open Sans Semibold"/>
                <a:cs typeface="Open Sans Semibold"/>
              </a:defRPr>
            </a:lvl1pPr>
          </a:lstStyle>
          <a:p>
            <a:pPr marL="12700">
              <a:lnSpc>
                <a:spcPct val="100000"/>
              </a:lnSpc>
              <a:spcBef>
                <a:spcPts val="15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01CE6DC-65E4-93F6-8055-0505994580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651574" y="2235834"/>
            <a:ext cx="1840852" cy="479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2CAA1A8-E744-E3C9-F08A-B48C5EB2A97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24625" y="4708832"/>
            <a:ext cx="292100" cy="2921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 userDrawn="1"/>
        </p:nvSpPr>
        <p:spPr>
          <a:xfrm>
            <a:off x="0" y="648004"/>
            <a:ext cx="9144000" cy="4496435"/>
          </a:xfrm>
          <a:custGeom>
            <a:avLst/>
            <a:gdLst/>
            <a:ahLst/>
            <a:cxnLst/>
            <a:rect l="l" t="t" r="r" b="b"/>
            <a:pathLst>
              <a:path w="9144000" h="4496435">
                <a:moveTo>
                  <a:pt x="9144000" y="0"/>
                </a:moveTo>
                <a:lnTo>
                  <a:pt x="0" y="0"/>
                </a:lnTo>
                <a:lnTo>
                  <a:pt x="0" y="4496396"/>
                </a:lnTo>
                <a:lnTo>
                  <a:pt x="9144000" y="4496396"/>
                </a:lnTo>
                <a:lnTo>
                  <a:pt x="9144000" y="0"/>
                </a:lnTo>
                <a:close/>
              </a:path>
            </a:pathLst>
          </a:custGeom>
          <a:solidFill>
            <a:srgbClr val="F3F5F7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492199"/>
            <a:ext cx="2952115" cy="3652520"/>
          </a:xfrm>
          <a:custGeom>
            <a:avLst/>
            <a:gdLst/>
            <a:ahLst/>
            <a:cxnLst/>
            <a:rect l="l" t="t" r="r" b="b"/>
            <a:pathLst>
              <a:path w="2952115" h="3652520">
                <a:moveTo>
                  <a:pt x="487857" y="3352342"/>
                </a:moveTo>
                <a:lnTo>
                  <a:pt x="0" y="2061502"/>
                </a:lnTo>
                <a:lnTo>
                  <a:pt x="0" y="2091194"/>
                </a:lnTo>
                <a:lnTo>
                  <a:pt x="475894" y="3350387"/>
                </a:lnTo>
                <a:lnTo>
                  <a:pt x="228892" y="3652202"/>
                </a:lnTo>
                <a:lnTo>
                  <a:pt x="242455" y="3652202"/>
                </a:lnTo>
                <a:lnTo>
                  <a:pt x="487857" y="3352342"/>
                </a:lnTo>
                <a:close/>
              </a:path>
              <a:path w="2952115" h="3652520">
                <a:moveTo>
                  <a:pt x="540308" y="3343897"/>
                </a:moveTo>
                <a:lnTo>
                  <a:pt x="0" y="1975358"/>
                </a:lnTo>
                <a:lnTo>
                  <a:pt x="0" y="2003945"/>
                </a:lnTo>
                <a:lnTo>
                  <a:pt x="528320" y="3342119"/>
                </a:lnTo>
                <a:lnTo>
                  <a:pt x="282168" y="3652202"/>
                </a:lnTo>
                <a:lnTo>
                  <a:pt x="295567" y="3652202"/>
                </a:lnTo>
                <a:lnTo>
                  <a:pt x="540308" y="3343897"/>
                </a:lnTo>
                <a:close/>
              </a:path>
              <a:path w="2952115" h="3652520">
                <a:moveTo>
                  <a:pt x="592734" y="3335426"/>
                </a:moveTo>
                <a:lnTo>
                  <a:pt x="0" y="1894192"/>
                </a:lnTo>
                <a:lnTo>
                  <a:pt x="0" y="1921789"/>
                </a:lnTo>
                <a:lnTo>
                  <a:pt x="580732" y="3333826"/>
                </a:lnTo>
                <a:lnTo>
                  <a:pt x="335419" y="3652202"/>
                </a:lnTo>
                <a:lnTo>
                  <a:pt x="348665" y="3652202"/>
                </a:lnTo>
                <a:lnTo>
                  <a:pt x="592734" y="3335426"/>
                </a:lnTo>
                <a:close/>
              </a:path>
              <a:path w="2952115" h="3652520">
                <a:moveTo>
                  <a:pt x="645185" y="3326981"/>
                </a:moveTo>
                <a:lnTo>
                  <a:pt x="0" y="1817319"/>
                </a:lnTo>
                <a:lnTo>
                  <a:pt x="0" y="1844014"/>
                </a:lnTo>
                <a:lnTo>
                  <a:pt x="633158" y="3325545"/>
                </a:lnTo>
                <a:lnTo>
                  <a:pt x="388658" y="3652202"/>
                </a:lnTo>
                <a:lnTo>
                  <a:pt x="401777" y="3652202"/>
                </a:lnTo>
                <a:lnTo>
                  <a:pt x="645185" y="3326981"/>
                </a:lnTo>
                <a:close/>
              </a:path>
              <a:path w="2952115" h="3652520">
                <a:moveTo>
                  <a:pt x="697623" y="3318548"/>
                </a:moveTo>
                <a:lnTo>
                  <a:pt x="0" y="1744103"/>
                </a:lnTo>
                <a:lnTo>
                  <a:pt x="0" y="1770011"/>
                </a:lnTo>
                <a:lnTo>
                  <a:pt x="685571" y="3317265"/>
                </a:lnTo>
                <a:lnTo>
                  <a:pt x="441883" y="3652202"/>
                </a:lnTo>
                <a:lnTo>
                  <a:pt x="454863" y="3652202"/>
                </a:lnTo>
                <a:lnTo>
                  <a:pt x="697623" y="3318548"/>
                </a:lnTo>
                <a:close/>
              </a:path>
              <a:path w="2952115" h="3652520">
                <a:moveTo>
                  <a:pt x="750062" y="3310115"/>
                </a:moveTo>
                <a:lnTo>
                  <a:pt x="0" y="1674088"/>
                </a:lnTo>
                <a:lnTo>
                  <a:pt x="0" y="1699247"/>
                </a:lnTo>
                <a:lnTo>
                  <a:pt x="737997" y="3308972"/>
                </a:lnTo>
                <a:lnTo>
                  <a:pt x="495109" y="3652202"/>
                </a:lnTo>
                <a:lnTo>
                  <a:pt x="507961" y="3652202"/>
                </a:lnTo>
                <a:lnTo>
                  <a:pt x="750062" y="3310115"/>
                </a:lnTo>
                <a:close/>
              </a:path>
              <a:path w="2952115" h="3652520">
                <a:moveTo>
                  <a:pt x="802500" y="3301669"/>
                </a:moveTo>
                <a:lnTo>
                  <a:pt x="0" y="1606829"/>
                </a:lnTo>
                <a:lnTo>
                  <a:pt x="0" y="1631340"/>
                </a:lnTo>
                <a:lnTo>
                  <a:pt x="790435" y="3300692"/>
                </a:lnTo>
                <a:lnTo>
                  <a:pt x="548322" y="3652202"/>
                </a:lnTo>
                <a:lnTo>
                  <a:pt x="561060" y="3652202"/>
                </a:lnTo>
                <a:lnTo>
                  <a:pt x="802500" y="3301669"/>
                </a:lnTo>
                <a:close/>
              </a:path>
              <a:path w="2952115" h="3652520">
                <a:moveTo>
                  <a:pt x="854938" y="3293224"/>
                </a:moveTo>
                <a:lnTo>
                  <a:pt x="0" y="1541995"/>
                </a:lnTo>
                <a:lnTo>
                  <a:pt x="0" y="1565922"/>
                </a:lnTo>
                <a:lnTo>
                  <a:pt x="842848" y="3292398"/>
                </a:lnTo>
                <a:lnTo>
                  <a:pt x="601510" y="3652202"/>
                </a:lnTo>
                <a:lnTo>
                  <a:pt x="614146" y="3652202"/>
                </a:lnTo>
                <a:lnTo>
                  <a:pt x="854938" y="3293224"/>
                </a:lnTo>
                <a:close/>
              </a:path>
              <a:path w="2952115" h="3652520">
                <a:moveTo>
                  <a:pt x="907376" y="3284791"/>
                </a:moveTo>
                <a:lnTo>
                  <a:pt x="0" y="1479346"/>
                </a:lnTo>
                <a:lnTo>
                  <a:pt x="0" y="1502714"/>
                </a:lnTo>
                <a:lnTo>
                  <a:pt x="895273" y="3284105"/>
                </a:lnTo>
                <a:lnTo>
                  <a:pt x="654697" y="3652202"/>
                </a:lnTo>
                <a:lnTo>
                  <a:pt x="667232" y="3652202"/>
                </a:lnTo>
                <a:lnTo>
                  <a:pt x="907376" y="3284791"/>
                </a:lnTo>
                <a:close/>
              </a:path>
              <a:path w="2952115" h="3652520">
                <a:moveTo>
                  <a:pt x="959802" y="3276358"/>
                </a:moveTo>
                <a:lnTo>
                  <a:pt x="0" y="1418602"/>
                </a:lnTo>
                <a:lnTo>
                  <a:pt x="0" y="1441450"/>
                </a:lnTo>
                <a:lnTo>
                  <a:pt x="947712" y="3275812"/>
                </a:lnTo>
                <a:lnTo>
                  <a:pt x="707859" y="3652202"/>
                </a:lnTo>
                <a:lnTo>
                  <a:pt x="720305" y="3652202"/>
                </a:lnTo>
                <a:lnTo>
                  <a:pt x="959802" y="3276358"/>
                </a:lnTo>
                <a:close/>
              </a:path>
              <a:path w="2952115" h="3652520">
                <a:moveTo>
                  <a:pt x="1012240" y="3267913"/>
                </a:moveTo>
                <a:lnTo>
                  <a:pt x="0" y="1359522"/>
                </a:lnTo>
                <a:lnTo>
                  <a:pt x="0" y="1381937"/>
                </a:lnTo>
                <a:lnTo>
                  <a:pt x="1000137" y="3267506"/>
                </a:lnTo>
                <a:lnTo>
                  <a:pt x="761034" y="3652202"/>
                </a:lnTo>
                <a:lnTo>
                  <a:pt x="773391" y="3652202"/>
                </a:lnTo>
                <a:lnTo>
                  <a:pt x="1012240" y="3267913"/>
                </a:lnTo>
                <a:close/>
              </a:path>
              <a:path w="2952115" h="3652520">
                <a:moveTo>
                  <a:pt x="1064666" y="3259493"/>
                </a:moveTo>
                <a:lnTo>
                  <a:pt x="0" y="1302004"/>
                </a:lnTo>
                <a:lnTo>
                  <a:pt x="0" y="1323975"/>
                </a:lnTo>
                <a:lnTo>
                  <a:pt x="1052563" y="3259213"/>
                </a:lnTo>
                <a:lnTo>
                  <a:pt x="814197" y="3652202"/>
                </a:lnTo>
                <a:lnTo>
                  <a:pt x="826452" y="3652202"/>
                </a:lnTo>
                <a:lnTo>
                  <a:pt x="1064666" y="3259493"/>
                </a:lnTo>
                <a:close/>
              </a:path>
              <a:path w="2952115" h="3652520">
                <a:moveTo>
                  <a:pt x="1117092" y="3251073"/>
                </a:moveTo>
                <a:lnTo>
                  <a:pt x="0" y="1245819"/>
                </a:lnTo>
                <a:lnTo>
                  <a:pt x="0" y="1267409"/>
                </a:lnTo>
                <a:lnTo>
                  <a:pt x="1105001" y="3250908"/>
                </a:lnTo>
                <a:lnTo>
                  <a:pt x="867346" y="3652202"/>
                </a:lnTo>
                <a:lnTo>
                  <a:pt x="879538" y="3652202"/>
                </a:lnTo>
                <a:lnTo>
                  <a:pt x="1117092" y="3251073"/>
                </a:lnTo>
                <a:close/>
              </a:path>
              <a:path w="2952115" h="3652520">
                <a:moveTo>
                  <a:pt x="1169517" y="3242653"/>
                </a:moveTo>
                <a:lnTo>
                  <a:pt x="0" y="1190917"/>
                </a:lnTo>
                <a:lnTo>
                  <a:pt x="0" y="1212100"/>
                </a:lnTo>
                <a:lnTo>
                  <a:pt x="1157414" y="3242614"/>
                </a:lnTo>
                <a:lnTo>
                  <a:pt x="920470" y="3652202"/>
                </a:lnTo>
                <a:lnTo>
                  <a:pt x="932599" y="3652202"/>
                </a:lnTo>
                <a:lnTo>
                  <a:pt x="1169517" y="3242653"/>
                </a:lnTo>
                <a:close/>
              </a:path>
              <a:path w="2952115" h="3652520">
                <a:moveTo>
                  <a:pt x="1221955" y="3234232"/>
                </a:moveTo>
                <a:lnTo>
                  <a:pt x="0" y="1137094"/>
                </a:lnTo>
                <a:lnTo>
                  <a:pt x="0" y="1157947"/>
                </a:lnTo>
                <a:lnTo>
                  <a:pt x="1209852" y="3234309"/>
                </a:lnTo>
                <a:lnTo>
                  <a:pt x="973620" y="3652202"/>
                </a:lnTo>
                <a:lnTo>
                  <a:pt x="985685" y="3652202"/>
                </a:lnTo>
                <a:lnTo>
                  <a:pt x="1221955" y="3234232"/>
                </a:lnTo>
                <a:close/>
              </a:path>
              <a:path w="2952115" h="3652520">
                <a:moveTo>
                  <a:pt x="1274394" y="3225800"/>
                </a:moveTo>
                <a:lnTo>
                  <a:pt x="0" y="1084275"/>
                </a:lnTo>
                <a:lnTo>
                  <a:pt x="0" y="1104811"/>
                </a:lnTo>
                <a:lnTo>
                  <a:pt x="1262278" y="3225990"/>
                </a:lnTo>
                <a:lnTo>
                  <a:pt x="1026744" y="3652202"/>
                </a:lnTo>
                <a:lnTo>
                  <a:pt x="1038745" y="3652202"/>
                </a:lnTo>
                <a:lnTo>
                  <a:pt x="1274394" y="3225800"/>
                </a:lnTo>
                <a:close/>
              </a:path>
              <a:path w="2952115" h="3652520">
                <a:moveTo>
                  <a:pt x="1326819" y="3217380"/>
                </a:moveTo>
                <a:lnTo>
                  <a:pt x="0" y="1032395"/>
                </a:lnTo>
                <a:lnTo>
                  <a:pt x="0" y="1052626"/>
                </a:lnTo>
                <a:lnTo>
                  <a:pt x="1314716" y="3217684"/>
                </a:lnTo>
                <a:lnTo>
                  <a:pt x="1079881" y="3652202"/>
                </a:lnTo>
                <a:lnTo>
                  <a:pt x="1091819" y="3652202"/>
                </a:lnTo>
                <a:lnTo>
                  <a:pt x="1326819" y="3217380"/>
                </a:lnTo>
                <a:close/>
              </a:path>
              <a:path w="2952115" h="3652520">
                <a:moveTo>
                  <a:pt x="1379232" y="3208959"/>
                </a:moveTo>
                <a:lnTo>
                  <a:pt x="0" y="981341"/>
                </a:lnTo>
                <a:lnTo>
                  <a:pt x="0" y="1001306"/>
                </a:lnTo>
                <a:lnTo>
                  <a:pt x="1367142" y="3209379"/>
                </a:lnTo>
                <a:lnTo>
                  <a:pt x="1132992" y="3652202"/>
                </a:lnTo>
                <a:lnTo>
                  <a:pt x="1144866" y="3652202"/>
                </a:lnTo>
                <a:lnTo>
                  <a:pt x="1379232" y="3208959"/>
                </a:lnTo>
                <a:close/>
              </a:path>
              <a:path w="2952115" h="3652520">
                <a:moveTo>
                  <a:pt x="1431671" y="3200552"/>
                </a:moveTo>
                <a:lnTo>
                  <a:pt x="0" y="931100"/>
                </a:lnTo>
                <a:lnTo>
                  <a:pt x="0" y="950772"/>
                </a:lnTo>
                <a:lnTo>
                  <a:pt x="1419580" y="3201073"/>
                </a:lnTo>
                <a:lnTo>
                  <a:pt x="1186116" y="3652202"/>
                </a:lnTo>
                <a:lnTo>
                  <a:pt x="1197940" y="3652202"/>
                </a:lnTo>
                <a:lnTo>
                  <a:pt x="1431671" y="3200552"/>
                </a:lnTo>
                <a:close/>
              </a:path>
              <a:path w="2952115" h="3652520">
                <a:moveTo>
                  <a:pt x="1484096" y="3192132"/>
                </a:moveTo>
                <a:lnTo>
                  <a:pt x="0" y="881532"/>
                </a:lnTo>
                <a:lnTo>
                  <a:pt x="0" y="900950"/>
                </a:lnTo>
                <a:lnTo>
                  <a:pt x="1472018" y="3192754"/>
                </a:lnTo>
                <a:lnTo>
                  <a:pt x="1239215" y="3652202"/>
                </a:lnTo>
                <a:lnTo>
                  <a:pt x="1250988" y="3652202"/>
                </a:lnTo>
                <a:lnTo>
                  <a:pt x="1484096" y="3192132"/>
                </a:lnTo>
                <a:close/>
              </a:path>
              <a:path w="2952115" h="3652520">
                <a:moveTo>
                  <a:pt x="1536522" y="3183712"/>
                </a:moveTo>
                <a:lnTo>
                  <a:pt x="1689" y="835190"/>
                </a:lnTo>
                <a:lnTo>
                  <a:pt x="0" y="835266"/>
                </a:lnTo>
                <a:lnTo>
                  <a:pt x="0" y="851801"/>
                </a:lnTo>
                <a:lnTo>
                  <a:pt x="1524457" y="3184436"/>
                </a:lnTo>
                <a:lnTo>
                  <a:pt x="1292326" y="3652202"/>
                </a:lnTo>
                <a:lnTo>
                  <a:pt x="1304048" y="3652202"/>
                </a:lnTo>
                <a:lnTo>
                  <a:pt x="1536522" y="3183712"/>
                </a:lnTo>
                <a:close/>
              </a:path>
              <a:path w="2952115" h="3652520">
                <a:moveTo>
                  <a:pt x="1588947" y="3175304"/>
                </a:moveTo>
                <a:lnTo>
                  <a:pt x="13258" y="804252"/>
                </a:lnTo>
                <a:lnTo>
                  <a:pt x="0" y="804913"/>
                </a:lnTo>
                <a:lnTo>
                  <a:pt x="0" y="815428"/>
                </a:lnTo>
                <a:lnTo>
                  <a:pt x="7823" y="815047"/>
                </a:lnTo>
                <a:lnTo>
                  <a:pt x="1576882" y="3176117"/>
                </a:lnTo>
                <a:lnTo>
                  <a:pt x="1345425" y="3652202"/>
                </a:lnTo>
                <a:lnTo>
                  <a:pt x="1357096" y="3652202"/>
                </a:lnTo>
                <a:lnTo>
                  <a:pt x="1588947" y="3175304"/>
                </a:lnTo>
                <a:close/>
              </a:path>
              <a:path w="2952115" h="3652520">
                <a:moveTo>
                  <a:pt x="1641360" y="3166884"/>
                </a:moveTo>
                <a:lnTo>
                  <a:pt x="24828" y="773303"/>
                </a:lnTo>
                <a:lnTo>
                  <a:pt x="0" y="774712"/>
                </a:lnTo>
                <a:lnTo>
                  <a:pt x="0" y="785228"/>
                </a:lnTo>
                <a:lnTo>
                  <a:pt x="19481" y="784123"/>
                </a:lnTo>
                <a:lnTo>
                  <a:pt x="1629321" y="3167786"/>
                </a:lnTo>
                <a:lnTo>
                  <a:pt x="1398524" y="3652202"/>
                </a:lnTo>
                <a:lnTo>
                  <a:pt x="1410144" y="3652202"/>
                </a:lnTo>
                <a:lnTo>
                  <a:pt x="1641360" y="3166884"/>
                </a:lnTo>
                <a:close/>
              </a:path>
              <a:path w="2952115" h="3652520">
                <a:moveTo>
                  <a:pt x="1693799" y="3158490"/>
                </a:moveTo>
                <a:lnTo>
                  <a:pt x="36410" y="742391"/>
                </a:lnTo>
                <a:lnTo>
                  <a:pt x="0" y="744702"/>
                </a:lnTo>
                <a:lnTo>
                  <a:pt x="0" y="755218"/>
                </a:lnTo>
                <a:lnTo>
                  <a:pt x="31115" y="753237"/>
                </a:lnTo>
                <a:lnTo>
                  <a:pt x="1681759" y="3159493"/>
                </a:lnTo>
                <a:lnTo>
                  <a:pt x="1451622" y="3652202"/>
                </a:lnTo>
                <a:lnTo>
                  <a:pt x="1463205" y="3652202"/>
                </a:lnTo>
                <a:lnTo>
                  <a:pt x="1693799" y="3158490"/>
                </a:lnTo>
                <a:close/>
              </a:path>
              <a:path w="2952115" h="3652520">
                <a:moveTo>
                  <a:pt x="1746224" y="3150070"/>
                </a:moveTo>
                <a:lnTo>
                  <a:pt x="47980" y="711441"/>
                </a:lnTo>
                <a:lnTo>
                  <a:pt x="0" y="714819"/>
                </a:lnTo>
                <a:lnTo>
                  <a:pt x="0" y="725347"/>
                </a:lnTo>
                <a:lnTo>
                  <a:pt x="42773" y="722325"/>
                </a:lnTo>
                <a:lnTo>
                  <a:pt x="1734185" y="3151162"/>
                </a:lnTo>
                <a:lnTo>
                  <a:pt x="1504708" y="3652202"/>
                </a:lnTo>
                <a:lnTo>
                  <a:pt x="1516253" y="3652202"/>
                </a:lnTo>
                <a:lnTo>
                  <a:pt x="1746224" y="3150070"/>
                </a:lnTo>
                <a:close/>
              </a:path>
              <a:path w="2952115" h="3652520">
                <a:moveTo>
                  <a:pt x="1798650" y="3141675"/>
                </a:moveTo>
                <a:lnTo>
                  <a:pt x="59550" y="680491"/>
                </a:lnTo>
                <a:lnTo>
                  <a:pt x="0" y="685088"/>
                </a:lnTo>
                <a:lnTo>
                  <a:pt x="0" y="695617"/>
                </a:lnTo>
                <a:lnTo>
                  <a:pt x="54419" y="691426"/>
                </a:lnTo>
                <a:lnTo>
                  <a:pt x="1786623" y="3142831"/>
                </a:lnTo>
                <a:lnTo>
                  <a:pt x="1557794" y="3652202"/>
                </a:lnTo>
                <a:lnTo>
                  <a:pt x="1569300" y="3652202"/>
                </a:lnTo>
                <a:lnTo>
                  <a:pt x="1798650" y="3141675"/>
                </a:lnTo>
                <a:close/>
              </a:path>
              <a:path w="2952115" h="3652520">
                <a:moveTo>
                  <a:pt x="1851075" y="3133267"/>
                </a:moveTo>
                <a:lnTo>
                  <a:pt x="71132" y="649566"/>
                </a:lnTo>
                <a:lnTo>
                  <a:pt x="0" y="655510"/>
                </a:lnTo>
                <a:lnTo>
                  <a:pt x="0" y="666038"/>
                </a:lnTo>
                <a:lnTo>
                  <a:pt x="66078" y="660514"/>
                </a:lnTo>
                <a:lnTo>
                  <a:pt x="1839048" y="3134512"/>
                </a:lnTo>
                <a:lnTo>
                  <a:pt x="1610880" y="3652202"/>
                </a:lnTo>
                <a:lnTo>
                  <a:pt x="1622348" y="3652202"/>
                </a:lnTo>
                <a:lnTo>
                  <a:pt x="1851075" y="3133267"/>
                </a:lnTo>
                <a:close/>
              </a:path>
              <a:path w="2952115" h="3652520">
                <a:moveTo>
                  <a:pt x="1903501" y="3124860"/>
                </a:moveTo>
                <a:lnTo>
                  <a:pt x="82702" y="618629"/>
                </a:lnTo>
                <a:lnTo>
                  <a:pt x="0" y="626059"/>
                </a:lnTo>
                <a:lnTo>
                  <a:pt x="0" y="636612"/>
                </a:lnTo>
                <a:lnTo>
                  <a:pt x="77724" y="629627"/>
                </a:lnTo>
                <a:lnTo>
                  <a:pt x="1891499" y="3126194"/>
                </a:lnTo>
                <a:lnTo>
                  <a:pt x="1663954" y="3652202"/>
                </a:lnTo>
                <a:lnTo>
                  <a:pt x="1675409" y="3652202"/>
                </a:lnTo>
                <a:lnTo>
                  <a:pt x="1903501" y="3124860"/>
                </a:lnTo>
                <a:close/>
              </a:path>
              <a:path w="2952115" h="3652520">
                <a:moveTo>
                  <a:pt x="1955939" y="3116465"/>
                </a:moveTo>
                <a:lnTo>
                  <a:pt x="94284" y="587679"/>
                </a:lnTo>
                <a:lnTo>
                  <a:pt x="0" y="596734"/>
                </a:lnTo>
                <a:lnTo>
                  <a:pt x="0" y="607288"/>
                </a:lnTo>
                <a:lnTo>
                  <a:pt x="89357" y="598716"/>
                </a:lnTo>
                <a:lnTo>
                  <a:pt x="1943938" y="3117862"/>
                </a:lnTo>
                <a:lnTo>
                  <a:pt x="1717052" y="3652202"/>
                </a:lnTo>
                <a:lnTo>
                  <a:pt x="1728457" y="3652202"/>
                </a:lnTo>
                <a:lnTo>
                  <a:pt x="1955939" y="3116465"/>
                </a:lnTo>
                <a:close/>
              </a:path>
              <a:path w="2952115" h="3652520">
                <a:moveTo>
                  <a:pt x="2008352" y="3108058"/>
                </a:moveTo>
                <a:lnTo>
                  <a:pt x="105867" y="556755"/>
                </a:lnTo>
                <a:lnTo>
                  <a:pt x="0" y="567550"/>
                </a:lnTo>
                <a:lnTo>
                  <a:pt x="0" y="578104"/>
                </a:lnTo>
                <a:lnTo>
                  <a:pt x="101003" y="567804"/>
                </a:lnTo>
                <a:lnTo>
                  <a:pt x="1996363" y="3109531"/>
                </a:lnTo>
                <a:lnTo>
                  <a:pt x="1770113" y="3652202"/>
                </a:lnTo>
                <a:lnTo>
                  <a:pt x="1781492" y="3652202"/>
                </a:lnTo>
                <a:lnTo>
                  <a:pt x="2008352" y="3108058"/>
                </a:lnTo>
                <a:close/>
              </a:path>
              <a:path w="2952115" h="3652520">
                <a:moveTo>
                  <a:pt x="2060778" y="3099663"/>
                </a:moveTo>
                <a:lnTo>
                  <a:pt x="117449" y="525830"/>
                </a:lnTo>
                <a:lnTo>
                  <a:pt x="0" y="538492"/>
                </a:lnTo>
                <a:lnTo>
                  <a:pt x="0" y="549046"/>
                </a:lnTo>
                <a:lnTo>
                  <a:pt x="112649" y="536905"/>
                </a:lnTo>
                <a:lnTo>
                  <a:pt x="2048789" y="3101213"/>
                </a:lnTo>
                <a:lnTo>
                  <a:pt x="1823186" y="3652202"/>
                </a:lnTo>
                <a:lnTo>
                  <a:pt x="1834540" y="3652202"/>
                </a:lnTo>
                <a:lnTo>
                  <a:pt x="2060778" y="3099663"/>
                </a:lnTo>
                <a:close/>
              </a:path>
              <a:path w="2952115" h="3652520">
                <a:moveTo>
                  <a:pt x="2113203" y="3091256"/>
                </a:moveTo>
                <a:lnTo>
                  <a:pt x="129032" y="494893"/>
                </a:lnTo>
                <a:lnTo>
                  <a:pt x="0" y="509536"/>
                </a:lnTo>
                <a:lnTo>
                  <a:pt x="0" y="520103"/>
                </a:lnTo>
                <a:lnTo>
                  <a:pt x="124307" y="506006"/>
                </a:lnTo>
                <a:lnTo>
                  <a:pt x="2101240" y="3092881"/>
                </a:lnTo>
                <a:lnTo>
                  <a:pt x="1876259" y="3652202"/>
                </a:lnTo>
                <a:lnTo>
                  <a:pt x="1887575" y="3652202"/>
                </a:lnTo>
                <a:lnTo>
                  <a:pt x="2113203" y="3091256"/>
                </a:lnTo>
                <a:close/>
              </a:path>
              <a:path w="2952115" h="3652520">
                <a:moveTo>
                  <a:pt x="2165629" y="3082848"/>
                </a:moveTo>
                <a:lnTo>
                  <a:pt x="140614" y="463956"/>
                </a:lnTo>
                <a:lnTo>
                  <a:pt x="0" y="480695"/>
                </a:lnTo>
                <a:lnTo>
                  <a:pt x="0" y="491261"/>
                </a:lnTo>
                <a:lnTo>
                  <a:pt x="135953" y="475068"/>
                </a:lnTo>
                <a:lnTo>
                  <a:pt x="2153678" y="3084538"/>
                </a:lnTo>
                <a:lnTo>
                  <a:pt x="1929333" y="3652202"/>
                </a:lnTo>
                <a:lnTo>
                  <a:pt x="1940623" y="3652202"/>
                </a:lnTo>
                <a:lnTo>
                  <a:pt x="2165629" y="3082848"/>
                </a:lnTo>
                <a:close/>
              </a:path>
              <a:path w="2952115" h="3652520">
                <a:moveTo>
                  <a:pt x="2218055" y="3074454"/>
                </a:moveTo>
                <a:lnTo>
                  <a:pt x="152196" y="433031"/>
                </a:lnTo>
                <a:lnTo>
                  <a:pt x="0" y="451980"/>
                </a:lnTo>
                <a:lnTo>
                  <a:pt x="0" y="462559"/>
                </a:lnTo>
                <a:lnTo>
                  <a:pt x="147586" y="444182"/>
                </a:lnTo>
                <a:lnTo>
                  <a:pt x="2206117" y="3076232"/>
                </a:lnTo>
                <a:lnTo>
                  <a:pt x="1982406" y="3652202"/>
                </a:lnTo>
                <a:lnTo>
                  <a:pt x="1993646" y="3652202"/>
                </a:lnTo>
                <a:lnTo>
                  <a:pt x="2218055" y="3074454"/>
                </a:lnTo>
                <a:close/>
              </a:path>
              <a:path w="2952115" h="3652520">
                <a:moveTo>
                  <a:pt x="2270480" y="3066072"/>
                </a:moveTo>
                <a:lnTo>
                  <a:pt x="163766" y="402107"/>
                </a:lnTo>
                <a:lnTo>
                  <a:pt x="0" y="423367"/>
                </a:lnTo>
                <a:lnTo>
                  <a:pt x="0" y="433946"/>
                </a:lnTo>
                <a:lnTo>
                  <a:pt x="159232" y="413270"/>
                </a:lnTo>
                <a:lnTo>
                  <a:pt x="2258542" y="3067888"/>
                </a:lnTo>
                <a:lnTo>
                  <a:pt x="2035454" y="3652202"/>
                </a:lnTo>
                <a:lnTo>
                  <a:pt x="2046693" y="3652202"/>
                </a:lnTo>
                <a:lnTo>
                  <a:pt x="2270480" y="3066072"/>
                </a:lnTo>
                <a:close/>
              </a:path>
              <a:path w="2952115" h="3652520">
                <a:moveTo>
                  <a:pt x="2322906" y="3057664"/>
                </a:moveTo>
                <a:lnTo>
                  <a:pt x="175361" y="371157"/>
                </a:lnTo>
                <a:lnTo>
                  <a:pt x="0" y="394830"/>
                </a:lnTo>
                <a:lnTo>
                  <a:pt x="0" y="405422"/>
                </a:lnTo>
                <a:lnTo>
                  <a:pt x="170878" y="382358"/>
                </a:lnTo>
                <a:lnTo>
                  <a:pt x="2310981" y="3059557"/>
                </a:lnTo>
                <a:lnTo>
                  <a:pt x="2088515" y="3652202"/>
                </a:lnTo>
                <a:lnTo>
                  <a:pt x="2099741" y="3652202"/>
                </a:lnTo>
                <a:lnTo>
                  <a:pt x="2322906" y="3057664"/>
                </a:lnTo>
                <a:close/>
              </a:path>
              <a:path w="2952115" h="3652520">
                <a:moveTo>
                  <a:pt x="2375331" y="3049270"/>
                </a:moveTo>
                <a:lnTo>
                  <a:pt x="186931" y="340233"/>
                </a:lnTo>
                <a:lnTo>
                  <a:pt x="0" y="366420"/>
                </a:lnTo>
                <a:lnTo>
                  <a:pt x="0" y="377024"/>
                </a:lnTo>
                <a:lnTo>
                  <a:pt x="182511" y="351459"/>
                </a:lnTo>
                <a:lnTo>
                  <a:pt x="2363419" y="3051225"/>
                </a:lnTo>
                <a:lnTo>
                  <a:pt x="2141575" y="3652202"/>
                </a:lnTo>
                <a:lnTo>
                  <a:pt x="2152764" y="3652202"/>
                </a:lnTo>
                <a:lnTo>
                  <a:pt x="2375331" y="3049270"/>
                </a:lnTo>
                <a:close/>
              </a:path>
              <a:path w="2952115" h="3652520">
                <a:moveTo>
                  <a:pt x="2427757" y="3040875"/>
                </a:moveTo>
                <a:lnTo>
                  <a:pt x="198526" y="309295"/>
                </a:lnTo>
                <a:lnTo>
                  <a:pt x="0" y="338099"/>
                </a:lnTo>
                <a:lnTo>
                  <a:pt x="0" y="348716"/>
                </a:lnTo>
                <a:lnTo>
                  <a:pt x="194144" y="320548"/>
                </a:lnTo>
                <a:lnTo>
                  <a:pt x="2415857" y="3042882"/>
                </a:lnTo>
                <a:lnTo>
                  <a:pt x="2194636" y="3652202"/>
                </a:lnTo>
                <a:lnTo>
                  <a:pt x="2205812" y="3652202"/>
                </a:lnTo>
                <a:lnTo>
                  <a:pt x="2427757" y="3040875"/>
                </a:lnTo>
                <a:close/>
              </a:path>
              <a:path w="2952115" h="3652520">
                <a:moveTo>
                  <a:pt x="2480170" y="3032468"/>
                </a:moveTo>
                <a:lnTo>
                  <a:pt x="210121" y="278371"/>
                </a:lnTo>
                <a:lnTo>
                  <a:pt x="0" y="309867"/>
                </a:lnTo>
                <a:lnTo>
                  <a:pt x="0" y="320484"/>
                </a:lnTo>
                <a:lnTo>
                  <a:pt x="205790" y="289636"/>
                </a:lnTo>
                <a:lnTo>
                  <a:pt x="2468283" y="3034550"/>
                </a:lnTo>
                <a:lnTo>
                  <a:pt x="2247696" y="3652202"/>
                </a:lnTo>
                <a:lnTo>
                  <a:pt x="2258834" y="3652202"/>
                </a:lnTo>
                <a:lnTo>
                  <a:pt x="2480170" y="3032468"/>
                </a:lnTo>
                <a:close/>
              </a:path>
              <a:path w="2952115" h="3652520">
                <a:moveTo>
                  <a:pt x="2532596" y="3024086"/>
                </a:moveTo>
                <a:lnTo>
                  <a:pt x="221691" y="247434"/>
                </a:lnTo>
                <a:lnTo>
                  <a:pt x="0" y="281724"/>
                </a:lnTo>
                <a:lnTo>
                  <a:pt x="0" y="292341"/>
                </a:lnTo>
                <a:lnTo>
                  <a:pt x="217436" y="258711"/>
                </a:lnTo>
                <a:lnTo>
                  <a:pt x="2520721" y="3026219"/>
                </a:lnTo>
                <a:lnTo>
                  <a:pt x="2300744" y="3652202"/>
                </a:lnTo>
                <a:lnTo>
                  <a:pt x="2311870" y="3652202"/>
                </a:lnTo>
                <a:lnTo>
                  <a:pt x="2532596" y="3024086"/>
                </a:lnTo>
                <a:close/>
              </a:path>
              <a:path w="2952115" h="3652520">
                <a:moveTo>
                  <a:pt x="2585034" y="3015691"/>
                </a:moveTo>
                <a:lnTo>
                  <a:pt x="233286" y="216509"/>
                </a:lnTo>
                <a:lnTo>
                  <a:pt x="0" y="253669"/>
                </a:lnTo>
                <a:lnTo>
                  <a:pt x="0" y="264299"/>
                </a:lnTo>
                <a:lnTo>
                  <a:pt x="229069" y="227812"/>
                </a:lnTo>
                <a:lnTo>
                  <a:pt x="2573159" y="3017888"/>
                </a:lnTo>
                <a:lnTo>
                  <a:pt x="2353805" y="3652202"/>
                </a:lnTo>
                <a:lnTo>
                  <a:pt x="2364917" y="3652202"/>
                </a:lnTo>
                <a:lnTo>
                  <a:pt x="2585034" y="3015691"/>
                </a:lnTo>
                <a:close/>
              </a:path>
              <a:path w="2952115" h="3652520">
                <a:moveTo>
                  <a:pt x="2637447" y="3007296"/>
                </a:moveTo>
                <a:lnTo>
                  <a:pt x="244881" y="185585"/>
                </a:lnTo>
                <a:lnTo>
                  <a:pt x="0" y="225704"/>
                </a:lnTo>
                <a:lnTo>
                  <a:pt x="0" y="236334"/>
                </a:lnTo>
                <a:lnTo>
                  <a:pt x="240715" y="196900"/>
                </a:lnTo>
                <a:lnTo>
                  <a:pt x="2625598" y="3009557"/>
                </a:lnTo>
                <a:lnTo>
                  <a:pt x="2406853" y="3652202"/>
                </a:lnTo>
                <a:lnTo>
                  <a:pt x="2417940" y="3652202"/>
                </a:lnTo>
                <a:lnTo>
                  <a:pt x="2637447" y="3007296"/>
                </a:lnTo>
                <a:close/>
              </a:path>
              <a:path w="2952115" h="3652520">
                <a:moveTo>
                  <a:pt x="2689872" y="2998901"/>
                </a:moveTo>
                <a:lnTo>
                  <a:pt x="256463" y="154647"/>
                </a:lnTo>
                <a:lnTo>
                  <a:pt x="0" y="197815"/>
                </a:lnTo>
                <a:lnTo>
                  <a:pt x="0" y="208457"/>
                </a:lnTo>
                <a:lnTo>
                  <a:pt x="252336" y="165989"/>
                </a:lnTo>
                <a:lnTo>
                  <a:pt x="2678023" y="3001213"/>
                </a:lnTo>
                <a:lnTo>
                  <a:pt x="2459901" y="3652202"/>
                </a:lnTo>
                <a:lnTo>
                  <a:pt x="2470975" y="3652202"/>
                </a:lnTo>
                <a:lnTo>
                  <a:pt x="2689872" y="2998901"/>
                </a:lnTo>
                <a:close/>
              </a:path>
              <a:path w="2952115" h="3652520">
                <a:moveTo>
                  <a:pt x="2742298" y="2990507"/>
                </a:moveTo>
                <a:lnTo>
                  <a:pt x="268058" y="123723"/>
                </a:lnTo>
                <a:lnTo>
                  <a:pt x="0" y="170002"/>
                </a:lnTo>
                <a:lnTo>
                  <a:pt x="0" y="180644"/>
                </a:lnTo>
                <a:lnTo>
                  <a:pt x="263982" y="135064"/>
                </a:lnTo>
                <a:lnTo>
                  <a:pt x="2730462" y="2992882"/>
                </a:lnTo>
                <a:lnTo>
                  <a:pt x="2512949" y="3652202"/>
                </a:lnTo>
                <a:lnTo>
                  <a:pt x="2523998" y="3652202"/>
                </a:lnTo>
                <a:lnTo>
                  <a:pt x="2742298" y="2990507"/>
                </a:lnTo>
                <a:close/>
              </a:path>
              <a:path w="2952115" h="3652520">
                <a:moveTo>
                  <a:pt x="2794724" y="2982112"/>
                </a:moveTo>
                <a:lnTo>
                  <a:pt x="279641" y="92786"/>
                </a:lnTo>
                <a:lnTo>
                  <a:pt x="0" y="142265"/>
                </a:lnTo>
                <a:lnTo>
                  <a:pt x="0" y="152920"/>
                </a:lnTo>
                <a:lnTo>
                  <a:pt x="275628" y="104152"/>
                </a:lnTo>
                <a:lnTo>
                  <a:pt x="2782900" y="2984525"/>
                </a:lnTo>
                <a:lnTo>
                  <a:pt x="2565997" y="3652202"/>
                </a:lnTo>
                <a:lnTo>
                  <a:pt x="2577033" y="3652202"/>
                </a:lnTo>
                <a:lnTo>
                  <a:pt x="2794724" y="2982112"/>
                </a:lnTo>
                <a:close/>
              </a:path>
              <a:path w="2952115" h="3652520">
                <a:moveTo>
                  <a:pt x="2847162" y="2973730"/>
                </a:moveTo>
                <a:lnTo>
                  <a:pt x="291236" y="61861"/>
                </a:lnTo>
                <a:lnTo>
                  <a:pt x="0" y="114604"/>
                </a:lnTo>
                <a:lnTo>
                  <a:pt x="0" y="125272"/>
                </a:lnTo>
                <a:lnTo>
                  <a:pt x="287261" y="73240"/>
                </a:lnTo>
                <a:lnTo>
                  <a:pt x="2835338" y="2976181"/>
                </a:lnTo>
                <a:lnTo>
                  <a:pt x="2619044" y="3652202"/>
                </a:lnTo>
                <a:lnTo>
                  <a:pt x="2630068" y="3652202"/>
                </a:lnTo>
                <a:lnTo>
                  <a:pt x="2847162" y="2973730"/>
                </a:lnTo>
                <a:close/>
              </a:path>
              <a:path w="2952115" h="3652520">
                <a:moveTo>
                  <a:pt x="2899575" y="2965348"/>
                </a:moveTo>
                <a:lnTo>
                  <a:pt x="302831" y="30937"/>
                </a:lnTo>
                <a:lnTo>
                  <a:pt x="0" y="87020"/>
                </a:lnTo>
                <a:lnTo>
                  <a:pt x="0" y="97701"/>
                </a:lnTo>
                <a:lnTo>
                  <a:pt x="298894" y="42341"/>
                </a:lnTo>
                <a:lnTo>
                  <a:pt x="2887776" y="2967863"/>
                </a:lnTo>
                <a:lnTo>
                  <a:pt x="2672092" y="3652202"/>
                </a:lnTo>
                <a:lnTo>
                  <a:pt x="2683091" y="3652202"/>
                </a:lnTo>
                <a:lnTo>
                  <a:pt x="2899575" y="2965348"/>
                </a:lnTo>
                <a:close/>
              </a:path>
              <a:path w="2952115" h="3652520">
                <a:moveTo>
                  <a:pt x="2952000" y="2956953"/>
                </a:moveTo>
                <a:lnTo>
                  <a:pt x="314413" y="0"/>
                </a:lnTo>
                <a:lnTo>
                  <a:pt x="0" y="59499"/>
                </a:lnTo>
                <a:lnTo>
                  <a:pt x="0" y="70180"/>
                </a:lnTo>
                <a:lnTo>
                  <a:pt x="310527" y="11417"/>
                </a:lnTo>
                <a:lnTo>
                  <a:pt x="2940202" y="2959519"/>
                </a:lnTo>
                <a:lnTo>
                  <a:pt x="2725128" y="3652202"/>
                </a:lnTo>
                <a:lnTo>
                  <a:pt x="2736126" y="3652202"/>
                </a:lnTo>
                <a:lnTo>
                  <a:pt x="2952000" y="2956953"/>
                </a:lnTo>
                <a:close/>
              </a:path>
            </a:pathLst>
          </a:custGeom>
          <a:solidFill>
            <a:srgbClr val="E6EB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91400" y="2158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0"/>
                </a:moveTo>
                <a:lnTo>
                  <a:pt x="0" y="648004"/>
                </a:lnTo>
              </a:path>
            </a:pathLst>
          </a:custGeom>
          <a:ln w="12700">
            <a:solidFill>
              <a:srgbClr val="EEF2F4"/>
            </a:solidFill>
          </a:ln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153150" y="1"/>
            <a:ext cx="0" cy="648335"/>
          </a:xfrm>
          <a:custGeom>
            <a:avLst/>
            <a:gdLst/>
            <a:ahLst/>
            <a:cxnLst/>
            <a:rect l="l" t="t" r="r" b="b"/>
            <a:pathLst>
              <a:path h="648335">
                <a:moveTo>
                  <a:pt x="0" y="0"/>
                </a:moveTo>
                <a:lnTo>
                  <a:pt x="0" y="648004"/>
                </a:lnTo>
              </a:path>
            </a:pathLst>
          </a:custGeom>
          <a:ln w="12700">
            <a:solidFill>
              <a:srgbClr val="EEF2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300" y="154473"/>
            <a:ext cx="469900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pPr rtl="0"/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9563" y="1399654"/>
            <a:ext cx="3831590" cy="319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DFD10A74-32B2-7BE6-5B47-1B56792B4311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74396" y="208913"/>
            <a:ext cx="241300" cy="2413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7725B51-6B5F-A1F6-2A29-036E869E287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317805" y="205676"/>
            <a:ext cx="927100" cy="2413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6" r:id="rId3"/>
    <p:sldLayoutId id="2147483662" r:id="rId4"/>
    <p:sldLayoutId id="2147483663" r:id="rId5"/>
    <p:sldLayoutId id="2147483664" r:id="rId6"/>
    <p:sldLayoutId id="2147483665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21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9299" y="3771708"/>
            <a:ext cx="188590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GB" sz="1200" b="1" dirty="0">
                <a:solidFill>
                  <a:srgbClr val="231F20"/>
                </a:solidFill>
                <a:latin typeface="Open Sans Semibold"/>
                <a:cs typeface="Open Sans Semibold"/>
              </a:rPr>
              <a:t>Jacques Kellner</a:t>
            </a:r>
            <a:br>
              <a:rPr lang="fr-FR" sz="1200" b="1" spc="-10" dirty="0">
                <a:solidFill>
                  <a:srgbClr val="231F20"/>
                </a:solidFill>
                <a:latin typeface="Open Sans Semibold"/>
                <a:cs typeface="Open Sans Semibold"/>
              </a:rPr>
            </a:br>
            <a:r>
              <a:rPr lang="fr-FR" sz="1200" b="1" dirty="0">
                <a:solidFill>
                  <a:srgbClr val="E20521"/>
                </a:solidFill>
                <a:latin typeface="Open Sans Semibold"/>
                <a:cs typeface="Open Sans Semibold"/>
              </a:rPr>
              <a:t>May 7th 2025</a:t>
            </a:r>
            <a:endParaRPr sz="1200" dirty="0">
              <a:latin typeface="Open Sans Semibold"/>
              <a:cs typeface="Open Sans Semibold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8B4BEAD4-57D1-E1F9-88FB-4867F92A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7" y="746125"/>
            <a:ext cx="2811933" cy="81775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3AA9173-DF14-9FA6-F358-42FC6117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60" y="-376059"/>
            <a:ext cx="7416940" cy="720502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FF2267-C3EB-CFE9-1C17-9BFF07826E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1</a:t>
            </a:fld>
            <a:endParaRPr lang="fr-FR"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87299" y="1985665"/>
            <a:ext cx="2736850" cy="1240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50" spc="-10" dirty="0">
                <a:solidFill>
                  <a:srgbClr val="E20521"/>
                </a:solidFill>
                <a:latin typeface="Avenir Black"/>
                <a:cs typeface="Avenir Black"/>
              </a:rPr>
              <a:t>GLOBAL CYBERSECURITY </a:t>
            </a:r>
            <a:r>
              <a:rPr sz="2650" spc="-10" dirty="0">
                <a:solidFill>
                  <a:srgbClr val="231F20"/>
                </a:solidFill>
                <a:latin typeface="Avenir Black"/>
                <a:cs typeface="Avenir Black"/>
              </a:rPr>
              <a:t>PLATFORM</a:t>
            </a:r>
            <a:endParaRPr sz="2650" dirty="0">
              <a:latin typeface="Avenir Black"/>
              <a:cs typeface="Avenir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300" y="216000"/>
            <a:ext cx="4699000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20521"/>
                </a:solidFill>
              </a:rPr>
              <a:t>02.01.</a:t>
            </a:r>
            <a:r>
              <a:rPr spc="-70" dirty="0">
                <a:solidFill>
                  <a:srgbClr val="E20521"/>
                </a:solidFill>
              </a:rPr>
              <a:t> </a:t>
            </a:r>
            <a:r>
              <a:rPr dirty="0"/>
              <a:t>Module</a:t>
            </a:r>
            <a:r>
              <a:rPr spc="-65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80F7C59-35BE-535C-1DC4-DF5FBDD6A889}"/>
              </a:ext>
            </a:extLst>
          </p:cNvPr>
          <p:cNvSpPr txBox="1"/>
          <p:nvPr/>
        </p:nvSpPr>
        <p:spPr>
          <a:xfrm>
            <a:off x="1981200" y="1602580"/>
            <a:ext cx="2286000" cy="5881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 rtl="0"/>
            <a: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 </a:t>
            </a:r>
            <a:r>
              <a:rPr lang="fr-F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completely</a:t>
            </a:r>
            <a:b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configurable</a:t>
            </a:r>
          </a:p>
        </p:txBody>
      </p:sp>
      <p:sp>
        <p:nvSpPr>
          <p:cNvPr id="64" name="Autre processus 63">
            <a:extLst>
              <a:ext uri="{FF2B5EF4-FFF2-40B4-BE49-F238E27FC236}">
                <a16:creationId xmlns:a16="http://schemas.microsoft.com/office/drawing/2014/main" id="{65102BE3-4C65-116F-13E5-4934BA0DBCC7}"/>
              </a:ext>
            </a:extLst>
          </p:cNvPr>
          <p:cNvSpPr/>
          <p:nvPr/>
        </p:nvSpPr>
        <p:spPr>
          <a:xfrm>
            <a:off x="1018422" y="2332835"/>
            <a:ext cx="3429000" cy="592023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67" name="Autre processus 66">
            <a:extLst>
              <a:ext uri="{FF2B5EF4-FFF2-40B4-BE49-F238E27FC236}">
                <a16:creationId xmlns:a16="http://schemas.microsoft.com/office/drawing/2014/main" id="{ABC8DAF2-B3AC-19C7-309D-E906C07C7678}"/>
              </a:ext>
            </a:extLst>
          </p:cNvPr>
          <p:cNvSpPr/>
          <p:nvPr/>
        </p:nvSpPr>
        <p:spPr>
          <a:xfrm>
            <a:off x="1018422" y="3066993"/>
            <a:ext cx="3429000" cy="592023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0" name="Autre processus 69">
            <a:extLst>
              <a:ext uri="{FF2B5EF4-FFF2-40B4-BE49-F238E27FC236}">
                <a16:creationId xmlns:a16="http://schemas.microsoft.com/office/drawing/2014/main" id="{B55DAC42-99DD-A2FD-BF8C-496A0591CB0C}"/>
              </a:ext>
            </a:extLst>
          </p:cNvPr>
          <p:cNvSpPr/>
          <p:nvPr/>
        </p:nvSpPr>
        <p:spPr>
          <a:xfrm>
            <a:off x="1018422" y="3796755"/>
            <a:ext cx="3429000" cy="592023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7F889DE0-6EF3-9253-BCDA-4B6F966F4405}"/>
              </a:ext>
            </a:extLst>
          </p:cNvPr>
          <p:cNvSpPr txBox="1"/>
          <p:nvPr/>
        </p:nvSpPr>
        <p:spPr>
          <a:xfrm>
            <a:off x="1981200" y="2332342"/>
            <a:ext cx="2286000" cy="5881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FR" sz="1200" dirty="0" err="1">
                <a:effectLst/>
                <a:latin typeface="Open Sans" panose="020B0606030504020204" pitchFamily="34" charset="0"/>
              </a:rPr>
              <a:t>Regulation</a:t>
            </a:r>
            <a:r>
              <a:rPr lang="fr-FR" sz="1200" dirty="0">
                <a:effectLst/>
                <a:latin typeface="Open Sans" panose="020B0606030504020204" pitchFamily="34" charset="0"/>
              </a:rPr>
              <a:t> = workflow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3BA97EED-26AC-67CE-181C-D7AE78434F3D}"/>
              </a:ext>
            </a:extLst>
          </p:cNvPr>
          <p:cNvSpPr txBox="1"/>
          <p:nvPr/>
        </p:nvSpPr>
        <p:spPr>
          <a:xfrm>
            <a:off x="1981200" y="3062104"/>
            <a:ext cx="2286000" cy="5881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FR" sz="1200" dirty="0">
                <a:effectLst/>
                <a:latin typeface="Open Sans" panose="020B0606030504020204" pitchFamily="34" charset="0"/>
              </a:rPr>
              <a:t>Workflow </a:t>
            </a:r>
            <a:r>
              <a:rPr lang="fr-FR" sz="1200" dirty="0" err="1">
                <a:effectLst/>
                <a:latin typeface="Open Sans" panose="020B0606030504020204" pitchFamily="34" charset="0"/>
              </a:rPr>
              <a:t>step</a:t>
            </a:r>
            <a:r>
              <a:rPr lang="fr-FR" sz="1200" dirty="0">
                <a:effectLst/>
                <a:latin typeface="Open Sans" panose="020B0606030504020204" pitchFamily="34" charset="0"/>
              </a:rPr>
              <a:t> = report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4B882EE1-1783-CD5E-5B6E-4CC0220244D1}"/>
              </a:ext>
            </a:extLst>
          </p:cNvPr>
          <p:cNvSpPr txBox="1"/>
          <p:nvPr/>
        </p:nvSpPr>
        <p:spPr>
          <a:xfrm>
            <a:off x="1981200" y="3800658"/>
            <a:ext cx="2286000" cy="5881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FR" sz="1200" dirty="0">
                <a:effectLst/>
                <a:latin typeface="Open Sans" panose="020B0606030504020204" pitchFamily="34" charset="0"/>
              </a:rPr>
              <a:t>Report = collection of questions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1651FCC3-E7BB-3D14-6990-09FDD8B7DB30}"/>
              </a:ext>
            </a:extLst>
          </p:cNvPr>
          <p:cNvSpPr txBox="1"/>
          <p:nvPr/>
        </p:nvSpPr>
        <p:spPr>
          <a:xfrm>
            <a:off x="1981200" y="1606976"/>
            <a:ext cx="2286000" cy="5881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 rtl="0"/>
            <a: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 </a:t>
            </a:r>
            <a:r>
              <a:rPr lang="fr-FR" sz="1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completely</a:t>
            </a:r>
            <a:br>
              <a:rPr lang="fr-FR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FR" sz="1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configurable</a:t>
            </a:r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254A16FE-77CC-2557-CECF-1B974FAC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40" y="2451704"/>
            <a:ext cx="393700" cy="342900"/>
          </a:xfrm>
          <a:prstGeom prst="rect">
            <a:avLst/>
          </a:prstGeom>
        </p:spPr>
      </p:pic>
      <p:pic>
        <p:nvPicPr>
          <p:cNvPr id="80" name="Image 79">
            <a:extLst>
              <a:ext uri="{FF2B5EF4-FFF2-40B4-BE49-F238E27FC236}">
                <a16:creationId xmlns:a16="http://schemas.microsoft.com/office/drawing/2014/main" id="{8675B97B-64F9-8F80-CC2B-78F9CB70D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30" y="3203633"/>
            <a:ext cx="381000" cy="317500"/>
          </a:xfrm>
          <a:prstGeom prst="rect">
            <a:avLst/>
          </a:prstGeom>
        </p:spPr>
      </p:pic>
      <p:pic>
        <p:nvPicPr>
          <p:cNvPr id="82" name="Image 81">
            <a:extLst>
              <a:ext uri="{FF2B5EF4-FFF2-40B4-BE49-F238E27FC236}">
                <a16:creationId xmlns:a16="http://schemas.microsoft.com/office/drawing/2014/main" id="{C3B2A8EC-1550-52DB-6AA3-20A201E0D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240" y="3953960"/>
            <a:ext cx="317500" cy="292100"/>
          </a:xfrm>
          <a:prstGeom prst="rect">
            <a:avLst/>
          </a:prstGeom>
        </p:spPr>
      </p:pic>
      <p:sp>
        <p:nvSpPr>
          <p:cNvPr id="84" name="Autre processus 83">
            <a:extLst>
              <a:ext uri="{FF2B5EF4-FFF2-40B4-BE49-F238E27FC236}">
                <a16:creationId xmlns:a16="http://schemas.microsoft.com/office/drawing/2014/main" id="{5AF4B1F6-C272-ADB0-06AE-A61DBDB3D458}"/>
              </a:ext>
            </a:extLst>
          </p:cNvPr>
          <p:cNvSpPr/>
          <p:nvPr/>
        </p:nvSpPr>
        <p:spPr>
          <a:xfrm>
            <a:off x="5331048" y="1603238"/>
            <a:ext cx="2822608" cy="592023"/>
          </a:xfrm>
          <a:prstGeom prst="flowChartAlternateProcess">
            <a:avLst/>
          </a:prstGeom>
          <a:solidFill>
            <a:srgbClr val="E2042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2054EC2C-F8FC-3F4F-DE48-E2C96B431DD0}"/>
              </a:ext>
            </a:extLst>
          </p:cNvPr>
          <p:cNvSpPr/>
          <p:nvPr/>
        </p:nvSpPr>
        <p:spPr>
          <a:xfrm rot="10800000">
            <a:off x="6660449" y="2191145"/>
            <a:ext cx="162488" cy="88786"/>
          </a:xfrm>
          <a:prstGeom prst="triangle">
            <a:avLst/>
          </a:prstGeom>
          <a:solidFill>
            <a:srgbClr val="E20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1969A115-9D9A-50C0-1345-A3A87245AE64}"/>
              </a:ext>
            </a:extLst>
          </p:cNvPr>
          <p:cNvSpPr txBox="1"/>
          <p:nvPr/>
        </p:nvSpPr>
        <p:spPr>
          <a:xfrm>
            <a:off x="6615953" y="309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endParaRPr lang="fr-FR" dirty="0"/>
          </a:p>
        </p:txBody>
      </p:sp>
      <p:sp>
        <p:nvSpPr>
          <p:cNvPr id="87" name="object 28">
            <a:extLst>
              <a:ext uri="{FF2B5EF4-FFF2-40B4-BE49-F238E27FC236}">
                <a16:creationId xmlns:a16="http://schemas.microsoft.com/office/drawing/2014/main" id="{4F67333E-E024-81C3-E797-652C90C65552}"/>
              </a:ext>
            </a:extLst>
          </p:cNvPr>
          <p:cNvSpPr txBox="1"/>
          <p:nvPr/>
        </p:nvSpPr>
        <p:spPr>
          <a:xfrm>
            <a:off x="6291650" y="1609913"/>
            <a:ext cx="1785549" cy="58078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Open Sans"/>
                <a:cs typeface="Open Sans"/>
              </a:rPr>
              <a:t>EARLY </a:t>
            </a:r>
            <a:r>
              <a:rPr sz="1200" b="1" spc="-10" dirty="0">
                <a:solidFill>
                  <a:srgbClr val="FFFFFF"/>
                </a:solidFill>
                <a:latin typeface="Open Sans"/>
                <a:cs typeface="Open Sans"/>
              </a:rPr>
              <a:t>WARNING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51" name="object 4">
            <a:extLst>
              <a:ext uri="{FF2B5EF4-FFF2-40B4-BE49-F238E27FC236}">
                <a16:creationId xmlns:a16="http://schemas.microsoft.com/office/drawing/2014/main" id="{F4DE29A0-6C9A-C311-41D9-4BB2475AE448}"/>
              </a:ext>
            </a:extLst>
          </p:cNvPr>
          <p:cNvSpPr txBox="1">
            <a:spLocks/>
          </p:cNvSpPr>
          <p:nvPr/>
        </p:nvSpPr>
        <p:spPr>
          <a:xfrm>
            <a:off x="455300" y="937001"/>
            <a:ext cx="469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b="1" spc="-20" dirty="0">
                <a:solidFill>
                  <a:srgbClr val="231F20"/>
                </a:solidFill>
                <a:uFill>
                  <a:solidFill>
                    <a:srgbClr val="E20521"/>
                  </a:solidFill>
                </a:uFill>
                <a:latin typeface="Open Sans"/>
                <a:cs typeface="Open Sans"/>
              </a:rPr>
              <a:t>Mu</a:t>
            </a:r>
            <a:r>
              <a:rPr lang="fr-FR" sz="2000" b="1" spc="-20" dirty="0">
                <a:solidFill>
                  <a:srgbClr val="231F20"/>
                </a:solidFill>
                <a:latin typeface="Open Sans"/>
                <a:cs typeface="Open Sans"/>
              </a:rPr>
              <a:t>lti-</a:t>
            </a:r>
            <a:r>
              <a:rPr lang="fr-FR" sz="2000" b="1" spc="-10" dirty="0" err="1">
                <a:solidFill>
                  <a:srgbClr val="231F20"/>
                </a:solidFill>
                <a:latin typeface="Open Sans"/>
                <a:cs typeface="Open Sans"/>
              </a:rPr>
              <a:t>regulation</a:t>
            </a:r>
            <a:endParaRPr lang="fr-FR" sz="2000" dirty="0">
              <a:latin typeface="Open Sans"/>
              <a:cs typeface="Open Sans"/>
            </a:endParaRPr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692A479C-F9B6-7F0B-AA4E-F97D90EB3291}"/>
              </a:ext>
            </a:extLst>
          </p:cNvPr>
          <p:cNvSpPr/>
          <p:nvPr/>
        </p:nvSpPr>
        <p:spPr>
          <a:xfrm>
            <a:off x="467994" y="1253148"/>
            <a:ext cx="432434" cy="48260"/>
          </a:xfrm>
          <a:custGeom>
            <a:avLst/>
            <a:gdLst/>
            <a:ahLst/>
            <a:cxnLst/>
            <a:rect l="l" t="t" r="r" b="b"/>
            <a:pathLst>
              <a:path w="432434" h="48259">
                <a:moveTo>
                  <a:pt x="432003" y="0"/>
                </a:moveTo>
                <a:lnTo>
                  <a:pt x="0" y="0"/>
                </a:lnTo>
                <a:lnTo>
                  <a:pt x="0" y="48005"/>
                </a:lnTo>
                <a:lnTo>
                  <a:pt x="432003" y="48005"/>
                </a:lnTo>
                <a:lnTo>
                  <a:pt x="432003" y="0"/>
                </a:lnTo>
                <a:close/>
              </a:path>
            </a:pathLst>
          </a:custGeom>
          <a:solidFill>
            <a:srgbClr val="E2052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89" name="object 40">
            <a:extLst>
              <a:ext uri="{FF2B5EF4-FFF2-40B4-BE49-F238E27FC236}">
                <a16:creationId xmlns:a16="http://schemas.microsoft.com/office/drawing/2014/main" id="{D2475F3E-4A83-CABB-93D6-874DA1FB85C3}"/>
              </a:ext>
            </a:extLst>
          </p:cNvPr>
          <p:cNvSpPr txBox="1"/>
          <p:nvPr/>
        </p:nvSpPr>
        <p:spPr>
          <a:xfrm>
            <a:off x="5700776" y="1853035"/>
            <a:ext cx="283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Open Sans Semibold"/>
                <a:cs typeface="Open Sans Semibold"/>
              </a:rPr>
              <a:t>24h</a:t>
            </a:r>
            <a:endParaRPr sz="1200" dirty="0">
              <a:latin typeface="Open Sans Semibold"/>
              <a:cs typeface="Open Sans Semibold"/>
            </a:endParaRPr>
          </a:p>
        </p:txBody>
      </p:sp>
      <p:sp>
        <p:nvSpPr>
          <p:cNvPr id="53" name="Autre processus 52">
            <a:extLst>
              <a:ext uri="{FF2B5EF4-FFF2-40B4-BE49-F238E27FC236}">
                <a16:creationId xmlns:a16="http://schemas.microsoft.com/office/drawing/2014/main" id="{846474A9-C23C-6771-483A-F5C9A8CB0A1D}"/>
              </a:ext>
            </a:extLst>
          </p:cNvPr>
          <p:cNvSpPr/>
          <p:nvPr/>
        </p:nvSpPr>
        <p:spPr>
          <a:xfrm>
            <a:off x="1018422" y="1603073"/>
            <a:ext cx="3429000" cy="592023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1B462F53-6898-CAD9-FF09-F27C6CBDE1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955" y="1719983"/>
            <a:ext cx="203200" cy="2286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7475124E-50D1-2A7F-E592-BA82689866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1739713"/>
            <a:ext cx="381000" cy="317500"/>
          </a:xfrm>
          <a:prstGeom prst="rect">
            <a:avLst/>
          </a:prstGeom>
        </p:spPr>
      </p:pic>
      <p:sp>
        <p:nvSpPr>
          <p:cNvPr id="91" name="Autre processus 90">
            <a:extLst>
              <a:ext uri="{FF2B5EF4-FFF2-40B4-BE49-F238E27FC236}">
                <a16:creationId xmlns:a16="http://schemas.microsoft.com/office/drawing/2014/main" id="{A18BE9D7-9541-6AB6-749C-D5BBC8F34430}"/>
              </a:ext>
            </a:extLst>
          </p:cNvPr>
          <p:cNvSpPr/>
          <p:nvPr/>
        </p:nvSpPr>
        <p:spPr>
          <a:xfrm>
            <a:off x="5331048" y="2328604"/>
            <a:ext cx="2822608" cy="592023"/>
          </a:xfrm>
          <a:prstGeom prst="flowChartAlternateProcess">
            <a:avLst/>
          </a:prstGeom>
          <a:solidFill>
            <a:srgbClr val="E2042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EACB6ACD-6398-CD90-46D8-F42E888922A3}"/>
              </a:ext>
            </a:extLst>
          </p:cNvPr>
          <p:cNvSpPr/>
          <p:nvPr/>
        </p:nvSpPr>
        <p:spPr>
          <a:xfrm rot="10800000">
            <a:off x="6660449" y="2916511"/>
            <a:ext cx="162488" cy="88786"/>
          </a:xfrm>
          <a:prstGeom prst="triangle">
            <a:avLst/>
          </a:prstGeom>
          <a:solidFill>
            <a:srgbClr val="E20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3B1569D-9FD2-4D07-CED5-D5EFCC141661}"/>
              </a:ext>
            </a:extLst>
          </p:cNvPr>
          <p:cNvSpPr txBox="1"/>
          <p:nvPr/>
        </p:nvSpPr>
        <p:spPr>
          <a:xfrm>
            <a:off x="5700776" y="2578401"/>
            <a:ext cx="2838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fr-FR" sz="1200" b="1" spc="-25" dirty="0">
                <a:solidFill>
                  <a:srgbClr val="FFFFFF"/>
                </a:solidFill>
                <a:latin typeface="Open Sans Semibold"/>
                <a:cs typeface="Open Sans Semibold"/>
              </a:rPr>
              <a:t>72</a:t>
            </a:r>
            <a:r>
              <a:rPr sz="1200" b="1" spc="-25" dirty="0">
                <a:solidFill>
                  <a:srgbClr val="FFFFFF"/>
                </a:solidFill>
                <a:latin typeface="Open Sans Semibold"/>
                <a:cs typeface="Open Sans Semibold"/>
              </a:rPr>
              <a:t>h</a:t>
            </a:r>
            <a:endParaRPr sz="1200" dirty="0">
              <a:latin typeface="Open Sans Semibold"/>
              <a:cs typeface="Open Sans Semibold"/>
            </a:endParaRPr>
          </a:p>
        </p:txBody>
      </p:sp>
      <p:pic>
        <p:nvPicPr>
          <p:cNvPr id="95" name="Image 94">
            <a:extLst>
              <a:ext uri="{FF2B5EF4-FFF2-40B4-BE49-F238E27FC236}">
                <a16:creationId xmlns:a16="http://schemas.microsoft.com/office/drawing/2014/main" id="{6158B266-8654-F598-9999-93E62ECCE6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955" y="2445349"/>
            <a:ext cx="203200" cy="228600"/>
          </a:xfrm>
          <a:prstGeom prst="rect">
            <a:avLst/>
          </a:prstGeom>
        </p:spPr>
      </p:pic>
      <p:sp>
        <p:nvSpPr>
          <p:cNvPr id="98" name="object 28">
            <a:extLst>
              <a:ext uri="{FF2B5EF4-FFF2-40B4-BE49-F238E27FC236}">
                <a16:creationId xmlns:a16="http://schemas.microsoft.com/office/drawing/2014/main" id="{C60CE262-7F9D-A9E0-C42B-EED8994D6E7F}"/>
              </a:ext>
            </a:extLst>
          </p:cNvPr>
          <p:cNvSpPr txBox="1"/>
          <p:nvPr/>
        </p:nvSpPr>
        <p:spPr>
          <a:xfrm>
            <a:off x="6291650" y="2330883"/>
            <a:ext cx="1785549" cy="58078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fr-FR" sz="1200" b="1" dirty="0">
                <a:solidFill>
                  <a:srgbClr val="FFFFFF"/>
                </a:solidFill>
                <a:latin typeface="Open Sans"/>
                <a:cs typeface="Open Sans"/>
              </a:rPr>
              <a:t>OFFICIAL INCIDENT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fr-FR" sz="1200" b="1" dirty="0">
                <a:solidFill>
                  <a:srgbClr val="FFFFFF"/>
                </a:solidFill>
                <a:latin typeface="Open Sans"/>
                <a:cs typeface="Open Sans"/>
              </a:rPr>
              <a:t>NOTIFICATION</a:t>
            </a:r>
          </a:p>
        </p:txBody>
      </p:sp>
      <p:sp>
        <p:nvSpPr>
          <p:cNvPr id="99" name="Autre processus 98">
            <a:extLst>
              <a:ext uri="{FF2B5EF4-FFF2-40B4-BE49-F238E27FC236}">
                <a16:creationId xmlns:a16="http://schemas.microsoft.com/office/drawing/2014/main" id="{91905CD8-3ED6-DD3E-745D-70A8558E2A3D}"/>
              </a:ext>
            </a:extLst>
          </p:cNvPr>
          <p:cNvSpPr/>
          <p:nvPr/>
        </p:nvSpPr>
        <p:spPr>
          <a:xfrm>
            <a:off x="5331048" y="3062762"/>
            <a:ext cx="2822608" cy="592023"/>
          </a:xfrm>
          <a:prstGeom prst="flowChartAlternateProcess">
            <a:avLst/>
          </a:prstGeom>
          <a:solidFill>
            <a:srgbClr val="E2042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92C728D8-8331-589A-D89D-BBACF5313CFB}"/>
              </a:ext>
            </a:extLst>
          </p:cNvPr>
          <p:cNvSpPr/>
          <p:nvPr/>
        </p:nvSpPr>
        <p:spPr>
          <a:xfrm rot="10800000">
            <a:off x="6660449" y="3650669"/>
            <a:ext cx="162488" cy="88786"/>
          </a:xfrm>
          <a:prstGeom prst="triangle">
            <a:avLst/>
          </a:prstGeom>
          <a:solidFill>
            <a:srgbClr val="E20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102" name="Image 101">
            <a:extLst>
              <a:ext uri="{FF2B5EF4-FFF2-40B4-BE49-F238E27FC236}">
                <a16:creationId xmlns:a16="http://schemas.microsoft.com/office/drawing/2014/main" id="{2A78EF6C-7DB5-AEDD-1D52-5B3A6F439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955" y="3179507"/>
            <a:ext cx="203200" cy="228600"/>
          </a:xfrm>
          <a:prstGeom prst="rect">
            <a:avLst/>
          </a:prstGeom>
        </p:spPr>
      </p:pic>
      <p:sp>
        <p:nvSpPr>
          <p:cNvPr id="103" name="object 28">
            <a:extLst>
              <a:ext uri="{FF2B5EF4-FFF2-40B4-BE49-F238E27FC236}">
                <a16:creationId xmlns:a16="http://schemas.microsoft.com/office/drawing/2014/main" id="{095EA9FD-8AAE-18CC-AAAD-E3F43B69F8A3}"/>
              </a:ext>
            </a:extLst>
          </p:cNvPr>
          <p:cNvSpPr txBox="1"/>
          <p:nvPr/>
        </p:nvSpPr>
        <p:spPr>
          <a:xfrm>
            <a:off x="6291650" y="3065041"/>
            <a:ext cx="1785549" cy="58078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fr-FR" sz="1200" b="1" dirty="0">
                <a:solidFill>
                  <a:srgbClr val="FFFFFF"/>
                </a:solidFill>
                <a:latin typeface="Open Sans"/>
                <a:cs typeface="Open Sans"/>
              </a:rPr>
              <a:t>OFFICIAL INCIDENT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fr-FR" sz="1200" b="1" dirty="0">
                <a:solidFill>
                  <a:srgbClr val="FFFFFF"/>
                </a:solidFill>
                <a:latin typeface="Open Sans"/>
                <a:cs typeface="Open Sans"/>
              </a:rPr>
              <a:t>NOTIFICATION</a:t>
            </a:r>
          </a:p>
        </p:txBody>
      </p:sp>
      <p:sp>
        <p:nvSpPr>
          <p:cNvPr id="104" name="object 44">
            <a:extLst>
              <a:ext uri="{FF2B5EF4-FFF2-40B4-BE49-F238E27FC236}">
                <a16:creationId xmlns:a16="http://schemas.microsoft.com/office/drawing/2014/main" id="{A9A37BB3-4F29-1F13-40D4-6349B55E5B8B}"/>
              </a:ext>
            </a:extLst>
          </p:cNvPr>
          <p:cNvSpPr txBox="1"/>
          <p:nvPr/>
        </p:nvSpPr>
        <p:spPr>
          <a:xfrm>
            <a:off x="5700776" y="3325630"/>
            <a:ext cx="343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700" b="1" spc="-20" dirty="0">
                <a:solidFill>
                  <a:srgbClr val="FFFFFF"/>
                </a:solidFill>
                <a:latin typeface="Open Sans Semibold"/>
                <a:cs typeface="Open Sans Semibold"/>
              </a:rPr>
              <a:t>Upon</a:t>
            </a:r>
            <a:r>
              <a:rPr sz="700" b="1" spc="500" dirty="0">
                <a:solidFill>
                  <a:srgbClr val="FFFFFF"/>
                </a:solidFill>
                <a:latin typeface="Open Sans Semibold"/>
                <a:cs typeface="Open Sans Semibold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Open Sans Semibold"/>
                <a:cs typeface="Open Sans Semibold"/>
              </a:rPr>
              <a:t>request</a:t>
            </a:r>
            <a:endParaRPr sz="700" dirty="0">
              <a:latin typeface="Open Sans Semibold"/>
              <a:cs typeface="Open Sans Semibold"/>
            </a:endParaRPr>
          </a:p>
        </p:txBody>
      </p:sp>
      <p:sp>
        <p:nvSpPr>
          <p:cNvPr id="105" name="Autre processus 104">
            <a:extLst>
              <a:ext uri="{FF2B5EF4-FFF2-40B4-BE49-F238E27FC236}">
                <a16:creationId xmlns:a16="http://schemas.microsoft.com/office/drawing/2014/main" id="{75FEBB81-56EC-0A4C-4A9C-A2E258D8F1C5}"/>
              </a:ext>
            </a:extLst>
          </p:cNvPr>
          <p:cNvSpPr/>
          <p:nvPr/>
        </p:nvSpPr>
        <p:spPr>
          <a:xfrm>
            <a:off x="5331048" y="3792524"/>
            <a:ext cx="2822608" cy="592023"/>
          </a:xfrm>
          <a:prstGeom prst="flowChartAlternateProcess">
            <a:avLst/>
          </a:prstGeom>
          <a:solidFill>
            <a:srgbClr val="E2042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07" name="object 28">
            <a:extLst>
              <a:ext uri="{FF2B5EF4-FFF2-40B4-BE49-F238E27FC236}">
                <a16:creationId xmlns:a16="http://schemas.microsoft.com/office/drawing/2014/main" id="{EAA95955-57DB-74A2-3358-69241DF23478}"/>
              </a:ext>
            </a:extLst>
          </p:cNvPr>
          <p:cNvSpPr txBox="1"/>
          <p:nvPr/>
        </p:nvSpPr>
        <p:spPr>
          <a:xfrm>
            <a:off x="6291650" y="3794803"/>
            <a:ext cx="1785549" cy="580786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fr-FR" sz="1200" b="1" dirty="0">
                <a:solidFill>
                  <a:srgbClr val="FFFFFF"/>
                </a:solidFill>
                <a:latin typeface="Open Sans"/>
                <a:cs typeface="Open Sans"/>
              </a:rPr>
              <a:t>FINAL</a:t>
            </a:r>
            <a:r>
              <a:rPr lang="fr-FR" sz="1200" b="1" spc="-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lang="fr-FR" sz="1200" b="1" spc="-10" dirty="0">
                <a:solidFill>
                  <a:srgbClr val="FFFFFF"/>
                </a:solidFill>
                <a:latin typeface="Open Sans"/>
                <a:cs typeface="Open Sans"/>
              </a:rPr>
              <a:t>REPORT</a:t>
            </a:r>
            <a:endParaRPr lang="fr-FR" sz="1200" dirty="0">
              <a:latin typeface="Open Sans"/>
              <a:cs typeface="Open Sans"/>
            </a:endParaRPr>
          </a:p>
        </p:txBody>
      </p:sp>
      <p:pic>
        <p:nvPicPr>
          <p:cNvPr id="109" name="Image 108">
            <a:extLst>
              <a:ext uri="{FF2B5EF4-FFF2-40B4-BE49-F238E27FC236}">
                <a16:creationId xmlns:a16="http://schemas.microsoft.com/office/drawing/2014/main" id="{1C6B8CA5-862B-81C6-E363-245932230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270" y="3922326"/>
            <a:ext cx="304800" cy="304800"/>
          </a:xfrm>
          <a:prstGeom prst="rect">
            <a:avLst/>
          </a:prstGeom>
        </p:spPr>
      </p:pic>
      <p:sp>
        <p:nvSpPr>
          <p:cNvPr id="110" name="object 46">
            <a:extLst>
              <a:ext uri="{FF2B5EF4-FFF2-40B4-BE49-F238E27FC236}">
                <a16:creationId xmlns:a16="http://schemas.microsoft.com/office/drawing/2014/main" id="{B870BB19-7C91-F86B-7563-74DCB075259A}"/>
              </a:ext>
            </a:extLst>
          </p:cNvPr>
          <p:cNvSpPr txBox="1"/>
          <p:nvPr/>
        </p:nvSpPr>
        <p:spPr>
          <a:xfrm>
            <a:off x="5606478" y="4054857"/>
            <a:ext cx="472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baseline="16203" dirty="0">
                <a:solidFill>
                  <a:srgbClr val="FFFFFF"/>
                </a:solidFill>
                <a:latin typeface="Open Sans Semibold"/>
                <a:cs typeface="Open Sans Semibold"/>
              </a:rPr>
              <a:t>1</a:t>
            </a:r>
            <a:r>
              <a:rPr sz="1800" b="1" spc="-44" baseline="16203" dirty="0">
                <a:solidFill>
                  <a:srgbClr val="FFFFFF"/>
                </a:solidFill>
                <a:latin typeface="Open Sans Semibold"/>
                <a:cs typeface="Open Sans Semibold"/>
              </a:rPr>
              <a:t> </a:t>
            </a:r>
            <a:r>
              <a:rPr sz="700" b="1" spc="-10" dirty="0">
                <a:solidFill>
                  <a:srgbClr val="FFFFFF"/>
                </a:solidFill>
                <a:latin typeface="Open Sans Semibold"/>
                <a:cs typeface="Open Sans Semibold"/>
              </a:rPr>
              <a:t>Month</a:t>
            </a:r>
            <a:endParaRPr sz="700" dirty="0">
              <a:latin typeface="Open Sans Semibold"/>
              <a:cs typeface="Open Sans Semibold"/>
            </a:endParaRP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CFE6D9B5-24E2-D1EB-6C92-67652DCFC8D3}"/>
              </a:ext>
            </a:extLst>
          </p:cNvPr>
          <p:cNvSpPr txBox="1"/>
          <p:nvPr/>
        </p:nvSpPr>
        <p:spPr>
          <a:xfrm>
            <a:off x="1981200" y="1602580"/>
            <a:ext cx="2286000" cy="5881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fr-FR" sz="1200" dirty="0">
                <a:effectLst/>
                <a:latin typeface="Open Sans" panose="020B0606030504020204" pitchFamily="34" charset="0"/>
              </a:rPr>
              <a:t>Platform </a:t>
            </a:r>
            <a:r>
              <a:rPr lang="fr-FR" sz="1200" dirty="0" err="1">
                <a:effectLst/>
                <a:latin typeface="Open Sans" panose="020B0606030504020204" pitchFamily="34" charset="0"/>
              </a:rPr>
              <a:t>completely</a:t>
            </a:r>
            <a:r>
              <a:rPr lang="fr-FR" sz="1200" dirty="0">
                <a:effectLst/>
                <a:latin typeface="Open Sans" panose="020B0606030504020204" pitchFamily="34" charset="0"/>
              </a:rPr>
              <a:t> </a:t>
            </a:r>
            <a:r>
              <a:rPr lang="fr-FR" sz="1200" b="1" dirty="0">
                <a:effectLst/>
                <a:latin typeface="Open Sans" panose="020B0606030504020204" pitchFamily="34" charset="0"/>
              </a:rPr>
              <a:t>configurable</a:t>
            </a:r>
            <a:endParaRPr lang="fr-FR" sz="120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F88F2DE-5B29-0B43-2605-4E9DF612A3C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10</a:t>
            </a:fld>
            <a:endParaRPr lang="fr-FR"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F0CFFC4C-3753-E15D-045E-7711B1D5EFFF}"/>
              </a:ext>
            </a:extLst>
          </p:cNvPr>
          <p:cNvSpPr>
            <a:spLocks/>
          </p:cNvSpPr>
          <p:nvPr/>
        </p:nvSpPr>
        <p:spPr>
          <a:xfrm>
            <a:off x="500095" y="1690029"/>
            <a:ext cx="2562584" cy="2497458"/>
          </a:xfrm>
          <a:prstGeom prst="roundRect">
            <a:avLst>
              <a:gd name="adj" fmla="val 7139"/>
            </a:avLst>
          </a:prstGeom>
          <a:solidFill>
            <a:schemeClr val="bg1"/>
          </a:solidFill>
          <a:ln w="38100">
            <a:solidFill>
              <a:srgbClr val="D4DDE4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D483FA5-687E-A9BC-C1DA-366BE33D298D}"/>
              </a:ext>
            </a:extLst>
          </p:cNvPr>
          <p:cNvSpPr>
            <a:spLocks/>
          </p:cNvSpPr>
          <p:nvPr/>
        </p:nvSpPr>
        <p:spPr>
          <a:xfrm>
            <a:off x="3295449" y="1690029"/>
            <a:ext cx="2562584" cy="2497458"/>
          </a:xfrm>
          <a:prstGeom prst="roundRect">
            <a:avLst>
              <a:gd name="adj" fmla="val 7139"/>
            </a:avLst>
          </a:prstGeom>
          <a:solidFill>
            <a:schemeClr val="bg1"/>
          </a:solidFill>
          <a:ln w="38100">
            <a:solidFill>
              <a:srgbClr val="F9CED3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BB207F87-FB19-F4B7-64FD-3F2B8C72778B}"/>
              </a:ext>
            </a:extLst>
          </p:cNvPr>
          <p:cNvSpPr>
            <a:spLocks/>
          </p:cNvSpPr>
          <p:nvPr/>
        </p:nvSpPr>
        <p:spPr>
          <a:xfrm>
            <a:off x="6110824" y="1690029"/>
            <a:ext cx="2562584" cy="1216975"/>
          </a:xfrm>
          <a:prstGeom prst="roundRect">
            <a:avLst>
              <a:gd name="adj" fmla="val 9563"/>
            </a:avLst>
          </a:prstGeom>
          <a:solidFill>
            <a:schemeClr val="bg1"/>
          </a:solidFill>
          <a:ln w="38100">
            <a:solidFill>
              <a:srgbClr val="E1DFD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99E20878-41C5-8514-2531-DC586D964D02}"/>
              </a:ext>
            </a:extLst>
          </p:cNvPr>
          <p:cNvSpPr>
            <a:spLocks/>
          </p:cNvSpPr>
          <p:nvPr/>
        </p:nvSpPr>
        <p:spPr>
          <a:xfrm>
            <a:off x="6110824" y="3264590"/>
            <a:ext cx="2562584" cy="917462"/>
          </a:xfrm>
          <a:prstGeom prst="roundRect">
            <a:avLst>
              <a:gd name="adj" fmla="val 14064"/>
            </a:avLst>
          </a:prstGeom>
          <a:solidFill>
            <a:schemeClr val="bg1"/>
          </a:solidFill>
          <a:ln w="38100">
            <a:solidFill>
              <a:srgbClr val="C4D3E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object 2"/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300" y="216000"/>
            <a:ext cx="4699000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20521"/>
                </a:solidFill>
              </a:rPr>
              <a:t>02.01.</a:t>
            </a:r>
            <a:r>
              <a:rPr spc="-70" dirty="0">
                <a:solidFill>
                  <a:srgbClr val="E20521"/>
                </a:solidFill>
              </a:rPr>
              <a:t> </a:t>
            </a:r>
            <a:r>
              <a:rPr dirty="0"/>
              <a:t>Module</a:t>
            </a:r>
            <a:r>
              <a:rPr spc="-65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65" name="object 4">
            <a:extLst>
              <a:ext uri="{FF2B5EF4-FFF2-40B4-BE49-F238E27FC236}">
                <a16:creationId xmlns:a16="http://schemas.microsoft.com/office/drawing/2014/main" id="{5BABFEC2-93C2-E660-86E3-85CCA4537C78}"/>
              </a:ext>
            </a:extLst>
          </p:cNvPr>
          <p:cNvSpPr txBox="1">
            <a:spLocks/>
          </p:cNvSpPr>
          <p:nvPr/>
        </p:nvSpPr>
        <p:spPr>
          <a:xfrm>
            <a:off x="455300" y="937001"/>
            <a:ext cx="469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b="1" spc="-20" dirty="0">
                <a:solidFill>
                  <a:srgbClr val="231F20"/>
                </a:solidFill>
                <a:uFill>
                  <a:solidFill>
                    <a:srgbClr val="E20521"/>
                  </a:solidFill>
                </a:uFill>
                <a:latin typeface="Open Sans"/>
                <a:cs typeface="Open Sans"/>
              </a:rPr>
              <a:t>Mu</a:t>
            </a:r>
            <a:r>
              <a:rPr lang="fr-FR" sz="2000" b="1" spc="-20" dirty="0">
                <a:solidFill>
                  <a:srgbClr val="231F20"/>
                </a:solidFill>
                <a:latin typeface="Open Sans"/>
                <a:cs typeface="Open Sans"/>
              </a:rPr>
              <a:t>lti-</a:t>
            </a:r>
            <a:r>
              <a:rPr lang="fr-FR" sz="2000" b="1" spc="-10" dirty="0" err="1">
                <a:solidFill>
                  <a:srgbClr val="231F20"/>
                </a:solidFill>
                <a:latin typeface="Open Sans"/>
                <a:cs typeface="Open Sans"/>
              </a:rPr>
              <a:t>regulator</a:t>
            </a:r>
            <a:endParaRPr lang="fr-FR" sz="2000" dirty="0">
              <a:latin typeface="Open Sans"/>
              <a:cs typeface="Open Sans"/>
            </a:endParaRPr>
          </a:p>
        </p:txBody>
      </p:sp>
      <p:sp>
        <p:nvSpPr>
          <p:cNvPr id="66" name="object 5">
            <a:extLst>
              <a:ext uri="{FF2B5EF4-FFF2-40B4-BE49-F238E27FC236}">
                <a16:creationId xmlns:a16="http://schemas.microsoft.com/office/drawing/2014/main" id="{382473A6-0FF0-763C-E42B-722F8F17D367}"/>
              </a:ext>
            </a:extLst>
          </p:cNvPr>
          <p:cNvSpPr/>
          <p:nvPr/>
        </p:nvSpPr>
        <p:spPr>
          <a:xfrm>
            <a:off x="467994" y="1253148"/>
            <a:ext cx="432434" cy="48260"/>
          </a:xfrm>
          <a:custGeom>
            <a:avLst/>
            <a:gdLst/>
            <a:ahLst/>
            <a:cxnLst/>
            <a:rect l="l" t="t" r="r" b="b"/>
            <a:pathLst>
              <a:path w="432434" h="48259">
                <a:moveTo>
                  <a:pt x="432003" y="0"/>
                </a:moveTo>
                <a:lnTo>
                  <a:pt x="0" y="0"/>
                </a:lnTo>
                <a:lnTo>
                  <a:pt x="0" y="48005"/>
                </a:lnTo>
                <a:lnTo>
                  <a:pt x="432003" y="48005"/>
                </a:lnTo>
                <a:lnTo>
                  <a:pt x="432003" y="0"/>
                </a:lnTo>
                <a:close/>
              </a:path>
            </a:pathLst>
          </a:custGeom>
          <a:solidFill>
            <a:srgbClr val="E2052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13AAC2C8-AB89-69D7-4FAB-9DB454F61BDC}"/>
              </a:ext>
            </a:extLst>
          </p:cNvPr>
          <p:cNvSpPr/>
          <p:nvPr/>
        </p:nvSpPr>
        <p:spPr>
          <a:xfrm>
            <a:off x="6869754" y="1527498"/>
            <a:ext cx="976436" cy="267513"/>
          </a:xfrm>
          <a:prstGeom prst="roundRect">
            <a:avLst>
              <a:gd name="adj" fmla="val 50000"/>
            </a:avLst>
          </a:prstGeom>
          <a:solidFill>
            <a:srgbClr val="695F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18000" rIns="90000" bIns="18000" rtlCol="0" anchor="ctr">
            <a:spAutoFit/>
          </a:bodyPr>
          <a:lstStyle/>
          <a:p>
            <a:pPr algn="ctr"/>
            <a:r>
              <a:rPr lang="fr-FR" sz="1000" b="1" dirty="0" err="1">
                <a:effectLst/>
                <a:latin typeface="Open Sans" panose="020B0606030504020204" pitchFamily="34" charset="0"/>
              </a:rPr>
              <a:t>Authorities</a:t>
            </a:r>
            <a:endParaRPr lang="fr-FR" sz="1000" b="1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94BF0901-E8FF-84CB-3D89-2782E3E7250A}"/>
              </a:ext>
            </a:extLst>
          </p:cNvPr>
          <p:cNvSpPr/>
          <p:nvPr/>
        </p:nvSpPr>
        <p:spPr>
          <a:xfrm>
            <a:off x="6892823" y="3114440"/>
            <a:ext cx="906788" cy="267513"/>
          </a:xfrm>
          <a:prstGeom prst="roundRect">
            <a:avLst>
              <a:gd name="adj" fmla="val 50000"/>
            </a:avLst>
          </a:prstGeom>
          <a:solidFill>
            <a:srgbClr val="488C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18000" rIns="90000" bIns="18000" rtlCol="0" anchor="ctr">
            <a:spAutoFit/>
          </a:bodyPr>
          <a:lstStyle/>
          <a:p>
            <a:pPr algn="ctr"/>
            <a:r>
              <a:rPr lang="fr-FR" sz="1000" b="1" dirty="0" err="1">
                <a:effectLst/>
                <a:latin typeface="Open Sans" panose="020B0606030504020204" pitchFamily="34" charset="0"/>
              </a:rPr>
              <a:t>Observers</a:t>
            </a:r>
            <a:endParaRPr lang="fr-FR" sz="1000" b="1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90358D5F-5791-1ADB-45DC-626FDA26355C}"/>
              </a:ext>
            </a:extLst>
          </p:cNvPr>
          <p:cNvSpPr/>
          <p:nvPr/>
        </p:nvSpPr>
        <p:spPr>
          <a:xfrm>
            <a:off x="1371375" y="1540857"/>
            <a:ext cx="744931" cy="267513"/>
          </a:xfrm>
          <a:prstGeom prst="roundRect">
            <a:avLst>
              <a:gd name="adj" fmla="val 50000"/>
            </a:avLst>
          </a:prstGeom>
          <a:solidFill>
            <a:srgbClr val="D4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18000" rIns="90000" bIns="18000" rtlCol="0" anchor="ctr">
            <a:spAutoFit/>
          </a:bodyPr>
          <a:lstStyle/>
          <a:p>
            <a:pPr algn="ctr"/>
            <a:r>
              <a:rPr lang="fr-FR" sz="1000" b="1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Entities</a:t>
            </a:r>
            <a:endParaRPr lang="fr-FR" sz="1000" b="1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BF28D0C7-C323-8C38-E995-FE4A9BF5EA43}"/>
              </a:ext>
            </a:extLst>
          </p:cNvPr>
          <p:cNvSpPr/>
          <p:nvPr/>
        </p:nvSpPr>
        <p:spPr>
          <a:xfrm>
            <a:off x="3484654" y="1550856"/>
            <a:ext cx="2174692" cy="267513"/>
          </a:xfrm>
          <a:prstGeom prst="roundRect">
            <a:avLst>
              <a:gd name="adj" fmla="val 50000"/>
            </a:avLst>
          </a:prstGeom>
          <a:solidFill>
            <a:srgbClr val="E20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18000" rIns="90000" bIns="18000" rtlCol="0" anchor="ctr">
            <a:spAutoFit/>
          </a:bodyPr>
          <a:lstStyle/>
          <a:p>
            <a:pPr algn="ctr"/>
            <a:r>
              <a:rPr lang="fr-FR" sz="1000" b="1" dirty="0">
                <a:effectLst/>
                <a:latin typeface="Open Sans" panose="020B0606030504020204" pitchFamily="34" charset="0"/>
              </a:rPr>
              <a:t>Incident Notification Platform</a:t>
            </a:r>
            <a:endParaRPr lang="fr-FR" sz="100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6526B7AC-BA43-12AE-6101-508403C59570}"/>
              </a:ext>
            </a:extLst>
          </p:cNvPr>
          <p:cNvSpPr/>
          <p:nvPr/>
        </p:nvSpPr>
        <p:spPr>
          <a:xfrm>
            <a:off x="940187" y="2047239"/>
            <a:ext cx="502554" cy="502554"/>
          </a:xfrm>
          <a:prstGeom prst="ellipse">
            <a:avLst/>
          </a:prstGeom>
          <a:solidFill>
            <a:srgbClr val="D4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E1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8FDE3E8E-EAE3-F1B3-ADA1-BB1CD9430032}"/>
              </a:ext>
            </a:extLst>
          </p:cNvPr>
          <p:cNvSpPr/>
          <p:nvPr/>
        </p:nvSpPr>
        <p:spPr>
          <a:xfrm>
            <a:off x="2137756" y="2047239"/>
            <a:ext cx="502554" cy="502554"/>
          </a:xfrm>
          <a:prstGeom prst="ellipse">
            <a:avLst/>
          </a:prstGeom>
          <a:solidFill>
            <a:srgbClr val="D4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E2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4C5235AA-D930-C97F-35F2-52343D4382CF}"/>
              </a:ext>
            </a:extLst>
          </p:cNvPr>
          <p:cNvSpPr/>
          <p:nvPr/>
        </p:nvSpPr>
        <p:spPr>
          <a:xfrm>
            <a:off x="2137756" y="3350997"/>
            <a:ext cx="502554" cy="502554"/>
          </a:xfrm>
          <a:prstGeom prst="ellipse">
            <a:avLst/>
          </a:prstGeom>
          <a:solidFill>
            <a:srgbClr val="D4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E5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ADF943AD-9BB2-1AA7-B17B-82616867D6C1}"/>
              </a:ext>
            </a:extLst>
          </p:cNvPr>
          <p:cNvSpPr/>
          <p:nvPr/>
        </p:nvSpPr>
        <p:spPr>
          <a:xfrm>
            <a:off x="946086" y="3350997"/>
            <a:ext cx="502554" cy="502554"/>
          </a:xfrm>
          <a:prstGeom prst="ellipse">
            <a:avLst/>
          </a:prstGeom>
          <a:solidFill>
            <a:srgbClr val="D4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E4</a:t>
            </a: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DC0AAD74-CCE7-A863-C39B-574C146BC745}"/>
              </a:ext>
            </a:extLst>
          </p:cNvPr>
          <p:cNvSpPr/>
          <p:nvPr/>
        </p:nvSpPr>
        <p:spPr>
          <a:xfrm>
            <a:off x="1530110" y="2710108"/>
            <a:ext cx="502554" cy="502554"/>
          </a:xfrm>
          <a:prstGeom prst="ellipse">
            <a:avLst/>
          </a:prstGeom>
          <a:solidFill>
            <a:srgbClr val="D4DD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12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E3</a:t>
            </a:r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C96EEC81-35EE-3A25-6838-6D3EC397663D}"/>
              </a:ext>
            </a:extLst>
          </p:cNvPr>
          <p:cNvSpPr/>
          <p:nvPr/>
        </p:nvSpPr>
        <p:spPr>
          <a:xfrm>
            <a:off x="4031255" y="2251546"/>
            <a:ext cx="1052425" cy="267513"/>
          </a:xfrm>
          <a:prstGeom prst="roundRect">
            <a:avLst>
              <a:gd name="adj" fmla="val 50000"/>
            </a:avLst>
          </a:prstGeom>
          <a:solidFill>
            <a:srgbClr val="E20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18000" rIns="90000" bIns="18000" rtlCol="0" anchor="ctr">
            <a:spAutoFit/>
          </a:bodyPr>
          <a:lstStyle/>
          <a:p>
            <a:pPr algn="ctr"/>
            <a:r>
              <a:rPr lang="fr-FR" sz="1000" b="1" dirty="0">
                <a:effectLst/>
                <a:latin typeface="Open Sans" panose="020B0606030504020204" pitchFamily="34" charset="0"/>
              </a:rPr>
              <a:t>INCIDENT 01</a:t>
            </a:r>
            <a:endParaRPr lang="fr-FR" sz="100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BA37844E-B67F-233A-39EC-E6562E15AB80}"/>
              </a:ext>
            </a:extLst>
          </p:cNvPr>
          <p:cNvSpPr/>
          <p:nvPr/>
        </p:nvSpPr>
        <p:spPr>
          <a:xfrm>
            <a:off x="4031255" y="3248196"/>
            <a:ext cx="1052425" cy="267513"/>
          </a:xfrm>
          <a:prstGeom prst="roundRect">
            <a:avLst>
              <a:gd name="adj" fmla="val 50000"/>
            </a:avLst>
          </a:prstGeom>
          <a:solidFill>
            <a:srgbClr val="E204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18000" rIns="90000" bIns="18000" rtlCol="0" anchor="ctr">
            <a:spAutoFit/>
          </a:bodyPr>
          <a:lstStyle/>
          <a:p>
            <a:pPr algn="ctr"/>
            <a:r>
              <a:rPr lang="fr-FR" sz="1000" b="1" dirty="0">
                <a:effectLst/>
                <a:latin typeface="Open Sans" panose="020B0606030504020204" pitchFamily="34" charset="0"/>
              </a:rPr>
              <a:t>INCIDENT 02</a:t>
            </a:r>
            <a:endParaRPr lang="fr-FR" sz="1000" dirty="0">
              <a:effectLst/>
              <a:latin typeface="Open Sans" panose="020B0606030504020204" pitchFamily="34" charset="0"/>
            </a:endParaRPr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DE0B1272-A2FC-9F7F-D876-04AE0FE198FC}"/>
              </a:ext>
            </a:extLst>
          </p:cNvPr>
          <p:cNvCxnSpPr>
            <a:cxnSpLocks/>
          </p:cNvCxnSpPr>
          <p:nvPr/>
        </p:nvCxnSpPr>
        <p:spPr>
          <a:xfrm flipV="1">
            <a:off x="1997782" y="2362301"/>
            <a:ext cx="1955343" cy="551967"/>
          </a:xfrm>
          <a:prstGeom prst="straightConnector1">
            <a:avLst/>
          </a:prstGeom>
          <a:ln w="25400">
            <a:solidFill>
              <a:srgbClr val="D4DDE4"/>
            </a:solidFill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BB6102CB-C575-931A-CCE9-295BF3979D2A}"/>
              </a:ext>
            </a:extLst>
          </p:cNvPr>
          <p:cNvCxnSpPr>
            <a:cxnSpLocks/>
          </p:cNvCxnSpPr>
          <p:nvPr/>
        </p:nvCxnSpPr>
        <p:spPr>
          <a:xfrm flipV="1">
            <a:off x="2621345" y="3381120"/>
            <a:ext cx="1361053" cy="199167"/>
          </a:xfrm>
          <a:prstGeom prst="straightConnector1">
            <a:avLst/>
          </a:prstGeom>
          <a:ln w="25400">
            <a:solidFill>
              <a:srgbClr val="D4DDE4"/>
            </a:solidFill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08">
            <a:extLst>
              <a:ext uri="{FF2B5EF4-FFF2-40B4-BE49-F238E27FC236}">
                <a16:creationId xmlns:a16="http://schemas.microsoft.com/office/drawing/2014/main" id="{A3D29394-AF4D-CFAE-CE9E-6CDCA85DA21E}"/>
              </a:ext>
            </a:extLst>
          </p:cNvPr>
          <p:cNvCxnSpPr>
            <a:cxnSpLocks/>
          </p:cNvCxnSpPr>
          <p:nvPr/>
        </p:nvCxnSpPr>
        <p:spPr>
          <a:xfrm flipV="1">
            <a:off x="5116611" y="2317085"/>
            <a:ext cx="1189801" cy="53156"/>
          </a:xfrm>
          <a:prstGeom prst="straightConnector1">
            <a:avLst/>
          </a:prstGeom>
          <a:ln w="25400">
            <a:solidFill>
              <a:srgbClr val="E20420"/>
            </a:solidFill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C96518DE-E394-47EA-12D3-C38FB6E0F007}"/>
              </a:ext>
            </a:extLst>
          </p:cNvPr>
          <p:cNvCxnSpPr>
            <a:cxnSpLocks/>
            <a:stCxn id="102" idx="3"/>
          </p:cNvCxnSpPr>
          <p:nvPr/>
        </p:nvCxnSpPr>
        <p:spPr>
          <a:xfrm>
            <a:off x="5083680" y="2385303"/>
            <a:ext cx="2574987" cy="1313684"/>
          </a:xfrm>
          <a:prstGeom prst="straightConnector1">
            <a:avLst/>
          </a:prstGeom>
          <a:ln w="25400">
            <a:solidFill>
              <a:srgbClr val="E20420"/>
            </a:solidFill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e 119">
            <a:extLst>
              <a:ext uri="{FF2B5EF4-FFF2-40B4-BE49-F238E27FC236}">
                <a16:creationId xmlns:a16="http://schemas.microsoft.com/office/drawing/2014/main" id="{7C501A14-28DB-6A1A-F674-2F148929C7DF}"/>
              </a:ext>
            </a:extLst>
          </p:cNvPr>
          <p:cNvSpPr/>
          <p:nvPr/>
        </p:nvSpPr>
        <p:spPr>
          <a:xfrm>
            <a:off x="6284300" y="2065808"/>
            <a:ext cx="502554" cy="502554"/>
          </a:xfrm>
          <a:prstGeom prst="ellipse">
            <a:avLst/>
          </a:prstGeom>
          <a:solidFill>
            <a:srgbClr val="69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ILR</a:t>
            </a: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B6CCBD36-CE2C-295E-9E6E-90AF6367F443}"/>
              </a:ext>
            </a:extLst>
          </p:cNvPr>
          <p:cNvSpPr/>
          <p:nvPr/>
        </p:nvSpPr>
        <p:spPr>
          <a:xfrm>
            <a:off x="6833984" y="2065808"/>
            <a:ext cx="502554" cy="502554"/>
          </a:xfrm>
          <a:prstGeom prst="ellipse">
            <a:avLst/>
          </a:prstGeom>
          <a:solidFill>
            <a:srgbClr val="69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HCPN</a:t>
            </a: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635E83FF-CF85-EDC2-1163-470801669BE4}"/>
              </a:ext>
            </a:extLst>
          </p:cNvPr>
          <p:cNvSpPr/>
          <p:nvPr/>
        </p:nvSpPr>
        <p:spPr>
          <a:xfrm>
            <a:off x="7381628" y="2065808"/>
            <a:ext cx="502554" cy="502554"/>
          </a:xfrm>
          <a:prstGeom prst="ellipse">
            <a:avLst/>
          </a:prstGeom>
          <a:solidFill>
            <a:srgbClr val="69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CNPD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C2B74BD2-5388-65FD-AFCB-33A8B8DDCA76}"/>
              </a:ext>
            </a:extLst>
          </p:cNvPr>
          <p:cNvSpPr/>
          <p:nvPr/>
        </p:nvSpPr>
        <p:spPr>
          <a:xfrm>
            <a:off x="7937160" y="2065808"/>
            <a:ext cx="502554" cy="502554"/>
          </a:xfrm>
          <a:prstGeom prst="ellipse">
            <a:avLst/>
          </a:prstGeom>
          <a:solidFill>
            <a:srgbClr val="695F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rtl="0"/>
            <a:r>
              <a:rPr lang="fr-FR" sz="9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124" name="Rectangle : coins arrondis 123">
            <a:extLst>
              <a:ext uri="{FF2B5EF4-FFF2-40B4-BE49-F238E27FC236}">
                <a16:creationId xmlns:a16="http://schemas.microsoft.com/office/drawing/2014/main" id="{84B5CD9F-DB71-FD78-581C-FB07FF20846C}"/>
              </a:ext>
            </a:extLst>
          </p:cNvPr>
          <p:cNvSpPr/>
          <p:nvPr/>
        </p:nvSpPr>
        <p:spPr>
          <a:xfrm>
            <a:off x="6360899" y="3616303"/>
            <a:ext cx="812890" cy="267513"/>
          </a:xfrm>
          <a:prstGeom prst="roundRect">
            <a:avLst>
              <a:gd name="adj" fmla="val 50000"/>
            </a:avLst>
          </a:prstGeom>
          <a:solidFill>
            <a:srgbClr val="488C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18000" rIns="90000" bIns="18000" rtlCol="0" anchor="ctr">
            <a:spAutoFit/>
          </a:bodyPr>
          <a:lstStyle/>
          <a:p>
            <a:pPr algn="ctr"/>
            <a:r>
              <a:rPr lang="fr-FR" sz="1000" b="1" dirty="0" err="1">
                <a:effectLst/>
                <a:latin typeface="Open Sans" panose="020B0606030504020204" pitchFamily="34" charset="0"/>
              </a:rPr>
              <a:t>GovCERT</a:t>
            </a:r>
            <a:endParaRPr lang="fr-FR" sz="1000" b="1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4FEFB7AD-C4F1-9DD7-4C2F-69660C5A1663}"/>
              </a:ext>
            </a:extLst>
          </p:cNvPr>
          <p:cNvSpPr/>
          <p:nvPr/>
        </p:nvSpPr>
        <p:spPr>
          <a:xfrm>
            <a:off x="7713265" y="3610402"/>
            <a:ext cx="617698" cy="267513"/>
          </a:xfrm>
          <a:prstGeom prst="roundRect">
            <a:avLst>
              <a:gd name="adj" fmla="val 50000"/>
            </a:avLst>
          </a:prstGeom>
          <a:solidFill>
            <a:srgbClr val="488C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18000" rIns="90000" bIns="18000" rtlCol="0" anchor="ctr">
            <a:spAutoFit/>
          </a:bodyPr>
          <a:lstStyle/>
          <a:p>
            <a:pPr algn="ctr"/>
            <a:r>
              <a:rPr lang="fr-FR" sz="1000" b="1" dirty="0">
                <a:effectLst/>
                <a:latin typeface="Open Sans" panose="020B0606030504020204" pitchFamily="34" charset="0"/>
              </a:rPr>
              <a:t>CIRCL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8D8D3064-97EA-2EFE-C0BF-3A5EE5086C04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083680" y="2490641"/>
            <a:ext cx="1248729" cy="891312"/>
          </a:xfrm>
          <a:prstGeom prst="straightConnector1">
            <a:avLst/>
          </a:prstGeom>
          <a:ln w="25400">
            <a:solidFill>
              <a:srgbClr val="E20420"/>
            </a:solidFill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D8849C45-A44F-2233-B0EC-C56D58E91647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5083680" y="2532149"/>
            <a:ext cx="1870527" cy="849804"/>
          </a:xfrm>
          <a:prstGeom prst="straightConnector1">
            <a:avLst/>
          </a:prstGeom>
          <a:ln w="25400">
            <a:solidFill>
              <a:srgbClr val="E20420"/>
            </a:solidFill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>
            <a:extLst>
              <a:ext uri="{FF2B5EF4-FFF2-40B4-BE49-F238E27FC236}">
                <a16:creationId xmlns:a16="http://schemas.microsoft.com/office/drawing/2014/main" id="{E0E7B6D7-0C50-C859-A2A6-18FB78181BA6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5114364" y="3381952"/>
            <a:ext cx="1246535" cy="368108"/>
          </a:xfrm>
          <a:prstGeom prst="straightConnector1">
            <a:avLst/>
          </a:prstGeom>
          <a:ln w="25400">
            <a:solidFill>
              <a:srgbClr val="E20420"/>
            </a:solidFill>
            <a:bevel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6D83807-CB41-860B-AAC7-84CD6743E8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11</a:t>
            </a:fld>
            <a:endParaRPr lang="fr-FR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8B21A-3D61-C9C0-8038-0AC5F67D2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86C6B9-A6D4-F00B-1341-C5A4880F9999}"/>
              </a:ext>
            </a:extLst>
          </p:cNvPr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B58115E-4140-DE18-8A09-CF9C439FF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299" y="1718391"/>
            <a:ext cx="627570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 marR="5080" indent="-979169">
              <a:lnSpc>
                <a:spcPct val="100000"/>
              </a:lnSpc>
              <a:spcBef>
                <a:spcPts val="100"/>
              </a:spcBef>
              <a:tabLst>
                <a:tab pos="991235" algn="l"/>
              </a:tabLst>
            </a:pPr>
            <a:r>
              <a:rPr sz="4000" spc="-25" dirty="0">
                <a:solidFill>
                  <a:srgbClr val="E20521"/>
                </a:solidFill>
              </a:rPr>
              <a:t>0</a:t>
            </a:r>
            <a:r>
              <a:rPr lang="en-GB" sz="4000" spc="-25" dirty="0">
                <a:solidFill>
                  <a:srgbClr val="E20521"/>
                </a:solidFill>
              </a:rPr>
              <a:t>3</a:t>
            </a:r>
            <a:r>
              <a:rPr sz="4000" spc="-25" dirty="0">
                <a:solidFill>
                  <a:srgbClr val="E20521"/>
                </a:solidFill>
              </a:rPr>
              <a:t>.</a:t>
            </a:r>
            <a:r>
              <a:rPr sz="4000" dirty="0">
                <a:solidFill>
                  <a:srgbClr val="E20521"/>
                </a:solidFill>
              </a:rPr>
              <a:t>	</a:t>
            </a:r>
            <a:r>
              <a:rPr lang="en-GB" sz="4000" dirty="0"/>
              <a:t>Risk assessment</a:t>
            </a:r>
            <a:r>
              <a:rPr sz="4000" spc="-10" dirty="0"/>
              <a:t> Module</a:t>
            </a:r>
            <a:endParaRPr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A6621F6-6195-CC52-7C0D-1B397C08AB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12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253488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EA0ED-03D2-5024-C470-E33BF009E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62822D-2F51-E00C-E730-27F926F8EA5A}"/>
              </a:ext>
            </a:extLst>
          </p:cNvPr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DE3AFFA-9677-E6A2-5CF5-9CA84931C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300" y="216000"/>
            <a:ext cx="4699000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dirty="0">
                <a:solidFill>
                  <a:srgbClr val="E20521"/>
                </a:solidFill>
              </a:rPr>
              <a:t>03. </a:t>
            </a:r>
            <a:r>
              <a:rPr lang="en-GB" spc="-10" dirty="0"/>
              <a:t>Risk assessment module</a:t>
            </a:r>
            <a:endParaRPr spc="-10" dirty="0"/>
          </a:p>
        </p:txBody>
      </p:sp>
      <p:sp>
        <p:nvSpPr>
          <p:cNvPr id="83" name="object 4">
            <a:extLst>
              <a:ext uri="{FF2B5EF4-FFF2-40B4-BE49-F238E27FC236}">
                <a16:creationId xmlns:a16="http://schemas.microsoft.com/office/drawing/2014/main" id="{009062B2-795A-A823-28E6-A6A1BB1495E4}"/>
              </a:ext>
            </a:extLst>
          </p:cNvPr>
          <p:cNvSpPr txBox="1">
            <a:spLocks/>
          </p:cNvSpPr>
          <p:nvPr/>
        </p:nvSpPr>
        <p:spPr>
          <a:xfrm>
            <a:off x="455300" y="937001"/>
            <a:ext cx="469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2000" spc="-10" dirty="0"/>
              <a:t>Risk </a:t>
            </a:r>
            <a:r>
              <a:rPr lang="fr-FR" sz="2000" spc="-10" dirty="0" err="1"/>
              <a:t>assessment</a:t>
            </a:r>
            <a:endParaRPr lang="fr-FR" sz="2000" spc="-10" dirty="0"/>
          </a:p>
        </p:txBody>
      </p:sp>
      <p:sp>
        <p:nvSpPr>
          <p:cNvPr id="84" name="object 5">
            <a:extLst>
              <a:ext uri="{FF2B5EF4-FFF2-40B4-BE49-F238E27FC236}">
                <a16:creationId xmlns:a16="http://schemas.microsoft.com/office/drawing/2014/main" id="{C8C79CE5-9F7E-95F7-7AF8-EC48063D5D0F}"/>
              </a:ext>
            </a:extLst>
          </p:cNvPr>
          <p:cNvSpPr/>
          <p:nvPr/>
        </p:nvSpPr>
        <p:spPr>
          <a:xfrm>
            <a:off x="467994" y="1253148"/>
            <a:ext cx="432434" cy="48260"/>
          </a:xfrm>
          <a:custGeom>
            <a:avLst/>
            <a:gdLst/>
            <a:ahLst/>
            <a:cxnLst/>
            <a:rect l="l" t="t" r="r" b="b"/>
            <a:pathLst>
              <a:path w="432434" h="48259">
                <a:moveTo>
                  <a:pt x="432003" y="0"/>
                </a:moveTo>
                <a:lnTo>
                  <a:pt x="0" y="0"/>
                </a:lnTo>
                <a:lnTo>
                  <a:pt x="0" y="48005"/>
                </a:lnTo>
                <a:lnTo>
                  <a:pt x="432003" y="48005"/>
                </a:lnTo>
                <a:lnTo>
                  <a:pt x="432003" y="0"/>
                </a:lnTo>
                <a:close/>
              </a:path>
            </a:pathLst>
          </a:custGeom>
          <a:solidFill>
            <a:srgbClr val="E2052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88738-6361-27BF-91AB-4FBE9153DC77}"/>
              </a:ext>
            </a:extLst>
          </p:cNvPr>
          <p:cNvSpPr txBox="1"/>
          <p:nvPr/>
        </p:nvSpPr>
        <p:spPr>
          <a:xfrm>
            <a:off x="711715" y="1583348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</a:t>
            </a:r>
            <a:r>
              <a:rPr lang="fr-F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on the </a:t>
            </a: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MONARC</a:t>
            </a:r>
            <a:r>
              <a:rPr lang="fr-F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Technology</a:t>
            </a:r>
            <a:endParaRPr lang="fr-FR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Sectoral</a:t>
            </a:r>
            <a:r>
              <a:rPr lang="fr-F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librairies </a:t>
            </a: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</a:t>
            </a:r>
            <a:r>
              <a:rPr lang="fr-F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NIS1 and </a:t>
            </a: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EECC</a:t>
            </a:r>
            <a:endParaRPr lang="fr-FR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NIS2: </a:t>
            </a: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Generic</a:t>
            </a:r>
            <a:r>
              <a:rPr lang="fr-F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library</a:t>
            </a:r>
            <a:r>
              <a:rPr lang="fr-F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+ </a:t>
            </a: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specific</a:t>
            </a:r>
            <a:r>
              <a:rPr lang="fr-F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sectoral</a:t>
            </a:r>
            <a:r>
              <a:rPr lang="fr-FR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libraries</a:t>
            </a:r>
            <a:endParaRPr lang="fr-FR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16" descr="Luxembourg Institute of Science and Technology (LIST) | Paperjam + Delano  Business Guide | Paperjam + Delano Business Guide">
            <a:extLst>
              <a:ext uri="{FF2B5EF4-FFF2-40B4-BE49-F238E27FC236}">
                <a16:creationId xmlns:a16="http://schemas.microsoft.com/office/drawing/2014/main" id="{5AEB92FA-F823-309C-BACA-7469FACE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33" y="4293150"/>
            <a:ext cx="1296838" cy="41494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C3">
            <a:extLst>
              <a:ext uri="{FF2B5EF4-FFF2-40B4-BE49-F238E27FC236}">
                <a16:creationId xmlns:a16="http://schemas.microsoft.com/office/drawing/2014/main" id="{BE3B9E39-003D-9837-45D4-CA9EB4A71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054" y="3641725"/>
            <a:ext cx="1008595" cy="504298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lgian Institute for for Postal Services and Telecommunications (BIPT) -  International Institute of Communications">
            <a:extLst>
              <a:ext uri="{FF2B5EF4-FFF2-40B4-BE49-F238E27FC236}">
                <a16:creationId xmlns:a16="http://schemas.microsoft.com/office/drawing/2014/main" id="{4D774100-7374-6AFD-52A8-B24827F97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48" y="3686402"/>
            <a:ext cx="848435" cy="414945"/>
          </a:xfrm>
          <a:prstGeom prst="roundRect">
            <a:avLst>
              <a:gd name="adj" fmla="val 12153"/>
            </a:avLst>
          </a:prstGeom>
          <a:solidFill>
            <a:schemeClr val="bg1"/>
          </a:solidFill>
          <a:ln w="57150">
            <a:solidFill>
              <a:schemeClr val="bg1"/>
            </a:solidFill>
          </a:ln>
        </p:spPr>
      </p:pic>
      <p:pic>
        <p:nvPicPr>
          <p:cNvPr id="1032" name="Picture 8" descr="MONARC Training">
            <a:extLst>
              <a:ext uri="{FF2B5EF4-FFF2-40B4-BE49-F238E27FC236}">
                <a16:creationId xmlns:a16="http://schemas.microsoft.com/office/drawing/2014/main" id="{347F26F0-9425-57EB-83C3-B78CEAE89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69" y="1084122"/>
            <a:ext cx="1996902" cy="99845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y are using MONARC - MONARC">
            <a:extLst>
              <a:ext uri="{FF2B5EF4-FFF2-40B4-BE49-F238E27FC236}">
                <a16:creationId xmlns:a16="http://schemas.microsoft.com/office/drawing/2014/main" id="{E8C80E41-EBD1-5609-8319-9FAAE4B1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248" y="4268372"/>
            <a:ext cx="807560" cy="473313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A32D6-17A5-571D-378A-A350D9AEC84E}"/>
              </a:ext>
            </a:extLst>
          </p:cNvPr>
          <p:cNvSpPr txBox="1"/>
          <p:nvPr/>
        </p:nvSpPr>
        <p:spPr>
          <a:xfrm>
            <a:off x="8362364" y="4896210"/>
            <a:ext cx="381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AA1367-25DD-164A-9187-88C2DAFD822F}" type="slidenum">
              <a:rPr kumimoji="0" lang="fr-FR" sz="800" b="1" i="0" u="none" strike="noStrike" kern="0" cap="none" spc="-25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503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0F1F-497F-EF99-4B4D-E210850F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2725"/>
            <a:ext cx="4699000" cy="246221"/>
          </a:xfrm>
        </p:spPr>
        <p:txBody>
          <a:bodyPr/>
          <a:lstStyle/>
          <a:p>
            <a:r>
              <a:rPr lang="en-GB" dirty="0">
                <a:solidFill>
                  <a:srgbClr val="E20521"/>
                </a:solidFill>
              </a:rPr>
              <a:t>03. </a:t>
            </a:r>
            <a:r>
              <a:rPr lang="en-GB" spc="-10" dirty="0"/>
              <a:t>Risk assessment module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D11A-DED7-5FD3-FCE0-623E6B0FC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2356-7C76-9D81-4C47-55E77DF679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14</a:t>
            </a:fld>
            <a:endParaRPr lang="fr-FR" spc="-25" dirty="0"/>
          </a:p>
        </p:txBody>
      </p:sp>
      <p:pic>
        <p:nvPicPr>
          <p:cNvPr id="6" name="Picture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EE07A355-4A44-5D1D-9816-96E0785B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50" y="596400"/>
            <a:ext cx="6268099" cy="39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5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F141-5701-2FFC-B4CF-674E34867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F0010A-F6E9-8C94-B1C7-C3CDBFFE30F1}"/>
              </a:ext>
            </a:extLst>
          </p:cNvPr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04DBF38-29FE-ED00-06DA-5AAAEBEB98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299" y="1718391"/>
            <a:ext cx="627570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 marR="5080" indent="-979169">
              <a:lnSpc>
                <a:spcPct val="100000"/>
              </a:lnSpc>
              <a:spcBef>
                <a:spcPts val="100"/>
              </a:spcBef>
              <a:tabLst>
                <a:tab pos="991235" algn="l"/>
              </a:tabLst>
            </a:pPr>
            <a:r>
              <a:rPr sz="4000" spc="-25" dirty="0">
                <a:solidFill>
                  <a:srgbClr val="E20521"/>
                </a:solidFill>
              </a:rPr>
              <a:t>0</a:t>
            </a:r>
            <a:r>
              <a:rPr lang="en-GB" sz="4000" spc="-25" dirty="0">
                <a:solidFill>
                  <a:srgbClr val="E20521"/>
                </a:solidFill>
              </a:rPr>
              <a:t>4</a:t>
            </a:r>
            <a:r>
              <a:rPr sz="4000" spc="-25" dirty="0">
                <a:solidFill>
                  <a:srgbClr val="E20521"/>
                </a:solidFill>
              </a:rPr>
              <a:t>.</a:t>
            </a:r>
            <a:r>
              <a:rPr sz="4000" dirty="0">
                <a:solidFill>
                  <a:srgbClr val="E20521"/>
                </a:solidFill>
              </a:rPr>
              <a:t>	</a:t>
            </a:r>
            <a:r>
              <a:rPr lang="en-GB" sz="4000" dirty="0"/>
              <a:t>Security Objectives Module</a:t>
            </a:r>
            <a:endParaRPr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66AB6F-A087-F509-AE67-553A6A1C7C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15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400024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A25FB-8DC1-15EC-FCC9-0C5158C29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64EB-5B32-DDC8-0C34-59DEAEBE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0003"/>
            <a:ext cx="4699000" cy="246221"/>
          </a:xfrm>
        </p:spPr>
        <p:txBody>
          <a:bodyPr/>
          <a:lstStyle/>
          <a:p>
            <a:r>
              <a:rPr lang="fr-FR" dirty="0">
                <a:solidFill>
                  <a:srgbClr val="E20521"/>
                </a:solidFill>
              </a:rPr>
              <a:t>04.</a:t>
            </a:r>
            <a:r>
              <a:rPr lang="fr-FR" spc="-70" dirty="0">
                <a:solidFill>
                  <a:srgbClr val="E20521"/>
                </a:solidFill>
              </a:rPr>
              <a:t> </a:t>
            </a:r>
            <a:r>
              <a:rPr lang="fr-FR" dirty="0"/>
              <a:t>Security Objectives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7562B-747A-8904-37E1-CB77F7CD8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563" y="1399653"/>
            <a:ext cx="2980437" cy="230832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In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Facilitates keeping track of the security measures that are implemented and those that still need to be implemented</a:t>
            </a:r>
            <a:br>
              <a:rPr lang="en-GB" sz="1400" dirty="0"/>
            </a:b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Feedback can be given by ILR through platform</a:t>
            </a:r>
          </a:p>
          <a:p>
            <a:endParaRPr lang="en-GB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077D-B524-A432-591A-4BAA8A0F3D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16</a:t>
            </a:fld>
            <a:endParaRPr lang="fr-FR" spc="-25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4C92A4C-6E03-4B72-70A5-546D96B66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150" y="822325"/>
            <a:ext cx="5957519" cy="376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7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DB73D-470D-9D09-B188-E2F53EB95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E336E3-E23E-6195-1BC9-CBECA7A87739}"/>
              </a:ext>
            </a:extLst>
          </p:cNvPr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7042007-EA0D-D43F-A2D7-76DBEC12C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4299" y="1718391"/>
            <a:ext cx="627570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 marR="5080" indent="-979169">
              <a:lnSpc>
                <a:spcPct val="100000"/>
              </a:lnSpc>
              <a:spcBef>
                <a:spcPts val="100"/>
              </a:spcBef>
              <a:tabLst>
                <a:tab pos="991235" algn="l"/>
              </a:tabLst>
            </a:pPr>
            <a:r>
              <a:rPr sz="4000" spc="-25" dirty="0">
                <a:solidFill>
                  <a:srgbClr val="E20521"/>
                </a:solidFill>
              </a:rPr>
              <a:t>0</a:t>
            </a:r>
            <a:r>
              <a:rPr lang="en-GB" sz="4000" spc="-25" dirty="0">
                <a:solidFill>
                  <a:srgbClr val="E20521"/>
                </a:solidFill>
              </a:rPr>
              <a:t>5</a:t>
            </a:r>
            <a:r>
              <a:rPr sz="4000" spc="-25" dirty="0">
                <a:solidFill>
                  <a:srgbClr val="E20521"/>
                </a:solidFill>
              </a:rPr>
              <a:t>.</a:t>
            </a:r>
            <a:r>
              <a:rPr sz="4000" dirty="0">
                <a:solidFill>
                  <a:srgbClr val="E20521"/>
                </a:solidFill>
              </a:rPr>
              <a:t>	</a:t>
            </a:r>
            <a:r>
              <a:rPr lang="en-GB" sz="4000" dirty="0"/>
              <a:t>Interplay of the Modules</a:t>
            </a:r>
            <a:endParaRPr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5A2D5C2-131D-7192-93E2-AD6FE41B95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17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385973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3CB84-3ADB-4E47-A406-17B30585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5BF08E-0724-8CCB-4864-47A3E9FDF14D}"/>
              </a:ext>
            </a:extLst>
          </p:cNvPr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5932B66-6A9E-A59F-66E5-4A347070A5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300" y="216000"/>
            <a:ext cx="4699000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E20521"/>
                </a:solidFill>
              </a:rPr>
              <a:t>05.</a:t>
            </a:r>
            <a:r>
              <a:rPr lang="en-US" spc="-25" dirty="0">
                <a:solidFill>
                  <a:srgbClr val="E20521"/>
                </a:solidFill>
              </a:rPr>
              <a:t> </a:t>
            </a:r>
            <a:r>
              <a:rPr lang="en-US" sz="1600" dirty="0"/>
              <a:t>Interplay of the modules</a:t>
            </a:r>
            <a:endParaRPr lang="en-US" spc="-1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8927907-14EC-8DCD-C3D6-3017E2C74E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18</a:t>
            </a:fld>
            <a:endParaRPr lang="fr-FR" spc="-25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02A60BD-0FD5-FF21-11F3-79382FD7C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9724181"/>
              </p:ext>
            </p:extLst>
          </p:nvPr>
        </p:nvGraphicFramePr>
        <p:xfrm>
          <a:off x="5673731" y="3702052"/>
          <a:ext cx="3470269" cy="1452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32ED0C-2A14-B6BD-6E5D-03D03D2D24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742622"/>
              </p:ext>
            </p:extLst>
          </p:nvPr>
        </p:nvGraphicFramePr>
        <p:xfrm>
          <a:off x="4634066" y="1630832"/>
          <a:ext cx="2132459" cy="1102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D0FD9A8-7249-E0D6-510E-3444CD5E5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990845"/>
            <a:ext cx="6858000" cy="254601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Risk reduction through Security Measures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Yearly reports taking into account </a:t>
            </a:r>
            <a:r>
              <a:rPr lang="en-GB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infos</a:t>
            </a: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from different modules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6461AB-48CC-0363-5384-BD07A5797D80}"/>
              </a:ext>
            </a:extLst>
          </p:cNvPr>
          <p:cNvSpPr txBox="1"/>
          <p:nvPr/>
        </p:nvSpPr>
        <p:spPr>
          <a:xfrm>
            <a:off x="2614904" y="3161829"/>
            <a:ext cx="5423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Incident as a trigger to improve Security Measures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37F9861-183B-0B8E-5541-95DD2265C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3398960"/>
              </p:ext>
            </p:extLst>
          </p:nvPr>
        </p:nvGraphicFramePr>
        <p:xfrm>
          <a:off x="671517" y="2623794"/>
          <a:ext cx="2030100" cy="1408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8" name="object 4">
            <a:extLst>
              <a:ext uri="{FF2B5EF4-FFF2-40B4-BE49-F238E27FC236}">
                <a16:creationId xmlns:a16="http://schemas.microsoft.com/office/drawing/2014/main" id="{FC24DDF6-EEFD-F540-D52E-1810C7ACD48D}"/>
              </a:ext>
            </a:extLst>
          </p:cNvPr>
          <p:cNvSpPr txBox="1">
            <a:spLocks/>
          </p:cNvSpPr>
          <p:nvPr/>
        </p:nvSpPr>
        <p:spPr>
          <a:xfrm>
            <a:off x="455300" y="937001"/>
            <a:ext cx="4699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GB" sz="2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Insights through combination of information from different modules</a:t>
            </a: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09E3F806-3294-62DF-EB89-88393142191A}"/>
              </a:ext>
            </a:extLst>
          </p:cNvPr>
          <p:cNvSpPr/>
          <p:nvPr/>
        </p:nvSpPr>
        <p:spPr>
          <a:xfrm>
            <a:off x="455300" y="1544786"/>
            <a:ext cx="432434" cy="48260"/>
          </a:xfrm>
          <a:custGeom>
            <a:avLst/>
            <a:gdLst/>
            <a:ahLst/>
            <a:cxnLst/>
            <a:rect l="l" t="t" r="r" b="b"/>
            <a:pathLst>
              <a:path w="432434" h="48259">
                <a:moveTo>
                  <a:pt x="432003" y="0"/>
                </a:moveTo>
                <a:lnTo>
                  <a:pt x="0" y="0"/>
                </a:lnTo>
                <a:lnTo>
                  <a:pt x="0" y="48005"/>
                </a:lnTo>
                <a:lnTo>
                  <a:pt x="432003" y="48005"/>
                </a:lnTo>
                <a:lnTo>
                  <a:pt x="432003" y="0"/>
                </a:lnTo>
                <a:close/>
              </a:path>
            </a:pathLst>
          </a:custGeom>
          <a:solidFill>
            <a:srgbClr val="E2052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</p:spTree>
    <p:extLst>
      <p:ext uri="{BB962C8B-B14F-4D97-AF65-F5344CB8AC3E}">
        <p14:creationId xmlns:p14="http://schemas.microsoft.com/office/powerpoint/2010/main" val="859241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F2438-059C-6749-B78A-0079281D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887268-BC07-58B1-45B2-AD0950E54A7D}"/>
              </a:ext>
            </a:extLst>
          </p:cNvPr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FDF41A6-DD65-A14F-FA6D-A1FF120403C0}"/>
              </a:ext>
            </a:extLst>
          </p:cNvPr>
          <p:cNvSpPr txBox="1"/>
          <p:nvPr/>
        </p:nvSpPr>
        <p:spPr>
          <a:xfrm>
            <a:off x="2507300" y="2549218"/>
            <a:ext cx="3969385" cy="8322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 marR="5080" indent="-353060">
              <a:lnSpc>
                <a:spcPct val="126299"/>
              </a:lnSpc>
              <a:spcBef>
                <a:spcPts val="100"/>
              </a:spcBef>
            </a:pPr>
            <a:r>
              <a:rPr sz="2200" b="1" dirty="0">
                <a:solidFill>
                  <a:srgbClr val="231F20"/>
                </a:solidFill>
                <a:latin typeface="Open Sans"/>
                <a:cs typeface="Open Sans"/>
              </a:rPr>
              <a:t>Join</a:t>
            </a:r>
            <a:r>
              <a:rPr sz="2200" b="1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2200" b="1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2200" b="1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2200" b="1" dirty="0">
                <a:solidFill>
                  <a:srgbClr val="231F20"/>
                </a:solidFill>
                <a:latin typeface="Open Sans"/>
                <a:cs typeface="Open Sans"/>
              </a:rPr>
              <a:t>SERIMA</a:t>
            </a:r>
            <a:r>
              <a:rPr sz="2200" b="1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2200" b="1" spc="-10" dirty="0">
                <a:solidFill>
                  <a:srgbClr val="231F20"/>
                </a:solidFill>
                <a:latin typeface="Open Sans"/>
                <a:cs typeface="Open Sans"/>
              </a:rPr>
              <a:t>community! </a:t>
            </a:r>
            <a:r>
              <a:rPr sz="2200" b="1" spc="-10" dirty="0">
                <a:solidFill>
                  <a:srgbClr val="E20420"/>
                </a:solidFill>
                <a:latin typeface="Open Sans"/>
                <a:cs typeface="Open Sans"/>
              </a:rPr>
              <a:t>serima@ilr.lu</a:t>
            </a:r>
            <a:endParaRPr sz="2200" dirty="0">
              <a:solidFill>
                <a:srgbClr val="E20420"/>
              </a:solidFill>
              <a:latin typeface="Open Sans"/>
              <a:cs typeface="Open Sans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9F7C199-EECB-5C41-8FE8-1FC77075D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248" y="3099345"/>
            <a:ext cx="279400" cy="20320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AAC6A120-9A94-DA79-EA61-55626CA68720}"/>
              </a:ext>
            </a:extLst>
          </p:cNvPr>
          <p:cNvSpPr txBox="1">
            <a:spLocks/>
          </p:cNvSpPr>
          <p:nvPr/>
        </p:nvSpPr>
        <p:spPr>
          <a:xfrm>
            <a:off x="2453299" y="1127125"/>
            <a:ext cx="3185501" cy="1556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fr-LU" sz="5550" b="1" spc="-15" baseline="1501" dirty="0">
                <a:solidFill>
                  <a:srgbClr val="231F20"/>
                </a:solidFill>
                <a:latin typeface="Open Sans"/>
                <a:cs typeface="Open Sans"/>
              </a:rPr>
              <a:t>Questions</a:t>
            </a:r>
            <a:r>
              <a:rPr lang="fr-LU" sz="15000" b="1" spc="-15" baseline="1501" dirty="0">
                <a:solidFill>
                  <a:schemeClr val="accent1"/>
                </a:solidFill>
                <a:latin typeface="Open Sans"/>
                <a:cs typeface="Open Sans"/>
              </a:rPr>
              <a:t>?</a:t>
            </a:r>
            <a:endParaRPr lang="fr-LU" sz="10400" b="1" spc="-15" baseline="1501" dirty="0">
              <a:solidFill>
                <a:schemeClr val="accent1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9867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 dirty="0">
              <a:latin typeface="Open Sans"/>
              <a:cs typeface="Ope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994" y="599998"/>
            <a:ext cx="432434" cy="48260"/>
          </a:xfrm>
          <a:custGeom>
            <a:avLst/>
            <a:gdLst/>
            <a:ahLst/>
            <a:cxnLst/>
            <a:rect l="l" t="t" r="r" b="b"/>
            <a:pathLst>
              <a:path w="432434" h="48259">
                <a:moveTo>
                  <a:pt x="432003" y="0"/>
                </a:moveTo>
                <a:lnTo>
                  <a:pt x="0" y="0"/>
                </a:lnTo>
                <a:lnTo>
                  <a:pt x="0" y="48005"/>
                </a:lnTo>
                <a:lnTo>
                  <a:pt x="432003" y="48005"/>
                </a:lnTo>
                <a:lnTo>
                  <a:pt x="432003" y="0"/>
                </a:lnTo>
                <a:close/>
              </a:path>
            </a:pathLst>
          </a:custGeom>
          <a:solidFill>
            <a:srgbClr val="E2052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1299" y="1240308"/>
            <a:ext cx="56407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300" algn="l"/>
              </a:tabLst>
            </a:pP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01.</a:t>
            </a:r>
            <a:r>
              <a:rPr sz="1400" b="1" dirty="0">
                <a:solidFill>
                  <a:srgbClr val="E20521"/>
                </a:solidFill>
                <a:latin typeface="Open Sans"/>
                <a:cs typeface="Open Sans"/>
              </a:rPr>
              <a:t>	</a:t>
            </a:r>
            <a:r>
              <a:rPr sz="1400" b="1" dirty="0">
                <a:solidFill>
                  <a:srgbClr val="231F20"/>
                </a:solidFill>
                <a:latin typeface="Open Sans"/>
                <a:cs typeface="Open Sans"/>
              </a:rPr>
              <a:t>SERIMA</a:t>
            </a:r>
            <a:r>
              <a:rPr sz="1400" b="1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400" b="1" dirty="0">
                <a:solidFill>
                  <a:srgbClr val="231F20"/>
                </a:solidFill>
                <a:latin typeface="Open Sans"/>
                <a:cs typeface="Open Sans"/>
              </a:rPr>
              <a:t>as</a:t>
            </a:r>
            <a:r>
              <a:rPr sz="1400" b="1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400" b="1" dirty="0">
                <a:solidFill>
                  <a:srgbClr val="231F20"/>
                </a:solidFill>
                <a:latin typeface="Open Sans"/>
                <a:cs typeface="Open Sans"/>
              </a:rPr>
              <a:t>a</a:t>
            </a:r>
            <a:r>
              <a:rPr sz="1400" b="1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400" b="1" dirty="0">
                <a:solidFill>
                  <a:srgbClr val="231F20"/>
                </a:solidFill>
                <a:latin typeface="Open Sans"/>
                <a:cs typeface="Open Sans"/>
              </a:rPr>
              <a:t>Global</a:t>
            </a:r>
            <a:r>
              <a:rPr sz="1400" b="1" spc="-10" dirty="0">
                <a:solidFill>
                  <a:srgbClr val="231F20"/>
                </a:solidFill>
                <a:latin typeface="Open Sans"/>
                <a:cs typeface="Open Sans"/>
              </a:rPr>
              <a:t> Cybersecurity-Platform</a:t>
            </a:r>
            <a:endParaRPr sz="1400" dirty="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3161" y="1240308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231F20"/>
                </a:solidFill>
                <a:latin typeface="Open Sans"/>
                <a:cs typeface="Open Sans"/>
              </a:rPr>
              <a:t>3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83999" y="1581938"/>
            <a:ext cx="5976620" cy="0"/>
          </a:xfrm>
          <a:custGeom>
            <a:avLst/>
            <a:gdLst/>
            <a:ahLst/>
            <a:cxnLst/>
            <a:rect l="l" t="t" r="r" b="b"/>
            <a:pathLst>
              <a:path w="5976620">
                <a:moveTo>
                  <a:pt x="0" y="0"/>
                </a:moveTo>
                <a:lnTo>
                  <a:pt x="5975997" y="0"/>
                </a:lnTo>
              </a:path>
            </a:pathLst>
          </a:custGeom>
          <a:ln w="12700">
            <a:solidFill>
              <a:srgbClr val="D3D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1301" y="1750069"/>
            <a:ext cx="4527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02.</a:t>
            </a:r>
            <a:r>
              <a:rPr sz="1400" b="1" dirty="0">
                <a:solidFill>
                  <a:srgbClr val="E20521"/>
                </a:solidFill>
                <a:latin typeface="Open Sans"/>
                <a:cs typeface="Open Sans"/>
              </a:rPr>
              <a:t>	</a:t>
            </a:r>
            <a:r>
              <a:rPr sz="1400" b="1" spc="-10" dirty="0">
                <a:solidFill>
                  <a:srgbClr val="231F20"/>
                </a:solidFill>
                <a:latin typeface="Open Sans"/>
                <a:cs typeface="Open Sans"/>
              </a:rPr>
              <a:t>Incident</a:t>
            </a:r>
            <a:r>
              <a:rPr sz="1400" b="1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400" b="1" dirty="0">
                <a:solidFill>
                  <a:srgbClr val="231F20"/>
                </a:solidFill>
                <a:latin typeface="Open Sans"/>
                <a:cs typeface="Open Sans"/>
              </a:rPr>
              <a:t>Notification</a:t>
            </a:r>
            <a:r>
              <a:rPr sz="1400" b="1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lang="en-GB" sz="1400" b="1" dirty="0">
                <a:solidFill>
                  <a:srgbClr val="231F20"/>
                </a:solidFill>
                <a:latin typeface="Open Sans"/>
                <a:cs typeface="Open Sans"/>
              </a:rPr>
              <a:t>Module</a:t>
            </a:r>
            <a:endParaRPr sz="1400" dirty="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3162" y="1750069"/>
            <a:ext cx="113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spc="-50" dirty="0">
                <a:solidFill>
                  <a:srgbClr val="231F20"/>
                </a:solidFill>
                <a:latin typeface="Open Sans"/>
                <a:cs typeface="Open Sans"/>
              </a:rPr>
              <a:t>7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4001" y="2091699"/>
            <a:ext cx="5976620" cy="0"/>
          </a:xfrm>
          <a:custGeom>
            <a:avLst/>
            <a:gdLst/>
            <a:ahLst/>
            <a:cxnLst/>
            <a:rect l="l" t="t" r="r" b="b"/>
            <a:pathLst>
              <a:path w="5976620">
                <a:moveTo>
                  <a:pt x="0" y="0"/>
                </a:moveTo>
                <a:lnTo>
                  <a:pt x="5975997" y="0"/>
                </a:lnTo>
              </a:path>
            </a:pathLst>
          </a:custGeom>
          <a:ln w="12700">
            <a:solidFill>
              <a:srgbClr val="D3D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26850" y="2259829"/>
            <a:ext cx="285538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20521"/>
                </a:solidFill>
                <a:latin typeface="Open Sans"/>
                <a:cs typeface="Open Sans"/>
              </a:rPr>
              <a:t>02.01.</a:t>
            </a:r>
            <a:r>
              <a:rPr sz="1400" b="1" spc="385" dirty="0">
                <a:solidFill>
                  <a:srgbClr val="E20521"/>
                </a:solidFill>
                <a:latin typeface="Open Sans"/>
                <a:cs typeface="Open Sans"/>
              </a:rPr>
              <a:t> </a:t>
            </a:r>
            <a:r>
              <a:rPr sz="1400" b="1" dirty="0">
                <a:solidFill>
                  <a:srgbClr val="231F20"/>
                </a:solidFill>
                <a:latin typeface="Open Sans"/>
                <a:cs typeface="Open Sans"/>
              </a:rPr>
              <a:t>Module</a:t>
            </a:r>
            <a:r>
              <a:rPr sz="1400" b="1" spc="-3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400" b="1" spc="-10" dirty="0">
                <a:solidFill>
                  <a:srgbClr val="231F20"/>
                </a:solidFill>
                <a:latin typeface="Open Sans"/>
                <a:cs typeface="Open Sans"/>
              </a:rPr>
              <a:t>Features</a:t>
            </a:r>
            <a:endParaRPr sz="14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53162" y="2259829"/>
            <a:ext cx="113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200" dirty="0">
                <a:latin typeface="Open Sans"/>
                <a:cs typeface="Open Sans"/>
              </a:rPr>
              <a:t>9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3999" y="2567245"/>
            <a:ext cx="5976620" cy="0"/>
          </a:xfrm>
          <a:custGeom>
            <a:avLst/>
            <a:gdLst/>
            <a:ahLst/>
            <a:cxnLst/>
            <a:rect l="l" t="t" r="r" b="b"/>
            <a:pathLst>
              <a:path w="5976620">
                <a:moveTo>
                  <a:pt x="0" y="0"/>
                </a:moveTo>
                <a:lnTo>
                  <a:pt x="5975997" y="0"/>
                </a:lnTo>
              </a:path>
            </a:pathLst>
          </a:custGeom>
          <a:ln w="12700">
            <a:solidFill>
              <a:srgbClr val="D3D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66022" y="2697589"/>
            <a:ext cx="200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31F20"/>
                </a:solidFill>
                <a:latin typeface="Open Sans"/>
                <a:cs typeface="Open Sans"/>
              </a:rPr>
              <a:t>1</a:t>
            </a:r>
            <a:r>
              <a:rPr lang="en-GB" sz="1200" spc="-25" dirty="0">
                <a:solidFill>
                  <a:srgbClr val="231F20"/>
                </a:solidFill>
                <a:latin typeface="Open Sans"/>
                <a:cs typeface="Open Sans"/>
              </a:rPr>
              <a:t>2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84001" y="3039218"/>
            <a:ext cx="5976620" cy="0"/>
          </a:xfrm>
          <a:custGeom>
            <a:avLst/>
            <a:gdLst/>
            <a:ahLst/>
            <a:cxnLst/>
            <a:rect l="l" t="t" r="r" b="b"/>
            <a:pathLst>
              <a:path w="5976620">
                <a:moveTo>
                  <a:pt x="0" y="0"/>
                </a:moveTo>
                <a:lnTo>
                  <a:pt x="5975997" y="0"/>
                </a:lnTo>
              </a:path>
            </a:pathLst>
          </a:custGeom>
          <a:ln w="12700">
            <a:solidFill>
              <a:srgbClr val="D3D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66022" y="3207348"/>
            <a:ext cx="200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31F20"/>
                </a:solidFill>
                <a:latin typeface="Open Sans"/>
                <a:cs typeface="Open Sans"/>
              </a:rPr>
              <a:t>1</a:t>
            </a:r>
            <a:r>
              <a:rPr lang="en-GB" sz="1200" spc="-25" dirty="0">
                <a:solidFill>
                  <a:srgbClr val="231F20"/>
                </a:solidFill>
                <a:latin typeface="Open Sans"/>
                <a:cs typeface="Open Sans"/>
              </a:rPr>
              <a:t>5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584001" y="3548979"/>
            <a:ext cx="5976620" cy="0"/>
          </a:xfrm>
          <a:custGeom>
            <a:avLst/>
            <a:gdLst/>
            <a:ahLst/>
            <a:cxnLst/>
            <a:rect l="l" t="t" r="r" b="b"/>
            <a:pathLst>
              <a:path w="5976620">
                <a:moveTo>
                  <a:pt x="0" y="0"/>
                </a:moveTo>
                <a:lnTo>
                  <a:pt x="5975997" y="0"/>
                </a:lnTo>
              </a:path>
            </a:pathLst>
          </a:custGeom>
          <a:ln w="12700">
            <a:solidFill>
              <a:srgbClr val="D3D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564342" y="3693121"/>
            <a:ext cx="321093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0</a:t>
            </a:r>
            <a:r>
              <a:rPr lang="en-GB" sz="1400" b="1" spc="-25" dirty="0">
                <a:solidFill>
                  <a:srgbClr val="E20521"/>
                </a:solidFill>
                <a:latin typeface="Open Sans"/>
                <a:cs typeface="Open Sans"/>
              </a:rPr>
              <a:t>5</a:t>
            </a: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.</a:t>
            </a:r>
            <a:r>
              <a:rPr sz="1400" b="1" dirty="0">
                <a:solidFill>
                  <a:srgbClr val="E20521"/>
                </a:solidFill>
                <a:latin typeface="Open Sans"/>
                <a:cs typeface="Open Sans"/>
              </a:rPr>
              <a:t>	</a:t>
            </a:r>
            <a:r>
              <a:rPr lang="fr-FR" sz="1400" b="1" spc="-10" dirty="0" err="1">
                <a:solidFill>
                  <a:srgbClr val="231F20"/>
                </a:solidFill>
                <a:latin typeface="Open Sans"/>
                <a:cs typeface="Open Sans"/>
              </a:rPr>
              <a:t>Interplay</a:t>
            </a:r>
            <a:r>
              <a:rPr lang="fr-FR" sz="1400" b="1" spc="-10" dirty="0">
                <a:solidFill>
                  <a:srgbClr val="231F20"/>
                </a:solidFill>
                <a:latin typeface="Open Sans"/>
                <a:cs typeface="Open Sans"/>
              </a:rPr>
              <a:t> of the Modules</a:t>
            </a:r>
            <a:endParaRPr sz="1400" dirty="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66022" y="3717108"/>
            <a:ext cx="200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31F20"/>
                </a:solidFill>
                <a:latin typeface="Open Sans"/>
                <a:cs typeface="Open Sans"/>
              </a:rPr>
              <a:t>1</a:t>
            </a:r>
            <a:r>
              <a:rPr lang="en-GB" sz="1200" spc="-25" dirty="0">
                <a:solidFill>
                  <a:srgbClr val="231F20"/>
                </a:solidFill>
                <a:latin typeface="Open Sans"/>
                <a:cs typeface="Open Sans"/>
              </a:rPr>
              <a:t>7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29" name="Titre 28">
            <a:extLst>
              <a:ext uri="{FF2B5EF4-FFF2-40B4-BE49-F238E27FC236}">
                <a16:creationId xmlns:a16="http://schemas.microsoft.com/office/drawing/2014/main" id="{FA842261-DAF3-2ACE-74AB-45F63CF40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1B8DBEA6-24B4-9075-A685-BC93C72AD4E0}"/>
              </a:ext>
            </a:extLst>
          </p:cNvPr>
          <p:cNvSpPr txBox="1"/>
          <p:nvPr/>
        </p:nvSpPr>
        <p:spPr>
          <a:xfrm>
            <a:off x="1568635" y="2707992"/>
            <a:ext cx="4527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0</a:t>
            </a:r>
            <a:r>
              <a:rPr lang="en-GB" sz="1400" b="1" spc="-25" dirty="0">
                <a:solidFill>
                  <a:srgbClr val="E20521"/>
                </a:solidFill>
                <a:latin typeface="Open Sans"/>
                <a:cs typeface="Open Sans"/>
              </a:rPr>
              <a:t>3</a:t>
            </a: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.</a:t>
            </a:r>
            <a:r>
              <a:rPr sz="1400" b="1" dirty="0">
                <a:solidFill>
                  <a:srgbClr val="E20521"/>
                </a:solidFill>
                <a:latin typeface="Open Sans"/>
                <a:cs typeface="Open Sans"/>
              </a:rPr>
              <a:t>	</a:t>
            </a:r>
            <a:r>
              <a:rPr lang="en-GB" sz="1400" b="1" spc="-10" dirty="0">
                <a:solidFill>
                  <a:srgbClr val="231F20"/>
                </a:solidFill>
                <a:latin typeface="Open Sans"/>
                <a:cs typeface="Open Sans"/>
              </a:rPr>
              <a:t>Risk assessment </a:t>
            </a:r>
            <a:r>
              <a:rPr sz="1400" b="1" spc="-10" dirty="0">
                <a:solidFill>
                  <a:srgbClr val="231F20"/>
                </a:solidFill>
                <a:latin typeface="Open Sans"/>
                <a:cs typeface="Open Sans"/>
              </a:rPr>
              <a:t>Module</a:t>
            </a:r>
            <a:endParaRPr sz="1400" dirty="0">
              <a:latin typeface="Open Sans"/>
              <a:cs typeface="Open Sans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F67A91E-2037-5C56-B55C-84685EE4E3A9}"/>
              </a:ext>
            </a:extLst>
          </p:cNvPr>
          <p:cNvSpPr txBox="1"/>
          <p:nvPr/>
        </p:nvSpPr>
        <p:spPr>
          <a:xfrm>
            <a:off x="1580099" y="3193899"/>
            <a:ext cx="45273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0</a:t>
            </a:r>
            <a:r>
              <a:rPr lang="en-GB" sz="1400" b="1" spc="-25" dirty="0">
                <a:solidFill>
                  <a:srgbClr val="E20521"/>
                </a:solidFill>
                <a:latin typeface="Open Sans"/>
                <a:cs typeface="Open Sans"/>
              </a:rPr>
              <a:t>4</a:t>
            </a: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.</a:t>
            </a:r>
            <a:r>
              <a:rPr sz="1400" b="1" dirty="0">
                <a:solidFill>
                  <a:srgbClr val="E20521"/>
                </a:solidFill>
                <a:latin typeface="Open Sans"/>
                <a:cs typeface="Open Sans"/>
              </a:rPr>
              <a:t>	</a:t>
            </a:r>
            <a:r>
              <a:rPr lang="en-GB" sz="1400" b="1" spc="-10" dirty="0">
                <a:solidFill>
                  <a:srgbClr val="231F20"/>
                </a:solidFill>
                <a:latin typeface="Open Sans"/>
                <a:cs typeface="Open Sans"/>
              </a:rPr>
              <a:t>Security Objectives </a:t>
            </a:r>
            <a:r>
              <a:rPr sz="1400" b="1" spc="-10" dirty="0">
                <a:solidFill>
                  <a:srgbClr val="231F20"/>
                </a:solidFill>
                <a:latin typeface="Open Sans"/>
                <a:cs typeface="Open Sans"/>
              </a:rPr>
              <a:t>Module</a:t>
            </a:r>
            <a:endParaRPr sz="1400" dirty="0">
              <a:latin typeface="Open Sans"/>
              <a:cs typeface="Open Sans"/>
            </a:endParaRPr>
          </a:p>
        </p:txBody>
      </p:sp>
      <p:sp>
        <p:nvSpPr>
          <p:cNvPr id="23" name="object 20">
            <a:extLst>
              <a:ext uri="{FF2B5EF4-FFF2-40B4-BE49-F238E27FC236}">
                <a16:creationId xmlns:a16="http://schemas.microsoft.com/office/drawing/2014/main" id="{B79074D1-20EA-6174-390D-47824652A5FA}"/>
              </a:ext>
            </a:extLst>
          </p:cNvPr>
          <p:cNvSpPr/>
          <p:nvPr/>
        </p:nvSpPr>
        <p:spPr>
          <a:xfrm>
            <a:off x="1583999" y="4098925"/>
            <a:ext cx="5976620" cy="0"/>
          </a:xfrm>
          <a:custGeom>
            <a:avLst/>
            <a:gdLst/>
            <a:ahLst/>
            <a:cxnLst/>
            <a:rect l="l" t="t" r="r" b="b"/>
            <a:pathLst>
              <a:path w="5976620">
                <a:moveTo>
                  <a:pt x="0" y="0"/>
                </a:moveTo>
                <a:lnTo>
                  <a:pt x="5975997" y="0"/>
                </a:lnTo>
              </a:path>
            </a:pathLst>
          </a:custGeom>
          <a:ln w="12700">
            <a:solidFill>
              <a:srgbClr val="D3DD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8D7FC0F4-35B6-68CD-5ED3-AA871DE29E87}"/>
              </a:ext>
            </a:extLst>
          </p:cNvPr>
          <p:cNvSpPr txBox="1"/>
          <p:nvPr/>
        </p:nvSpPr>
        <p:spPr>
          <a:xfrm>
            <a:off x="1571301" y="4238872"/>
            <a:ext cx="321093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665" algn="l"/>
              </a:tabLst>
            </a:pP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0</a:t>
            </a:r>
            <a:r>
              <a:rPr lang="en-GB" sz="1400" b="1" spc="-25" dirty="0">
                <a:solidFill>
                  <a:srgbClr val="E20521"/>
                </a:solidFill>
                <a:latin typeface="Open Sans"/>
                <a:cs typeface="Open Sans"/>
              </a:rPr>
              <a:t>6</a:t>
            </a:r>
            <a:r>
              <a:rPr sz="1400" b="1" spc="-25" dirty="0">
                <a:solidFill>
                  <a:srgbClr val="E20521"/>
                </a:solidFill>
                <a:latin typeface="Open Sans"/>
                <a:cs typeface="Open Sans"/>
              </a:rPr>
              <a:t>.</a:t>
            </a:r>
            <a:r>
              <a:rPr sz="1400" b="1" dirty="0">
                <a:solidFill>
                  <a:srgbClr val="E20521"/>
                </a:solidFill>
                <a:latin typeface="Open Sans"/>
                <a:cs typeface="Open Sans"/>
              </a:rPr>
              <a:t>	</a:t>
            </a:r>
            <a:r>
              <a:rPr lang="fr-FR" sz="1400" b="1" spc="-10" dirty="0">
                <a:solidFill>
                  <a:srgbClr val="231F20"/>
                </a:solidFill>
                <a:latin typeface="Open Sans"/>
                <a:cs typeface="Open Sans"/>
              </a:rPr>
              <a:t>Questions</a:t>
            </a:r>
            <a:endParaRPr sz="1400" dirty="0">
              <a:latin typeface="Open Sans"/>
              <a:cs typeface="Open Sans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21885AA4-0C95-D009-AB22-24E380A61023}"/>
              </a:ext>
            </a:extLst>
          </p:cNvPr>
          <p:cNvSpPr txBox="1"/>
          <p:nvPr/>
        </p:nvSpPr>
        <p:spPr>
          <a:xfrm>
            <a:off x="7353148" y="4254261"/>
            <a:ext cx="200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31F20"/>
                </a:solidFill>
                <a:latin typeface="Open Sans"/>
                <a:cs typeface="Open Sans"/>
              </a:rPr>
              <a:t>1</a:t>
            </a:r>
            <a:r>
              <a:rPr lang="en-GB" sz="1200" spc="-25" dirty="0">
                <a:solidFill>
                  <a:srgbClr val="231F20"/>
                </a:solidFill>
                <a:latin typeface="Open Sans"/>
                <a:cs typeface="Open Sans"/>
              </a:rPr>
              <a:t>9</a:t>
            </a:r>
            <a:endParaRPr sz="1200" dirty="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0696" y="2990474"/>
            <a:ext cx="12001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T.</a:t>
            </a:r>
            <a:r>
              <a:rPr sz="10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: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+352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28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228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Open Sans"/>
                <a:cs typeface="Open Sans"/>
              </a:rPr>
              <a:t>228</a:t>
            </a:r>
            <a:endParaRPr sz="10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F.</a:t>
            </a:r>
            <a:r>
              <a:rPr sz="10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: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+352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28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228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spc="-25" dirty="0">
                <a:solidFill>
                  <a:srgbClr val="231F20"/>
                </a:solidFill>
                <a:latin typeface="Open Sans"/>
                <a:cs typeface="Open Sans"/>
              </a:rPr>
              <a:t>229</a:t>
            </a:r>
            <a:endParaRPr sz="10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info@ilr.lu</a:t>
            </a:r>
            <a:endParaRPr sz="1000" dirty="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3976" y="2990474"/>
            <a:ext cx="1210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5080" indent="-26670" algn="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17,</a:t>
            </a:r>
            <a:r>
              <a:rPr sz="10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rue</a:t>
            </a:r>
            <a:r>
              <a:rPr sz="10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du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 Fossé 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Adresse</a:t>
            </a:r>
            <a:r>
              <a:rPr sz="1000" spc="-4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postale</a:t>
            </a:r>
            <a:endParaRPr sz="1000">
              <a:latin typeface="Open Sans"/>
              <a:cs typeface="Open Sans"/>
            </a:endParaRPr>
          </a:p>
          <a:p>
            <a:pPr marR="5080" algn="r">
              <a:lnSpc>
                <a:spcPct val="100000"/>
              </a:lnSpc>
            </a:pP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L-</a:t>
            </a:r>
            <a:r>
              <a:rPr sz="1000" dirty="0">
                <a:solidFill>
                  <a:srgbClr val="231F20"/>
                </a:solidFill>
                <a:latin typeface="Open Sans"/>
                <a:cs typeface="Open Sans"/>
              </a:rPr>
              <a:t>2922</a:t>
            </a:r>
            <a:r>
              <a:rPr sz="10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000" spc="-10" dirty="0">
                <a:solidFill>
                  <a:srgbClr val="231F20"/>
                </a:solidFill>
                <a:latin typeface="Open Sans"/>
                <a:cs typeface="Open Sans"/>
              </a:rPr>
              <a:t>Luxembourg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0" y="3033001"/>
            <a:ext cx="0" cy="402590"/>
          </a:xfrm>
          <a:custGeom>
            <a:avLst/>
            <a:gdLst/>
            <a:ahLst/>
            <a:cxnLst/>
            <a:rect l="l" t="t" r="r" b="b"/>
            <a:pathLst>
              <a:path h="402589">
                <a:moveTo>
                  <a:pt x="0" y="0"/>
                </a:moveTo>
                <a:lnTo>
                  <a:pt x="0" y="401967"/>
                </a:lnTo>
              </a:path>
            </a:pathLst>
          </a:custGeom>
          <a:ln w="12700">
            <a:solidFill>
              <a:srgbClr val="E205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4299" y="1718391"/>
            <a:ext cx="691895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 marR="5080" indent="-979169">
              <a:lnSpc>
                <a:spcPct val="100000"/>
              </a:lnSpc>
              <a:spcBef>
                <a:spcPts val="100"/>
              </a:spcBef>
              <a:tabLst>
                <a:tab pos="991235" algn="l"/>
              </a:tabLst>
            </a:pPr>
            <a:r>
              <a:rPr sz="4000" spc="-25" dirty="0">
                <a:solidFill>
                  <a:srgbClr val="E20521"/>
                </a:solidFill>
              </a:rPr>
              <a:t>01.</a:t>
            </a:r>
            <a:r>
              <a:rPr sz="4000" dirty="0">
                <a:solidFill>
                  <a:srgbClr val="E20521"/>
                </a:solidFill>
              </a:rPr>
              <a:t>	</a:t>
            </a:r>
            <a:r>
              <a:rPr sz="4000" dirty="0"/>
              <a:t>SERIMA</a:t>
            </a:r>
            <a:r>
              <a:rPr sz="4000" spc="-5" dirty="0"/>
              <a:t> </a:t>
            </a:r>
            <a:r>
              <a:rPr sz="4000" dirty="0"/>
              <a:t>as a </a:t>
            </a:r>
            <a:r>
              <a:rPr sz="4000" spc="-10" dirty="0"/>
              <a:t>Global </a:t>
            </a:r>
            <a:r>
              <a:rPr sz="4000" dirty="0"/>
              <a:t>Cybersecurity-</a:t>
            </a:r>
            <a:r>
              <a:rPr sz="4000" spc="-10" dirty="0"/>
              <a:t>Platform</a:t>
            </a:r>
            <a:endParaRPr sz="40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4546E2C-8E70-E0D0-F5A0-AB3C28D9F1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3</a:t>
            </a:fld>
            <a:endParaRPr lang="fr-FR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9F620-9272-FAF1-5D50-A1275B1B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00" y="154473"/>
            <a:ext cx="4699000" cy="246221"/>
          </a:xfrm>
        </p:spPr>
        <p:txBody>
          <a:bodyPr/>
          <a:lstStyle/>
          <a:p>
            <a:r>
              <a:rPr lang="fr-FR" dirty="0">
                <a:solidFill>
                  <a:srgbClr val="E20521"/>
                </a:solidFill>
              </a:rPr>
              <a:t>01.</a:t>
            </a:r>
            <a:r>
              <a:rPr lang="fr-FR" spc="-25" dirty="0">
                <a:solidFill>
                  <a:srgbClr val="E20521"/>
                </a:solidFill>
              </a:rPr>
              <a:t> </a:t>
            </a:r>
            <a:r>
              <a:rPr lang="fr-FR" dirty="0"/>
              <a:t>SERIMA</a:t>
            </a:r>
            <a:r>
              <a:rPr lang="fr-FR" spc="-25" dirty="0"/>
              <a:t> </a:t>
            </a:r>
            <a:r>
              <a:rPr lang="fr-FR" dirty="0"/>
              <a:t>as</a:t>
            </a:r>
            <a:r>
              <a:rPr lang="fr-FR" spc="-20" dirty="0"/>
              <a:t> </a:t>
            </a:r>
            <a:r>
              <a:rPr lang="fr-FR" dirty="0"/>
              <a:t>a</a:t>
            </a:r>
            <a:r>
              <a:rPr lang="fr-FR" spc="-25" dirty="0"/>
              <a:t> </a:t>
            </a:r>
            <a:r>
              <a:rPr lang="fr-FR" dirty="0"/>
              <a:t>Global</a:t>
            </a:r>
            <a:r>
              <a:rPr lang="fr-FR" spc="-25" dirty="0"/>
              <a:t> </a:t>
            </a:r>
            <a:r>
              <a:rPr lang="fr-FR" spc="-10" dirty="0" err="1"/>
              <a:t>Cybersecurity</a:t>
            </a:r>
            <a:r>
              <a:rPr lang="fr-FR" spc="-10" dirty="0"/>
              <a:t>-Platform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7EFC1-026C-46AD-5F50-CBF4C047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782" y="1617555"/>
            <a:ext cx="6671818" cy="239213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ILR Support for the community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Tool to facilitate the activities regarding cybersecurity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Centralisation of information to facilitate informed governance</a:t>
            </a:r>
            <a:endParaRPr lang="fr-F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6433-E90F-EE7F-C96E-E0CD8C9FA9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4</a:t>
            </a:fld>
            <a:endParaRPr lang="fr-FR" spc="-2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B08D363-1ADC-B657-0260-F13FBF9D00C2}"/>
              </a:ext>
            </a:extLst>
          </p:cNvPr>
          <p:cNvSpPr txBox="1">
            <a:spLocks/>
          </p:cNvSpPr>
          <p:nvPr/>
        </p:nvSpPr>
        <p:spPr>
          <a:xfrm>
            <a:off x="455300" y="937001"/>
            <a:ext cx="469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2000" spc="-10" dirty="0"/>
              <a:t>SERIMA – Main goals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219E7EC-1396-E582-C2BE-351956657C8C}"/>
              </a:ext>
            </a:extLst>
          </p:cNvPr>
          <p:cNvSpPr/>
          <p:nvPr/>
        </p:nvSpPr>
        <p:spPr>
          <a:xfrm>
            <a:off x="467994" y="1253148"/>
            <a:ext cx="432434" cy="48260"/>
          </a:xfrm>
          <a:custGeom>
            <a:avLst/>
            <a:gdLst/>
            <a:ahLst/>
            <a:cxnLst/>
            <a:rect l="l" t="t" r="r" b="b"/>
            <a:pathLst>
              <a:path w="432434" h="48259">
                <a:moveTo>
                  <a:pt x="432003" y="0"/>
                </a:moveTo>
                <a:lnTo>
                  <a:pt x="0" y="0"/>
                </a:lnTo>
                <a:lnTo>
                  <a:pt x="0" y="48005"/>
                </a:lnTo>
                <a:lnTo>
                  <a:pt x="432003" y="48005"/>
                </a:lnTo>
                <a:lnTo>
                  <a:pt x="432003" y="0"/>
                </a:lnTo>
                <a:close/>
              </a:path>
            </a:pathLst>
          </a:custGeom>
          <a:solidFill>
            <a:srgbClr val="E2052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</p:spTree>
    <p:extLst>
      <p:ext uri="{BB962C8B-B14F-4D97-AF65-F5344CB8AC3E}">
        <p14:creationId xmlns:p14="http://schemas.microsoft.com/office/powerpoint/2010/main" val="17398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300" y="216000"/>
            <a:ext cx="4699000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20521"/>
                </a:solidFill>
              </a:rPr>
              <a:t>01.</a:t>
            </a:r>
            <a:r>
              <a:rPr spc="-25" dirty="0">
                <a:solidFill>
                  <a:srgbClr val="E20521"/>
                </a:solidFill>
              </a:rPr>
              <a:t> </a:t>
            </a:r>
            <a:r>
              <a:rPr dirty="0"/>
              <a:t>SERIMA</a:t>
            </a:r>
            <a:r>
              <a:rPr spc="-2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Global</a:t>
            </a:r>
            <a:r>
              <a:rPr spc="-25" dirty="0"/>
              <a:t> </a:t>
            </a:r>
            <a:r>
              <a:rPr spc="-10" dirty="0"/>
              <a:t>Cybersecurity-Platform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29166" y="3483440"/>
            <a:ext cx="53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2C2C2C"/>
                </a:solidFill>
                <a:latin typeface="Open Sans"/>
                <a:cs typeface="Open Sans"/>
              </a:rPr>
              <a:t>Open </a:t>
            </a:r>
            <a:r>
              <a:rPr sz="1200" b="1" spc="-10" dirty="0">
                <a:solidFill>
                  <a:srgbClr val="2C2C2C"/>
                </a:solidFill>
                <a:latin typeface="Open Sans"/>
                <a:cs typeface="Open Sans"/>
              </a:rPr>
              <a:t>source</a:t>
            </a:r>
            <a:endParaRPr sz="1200">
              <a:latin typeface="Open Sans"/>
              <a:cs typeface="Ope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279726" y="1234416"/>
            <a:ext cx="3760470" cy="2125980"/>
            <a:chOff x="3279726" y="1234416"/>
            <a:chExt cx="3760470" cy="2125980"/>
          </a:xfrm>
        </p:grpSpPr>
        <p:sp>
          <p:nvSpPr>
            <p:cNvPr id="11" name="object 11"/>
            <p:cNvSpPr/>
            <p:nvPr/>
          </p:nvSpPr>
          <p:spPr>
            <a:xfrm>
              <a:off x="3291156" y="2622945"/>
              <a:ext cx="609600" cy="360680"/>
            </a:xfrm>
            <a:custGeom>
              <a:avLst/>
              <a:gdLst/>
              <a:ahLst/>
              <a:cxnLst/>
              <a:rect l="l" t="t" r="r" b="b"/>
              <a:pathLst>
                <a:path w="609600" h="360680">
                  <a:moveTo>
                    <a:pt x="494017" y="0"/>
                  </a:moveTo>
                  <a:lnTo>
                    <a:pt x="115277" y="0"/>
                  </a:lnTo>
                  <a:lnTo>
                    <a:pt x="96641" y="3762"/>
                  </a:lnTo>
                  <a:lnTo>
                    <a:pt x="81422" y="14025"/>
                  </a:lnTo>
                  <a:lnTo>
                    <a:pt x="71161" y="29248"/>
                  </a:lnTo>
                  <a:lnTo>
                    <a:pt x="67398" y="47891"/>
                  </a:lnTo>
                  <a:lnTo>
                    <a:pt x="67398" y="310819"/>
                  </a:lnTo>
                  <a:lnTo>
                    <a:pt x="541896" y="310819"/>
                  </a:lnTo>
                  <a:lnTo>
                    <a:pt x="541896" y="47891"/>
                  </a:lnTo>
                  <a:lnTo>
                    <a:pt x="538133" y="29248"/>
                  </a:lnTo>
                  <a:lnTo>
                    <a:pt x="527872" y="14025"/>
                  </a:lnTo>
                  <a:lnTo>
                    <a:pt x="512653" y="3762"/>
                  </a:lnTo>
                  <a:lnTo>
                    <a:pt x="494017" y="0"/>
                  </a:lnTo>
                  <a:close/>
                </a:path>
                <a:path w="609600" h="360680">
                  <a:moveTo>
                    <a:pt x="559473" y="360667"/>
                  </a:moveTo>
                  <a:lnTo>
                    <a:pt x="49822" y="360667"/>
                  </a:lnTo>
                  <a:lnTo>
                    <a:pt x="30427" y="356750"/>
                  </a:lnTo>
                  <a:lnTo>
                    <a:pt x="14590" y="346068"/>
                  </a:lnTo>
                  <a:lnTo>
                    <a:pt x="3914" y="330224"/>
                  </a:lnTo>
                  <a:lnTo>
                    <a:pt x="0" y="310819"/>
                  </a:lnTo>
                  <a:lnTo>
                    <a:pt x="609307" y="310819"/>
                  </a:lnTo>
                  <a:lnTo>
                    <a:pt x="605391" y="330224"/>
                  </a:lnTo>
                  <a:lnTo>
                    <a:pt x="594710" y="346068"/>
                  </a:lnTo>
                  <a:lnTo>
                    <a:pt x="578870" y="356750"/>
                  </a:lnTo>
                  <a:lnTo>
                    <a:pt x="559473" y="360667"/>
                  </a:lnTo>
                  <a:close/>
                </a:path>
                <a:path w="609600" h="360680">
                  <a:moveTo>
                    <a:pt x="285508" y="257873"/>
                  </a:moveTo>
                  <a:lnTo>
                    <a:pt x="337654" y="54864"/>
                  </a:lnTo>
                </a:path>
                <a:path w="609600" h="360680">
                  <a:moveTo>
                    <a:pt x="378421" y="88836"/>
                  </a:moveTo>
                  <a:lnTo>
                    <a:pt x="438708" y="160807"/>
                  </a:lnTo>
                  <a:lnTo>
                    <a:pt x="378421" y="235165"/>
                  </a:lnTo>
                </a:path>
                <a:path w="609600" h="360680">
                  <a:moveTo>
                    <a:pt x="236982" y="88836"/>
                  </a:moveTo>
                  <a:lnTo>
                    <a:pt x="176707" y="160807"/>
                  </a:lnTo>
                  <a:lnTo>
                    <a:pt x="236982" y="235165"/>
                  </a:lnTo>
                </a:path>
              </a:pathLst>
            </a:custGeom>
            <a:ln w="22834">
              <a:solidFill>
                <a:srgbClr val="2C2C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7414" y="1253466"/>
              <a:ext cx="2383790" cy="2087880"/>
            </a:xfrm>
            <a:custGeom>
              <a:avLst/>
              <a:gdLst/>
              <a:ahLst/>
              <a:cxnLst/>
              <a:rect l="l" t="t" r="r" b="b"/>
              <a:pathLst>
                <a:path w="2383790" h="2087879">
                  <a:moveTo>
                    <a:pt x="878773" y="0"/>
                  </a:moveTo>
                  <a:lnTo>
                    <a:pt x="639022" y="0"/>
                  </a:lnTo>
                  <a:lnTo>
                    <a:pt x="616521" y="2984"/>
                  </a:lnTo>
                  <a:lnTo>
                    <a:pt x="578175" y="25122"/>
                  </a:lnTo>
                  <a:lnTo>
                    <a:pt x="11553" y="1000721"/>
                  </a:lnTo>
                  <a:lnTo>
                    <a:pt x="0" y="1043838"/>
                  </a:lnTo>
                  <a:lnTo>
                    <a:pt x="2888" y="1065976"/>
                  </a:lnTo>
                  <a:lnTo>
                    <a:pt x="564346" y="2044560"/>
                  </a:lnTo>
                  <a:lnTo>
                    <a:pt x="595903" y="2076124"/>
                  </a:lnTo>
                  <a:lnTo>
                    <a:pt x="639022" y="2087676"/>
                  </a:lnTo>
                  <a:lnTo>
                    <a:pt x="1744595" y="2087676"/>
                  </a:lnTo>
                  <a:lnTo>
                    <a:pt x="1787710" y="2076124"/>
                  </a:lnTo>
                  <a:lnTo>
                    <a:pt x="1819271" y="2044560"/>
                  </a:lnTo>
                  <a:lnTo>
                    <a:pt x="2372052" y="1086954"/>
                  </a:lnTo>
                  <a:lnTo>
                    <a:pt x="2383605" y="1043838"/>
                  </a:lnTo>
                  <a:lnTo>
                    <a:pt x="2380717" y="1021700"/>
                  </a:lnTo>
                  <a:lnTo>
                    <a:pt x="1819271" y="43116"/>
                  </a:lnTo>
                  <a:lnTo>
                    <a:pt x="1787710" y="11552"/>
                  </a:lnTo>
                  <a:lnTo>
                    <a:pt x="1744595" y="0"/>
                  </a:lnTo>
                  <a:lnTo>
                    <a:pt x="1504832" y="0"/>
                  </a:lnTo>
                </a:path>
              </a:pathLst>
            </a:custGeom>
            <a:ln w="38100">
              <a:solidFill>
                <a:srgbClr val="E205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0" y="657009"/>
            <a:ext cx="1016000" cy="1161415"/>
          </a:xfrm>
          <a:custGeom>
            <a:avLst/>
            <a:gdLst/>
            <a:ahLst/>
            <a:cxnLst/>
            <a:rect l="l" t="t" r="r" b="b"/>
            <a:pathLst>
              <a:path w="1016000" h="1161414">
                <a:moveTo>
                  <a:pt x="1015820" y="0"/>
                </a:moveTo>
                <a:lnTo>
                  <a:pt x="0" y="0"/>
                </a:lnTo>
                <a:lnTo>
                  <a:pt x="0" y="1160805"/>
                </a:lnTo>
                <a:lnTo>
                  <a:pt x="254350" y="1160805"/>
                </a:lnTo>
                <a:lnTo>
                  <a:pt x="300636" y="1155887"/>
                </a:lnTo>
                <a:lnTo>
                  <a:pt x="344172" y="1141642"/>
                </a:lnTo>
                <a:lnTo>
                  <a:pt x="383644" y="1118828"/>
                </a:lnTo>
                <a:lnTo>
                  <a:pt x="417735" y="1088209"/>
                </a:lnTo>
                <a:lnTo>
                  <a:pt x="445129" y="1050543"/>
                </a:lnTo>
                <a:lnTo>
                  <a:pt x="987483" y="110248"/>
                </a:lnTo>
                <a:lnTo>
                  <a:pt x="1006374" y="67667"/>
                </a:lnTo>
                <a:lnTo>
                  <a:pt x="1015820" y="22804"/>
                </a:lnTo>
                <a:lnTo>
                  <a:pt x="1015820" y="0"/>
                </a:lnTo>
                <a:close/>
              </a:path>
            </a:pathLst>
          </a:custGeom>
          <a:solidFill>
            <a:srgbClr val="EE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304ED6F-BEF2-A6C9-39FD-83357D9C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122" y="1060941"/>
            <a:ext cx="1498600" cy="13335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A50828A-90EE-7539-F6E5-D6F7E2B9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694" y="867762"/>
            <a:ext cx="457200" cy="457200"/>
          </a:xfrm>
          <a:prstGeom prst="rect">
            <a:avLst/>
          </a:prstGeom>
        </p:spPr>
      </p:pic>
      <p:sp>
        <p:nvSpPr>
          <p:cNvPr id="31" name="object 13">
            <a:extLst>
              <a:ext uri="{FF2B5EF4-FFF2-40B4-BE49-F238E27FC236}">
                <a16:creationId xmlns:a16="http://schemas.microsoft.com/office/drawing/2014/main" id="{F61664E9-1CDA-17F6-1730-FFF45009A2FC}"/>
              </a:ext>
            </a:extLst>
          </p:cNvPr>
          <p:cNvSpPr txBox="1"/>
          <p:nvPr/>
        </p:nvSpPr>
        <p:spPr>
          <a:xfrm>
            <a:off x="3245591" y="1620776"/>
            <a:ext cx="3587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695F53"/>
                </a:solidFill>
                <a:latin typeface="Open Sans"/>
                <a:cs typeface="Open Sans"/>
              </a:rPr>
              <a:t>Free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2D7DC91C-F316-FF59-D34B-E4FD3597074D}"/>
              </a:ext>
            </a:extLst>
          </p:cNvPr>
          <p:cNvSpPr txBox="1"/>
          <p:nvPr/>
        </p:nvSpPr>
        <p:spPr>
          <a:xfrm>
            <a:off x="5296554" y="1949997"/>
            <a:ext cx="1078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E20521"/>
                </a:solidFill>
                <a:latin typeface="Open Sans"/>
                <a:cs typeface="Open Sans"/>
              </a:rPr>
              <a:t>Global Cybersecurity Platform</a:t>
            </a:r>
            <a:endParaRPr sz="1200" dirty="0">
              <a:latin typeface="Open Sans"/>
              <a:cs typeface="Open Sans"/>
            </a:endParaRP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C523DE64-01BD-2ABB-A6F8-58F9B624C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345" y="2757373"/>
            <a:ext cx="2070100" cy="18288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2CA704C2-2507-35BD-FA2F-31EF2EB098C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6912107" y="657009"/>
            <a:ext cx="2299393" cy="1379636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23F8E2B5-9565-D38E-4185-F10CD4154DA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1038575" y="1946417"/>
            <a:ext cx="1397000" cy="12446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EE962D3-F44D-300E-7969-AFBB427DA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882" y="1032366"/>
            <a:ext cx="381917" cy="496492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059ADE05-FA4C-A7BA-373E-BA39B7541BD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-861595" y="3679020"/>
            <a:ext cx="3360555" cy="2993949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9DF6E0A2-D9AA-9F6A-4295-5A0697C4182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4448726" y="3614394"/>
            <a:ext cx="2775432" cy="2472658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94EF5AD9-6599-1347-85FA-1B8D5B42B5C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>
            <a:off x="6921973" y="2267872"/>
            <a:ext cx="2775432" cy="247265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2985EF-5FA3-DA77-5C02-5205E93B3B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5</a:t>
            </a:fld>
            <a:endParaRPr lang="fr-FR" spc="-25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646ED4C-440B-00FC-E18B-BFC40E64C960}"/>
              </a:ext>
            </a:extLst>
          </p:cNvPr>
          <p:cNvSpPr/>
          <p:nvPr/>
        </p:nvSpPr>
        <p:spPr>
          <a:xfrm>
            <a:off x="3219743" y="874080"/>
            <a:ext cx="453905" cy="444170"/>
          </a:xfrm>
          <a:prstGeom prst="ellipse">
            <a:avLst/>
          </a:prstGeom>
          <a:noFill/>
          <a:ln>
            <a:solidFill>
              <a:srgbClr val="695F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300" y="216000"/>
            <a:ext cx="4699000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20521"/>
                </a:solidFill>
              </a:rPr>
              <a:t>01.</a:t>
            </a:r>
            <a:r>
              <a:rPr spc="-25" dirty="0">
                <a:solidFill>
                  <a:srgbClr val="E20521"/>
                </a:solidFill>
              </a:rPr>
              <a:t> </a:t>
            </a:r>
            <a:r>
              <a:rPr dirty="0"/>
              <a:t>SERIMA</a:t>
            </a:r>
            <a:r>
              <a:rPr spc="-25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Global</a:t>
            </a:r>
            <a:r>
              <a:rPr spc="-25" dirty="0"/>
              <a:t> </a:t>
            </a:r>
            <a:r>
              <a:rPr spc="-10" dirty="0"/>
              <a:t>Cybersecurity-Platform</a:t>
            </a: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1D81F0EC-819E-C5DE-2FB0-C656F60806DF}"/>
              </a:ext>
            </a:extLst>
          </p:cNvPr>
          <p:cNvSpPr/>
          <p:nvPr/>
        </p:nvSpPr>
        <p:spPr>
          <a:xfrm>
            <a:off x="3492391" y="967900"/>
            <a:ext cx="2058035" cy="15019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5" name="object 21">
            <a:extLst>
              <a:ext uri="{FF2B5EF4-FFF2-40B4-BE49-F238E27FC236}">
                <a16:creationId xmlns:a16="http://schemas.microsoft.com/office/drawing/2014/main" id="{5A960DDA-C940-A788-D2CE-9B6864F9B1EE}"/>
              </a:ext>
            </a:extLst>
          </p:cNvPr>
          <p:cNvSpPr txBox="1"/>
          <p:nvPr/>
        </p:nvSpPr>
        <p:spPr>
          <a:xfrm>
            <a:off x="3814487" y="1140278"/>
            <a:ext cx="1457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31F20"/>
                </a:solidFill>
                <a:latin typeface="Open Sans"/>
                <a:cs typeface="Open Sans"/>
              </a:rPr>
              <a:t>Security</a:t>
            </a:r>
            <a:r>
              <a:rPr sz="1200" b="1" spc="-5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Open Sans"/>
                <a:cs typeface="Open Sans"/>
              </a:rPr>
              <a:t>objectives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56" name="object 23">
            <a:extLst>
              <a:ext uri="{FF2B5EF4-FFF2-40B4-BE49-F238E27FC236}">
                <a16:creationId xmlns:a16="http://schemas.microsoft.com/office/drawing/2014/main" id="{FB902D42-A650-09C5-9D46-F2BAAE81807C}"/>
              </a:ext>
            </a:extLst>
          </p:cNvPr>
          <p:cNvSpPr txBox="1"/>
          <p:nvPr/>
        </p:nvSpPr>
        <p:spPr>
          <a:xfrm>
            <a:off x="3721142" y="1854560"/>
            <a:ext cx="1550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Fill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questionnaire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security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objectives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to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self-assess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security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level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90E1EB05-206E-1801-2136-A96E33630386}"/>
              </a:ext>
            </a:extLst>
          </p:cNvPr>
          <p:cNvSpPr/>
          <p:nvPr/>
        </p:nvSpPr>
        <p:spPr>
          <a:xfrm>
            <a:off x="3492391" y="2874068"/>
            <a:ext cx="2058035" cy="15019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59" name="object 21">
            <a:extLst>
              <a:ext uri="{FF2B5EF4-FFF2-40B4-BE49-F238E27FC236}">
                <a16:creationId xmlns:a16="http://schemas.microsoft.com/office/drawing/2014/main" id="{D6BE21CD-E6C0-5A5C-DBD0-F7ACC80B273B}"/>
              </a:ext>
            </a:extLst>
          </p:cNvPr>
          <p:cNvSpPr txBox="1"/>
          <p:nvPr/>
        </p:nvSpPr>
        <p:spPr>
          <a:xfrm>
            <a:off x="3810896" y="3046446"/>
            <a:ext cx="145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1200" b="1" dirty="0">
                <a:effectLst/>
                <a:latin typeface="Open Sans" panose="020B0606030504020204" pitchFamily="34" charset="0"/>
              </a:rPr>
              <a:t>Report </a:t>
            </a:r>
            <a:r>
              <a:rPr lang="fr-FR" sz="1200" b="1" dirty="0" err="1">
                <a:effectLst/>
                <a:latin typeface="Open Sans" panose="020B0606030504020204" pitchFamily="34" charset="0"/>
              </a:rPr>
              <a:t>Generation</a:t>
            </a:r>
            <a:endParaRPr lang="fr-FR" sz="120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2BC56B8B-5263-5E8E-519E-F2C192FB0476}"/>
              </a:ext>
            </a:extLst>
          </p:cNvPr>
          <p:cNvSpPr txBox="1"/>
          <p:nvPr/>
        </p:nvSpPr>
        <p:spPr>
          <a:xfrm>
            <a:off x="3721142" y="3992294"/>
            <a:ext cx="155067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800" dirty="0" err="1">
                <a:effectLst/>
                <a:latin typeface="Open Sans" panose="020B0606030504020204" pitchFamily="34" charset="0"/>
              </a:rPr>
              <a:t>Generate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your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yearly</a:t>
            </a:r>
            <a:r>
              <a:rPr lang="fr-FR" sz="800" dirty="0">
                <a:effectLst/>
                <a:latin typeface="Open Sans" panose="020B0606030504020204" pitchFamily="34" charset="0"/>
              </a:rPr>
              <a:t> reports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7471F24A-0742-36AB-DB30-10C46541187D}"/>
              </a:ext>
            </a:extLst>
          </p:cNvPr>
          <p:cNvSpPr/>
          <p:nvPr/>
        </p:nvSpPr>
        <p:spPr>
          <a:xfrm>
            <a:off x="6168567" y="967900"/>
            <a:ext cx="2058035" cy="15019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6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131D0BC9-61FB-1AFA-5F49-3ABA16AAACEB}"/>
              </a:ext>
            </a:extLst>
          </p:cNvPr>
          <p:cNvSpPr txBox="1"/>
          <p:nvPr/>
        </p:nvSpPr>
        <p:spPr>
          <a:xfrm>
            <a:off x="6490663" y="1140278"/>
            <a:ext cx="145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1200" b="1" dirty="0" err="1">
                <a:effectLst/>
                <a:latin typeface="Open Sans" panose="020B0606030504020204" pitchFamily="34" charset="0"/>
              </a:rPr>
              <a:t>Dependencies</a:t>
            </a:r>
            <a:endParaRPr lang="fr-FR" sz="120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F9B6E232-4651-AFD9-CA97-537A2A32EE69}"/>
              </a:ext>
            </a:extLst>
          </p:cNvPr>
          <p:cNvSpPr txBox="1"/>
          <p:nvPr/>
        </p:nvSpPr>
        <p:spPr>
          <a:xfrm>
            <a:off x="6397318" y="1854560"/>
            <a:ext cx="155067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Fill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questionnaire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with</a:t>
            </a:r>
            <a:r>
              <a:rPr sz="800" spc="-2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25" dirty="0">
                <a:solidFill>
                  <a:srgbClr val="231F20"/>
                </a:solidFill>
                <a:latin typeface="Open Sans"/>
                <a:cs typeface="Open Sans"/>
              </a:rPr>
              <a:t>the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 security</a:t>
            </a:r>
            <a:r>
              <a:rPr sz="800" spc="-1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objectives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to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self-assess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your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31F20"/>
                </a:solidFill>
                <a:latin typeface="Open Sans"/>
                <a:cs typeface="Open Sans"/>
              </a:rPr>
              <a:t>security</a:t>
            </a:r>
            <a:r>
              <a:rPr sz="800" spc="-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Open Sans"/>
                <a:cs typeface="Open Sans"/>
              </a:rPr>
              <a:t>level</a:t>
            </a:r>
            <a:endParaRPr sz="1200" dirty="0">
              <a:latin typeface="Open Sans"/>
              <a:cs typeface="Open Sans"/>
            </a:endParaRP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E066171-5F02-3410-B3D0-4CDC723FB08D}"/>
              </a:ext>
            </a:extLst>
          </p:cNvPr>
          <p:cNvSpPr/>
          <p:nvPr/>
        </p:nvSpPr>
        <p:spPr>
          <a:xfrm>
            <a:off x="822246" y="967900"/>
            <a:ext cx="2058035" cy="15019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75" name="object 21">
            <a:extLst>
              <a:ext uri="{FF2B5EF4-FFF2-40B4-BE49-F238E27FC236}">
                <a16:creationId xmlns:a16="http://schemas.microsoft.com/office/drawing/2014/main" id="{58C393DA-1A38-D6BC-01B8-D2BA99B2041B}"/>
              </a:ext>
            </a:extLst>
          </p:cNvPr>
          <p:cNvSpPr txBox="1"/>
          <p:nvPr/>
        </p:nvSpPr>
        <p:spPr>
          <a:xfrm>
            <a:off x="1030162" y="1140278"/>
            <a:ext cx="1650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1200" b="1" dirty="0">
                <a:effectLst/>
                <a:latin typeface="Open Sans" panose="020B0606030504020204" pitchFamily="34" charset="0"/>
              </a:rPr>
              <a:t>Incident notification</a:t>
            </a:r>
            <a:endParaRPr lang="fr-FR" sz="120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76" name="object 23">
            <a:extLst>
              <a:ext uri="{FF2B5EF4-FFF2-40B4-BE49-F238E27FC236}">
                <a16:creationId xmlns:a16="http://schemas.microsoft.com/office/drawing/2014/main" id="{1922A14C-F5F1-BA8B-4F1B-BA522931306E}"/>
              </a:ext>
            </a:extLst>
          </p:cNvPr>
          <p:cNvSpPr txBox="1"/>
          <p:nvPr/>
        </p:nvSpPr>
        <p:spPr>
          <a:xfrm>
            <a:off x="1050997" y="2097168"/>
            <a:ext cx="155067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800" dirty="0" err="1">
                <a:effectLst/>
                <a:latin typeface="Open Sans" panose="020B0606030504020204" pitchFamily="34" charset="0"/>
              </a:rPr>
              <a:t>Notify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your</a:t>
            </a:r>
            <a:r>
              <a:rPr lang="fr-FR" sz="800" dirty="0">
                <a:effectLst/>
                <a:latin typeface="Open Sans" panose="020B0606030504020204" pitchFamily="34" charset="0"/>
              </a:rPr>
              <a:t> incidents to ILR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FDDCC4C4-4FEC-B9DD-F41E-F242FF2B0F28}"/>
              </a:ext>
            </a:extLst>
          </p:cNvPr>
          <p:cNvSpPr/>
          <p:nvPr/>
        </p:nvSpPr>
        <p:spPr>
          <a:xfrm>
            <a:off x="811993" y="2874068"/>
            <a:ext cx="2058035" cy="150196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5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3" name="object 21">
            <a:extLst>
              <a:ext uri="{FF2B5EF4-FFF2-40B4-BE49-F238E27FC236}">
                <a16:creationId xmlns:a16="http://schemas.microsoft.com/office/drawing/2014/main" id="{146BBE29-7104-00F2-7C30-4C9FD7F4A7C4}"/>
              </a:ext>
            </a:extLst>
          </p:cNvPr>
          <p:cNvSpPr txBox="1"/>
          <p:nvPr/>
        </p:nvSpPr>
        <p:spPr>
          <a:xfrm>
            <a:off x="1012151" y="3050423"/>
            <a:ext cx="1650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1200" b="1" dirty="0">
                <a:effectLst/>
                <a:latin typeface="Open Sans" panose="020B0606030504020204" pitchFamily="34" charset="0"/>
              </a:rPr>
              <a:t>Risk </a:t>
            </a:r>
            <a:r>
              <a:rPr lang="fr-FR" sz="1200" b="1" dirty="0" err="1">
                <a:effectLst/>
                <a:latin typeface="Open Sans" panose="020B0606030504020204" pitchFamily="34" charset="0"/>
              </a:rPr>
              <a:t>assessment</a:t>
            </a:r>
            <a:endParaRPr lang="fr-FR" sz="120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84" name="object 23">
            <a:extLst>
              <a:ext uri="{FF2B5EF4-FFF2-40B4-BE49-F238E27FC236}">
                <a16:creationId xmlns:a16="http://schemas.microsoft.com/office/drawing/2014/main" id="{11257105-80EE-EDC3-0C3E-2EB1B1034CD1}"/>
              </a:ext>
            </a:extLst>
          </p:cNvPr>
          <p:cNvSpPr txBox="1"/>
          <p:nvPr/>
        </p:nvSpPr>
        <p:spPr>
          <a:xfrm>
            <a:off x="1021589" y="3869184"/>
            <a:ext cx="1647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800" dirty="0" err="1">
                <a:effectLst/>
                <a:latin typeface="Open Sans" panose="020B0606030504020204" pitchFamily="34" charset="0"/>
              </a:rPr>
              <a:t>Perform</a:t>
            </a:r>
            <a:r>
              <a:rPr lang="fr-FR" sz="800" dirty="0">
                <a:effectLst/>
                <a:latin typeface="Open Sans" panose="020B0606030504020204" pitchFamily="34" charset="0"/>
              </a:rPr>
              <a:t> a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risk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assessment</a:t>
            </a:r>
            <a:r>
              <a:rPr lang="fr-FR" sz="800" dirty="0">
                <a:effectLst/>
                <a:latin typeface="Open Sans" panose="020B0606030504020204" pitchFamily="34" charset="0"/>
              </a:rPr>
              <a:t> to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protect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your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most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valuable</a:t>
            </a:r>
            <a:r>
              <a:rPr lang="fr-FR" sz="800" dirty="0">
                <a:effectLst/>
                <a:latin typeface="Open Sans" panose="020B0606030504020204" pitchFamily="34" charset="0"/>
              </a:rPr>
              <a:t> assets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52B7D84F-254C-F706-EBC8-772238DCC71D}"/>
              </a:ext>
            </a:extLst>
          </p:cNvPr>
          <p:cNvSpPr/>
          <p:nvPr/>
        </p:nvSpPr>
        <p:spPr>
          <a:xfrm>
            <a:off x="6168567" y="2874068"/>
            <a:ext cx="2058035" cy="150196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89" name="object 21">
            <a:extLst>
              <a:ext uri="{FF2B5EF4-FFF2-40B4-BE49-F238E27FC236}">
                <a16:creationId xmlns:a16="http://schemas.microsoft.com/office/drawing/2014/main" id="{E337533A-4532-DB4F-3F13-82E8EFAFB403}"/>
              </a:ext>
            </a:extLst>
          </p:cNvPr>
          <p:cNvSpPr txBox="1"/>
          <p:nvPr/>
        </p:nvSpPr>
        <p:spPr>
          <a:xfrm>
            <a:off x="6487072" y="3046446"/>
            <a:ext cx="145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1200" b="1" dirty="0">
                <a:effectLst/>
                <a:latin typeface="Open Sans" panose="020B0606030504020204" pitchFamily="34" charset="0"/>
              </a:rPr>
              <a:t>Self-Learning</a:t>
            </a:r>
            <a:endParaRPr lang="fr-FR" sz="120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90" name="object 23">
            <a:extLst>
              <a:ext uri="{FF2B5EF4-FFF2-40B4-BE49-F238E27FC236}">
                <a16:creationId xmlns:a16="http://schemas.microsoft.com/office/drawing/2014/main" id="{9D6D68CC-58DB-FC44-0612-2E560770FA88}"/>
              </a:ext>
            </a:extLst>
          </p:cNvPr>
          <p:cNvSpPr txBox="1"/>
          <p:nvPr/>
        </p:nvSpPr>
        <p:spPr>
          <a:xfrm>
            <a:off x="6397318" y="3992294"/>
            <a:ext cx="155067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/>
            <a:r>
              <a:rPr lang="fr-FR" sz="800" dirty="0" err="1">
                <a:effectLst/>
                <a:latin typeface="Open Sans" panose="020B0606030504020204" pitchFamily="34" charset="0"/>
              </a:rPr>
              <a:t>Improve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your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security</a:t>
            </a:r>
            <a:r>
              <a:rPr lang="fr-FR" sz="800" dirty="0">
                <a:effectLst/>
                <a:latin typeface="Open Sans" panose="020B0606030504020204" pitchFamily="34" charset="0"/>
              </a:rPr>
              <a:t> </a:t>
            </a:r>
            <a:r>
              <a:rPr lang="fr-FR" sz="800" dirty="0" err="1">
                <a:effectLst/>
                <a:latin typeface="Open Sans" panose="020B0606030504020204" pitchFamily="34" charset="0"/>
              </a:rPr>
              <a:t>level</a:t>
            </a:r>
            <a:endParaRPr lang="fr-FR" sz="80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BAE2470C-6DCF-CAF9-3141-6FAE2DB660D8}"/>
              </a:ext>
            </a:extLst>
          </p:cNvPr>
          <p:cNvSpPr/>
          <p:nvPr/>
        </p:nvSpPr>
        <p:spPr>
          <a:xfrm>
            <a:off x="1340411" y="2324749"/>
            <a:ext cx="959166" cy="259675"/>
          </a:xfrm>
          <a:prstGeom prst="roundRect">
            <a:avLst>
              <a:gd name="adj" fmla="val 50000"/>
            </a:avLst>
          </a:prstGeom>
          <a:solidFill>
            <a:srgbClr val="01B1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90000" bIns="0" rtlCol="0" anchor="ctr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Available</a:t>
            </a:r>
            <a:endParaRPr lang="fr-FR" sz="12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C4ED2640-ED62-938C-FE4F-AB8649F6F9B6}"/>
              </a:ext>
            </a:extLst>
          </p:cNvPr>
          <p:cNvSpPr/>
          <p:nvPr/>
        </p:nvSpPr>
        <p:spPr>
          <a:xfrm>
            <a:off x="1345327" y="4246464"/>
            <a:ext cx="959166" cy="259675"/>
          </a:xfrm>
          <a:prstGeom prst="roundRect">
            <a:avLst>
              <a:gd name="adj" fmla="val 50000"/>
            </a:avLst>
          </a:prstGeom>
          <a:solidFill>
            <a:srgbClr val="01B1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90000" bIns="0" rtlCol="0" anchor="ctr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Available</a:t>
            </a:r>
            <a:endParaRPr lang="fr-FR" sz="12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5A48E047-B638-505D-339B-E48DACCA15C7}"/>
              </a:ext>
            </a:extLst>
          </p:cNvPr>
          <p:cNvSpPr/>
          <p:nvPr/>
        </p:nvSpPr>
        <p:spPr>
          <a:xfrm>
            <a:off x="3896439" y="4246464"/>
            <a:ext cx="1286238" cy="2596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90000" bIns="0" rtlCol="0" anchor="ctr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Development</a:t>
            </a:r>
            <a:endParaRPr lang="fr-FR" sz="12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2D03A5EA-420F-1F7B-CD7A-A3F362F305D5}"/>
              </a:ext>
            </a:extLst>
          </p:cNvPr>
          <p:cNvSpPr/>
          <p:nvPr/>
        </p:nvSpPr>
        <p:spPr>
          <a:xfrm>
            <a:off x="3896439" y="2324748"/>
            <a:ext cx="1286238" cy="2596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90000" bIns="0" rtlCol="0" anchor="ctr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Development</a:t>
            </a:r>
            <a:endParaRPr lang="fr-FR" sz="12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5231B498-B62A-6950-C8A1-541EDD1FCB02}"/>
              </a:ext>
            </a:extLst>
          </p:cNvPr>
          <p:cNvSpPr/>
          <p:nvPr/>
        </p:nvSpPr>
        <p:spPr>
          <a:xfrm>
            <a:off x="6574747" y="2324748"/>
            <a:ext cx="1286238" cy="25967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90000" bIns="0" rtlCol="0" anchor="ctr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Development</a:t>
            </a:r>
            <a:endParaRPr lang="fr-FR" sz="12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CEA171F9-95A9-CB2F-8BFA-6423E25F603B}"/>
              </a:ext>
            </a:extLst>
          </p:cNvPr>
          <p:cNvSpPr/>
          <p:nvPr/>
        </p:nvSpPr>
        <p:spPr>
          <a:xfrm>
            <a:off x="6778413" y="4246866"/>
            <a:ext cx="878908" cy="25967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0" rIns="90000" bIns="0" rtlCol="0" anchor="ctr">
            <a:spAutoFit/>
          </a:bodyPr>
          <a:lstStyle/>
          <a:p>
            <a:pPr algn="ctr"/>
            <a:r>
              <a:rPr lang="fr-FR" sz="1200" b="1" dirty="0" err="1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Planned</a:t>
            </a:r>
            <a:endParaRPr lang="fr-FR" sz="1200" b="1" dirty="0">
              <a:solidFill>
                <a:schemeClr val="bg1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92DCE6D-92FA-59CA-748F-74BA9A6AD3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6</a:t>
            </a:fld>
            <a:endParaRPr lang="fr-FR"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04299" y="1718391"/>
            <a:ext cx="627570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 marR="5080" indent="-979169">
              <a:lnSpc>
                <a:spcPct val="100000"/>
              </a:lnSpc>
              <a:spcBef>
                <a:spcPts val="100"/>
              </a:spcBef>
              <a:tabLst>
                <a:tab pos="991235" algn="l"/>
              </a:tabLst>
            </a:pPr>
            <a:r>
              <a:rPr sz="4000" spc="-25" dirty="0">
                <a:solidFill>
                  <a:srgbClr val="E20521"/>
                </a:solidFill>
              </a:rPr>
              <a:t>02.</a:t>
            </a:r>
            <a:r>
              <a:rPr sz="4000" dirty="0">
                <a:solidFill>
                  <a:srgbClr val="E20521"/>
                </a:solidFill>
              </a:rPr>
              <a:t>	</a:t>
            </a:r>
            <a:r>
              <a:rPr sz="4000" dirty="0"/>
              <a:t>Incident</a:t>
            </a:r>
            <a:r>
              <a:rPr sz="4000" spc="-210" dirty="0"/>
              <a:t> </a:t>
            </a:r>
            <a:r>
              <a:rPr sz="4000" spc="-10" dirty="0" err="1"/>
              <a:t>Notificatio</a:t>
            </a:r>
            <a:r>
              <a:rPr lang="en-GB" sz="4000" spc="-10" dirty="0"/>
              <a:t>n Module</a:t>
            </a:r>
            <a:endParaRPr sz="400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8B469B9-71CC-02E0-CBF0-A74D3A50D2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7</a:t>
            </a:fld>
            <a:endParaRPr lang="fr-FR"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300" y="216000"/>
            <a:ext cx="4699000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>
                <a:solidFill>
                  <a:srgbClr val="E20521"/>
                </a:solidFill>
              </a:rPr>
              <a:t>02.</a:t>
            </a:r>
            <a:r>
              <a:rPr lang="fr-FR" spc="-25" dirty="0">
                <a:solidFill>
                  <a:srgbClr val="E20521"/>
                </a:solidFill>
              </a:rPr>
              <a:t> </a:t>
            </a:r>
            <a:r>
              <a:rPr lang="fr-FR" dirty="0"/>
              <a:t>Incident Notification Module</a:t>
            </a:r>
            <a:endParaRPr spc="-20" dirty="0"/>
          </a:p>
        </p:txBody>
      </p:sp>
      <p:pic>
        <p:nvPicPr>
          <p:cNvPr id="14" name="Image 13" descr="Une image contenant texte, ordinateur, logiciel, multimédia&#10;&#10;Le contenu généré par l’IA peut être incorrect.">
            <a:extLst>
              <a:ext uri="{FF2B5EF4-FFF2-40B4-BE49-F238E27FC236}">
                <a16:creationId xmlns:a16="http://schemas.microsoft.com/office/drawing/2014/main" id="{9ECB8C2B-FC2A-9E63-7B75-51F147F6E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7"/>
          <a:stretch/>
        </p:blipFill>
        <p:spPr>
          <a:xfrm>
            <a:off x="304800" y="593725"/>
            <a:ext cx="8572154" cy="484364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F355F6-8A93-31C6-9492-83DC33E7A9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8</a:t>
            </a:fld>
            <a:endParaRPr lang="fr-FR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67699" y="221942"/>
            <a:ext cx="87566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231F20"/>
                </a:solidFill>
                <a:latin typeface="Open Sans"/>
                <a:cs typeface="Open Sans"/>
              </a:rPr>
              <a:t>Service</a:t>
            </a:r>
            <a:r>
              <a:rPr sz="1100" b="1" spc="65" dirty="0">
                <a:solidFill>
                  <a:srgbClr val="231F20"/>
                </a:solidFill>
                <a:latin typeface="Open Sans"/>
                <a:cs typeface="Open Sans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Open Sans"/>
                <a:cs typeface="Open Sans"/>
              </a:rPr>
              <a:t>NISS</a:t>
            </a:r>
            <a:endParaRPr sz="1100">
              <a:latin typeface="Open Sans"/>
              <a:cs typeface="Open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300" y="216000"/>
            <a:ext cx="4699000" cy="24622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E20521"/>
                </a:solidFill>
              </a:rPr>
              <a:t>02.01.</a:t>
            </a:r>
            <a:r>
              <a:rPr spc="-70" dirty="0">
                <a:solidFill>
                  <a:srgbClr val="E20521"/>
                </a:solidFill>
              </a:rPr>
              <a:t> </a:t>
            </a:r>
            <a:r>
              <a:rPr dirty="0"/>
              <a:t>Module</a:t>
            </a:r>
            <a:r>
              <a:rPr spc="-65" dirty="0"/>
              <a:t> </a:t>
            </a:r>
            <a:r>
              <a:rPr spc="-10" dirty="0"/>
              <a:t>Features</a:t>
            </a:r>
          </a:p>
        </p:txBody>
      </p:sp>
      <p:sp>
        <p:nvSpPr>
          <p:cNvPr id="57" name="Autre processus 56">
            <a:extLst>
              <a:ext uri="{FF2B5EF4-FFF2-40B4-BE49-F238E27FC236}">
                <a16:creationId xmlns:a16="http://schemas.microsoft.com/office/drawing/2014/main" id="{EAD61EE2-559A-345F-BE01-426313E1FA55}"/>
              </a:ext>
            </a:extLst>
          </p:cNvPr>
          <p:cNvSpPr/>
          <p:nvPr/>
        </p:nvSpPr>
        <p:spPr>
          <a:xfrm>
            <a:off x="1133983" y="2003374"/>
            <a:ext cx="2039065" cy="66474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3B47DBA4-F6BC-7458-29E3-3A73525E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70" y="1847868"/>
            <a:ext cx="381000" cy="749300"/>
          </a:xfrm>
          <a:prstGeom prst="rect">
            <a:avLst/>
          </a:prstGeom>
        </p:spPr>
      </p:pic>
      <p:sp>
        <p:nvSpPr>
          <p:cNvPr id="59" name="object 9">
            <a:extLst>
              <a:ext uri="{FF2B5EF4-FFF2-40B4-BE49-F238E27FC236}">
                <a16:creationId xmlns:a16="http://schemas.microsoft.com/office/drawing/2014/main" id="{FD1E0402-97F4-8C46-FA92-A2494B62EBE2}"/>
              </a:ext>
            </a:extLst>
          </p:cNvPr>
          <p:cNvSpPr txBox="1"/>
          <p:nvPr/>
        </p:nvSpPr>
        <p:spPr>
          <a:xfrm>
            <a:off x="1670400" y="2003374"/>
            <a:ext cx="1256030" cy="66474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590"/>
              </a:spcBef>
            </a:pPr>
            <a:r>
              <a:rPr sz="1200" b="1" spc="-10" dirty="0">
                <a:solidFill>
                  <a:srgbClr val="2C2C2C"/>
                </a:solidFill>
                <a:latin typeface="Open Sans"/>
                <a:cs typeface="Open Sans"/>
              </a:rPr>
              <a:t>Multi-regulation</a:t>
            </a:r>
            <a:endParaRPr sz="12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r>
              <a:rPr sz="800" dirty="0">
                <a:solidFill>
                  <a:srgbClr val="2C2C2C"/>
                </a:solidFill>
                <a:latin typeface="Open Sans"/>
                <a:cs typeface="Open Sans"/>
              </a:rPr>
              <a:t>(NIS,</a:t>
            </a:r>
            <a:r>
              <a:rPr sz="800" spc="-40" dirty="0">
                <a:solidFill>
                  <a:srgbClr val="2C2C2C"/>
                </a:solidFill>
                <a:latin typeface="Open Sans"/>
                <a:cs typeface="Open Sans"/>
              </a:rPr>
              <a:t> </a:t>
            </a:r>
            <a:r>
              <a:rPr sz="800" dirty="0">
                <a:solidFill>
                  <a:srgbClr val="2C2C2C"/>
                </a:solidFill>
                <a:latin typeface="Open Sans"/>
                <a:cs typeface="Open Sans"/>
              </a:rPr>
              <a:t>E</a:t>
            </a:r>
            <a:r>
              <a:rPr lang="fr-FR" sz="800" dirty="0">
                <a:solidFill>
                  <a:srgbClr val="2C2C2C"/>
                </a:solidFill>
                <a:latin typeface="Open Sans"/>
                <a:cs typeface="Open Sans"/>
              </a:rPr>
              <a:t>ECC</a:t>
            </a:r>
            <a:r>
              <a:rPr sz="800" spc="-10" dirty="0">
                <a:solidFill>
                  <a:srgbClr val="2C2C2C"/>
                </a:solidFill>
                <a:latin typeface="Open Sans"/>
                <a:cs typeface="Open Sans"/>
              </a:rPr>
              <a:t>…)</a:t>
            </a:r>
            <a:endParaRPr sz="800" dirty="0">
              <a:latin typeface="Open Sans"/>
              <a:cs typeface="Open Sans"/>
            </a:endParaRPr>
          </a:p>
        </p:txBody>
      </p:sp>
      <p:sp>
        <p:nvSpPr>
          <p:cNvPr id="60" name="object 13">
            <a:extLst>
              <a:ext uri="{FF2B5EF4-FFF2-40B4-BE49-F238E27FC236}">
                <a16:creationId xmlns:a16="http://schemas.microsoft.com/office/drawing/2014/main" id="{58F99BD9-AE3D-C511-5875-E8DD0298939C}"/>
              </a:ext>
            </a:extLst>
          </p:cNvPr>
          <p:cNvSpPr txBox="1"/>
          <p:nvPr/>
        </p:nvSpPr>
        <p:spPr>
          <a:xfrm>
            <a:off x="1380336" y="1937402"/>
            <a:ext cx="6732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000" b="1" spc="-50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1000" dirty="0">
              <a:latin typeface="Open Sans"/>
              <a:cs typeface="Open Sans"/>
            </a:endParaRPr>
          </a:p>
        </p:txBody>
      </p:sp>
      <p:sp>
        <p:nvSpPr>
          <p:cNvPr id="61" name="Autre processus 60">
            <a:extLst>
              <a:ext uri="{FF2B5EF4-FFF2-40B4-BE49-F238E27FC236}">
                <a16:creationId xmlns:a16="http://schemas.microsoft.com/office/drawing/2014/main" id="{9E5F25DA-FA42-D1EA-D47C-9F3CAF54D220}"/>
              </a:ext>
            </a:extLst>
          </p:cNvPr>
          <p:cNvSpPr/>
          <p:nvPr/>
        </p:nvSpPr>
        <p:spPr>
          <a:xfrm>
            <a:off x="3585391" y="1990294"/>
            <a:ext cx="2039065" cy="66474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BD07983C-FFCC-08AD-E69C-07A0BAD2F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78" y="1834788"/>
            <a:ext cx="381000" cy="749300"/>
          </a:xfrm>
          <a:prstGeom prst="rect">
            <a:avLst/>
          </a:prstGeom>
        </p:spPr>
      </p:pic>
      <p:sp>
        <p:nvSpPr>
          <p:cNvPr id="63" name="object 9">
            <a:extLst>
              <a:ext uri="{FF2B5EF4-FFF2-40B4-BE49-F238E27FC236}">
                <a16:creationId xmlns:a16="http://schemas.microsoft.com/office/drawing/2014/main" id="{152803AB-BBBA-C2BE-2964-738619AD1F01}"/>
              </a:ext>
            </a:extLst>
          </p:cNvPr>
          <p:cNvSpPr txBox="1"/>
          <p:nvPr/>
        </p:nvSpPr>
        <p:spPr>
          <a:xfrm>
            <a:off x="4121808" y="1990294"/>
            <a:ext cx="1256030" cy="66474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spcBef>
                <a:spcPts val="428"/>
              </a:spcBef>
            </a:pPr>
            <a:r>
              <a:rPr lang="fr-FR" sz="1200" b="1" dirty="0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Multi-</a:t>
            </a:r>
            <a:r>
              <a:rPr lang="fr-FR" sz="1200" b="1" dirty="0" err="1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regulator</a:t>
            </a:r>
            <a:endParaRPr lang="fr-FR" sz="1200" dirty="0">
              <a:solidFill>
                <a:srgbClr val="2D2C2C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4" name="object 13">
            <a:extLst>
              <a:ext uri="{FF2B5EF4-FFF2-40B4-BE49-F238E27FC236}">
                <a16:creationId xmlns:a16="http://schemas.microsoft.com/office/drawing/2014/main" id="{2332F5C9-74D9-B61F-EABA-5669C31BCE82}"/>
              </a:ext>
            </a:extLst>
          </p:cNvPr>
          <p:cNvSpPr txBox="1"/>
          <p:nvPr/>
        </p:nvSpPr>
        <p:spPr>
          <a:xfrm>
            <a:off x="3840943" y="1924322"/>
            <a:ext cx="6732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fr-FR" sz="1000" b="1" spc="-50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1000" dirty="0">
              <a:latin typeface="Open Sans"/>
              <a:cs typeface="Open Sans"/>
            </a:endParaRPr>
          </a:p>
        </p:txBody>
      </p:sp>
      <p:sp>
        <p:nvSpPr>
          <p:cNvPr id="65" name="Autre processus 64">
            <a:extLst>
              <a:ext uri="{FF2B5EF4-FFF2-40B4-BE49-F238E27FC236}">
                <a16:creationId xmlns:a16="http://schemas.microsoft.com/office/drawing/2014/main" id="{2B3995CB-37B8-FBB8-6358-5FEFBE93AD4E}"/>
              </a:ext>
            </a:extLst>
          </p:cNvPr>
          <p:cNvSpPr/>
          <p:nvPr/>
        </p:nvSpPr>
        <p:spPr>
          <a:xfrm>
            <a:off x="6031770" y="1990294"/>
            <a:ext cx="2039065" cy="66474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66" name="Image 65">
            <a:extLst>
              <a:ext uri="{FF2B5EF4-FFF2-40B4-BE49-F238E27FC236}">
                <a16:creationId xmlns:a16="http://schemas.microsoft.com/office/drawing/2014/main" id="{A50CFBDE-B5E4-CFB2-C95F-12A624A0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57" y="1834788"/>
            <a:ext cx="381000" cy="749300"/>
          </a:xfrm>
          <a:prstGeom prst="rect">
            <a:avLst/>
          </a:prstGeom>
        </p:spPr>
      </p:pic>
      <p:sp>
        <p:nvSpPr>
          <p:cNvPr id="67" name="object 9">
            <a:extLst>
              <a:ext uri="{FF2B5EF4-FFF2-40B4-BE49-F238E27FC236}">
                <a16:creationId xmlns:a16="http://schemas.microsoft.com/office/drawing/2014/main" id="{51F86453-E9D7-9789-A4A7-F699C0531F08}"/>
              </a:ext>
            </a:extLst>
          </p:cNvPr>
          <p:cNvSpPr txBox="1"/>
          <p:nvPr/>
        </p:nvSpPr>
        <p:spPr>
          <a:xfrm>
            <a:off x="6568187" y="2003375"/>
            <a:ext cx="1441830" cy="6516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spcBef>
                <a:spcPts val="428"/>
              </a:spcBef>
            </a:pPr>
            <a:r>
              <a:rPr lang="fr-FR" sz="1200" b="1" dirty="0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National platform</a:t>
            </a:r>
            <a:endParaRPr lang="fr-FR" sz="1200" dirty="0">
              <a:solidFill>
                <a:srgbClr val="2D2C2C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D7CBA6A5-CAC3-3E12-434C-56BE9E55A032}"/>
              </a:ext>
            </a:extLst>
          </p:cNvPr>
          <p:cNvSpPr txBox="1"/>
          <p:nvPr/>
        </p:nvSpPr>
        <p:spPr>
          <a:xfrm>
            <a:off x="6278123" y="1924322"/>
            <a:ext cx="6732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fr-FR" sz="1000" b="1" spc="-50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1000" dirty="0">
              <a:latin typeface="Open Sans"/>
              <a:cs typeface="Open Sans"/>
            </a:endParaRPr>
          </a:p>
        </p:txBody>
      </p:sp>
      <p:sp>
        <p:nvSpPr>
          <p:cNvPr id="69" name="Autre processus 68">
            <a:extLst>
              <a:ext uri="{FF2B5EF4-FFF2-40B4-BE49-F238E27FC236}">
                <a16:creationId xmlns:a16="http://schemas.microsoft.com/office/drawing/2014/main" id="{CB76547D-3D8A-6BEA-5A2A-B82855579E3B}"/>
              </a:ext>
            </a:extLst>
          </p:cNvPr>
          <p:cNvSpPr/>
          <p:nvPr/>
        </p:nvSpPr>
        <p:spPr>
          <a:xfrm>
            <a:off x="1133983" y="2998797"/>
            <a:ext cx="2039065" cy="66474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70" name="Image 69">
            <a:extLst>
              <a:ext uri="{FF2B5EF4-FFF2-40B4-BE49-F238E27FC236}">
                <a16:creationId xmlns:a16="http://schemas.microsoft.com/office/drawing/2014/main" id="{E70F138A-098E-561D-295F-4DF10ADF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70" y="2843291"/>
            <a:ext cx="381000" cy="749300"/>
          </a:xfrm>
          <a:prstGeom prst="rect">
            <a:avLst/>
          </a:prstGeom>
        </p:spPr>
      </p:pic>
      <p:sp>
        <p:nvSpPr>
          <p:cNvPr id="71" name="object 9">
            <a:extLst>
              <a:ext uri="{FF2B5EF4-FFF2-40B4-BE49-F238E27FC236}">
                <a16:creationId xmlns:a16="http://schemas.microsoft.com/office/drawing/2014/main" id="{7A7DF042-604F-103F-5A77-11BC40C380D6}"/>
              </a:ext>
            </a:extLst>
          </p:cNvPr>
          <p:cNvSpPr txBox="1"/>
          <p:nvPr/>
        </p:nvSpPr>
        <p:spPr>
          <a:xfrm>
            <a:off x="1670400" y="2998797"/>
            <a:ext cx="1256030" cy="66474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spcBef>
                <a:spcPts val="428"/>
              </a:spcBef>
            </a:pPr>
            <a:r>
              <a:rPr lang="fr-FR" sz="1200" b="1" dirty="0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Multi-</a:t>
            </a:r>
            <a:r>
              <a:rPr lang="fr-FR" sz="1200" b="1" dirty="0" err="1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sector</a:t>
            </a:r>
            <a:endParaRPr lang="fr-FR" sz="1200" dirty="0">
              <a:solidFill>
                <a:srgbClr val="2D2C2C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2" name="object 13">
            <a:extLst>
              <a:ext uri="{FF2B5EF4-FFF2-40B4-BE49-F238E27FC236}">
                <a16:creationId xmlns:a16="http://schemas.microsoft.com/office/drawing/2014/main" id="{EAAD2C4C-7023-816E-9005-16ADA02CDD2B}"/>
              </a:ext>
            </a:extLst>
          </p:cNvPr>
          <p:cNvSpPr txBox="1"/>
          <p:nvPr/>
        </p:nvSpPr>
        <p:spPr>
          <a:xfrm>
            <a:off x="1380336" y="2932825"/>
            <a:ext cx="6732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fr-FR" sz="1000" b="1" spc="-50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1000" dirty="0">
              <a:latin typeface="Open Sans"/>
              <a:cs typeface="Open Sans"/>
            </a:endParaRPr>
          </a:p>
        </p:txBody>
      </p:sp>
      <p:sp>
        <p:nvSpPr>
          <p:cNvPr id="73" name="Autre processus 72">
            <a:extLst>
              <a:ext uri="{FF2B5EF4-FFF2-40B4-BE49-F238E27FC236}">
                <a16:creationId xmlns:a16="http://schemas.microsoft.com/office/drawing/2014/main" id="{C996FC9D-F3B1-660A-B88D-806E601EB9E1}"/>
              </a:ext>
            </a:extLst>
          </p:cNvPr>
          <p:cNvSpPr/>
          <p:nvPr/>
        </p:nvSpPr>
        <p:spPr>
          <a:xfrm>
            <a:off x="3585391" y="2985717"/>
            <a:ext cx="2039065" cy="66474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AB6D5E45-FAC3-2E89-4E33-ECB0F11FD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678" y="2830211"/>
            <a:ext cx="381000" cy="749300"/>
          </a:xfrm>
          <a:prstGeom prst="rect">
            <a:avLst/>
          </a:prstGeom>
        </p:spPr>
      </p:pic>
      <p:sp>
        <p:nvSpPr>
          <p:cNvPr id="75" name="object 9">
            <a:extLst>
              <a:ext uri="{FF2B5EF4-FFF2-40B4-BE49-F238E27FC236}">
                <a16:creationId xmlns:a16="http://schemas.microsoft.com/office/drawing/2014/main" id="{F8C84973-826C-E2F4-3BF2-0E32B8EA6456}"/>
              </a:ext>
            </a:extLst>
          </p:cNvPr>
          <p:cNvSpPr txBox="1"/>
          <p:nvPr/>
        </p:nvSpPr>
        <p:spPr>
          <a:xfrm>
            <a:off x="4121808" y="2985717"/>
            <a:ext cx="1256030" cy="66474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spcBef>
                <a:spcPts val="428"/>
              </a:spcBef>
            </a:pPr>
            <a:r>
              <a:rPr lang="fr-FR" sz="1200" b="1" dirty="0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Interactive</a:t>
            </a:r>
            <a:endParaRPr lang="fr-FR" sz="1200" dirty="0">
              <a:solidFill>
                <a:srgbClr val="2D2C2C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5FE30F0F-B094-C7F1-CED2-ACFC2F6BF6F5}"/>
              </a:ext>
            </a:extLst>
          </p:cNvPr>
          <p:cNvSpPr txBox="1"/>
          <p:nvPr/>
        </p:nvSpPr>
        <p:spPr>
          <a:xfrm>
            <a:off x="3840943" y="2919745"/>
            <a:ext cx="6732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fr-FR" sz="1000" b="1" spc="-50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1000" dirty="0">
              <a:latin typeface="Open Sans"/>
              <a:cs typeface="Open Sans"/>
            </a:endParaRPr>
          </a:p>
        </p:txBody>
      </p:sp>
      <p:sp>
        <p:nvSpPr>
          <p:cNvPr id="77" name="Autre processus 76">
            <a:extLst>
              <a:ext uri="{FF2B5EF4-FFF2-40B4-BE49-F238E27FC236}">
                <a16:creationId xmlns:a16="http://schemas.microsoft.com/office/drawing/2014/main" id="{82D34078-5040-BAF3-0C12-2075DE5D7C71}"/>
              </a:ext>
            </a:extLst>
          </p:cNvPr>
          <p:cNvSpPr/>
          <p:nvPr/>
        </p:nvSpPr>
        <p:spPr>
          <a:xfrm>
            <a:off x="6031770" y="2985717"/>
            <a:ext cx="2039065" cy="664742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260368" sx="103000" sy="103000" algn="ctr" rotWithShape="0">
              <a:prstClr val="black">
                <a:alpha val="12353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78" name="Image 77">
            <a:extLst>
              <a:ext uri="{FF2B5EF4-FFF2-40B4-BE49-F238E27FC236}">
                <a16:creationId xmlns:a16="http://schemas.microsoft.com/office/drawing/2014/main" id="{31743BF8-F94B-514E-AD2A-39E6A964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057" y="2830211"/>
            <a:ext cx="381000" cy="749300"/>
          </a:xfrm>
          <a:prstGeom prst="rect">
            <a:avLst/>
          </a:prstGeom>
        </p:spPr>
      </p:pic>
      <p:sp>
        <p:nvSpPr>
          <p:cNvPr id="79" name="object 9">
            <a:extLst>
              <a:ext uri="{FF2B5EF4-FFF2-40B4-BE49-F238E27FC236}">
                <a16:creationId xmlns:a16="http://schemas.microsoft.com/office/drawing/2014/main" id="{3AC84DC5-BD3C-B6B7-CCFA-D2B081BFFE4A}"/>
              </a:ext>
            </a:extLst>
          </p:cNvPr>
          <p:cNvSpPr txBox="1"/>
          <p:nvPr/>
        </p:nvSpPr>
        <p:spPr>
          <a:xfrm>
            <a:off x="6568187" y="2998798"/>
            <a:ext cx="1256030" cy="65166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>
              <a:spcBef>
                <a:spcPts val="428"/>
              </a:spcBef>
              <a:buNone/>
            </a:pPr>
            <a:r>
              <a:rPr lang="fr-FR" sz="1200" b="1" dirty="0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Multi-</a:t>
            </a:r>
            <a:r>
              <a:rPr lang="fr-FR" sz="1200" b="1" dirty="0" err="1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language</a:t>
            </a:r>
            <a:endParaRPr lang="fr-FR" sz="1200" dirty="0">
              <a:solidFill>
                <a:srgbClr val="2D2C2C"/>
              </a:solidFill>
              <a:effectLst/>
              <a:latin typeface="Open Sans" panose="020B0606030504020204" pitchFamily="34" charset="0"/>
            </a:endParaRPr>
          </a:p>
          <a:p>
            <a:pPr>
              <a:spcBef>
                <a:spcPts val="428"/>
              </a:spcBef>
            </a:pPr>
            <a:r>
              <a:rPr lang="fr-FR" sz="800" dirty="0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(En, Fr, De, </a:t>
            </a:r>
            <a:r>
              <a:rPr lang="fr-FR" sz="800" dirty="0" err="1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Nl</a:t>
            </a:r>
            <a:r>
              <a:rPr lang="fr-FR" sz="800" dirty="0">
                <a:solidFill>
                  <a:srgbClr val="2D2C2C"/>
                </a:solidFill>
                <a:effectLst/>
                <a:latin typeface="Open Sans" panose="020B0606030504020204" pitchFamily="34" charset="0"/>
              </a:rPr>
              <a:t>, …)</a:t>
            </a:r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90D82823-73B6-CBC0-79B0-C352D6884A74}"/>
              </a:ext>
            </a:extLst>
          </p:cNvPr>
          <p:cNvSpPr txBox="1"/>
          <p:nvPr/>
        </p:nvSpPr>
        <p:spPr>
          <a:xfrm>
            <a:off x="6278123" y="2919745"/>
            <a:ext cx="67326" cy="166712"/>
          </a:xfrm>
          <a:prstGeom prst="rect">
            <a:avLst/>
          </a:prstGeom>
        </p:spPr>
        <p:txBody>
          <a:bodyPr vert="horz" wrap="non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fr-FR" sz="1000" b="1" spc="-50" dirty="0">
                <a:solidFill>
                  <a:srgbClr val="FFFFFF"/>
                </a:solidFill>
                <a:latin typeface="Open Sans"/>
                <a:cs typeface="Open Sans"/>
              </a:rPr>
              <a:t>6</a:t>
            </a:r>
            <a:endParaRPr sz="1000" dirty="0">
              <a:latin typeface="Open Sans"/>
              <a:cs typeface="Open Sans"/>
            </a:endParaRPr>
          </a:p>
        </p:txBody>
      </p:sp>
      <p:sp>
        <p:nvSpPr>
          <p:cNvPr id="83" name="object 4">
            <a:extLst>
              <a:ext uri="{FF2B5EF4-FFF2-40B4-BE49-F238E27FC236}">
                <a16:creationId xmlns:a16="http://schemas.microsoft.com/office/drawing/2014/main" id="{44704D00-2F08-F631-487F-398B50DFC8F6}"/>
              </a:ext>
            </a:extLst>
          </p:cNvPr>
          <p:cNvSpPr txBox="1">
            <a:spLocks/>
          </p:cNvSpPr>
          <p:nvPr/>
        </p:nvSpPr>
        <p:spPr>
          <a:xfrm>
            <a:off x="455300" y="937001"/>
            <a:ext cx="4699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Open Sans"/>
                <a:ea typeface="+mj-ea"/>
                <a:cs typeface="Open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fr-FR" sz="2000" spc="-10" dirty="0"/>
              <a:t>Incident Notification - 6 </a:t>
            </a:r>
            <a:r>
              <a:rPr lang="fr-FR" sz="2000" spc="-10" dirty="0" err="1"/>
              <a:t>pillars</a:t>
            </a:r>
            <a:endParaRPr lang="fr-FR" sz="2000" spc="-10" dirty="0"/>
          </a:p>
        </p:txBody>
      </p:sp>
      <p:sp>
        <p:nvSpPr>
          <p:cNvPr id="84" name="object 5">
            <a:extLst>
              <a:ext uri="{FF2B5EF4-FFF2-40B4-BE49-F238E27FC236}">
                <a16:creationId xmlns:a16="http://schemas.microsoft.com/office/drawing/2014/main" id="{AA74BC82-C949-D505-2221-4CDD9C2B9304}"/>
              </a:ext>
            </a:extLst>
          </p:cNvPr>
          <p:cNvSpPr/>
          <p:nvPr/>
        </p:nvSpPr>
        <p:spPr>
          <a:xfrm>
            <a:off x="467994" y="1253148"/>
            <a:ext cx="432434" cy="48260"/>
          </a:xfrm>
          <a:custGeom>
            <a:avLst/>
            <a:gdLst/>
            <a:ahLst/>
            <a:cxnLst/>
            <a:rect l="l" t="t" r="r" b="b"/>
            <a:pathLst>
              <a:path w="432434" h="48259">
                <a:moveTo>
                  <a:pt x="432003" y="0"/>
                </a:moveTo>
                <a:lnTo>
                  <a:pt x="0" y="0"/>
                </a:lnTo>
                <a:lnTo>
                  <a:pt x="0" y="48005"/>
                </a:lnTo>
                <a:lnTo>
                  <a:pt x="432003" y="48005"/>
                </a:lnTo>
                <a:lnTo>
                  <a:pt x="432003" y="0"/>
                </a:lnTo>
                <a:close/>
              </a:path>
            </a:pathLst>
          </a:custGeom>
          <a:solidFill>
            <a:srgbClr val="E20521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3B182DD-086B-B8B7-1DA1-15FD6253EB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spcBef>
                <a:spcPts val="155"/>
              </a:spcBef>
            </a:pPr>
            <a:fld id="{66AA1367-25DD-164A-9187-88C2DAFD822F}" type="slidenum">
              <a:rPr lang="fr-FR" spc="-25" smtClean="0"/>
              <a:pPr marL="12700">
                <a:spcBef>
                  <a:spcPts val="155"/>
                </a:spcBef>
              </a:pPr>
              <a:t>9</a:t>
            </a:fld>
            <a:endParaRPr lang="fr-FR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LR">
      <a:dk1>
        <a:srgbClr val="424242"/>
      </a:dk1>
      <a:lt1>
        <a:srgbClr val="FFFFFF"/>
      </a:lt1>
      <a:dk2>
        <a:srgbClr val="434343"/>
      </a:dk2>
      <a:lt2>
        <a:srgbClr val="FFFFFF"/>
      </a:lt2>
      <a:accent1>
        <a:srgbClr val="ED2838"/>
      </a:accent1>
      <a:accent2>
        <a:srgbClr val="EF7D00"/>
      </a:accent2>
      <a:accent3>
        <a:srgbClr val="B36E00"/>
      </a:accent3>
      <a:accent4>
        <a:srgbClr val="ED2838"/>
      </a:accent4>
      <a:accent5>
        <a:srgbClr val="A1242C"/>
      </a:accent5>
      <a:accent6>
        <a:srgbClr val="531C20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586</Words>
  <Application>Microsoft Office PowerPoint</Application>
  <PresentationFormat>Custom</PresentationFormat>
  <Paragraphs>183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Avenir Black</vt:lpstr>
      <vt:lpstr>Open Sans</vt:lpstr>
      <vt:lpstr>Open Sans Semibold</vt:lpstr>
      <vt:lpstr>Office Theme</vt:lpstr>
      <vt:lpstr>GLOBAL CYBERSECURITY PLATFORM</vt:lpstr>
      <vt:lpstr>Agenda</vt:lpstr>
      <vt:lpstr>01. SERIMA as a Global Cybersecurity-Platform</vt:lpstr>
      <vt:lpstr>01. SERIMA as a Global Cybersecurity-Platform</vt:lpstr>
      <vt:lpstr>01. SERIMA as a Global Cybersecurity-Platform</vt:lpstr>
      <vt:lpstr>01. SERIMA as a Global Cybersecurity-Platform</vt:lpstr>
      <vt:lpstr>02. Incident Notification Module</vt:lpstr>
      <vt:lpstr>02. Incident Notification Module</vt:lpstr>
      <vt:lpstr>02.01. Module Features</vt:lpstr>
      <vt:lpstr>02.01. Module Features</vt:lpstr>
      <vt:lpstr>02.01. Module Features</vt:lpstr>
      <vt:lpstr>03. Risk assessment Module</vt:lpstr>
      <vt:lpstr>03. Risk assessment module</vt:lpstr>
      <vt:lpstr>03. Risk assessment module</vt:lpstr>
      <vt:lpstr>04. Security Objectives Module</vt:lpstr>
      <vt:lpstr>04. Security Objectives Module</vt:lpstr>
      <vt:lpstr>05. Interplay of the Modules</vt:lpstr>
      <vt:lpstr>05. Interplay of the modules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Kellner Jacques</cp:lastModifiedBy>
  <cp:revision>21</cp:revision>
  <dcterms:created xsi:type="dcterms:W3CDTF">2025-04-28T09:23:18Z</dcterms:created>
  <dcterms:modified xsi:type="dcterms:W3CDTF">2025-05-05T15:42:15Z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2025-04-25T00:00:00Z</vt:filetime>
  </property>
  <property fmtid="{D5CDD505-2E9C-101B-9397-08002B2CF9AE}" pid="3" name="Creator">
    <vt:lpwstr>Adobe InDesign 20.2 (Macintosh)</vt:lpwstr>
  </property>
  <property fmtid="{D5CDD505-2E9C-101B-9397-08002B2CF9AE}" pid="4" name="LastSaved">
    <vt:filetime>2025-04-28T00:00:00Z</vt:filetime>
  </property>
  <property fmtid="{D5CDD505-2E9C-101B-9397-08002B2CF9AE}" pid="5" name="Producer">
    <vt:lpwstr>Adobe PDF Library 17.0</vt:lpwstr>
  </property>
</Properties>
</file>