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4" r:id="rId2"/>
  </p:sldMasterIdLst>
  <p:notesMasterIdLst>
    <p:notesMasterId r:id="rId62"/>
  </p:notesMasterIdLst>
  <p:handoutMasterIdLst>
    <p:handoutMasterId r:id="rId63"/>
  </p:handoutMasterIdLst>
  <p:sldIdLst>
    <p:sldId id="716" r:id="rId3"/>
    <p:sldId id="760" r:id="rId4"/>
    <p:sldId id="878" r:id="rId5"/>
    <p:sldId id="881" r:id="rId6"/>
    <p:sldId id="831" r:id="rId7"/>
    <p:sldId id="815" r:id="rId8"/>
    <p:sldId id="817" r:id="rId9"/>
    <p:sldId id="816" r:id="rId10"/>
    <p:sldId id="820" r:id="rId11"/>
    <p:sldId id="818" r:id="rId12"/>
    <p:sldId id="819" r:id="rId13"/>
    <p:sldId id="821" r:id="rId14"/>
    <p:sldId id="822" r:id="rId15"/>
    <p:sldId id="823" r:id="rId16"/>
    <p:sldId id="824" r:id="rId17"/>
    <p:sldId id="850" r:id="rId18"/>
    <p:sldId id="849" r:id="rId19"/>
    <p:sldId id="851" r:id="rId20"/>
    <p:sldId id="853" r:id="rId21"/>
    <p:sldId id="830" r:id="rId22"/>
    <p:sldId id="832" r:id="rId23"/>
    <p:sldId id="834" r:id="rId24"/>
    <p:sldId id="835" r:id="rId25"/>
    <p:sldId id="836" r:id="rId26"/>
    <p:sldId id="837" r:id="rId27"/>
    <p:sldId id="833" r:id="rId28"/>
    <p:sldId id="841" r:id="rId29"/>
    <p:sldId id="838" r:id="rId30"/>
    <p:sldId id="839" r:id="rId31"/>
    <p:sldId id="854" r:id="rId32"/>
    <p:sldId id="842" r:id="rId33"/>
    <p:sldId id="843" r:id="rId34"/>
    <p:sldId id="844" r:id="rId35"/>
    <p:sldId id="845" r:id="rId36"/>
    <p:sldId id="846" r:id="rId37"/>
    <p:sldId id="847" r:id="rId38"/>
    <p:sldId id="848" r:id="rId39"/>
    <p:sldId id="857" r:id="rId40"/>
    <p:sldId id="852" r:id="rId41"/>
    <p:sldId id="875" r:id="rId42"/>
    <p:sldId id="855" r:id="rId43"/>
    <p:sldId id="827" r:id="rId44"/>
    <p:sldId id="867" r:id="rId45"/>
    <p:sldId id="873" r:id="rId46"/>
    <p:sldId id="868" r:id="rId47"/>
    <p:sldId id="870" r:id="rId48"/>
    <p:sldId id="869" r:id="rId49"/>
    <p:sldId id="872" r:id="rId50"/>
    <p:sldId id="871" r:id="rId51"/>
    <p:sldId id="874" r:id="rId52"/>
    <p:sldId id="876" r:id="rId53"/>
    <p:sldId id="864" r:id="rId54"/>
    <p:sldId id="877" r:id="rId55"/>
    <p:sldId id="879" r:id="rId56"/>
    <p:sldId id="882" r:id="rId57"/>
    <p:sldId id="883" r:id="rId58"/>
    <p:sldId id="884" r:id="rId59"/>
    <p:sldId id="885" r:id="rId60"/>
    <p:sldId id="886" r:id="rId61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Vortrag" id="{D27D775C-DDC4-459A-8552-4555DC3B690C}">
          <p14:sldIdLst>
            <p14:sldId id="716"/>
            <p14:sldId id="760"/>
            <p14:sldId id="878"/>
            <p14:sldId id="881"/>
          </p14:sldIdLst>
        </p14:section>
        <p14:section name="freq" id="{519005E1-906C-44FF-9079-43BD1762E2B8}">
          <p14:sldIdLst>
            <p14:sldId id="831"/>
            <p14:sldId id="815"/>
            <p14:sldId id="817"/>
            <p14:sldId id="816"/>
            <p14:sldId id="820"/>
            <p14:sldId id="818"/>
            <p14:sldId id="819"/>
            <p14:sldId id="821"/>
            <p14:sldId id="822"/>
            <p14:sldId id="823"/>
            <p14:sldId id="824"/>
            <p14:sldId id="850"/>
            <p14:sldId id="849"/>
            <p14:sldId id="851"/>
            <p14:sldId id="853"/>
          </p14:sldIdLst>
        </p14:section>
        <p14:section name="Attestations" id="{8880194E-405C-481E-B322-C2D87BF5AA44}">
          <p14:sldIdLst>
            <p14:sldId id="830"/>
            <p14:sldId id="832"/>
            <p14:sldId id="834"/>
            <p14:sldId id="835"/>
            <p14:sldId id="836"/>
            <p14:sldId id="837"/>
            <p14:sldId id="833"/>
            <p14:sldId id="841"/>
            <p14:sldId id="838"/>
            <p14:sldId id="839"/>
            <p14:sldId id="854"/>
          </p14:sldIdLst>
        </p14:section>
        <p14:section name="Embeddings" id="{53947A47-E6B9-4BC2-A920-05213F2DA352}">
          <p14:sldIdLst>
            <p14:sldId id="842"/>
            <p14:sldId id="843"/>
            <p14:sldId id="844"/>
            <p14:sldId id="845"/>
            <p14:sldId id="846"/>
            <p14:sldId id="847"/>
            <p14:sldId id="848"/>
            <p14:sldId id="857"/>
            <p14:sldId id="852"/>
            <p14:sldId id="875"/>
            <p14:sldId id="855"/>
          </p14:sldIdLst>
        </p14:section>
        <p14:section name="collocations" id="{15EA62E0-1282-41A0-B4B1-E00EC1977733}">
          <p14:sldIdLst>
            <p14:sldId id="827"/>
            <p14:sldId id="867"/>
            <p14:sldId id="873"/>
            <p14:sldId id="868"/>
            <p14:sldId id="870"/>
            <p14:sldId id="869"/>
            <p14:sldId id="872"/>
            <p14:sldId id="871"/>
            <p14:sldId id="874"/>
            <p14:sldId id="876"/>
            <p14:sldId id="864"/>
          </p14:sldIdLst>
        </p14:section>
        <p14:section name="Epilog" id="{16EF687E-EEEF-4365-9DA6-A522E3069BF3}">
          <p14:sldIdLst>
            <p14:sldId id="877"/>
            <p14:sldId id="879"/>
            <p14:sldId id="882"/>
            <p14:sldId id="883"/>
            <p14:sldId id="884"/>
            <p14:sldId id="885"/>
            <p14:sldId id="8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BE0E3"/>
    <a:srgbClr val="99CCFF"/>
    <a:srgbClr val="FFFFCC"/>
    <a:srgbClr val="FFFF99"/>
    <a:srgbClr val="CCC1DA"/>
    <a:srgbClr val="B2B2B2"/>
    <a:srgbClr val="FFFF00"/>
    <a:srgbClr val="CC66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87346" autoAdjust="0"/>
  </p:normalViewPr>
  <p:slideViewPr>
    <p:cSldViewPr>
      <p:cViewPr varScale="1">
        <p:scale>
          <a:sx n="97" d="100"/>
          <a:sy n="97" d="100"/>
        </p:scale>
        <p:origin x="9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19.05.19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28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/>
              <a:t>Formatvorlage des Untertitelmasters durch Klicken bearbeiten</a:t>
            </a: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472F62-2C0C-4D03-AF20-56CA5076615A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0" y="33528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9" name="Picture 2" descr="http://user.uni-frankfurt.de/~s1239595/tmp/Goethe-Logo/logo_universitaet_neu_tra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57800"/>
            <a:ext cx="27679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0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6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6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2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092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19.05.19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78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5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3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6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2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092450"/>
            <a:ext cx="418465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708275"/>
            <a:ext cx="4311650" cy="41497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76" r:id="rId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19.05.19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racc.museum.upenn.edu/epsd2/su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tl.nl/results/software/wordnettool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oli-repo/ontolex-frac" TargetMode="External"/><Relationship Id="rId2" Type="http://schemas.openxmlformats.org/officeDocument/2006/relationships/hyperlink" Target="https://acoli-repo.github.io/ontolex-frac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racc.museum.upenn.edu/epsd2/su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sketchengine.eu/nosketch-engine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/>
          <a:p>
            <a:r>
              <a:rPr lang="de-DE" sz="3600" dirty="0"/>
              <a:t>Towards an Ontolex-Lemon module for </a:t>
            </a:r>
            <a:br>
              <a:rPr lang="de-DE" sz="3600" dirty="0"/>
            </a:br>
            <a:r>
              <a:rPr lang="de-DE" sz="3600" dirty="0"/>
              <a:t>Frequency, Attestations and Corpus Information (FrAC)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Christian Chiarcos &amp; Maxim Ionov</a:t>
            </a:r>
          </a:p>
          <a:p>
            <a:pPr algn="ctr"/>
            <a:r>
              <a:rPr lang="de-DE" dirty="0"/>
              <a:t>Applied </a:t>
            </a:r>
            <a:r>
              <a:rPr lang="de-DE" dirty="0" err="1"/>
              <a:t>Computational</a:t>
            </a:r>
            <a:r>
              <a:rPr lang="de-DE" dirty="0"/>
              <a:t> Linguistics / LiODi</a:t>
            </a:r>
          </a:p>
          <a:p>
            <a:pPr algn="ctr"/>
            <a:r>
              <a:rPr lang="de-DE" dirty="0"/>
              <a:t>Goethe-Universität Frankfurt, Germany</a:t>
            </a:r>
          </a:p>
        </p:txBody>
      </p:sp>
      <p:pic>
        <p:nvPicPr>
          <p:cNvPr id="4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29432" y="22123"/>
            <a:ext cx="591456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200" dirty="0"/>
              <a:t>2nd Ontolex-Lemon 2f2 meeting, held in conjunction with LDK-2019, Leipzzig, May 20, 2019</a:t>
            </a:r>
          </a:p>
        </p:txBody>
      </p:sp>
    </p:spTree>
    <p:extLst>
      <p:ext uri="{BB962C8B-B14F-4D97-AF65-F5344CB8AC3E}">
        <p14:creationId xmlns:p14="http://schemas.microsoft.com/office/powerpoint/2010/main" val="164672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frequency relative to a corpus, i.e., reified</a:t>
                </a:r>
              </a:p>
              <a:p>
                <a:pPr marL="344487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≠ </m:t>
                    </m:r>
                  </m:oMath>
                </a14:m>
                <a:r>
                  <a:rPr lang="de-DE" dirty="0"/>
                  <a:t>lexinfo:frequency </a:t>
                </a:r>
              </a:p>
              <a:p>
                <a:pPr marL="344487" lvl="1" indent="0">
                  <a:buNone/>
                </a:pPr>
                <a:r>
                  <a:rPr lang="de-DE" dirty="0"/>
                  <a:t>„</a:t>
                </a:r>
                <a:r>
                  <a:rPr lang="en-US" dirty="0"/>
                  <a:t>The relative commonness with which a term occurs.”</a:t>
                </a:r>
              </a:p>
              <a:p>
                <a:pPr marL="344487" lvl="1" indent="0">
                  <a:buNone/>
                </a:pPr>
                <a:r>
                  <a:rPr lang="de-DE" dirty="0"/>
                  <a:t>domain: lexinfo:Frequency = { lexinfo:commonlyUsed, lexinfo:infrequentlyUsed, lexinfo:rarelyUsed }</a:t>
                </a:r>
              </a:p>
              <a:p>
                <a:pPr marL="344487" lvl="1" indent="0">
                  <a:buNone/>
                </a:pPr>
                <a:r>
                  <a:rPr lang="de-DE" dirty="0"/>
                  <a:t>	no actual frequency counts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6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10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786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 in EPSD2</a:t>
            </a:r>
            <a:br>
              <a:rPr lang="de-DE" dirty="0"/>
            </a:b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11</a:t>
            </a:fld>
            <a:endParaRPr lang="de-DE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194550" cy="367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1143000"/>
            <a:ext cx="255576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frequency of lexical entry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71600" y="1327666"/>
            <a:ext cx="457200" cy="2725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30013" y="3657600"/>
            <a:ext cx="336374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frequency of lexical form		</a:t>
            </a:r>
          </a:p>
          <a:p>
            <a:pPr algn="r"/>
            <a:r>
              <a:rPr lang="de-DE" sz="1800" dirty="0"/>
              <a:t>(in different periods/</a:t>
            </a:r>
          </a:p>
          <a:p>
            <a:pPr algn="r"/>
            <a:r>
              <a:rPr lang="de-DE" sz="1800" dirty="0"/>
              <a:t>subcorpora)</a:t>
            </a:r>
          </a:p>
        </p:txBody>
      </p:sp>
      <p:cxnSp>
        <p:nvCxnSpPr>
          <p:cNvPr id="11" name="Straight Connector 10"/>
          <p:cNvCxnSpPr>
            <a:endCxn id="10" idx="1"/>
          </p:cNvCxnSpPr>
          <p:nvPr/>
        </p:nvCxnSpPr>
        <p:spPr>
          <a:xfrm>
            <a:off x="4648200" y="2209800"/>
            <a:ext cx="281813" cy="19094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1"/>
          </p:cNvCxnSpPr>
          <p:nvPr/>
        </p:nvCxnSpPr>
        <p:spPr>
          <a:xfrm flipH="1">
            <a:off x="2286005" y="4119265"/>
            <a:ext cx="2644008" cy="681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1"/>
          </p:cNvCxnSpPr>
          <p:nvPr/>
        </p:nvCxnSpPr>
        <p:spPr>
          <a:xfrm flipV="1">
            <a:off x="2971800" y="4119265"/>
            <a:ext cx="1958213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1"/>
          </p:cNvCxnSpPr>
          <p:nvPr/>
        </p:nvCxnSpPr>
        <p:spPr>
          <a:xfrm flipV="1">
            <a:off x="4495800" y="4119265"/>
            <a:ext cx="434213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1"/>
          </p:cNvCxnSpPr>
          <p:nvPr/>
        </p:nvCxnSpPr>
        <p:spPr>
          <a:xfrm flipH="1" flipV="1">
            <a:off x="4930013" y="4119265"/>
            <a:ext cx="327790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1"/>
          </p:cNvCxnSpPr>
          <p:nvPr/>
        </p:nvCxnSpPr>
        <p:spPr>
          <a:xfrm flipH="1" flipV="1">
            <a:off x="4930013" y="4119265"/>
            <a:ext cx="9373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1"/>
          </p:cNvCxnSpPr>
          <p:nvPr/>
        </p:nvCxnSpPr>
        <p:spPr>
          <a:xfrm flipH="1" flipV="1">
            <a:off x="4930013" y="4119265"/>
            <a:ext cx="15469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1"/>
          </p:cNvCxnSpPr>
          <p:nvPr/>
        </p:nvCxnSpPr>
        <p:spPr>
          <a:xfrm flipH="1" flipV="1">
            <a:off x="4930013" y="4119265"/>
            <a:ext cx="19279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1"/>
          </p:cNvCxnSpPr>
          <p:nvPr/>
        </p:nvCxnSpPr>
        <p:spPr>
          <a:xfrm>
            <a:off x="4930013" y="4119265"/>
            <a:ext cx="2461387" cy="681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91855" y="773668"/>
            <a:ext cx="437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hlinkClick r:id="rId3"/>
              </a:rPr>
              <a:t>http://oracc.museum.upenn.edu/epsd2/sux</a:t>
            </a:r>
            <a:r>
              <a:rPr lang="de-DE" sz="1800" dirty="0"/>
              <a:t>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0"/>
            <a:ext cx="2106823" cy="1368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678766" y="5562600"/>
            <a:ext cx="143603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frequency of </a:t>
            </a:r>
          </a:p>
          <a:p>
            <a:pPr algn="ctr"/>
            <a:r>
              <a:rPr lang="de-DE" sz="1800" dirty="0"/>
              <a:t>lexical senses</a:t>
            </a:r>
          </a:p>
        </p:txBody>
      </p:sp>
      <p:cxnSp>
        <p:nvCxnSpPr>
          <p:cNvPr id="33" name="Straight Connector 32"/>
          <p:cNvCxnSpPr>
            <a:endCxn id="31" idx="1"/>
          </p:cNvCxnSpPr>
          <p:nvPr/>
        </p:nvCxnSpPr>
        <p:spPr>
          <a:xfrm>
            <a:off x="2057400" y="5715000"/>
            <a:ext cx="621366" cy="1707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1" idx="1"/>
          </p:cNvCxnSpPr>
          <p:nvPr/>
        </p:nvCxnSpPr>
        <p:spPr>
          <a:xfrm>
            <a:off x="1371600" y="5800383"/>
            <a:ext cx="1307166" cy="8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1" idx="1"/>
          </p:cNvCxnSpPr>
          <p:nvPr/>
        </p:nvCxnSpPr>
        <p:spPr>
          <a:xfrm flipV="1">
            <a:off x="1828800" y="5885766"/>
            <a:ext cx="849966" cy="2102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1" idx="1"/>
          </p:cNvCxnSpPr>
          <p:nvPr/>
        </p:nvCxnSpPr>
        <p:spPr>
          <a:xfrm flipV="1">
            <a:off x="1828800" y="5885766"/>
            <a:ext cx="849966" cy="4388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7" name="Oval 2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036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0350"/>
            <a:ext cx="6096001" cy="1139825"/>
          </a:xfrm>
        </p:spPr>
        <p:txBody>
          <a:bodyPr/>
          <a:lstStyle/>
          <a:p>
            <a:r>
              <a:rPr lang="de-DE" dirty="0"/>
              <a:t>Corpus Frequency beyond lexical entries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11971"/>
            <a:ext cx="7787291" cy="45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6016823"/>
            <a:ext cx="3919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dirty="0">
                <a:hlinkClick r:id="rId3"/>
              </a:rPr>
              <a:t>http://www.cltl.nl/results/software/wordnettools/</a:t>
            </a:r>
            <a:r>
              <a:rPr lang="de-DE" sz="1400" dirty="0"/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81400" y="5559623"/>
            <a:ext cx="457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5864423"/>
            <a:ext cx="6934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9200" y="6169223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769" y="6400800"/>
            <a:ext cx="40570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/>
              <a:t>=&gt; corpus frequency for lexical concepts 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3" name="Oval 12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878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everything in ontolex can be counted against a corpus</a:t>
            </a:r>
          </a:p>
          <a:p>
            <a:pPr lvl="1"/>
            <a:r>
              <a:rPr lang="de-DE" dirty="0"/>
              <a:t>minimum information: absolute frequency &amp; provenance, i.e. reference to source corpus (any URI)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13</a:t>
            </a:fld>
            <a:endParaRPr lang="de-DE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52329" y="3997321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" y="5537236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600" y="6260068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3400" y="4759321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</a:p>
        </p:txBody>
      </p:sp>
      <p:cxnSp>
        <p:nvCxnSpPr>
          <p:cNvPr id="47" name="Straight Arrow Connector 46"/>
          <p:cNvCxnSpPr>
            <a:stCxn id="44" idx="3"/>
            <a:endCxn id="46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TextBox 47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49" name="Straight Connector 48"/>
          <p:cNvCxnSpPr>
            <a:stCxn id="44" idx="1"/>
            <a:endCxn id="44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52" name="Elbow Connector 51"/>
          <p:cNvCxnSpPr>
            <a:stCxn id="37" idx="3"/>
            <a:endCxn id="44" idx="1"/>
          </p:cNvCxnSpPr>
          <p:nvPr/>
        </p:nvCxnSpPr>
        <p:spPr>
          <a:xfrm flipV="1">
            <a:off x="2577513" y="5347375"/>
            <a:ext cx="1418423" cy="1097359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Elbow Connector 63"/>
          <p:cNvCxnSpPr>
            <a:stCxn id="36" idx="3"/>
            <a:endCxn id="44" idx="1"/>
          </p:cNvCxnSpPr>
          <p:nvPr/>
        </p:nvCxnSpPr>
        <p:spPr>
          <a:xfrm flipV="1">
            <a:off x="2576306" y="5347375"/>
            <a:ext cx="1419630" cy="374527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Elbow Connector 69"/>
          <p:cNvCxnSpPr>
            <a:stCxn id="35" idx="3"/>
            <a:endCxn id="44" idx="1"/>
          </p:cNvCxnSpPr>
          <p:nvPr/>
        </p:nvCxnSpPr>
        <p:spPr>
          <a:xfrm>
            <a:off x="2590800" y="4181987"/>
            <a:ext cx="1405136" cy="11653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3" name="Elbow Connector 72"/>
          <p:cNvCxnSpPr>
            <a:stCxn id="38" idx="3"/>
            <a:endCxn id="44" idx="1"/>
          </p:cNvCxnSpPr>
          <p:nvPr/>
        </p:nvCxnSpPr>
        <p:spPr>
          <a:xfrm>
            <a:off x="2598645" y="4943987"/>
            <a:ext cx="1397291" cy="4033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TextBox 44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0" name="Oval 19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740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14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218" y="3899191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0" name="Straight Connector 19"/>
          <p:cNvCxnSpPr>
            <a:stCxn id="15" idx="1"/>
            <a:endCxn id="15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3" name="Elbow Connector 22"/>
          <p:cNvCxnSpPr>
            <a:stCxn id="5" idx="3"/>
            <a:endCxn id="15" idx="1"/>
          </p:cNvCxnSpPr>
          <p:nvPr/>
        </p:nvCxnSpPr>
        <p:spPr>
          <a:xfrm>
            <a:off x="1875653" y="4083857"/>
            <a:ext cx="2120283" cy="1263518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everything in ontolex can be counted against a corpus</a:t>
            </a:r>
          </a:p>
          <a:p>
            <a:pPr lvl="1"/>
            <a:r>
              <a:rPr lang="de-DE" dirty="0"/>
              <a:t>similarly for every subsequent piece of corpus information =&gt; generalization</a:t>
            </a:r>
          </a:p>
          <a:p>
            <a:endParaRPr lang="de-DE" dirty="0"/>
          </a:p>
        </p:txBody>
      </p:sp>
      <p:sp>
        <p:nvSpPr>
          <p:cNvPr id="35" name="TextBox 34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4" name="Oval 23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5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558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15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218" y="3899191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0" name="Straight Connector 19"/>
          <p:cNvCxnSpPr>
            <a:stCxn id="15" idx="1"/>
            <a:endCxn id="15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3" name="Elbow Connector 22"/>
          <p:cNvCxnSpPr>
            <a:stCxn id="5" idx="3"/>
            <a:endCxn id="15" idx="1"/>
          </p:cNvCxnSpPr>
          <p:nvPr/>
        </p:nvCxnSpPr>
        <p:spPr>
          <a:xfrm>
            <a:off x="1875653" y="4083857"/>
            <a:ext cx="2120283" cy="1263518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everything in ontolex can be counted against a corpus</a:t>
            </a:r>
          </a:p>
          <a:p>
            <a:pPr lvl="1"/>
            <a:r>
              <a:rPr lang="de-DE" dirty="0"/>
              <a:t>similarly for every subsequent piece of corpus information =&gt; generalization</a:t>
            </a:r>
          </a:p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3721056" y="3657600"/>
            <a:ext cx="3975144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if not in the ontolex module, then introduce it here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6" name="Oval 2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230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16</a:t>
            </a:fld>
            <a:endParaRPr lang="de-DE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6696075" cy="457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8" name="Oval 7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856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introduce corpus-specific frequency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17</a:t>
            </a:fld>
            <a:endParaRPr lang="de-DE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79538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7" name="Oval 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2295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18</a:t>
            </a:fld>
            <a:endParaRPr lang="de-DE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943225"/>
            <a:ext cx="77533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additional restrictions =&gt; frequency classes for specific sub-corpora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8" name="Oval 7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474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Frequency: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19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4765" y="2029523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3800" y="3691696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9475" y="3989020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7187" y="4286344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0454" y="4583668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1005139" y="2423428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675020" y="3077582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1804196" y="1948407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359390" y="3393213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482361" y="2270241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4101483" y="1894641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78901" y="2038657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</a:p>
        </p:txBody>
      </p:sp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5887741" y="2217807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7"/>
          <p:cNvSpPr txBox="1"/>
          <p:nvPr/>
        </p:nvSpPr>
        <p:spPr>
          <a:xfrm>
            <a:off x="5901683" y="2243648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19" name="Straight Connector 18"/>
          <p:cNvCxnSpPr>
            <a:stCxn id="15" idx="1"/>
            <a:endCxn id="15" idx="3"/>
          </p:cNvCxnSpPr>
          <p:nvPr/>
        </p:nvCxnSpPr>
        <p:spPr>
          <a:xfrm>
            <a:off x="4101483" y="2217807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0" name="Elbow Connector 19"/>
          <p:cNvCxnSpPr>
            <a:stCxn id="5" idx="3"/>
            <a:endCxn id="15" idx="1"/>
          </p:cNvCxnSpPr>
          <p:nvPr/>
        </p:nvCxnSpPr>
        <p:spPr>
          <a:xfrm>
            <a:off x="1981200" y="2214189"/>
            <a:ext cx="2120283" cy="3618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2848747" y="2292300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3" name="Oval 22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4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373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Towards an Ontolex-Lemon module for</a:t>
            </a:r>
            <a:br>
              <a:rPr lang="de-DE" dirty="0"/>
            </a:br>
            <a:r>
              <a:rPr lang="de-DE" dirty="0"/>
              <a:t>Frequency, Attestations and Corpus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</a:t>
            </a:fld>
            <a:endParaRPr lang="de-DE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555875"/>
            <a:ext cx="8229600" cy="3997325"/>
          </a:xfrm>
        </p:spPr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FrAC</a:t>
            </a:r>
          </a:p>
          <a:p>
            <a:pPr lvl="1"/>
            <a:r>
              <a:rPr lang="de-DE" dirty="0"/>
              <a:t>Frequency</a:t>
            </a:r>
          </a:p>
          <a:p>
            <a:pPr lvl="1"/>
            <a:r>
              <a:rPr lang="de-DE" dirty="0"/>
              <a:t>Attestations</a:t>
            </a:r>
          </a:p>
          <a:p>
            <a:pPr lvl="1"/>
            <a:r>
              <a:rPr lang="de-DE" dirty="0"/>
              <a:t>Corpus(-derived) Information</a:t>
            </a:r>
          </a:p>
          <a:p>
            <a:pPr lvl="2"/>
            <a:r>
              <a:rPr lang="de-DE" dirty="0"/>
              <a:t>Collocations</a:t>
            </a:r>
          </a:p>
          <a:p>
            <a:pPr lvl="2"/>
            <a:r>
              <a:rPr lang="de-DE" dirty="0"/>
              <a:t>(distributional) Similarity</a:t>
            </a:r>
          </a:p>
          <a:p>
            <a:pPr lvl="2"/>
            <a:r>
              <a:rPr lang="de-DE" dirty="0"/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4138896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Attestations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20</a:t>
            </a:fld>
            <a:endParaRPr lang="de-DE" altLang="en-US"/>
          </a:p>
        </p:txBody>
      </p:sp>
      <p:pic>
        <p:nvPicPr>
          <p:cNvPr id="7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60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dirty="0"/>
              <a:t>long and vivid discussion in the </a:t>
            </a:r>
            <a:r>
              <a:rPr lang="de-DE" i="1" dirty="0"/>
              <a:t>lexicog </a:t>
            </a:r>
            <a:r>
              <a:rPr lang="de-DE" dirty="0"/>
              <a:t>model</a:t>
            </a:r>
          </a:p>
          <a:p>
            <a:pPr lvl="1"/>
            <a:r>
              <a:rPr lang="de-DE" dirty="0"/>
              <a:t>Leiden f2f meeting: merge with module on corpus-related issues</a:t>
            </a:r>
          </a:p>
          <a:p>
            <a:r>
              <a:rPr lang="de-DE" dirty="0"/>
              <a:t>based on two existing proposals</a:t>
            </a:r>
          </a:p>
          <a:p>
            <a:pPr lvl="1"/>
            <a:r>
              <a:rPr lang="de-DE" dirty="0"/>
              <a:t>Khan and Boschetti (2018) and </a:t>
            </a:r>
            <a:r>
              <a:rPr lang="en-US" dirty="0" err="1"/>
              <a:t>Depuydt</a:t>
            </a:r>
            <a:r>
              <a:rPr lang="en-US" dirty="0"/>
              <a:t> and de Does (2018)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focus on linking with an edition/corpus</a:t>
            </a:r>
          </a:p>
          <a:p>
            <a:pPr lvl="1"/>
            <a:r>
              <a:rPr lang="en-US" dirty="0"/>
              <a:t>move “simple” lexicographic properties to </a:t>
            </a:r>
            <a:r>
              <a:rPr lang="en-US" dirty="0" err="1"/>
              <a:t>lexinfo</a:t>
            </a:r>
            <a:endParaRPr lang="en-US" dirty="0"/>
          </a:p>
          <a:p>
            <a:pPr lvl="1"/>
            <a:r>
              <a:rPr lang="en-US" dirty="0"/>
              <a:t>support citations, but stay agnostic </a:t>
            </a:r>
            <a:r>
              <a:rPr lang="en-US" dirty="0" err="1"/>
              <a:t>wrt</a:t>
            </a:r>
            <a:r>
              <a:rPr lang="en-US" dirty="0"/>
              <a:t>. vocabulary for bibliography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21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4041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arcos\Desktop\corpus\ontolex-frac\trunk\img\attestations-lexci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033606" cy="279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/>
              <a:t>attestations after Depuydt &amp; de Does 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4416765"/>
            <a:ext cx="1841851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ontolex:Element*</a:t>
            </a:r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2093371" y="4601431"/>
            <a:ext cx="1581837" cy="62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6442" y="4151571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5208" y="4007555"/>
            <a:ext cx="351833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quotation: string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readingCertain: boolean****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interpretationCertain: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685055"/>
            <a:ext cx="913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 	i.e., </a:t>
            </a:r>
            <a:r>
              <a:rPr lang="de-DE" sz="1200" b="1" dirty="0">
                <a:solidFill>
                  <a:prstClr val="black"/>
                </a:solidFill>
                <a:latin typeface="Calibri"/>
                <a:cs typeface="+mn-cs"/>
              </a:rPr>
              <a:t>D&amp;dD: lexcit:LexicalPhenomenon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 simplified: pointing to an anonymous superclass of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	something that contains a quotation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 I would prefer not to prescribe nif properties in order to permit other means of cross-referencing, e.g., nif URIs, WebAnnotation selectors, etc.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**** I would prefer to leave certainly etc. to lexinfo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6434" y="5087675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5896" y="5669050"/>
            <a:ext cx="121873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</a:t>
            </a:r>
          </a:p>
        </p:txBody>
      </p:sp>
      <p:cxnSp>
        <p:nvCxnSpPr>
          <p:cNvPr id="19" name="Elbow Connector 18"/>
          <p:cNvCxnSpPr>
            <a:stCxn id="4" idx="3"/>
            <a:endCxn id="18" idx="1"/>
          </p:cNvCxnSpPr>
          <p:nvPr/>
        </p:nvCxnSpPr>
        <p:spPr>
          <a:xfrm>
            <a:off x="2093371" y="4601431"/>
            <a:ext cx="1542525" cy="12522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995936" y="5167518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963884" y="5528696"/>
            <a:ext cx="280197" cy="21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8" idx="1"/>
          </p:cNvCxnSpPr>
          <p:nvPr/>
        </p:nvCxnSpPr>
        <p:spPr>
          <a:xfrm flipV="1">
            <a:off x="2093371" y="3204865"/>
            <a:ext cx="1528531" cy="139656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21902" y="2743200"/>
            <a:ext cx="1872372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Locus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nif:beginIndex***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nif:endIndex***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1211" y="358123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locus</a:t>
            </a:r>
          </a:p>
        </p:txBody>
      </p:sp>
      <p:cxnSp>
        <p:nvCxnSpPr>
          <p:cNvPr id="31" name="Elbow Connector 30"/>
          <p:cNvCxnSpPr>
            <a:stCxn id="28" idx="3"/>
            <a:endCxn id="12" idx="3"/>
          </p:cNvCxnSpPr>
          <p:nvPr/>
        </p:nvCxnSpPr>
        <p:spPr>
          <a:xfrm>
            <a:off x="5494274" y="3204865"/>
            <a:ext cx="1699269" cy="1402855"/>
          </a:xfrm>
          <a:prstGeom prst="bentConnector3">
            <a:avLst>
              <a:gd name="adj1" fmla="val 1134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274320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locusIn**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635896" y="3071451"/>
            <a:ext cx="1858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4358" y="4367595"/>
            <a:ext cx="3499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22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arcos\Desktop\corpus\ontolex-frac\trunk\img\attestations-khan-boschet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189092" cy="26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/>
              <a:t>attestations after Khan &amp; Boschetti (2018)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624705"/>
            <a:ext cx="1841851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ontolex:Element*</a:t>
            </a:r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2093371" y="3809365"/>
            <a:ext cx="1581837" cy="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5208" y="3347700"/>
            <a:ext cx="2572884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Attestation***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hasContext: str(6*)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conjectural: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445224"/>
            <a:ext cx="3553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 	originally restricted to LexicalSense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 originally „isAttestedBy“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 originally „LexicalAttestation“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**** I would prefer to leave certainty etc. to lexinfo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***** originally „Work“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(6*) maybe rename such that that also context-free examples fit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4015" y="341970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attestation**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53498" y="4931876"/>
            <a:ext cx="1614032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work URI</a:t>
            </a:r>
            <a:r>
              <a:rPr lang="de-DE" sz="1800" i="1" dirty="0">
                <a:solidFill>
                  <a:prstClr val="black"/>
                </a:solidFill>
              </a:rPr>
              <a:t>*****</a:t>
            </a:r>
          </a:p>
        </p:txBody>
      </p:sp>
      <p:cxnSp>
        <p:nvCxnSpPr>
          <p:cNvPr id="30" name="Elbow Connector 29"/>
          <p:cNvCxnSpPr>
            <a:stCxn id="12" idx="2"/>
            <a:endCxn id="26" idx="0"/>
          </p:cNvCxnSpPr>
          <p:nvPr/>
        </p:nvCxnSpPr>
        <p:spPr>
          <a:xfrm rot="5400000">
            <a:off x="4630659" y="4600885"/>
            <a:ext cx="660846" cy="113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4427820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foundIn(7*)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22721" y="5445224"/>
            <a:ext cx="355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(7*) I had dc:source at other occasions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0392" y="3622186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36" name="Elbow Connector 35"/>
          <p:cNvCxnSpPr>
            <a:stCxn id="35" idx="1"/>
            <a:endCxn id="12" idx="3"/>
          </p:cNvCxnSpPr>
          <p:nvPr/>
        </p:nvCxnSpPr>
        <p:spPr>
          <a:xfrm rot="10800000" flipV="1">
            <a:off x="6248092" y="3806851"/>
            <a:ext cx="1852300" cy="251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3412791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makesAttestation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23928" y="5877272"/>
            <a:ext cx="504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as in the other proposal, cito properties and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concepts are skipped, these are beyond the module</a:t>
            </a:r>
          </a:p>
        </p:txBody>
      </p:sp>
    </p:spTree>
    <p:extLst>
      <p:ext uri="{BB962C8B-B14F-4D97-AF65-F5344CB8AC3E}">
        <p14:creationId xmlns:p14="http://schemas.microsoft.com/office/powerpoint/2010/main" val="3670699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attestations: proposal for a </a:t>
            </a:r>
            <a:r>
              <a:rPr lang="de-DE"/>
              <a:t>minimal consensus (Nov 2018)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we do not cover: </a:t>
            </a:r>
          </a:p>
          <a:p>
            <a:pPr lvl="1"/>
            <a:r>
              <a:rPr lang="de-DE" dirty="0"/>
              <a:t>scientific citations (should refine Citation, using external vocabularies)</a:t>
            </a:r>
          </a:p>
          <a:p>
            <a:pPr lvl="1"/>
            <a:r>
              <a:rPr lang="de-DE" dirty="0"/>
              <a:t>corpus pointers (can be NIF objects, NIF URIs, WebAnnotation selectors, CTS URNs, URLs, etc.)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125" y="3760926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</a:t>
            </a:r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2170560" y="3941507"/>
            <a:ext cx="1697253" cy="40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3573016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attestation***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7813" y="3618341"/>
            <a:ext cx="198054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Attestation*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quotation: string**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848355" y="3938703"/>
            <a:ext cx="1428272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0152" y="3429000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dc:source (6*)</a:t>
            </a:r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867813" y="3941507"/>
            <a:ext cx="198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5253007"/>
            <a:ext cx="2551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 D&amp;dD: Citation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 K&amp;B: hasContext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 D&amp;dD: 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**** K&amp;B: inv of hasCitingEntity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5* D&amp;dD: implicit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6* D&amp;dD: inv of locusIn, K&amp;B: foundIn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31279" y="4647860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2170560" y="3945592"/>
            <a:ext cx="1460719" cy="88693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44325" y="4926600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citation****</a:t>
            </a:r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548581" y="4264672"/>
            <a:ext cx="309503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4025" y="4361569"/>
            <a:ext cx="1218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(5*)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76627" y="3754037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30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81" y="756500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</a:t>
            </a:r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2073516" y="941166"/>
            <a:ext cx="1697253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0700" y="575363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69" y="620688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quotation: string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520479" y="941050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3108" y="56079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dc:source</a:t>
            </a:r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770769" y="943854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4235" y="1650207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2073516" y="941166"/>
            <a:ext cx="1460719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281" y="192894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451537" y="1267019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81" y="1363916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79583" y="756384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43819"/>
              </p:ext>
            </p:extLst>
          </p:nvPr>
        </p:nvGraphicFramePr>
        <p:xfrm>
          <a:off x="84085" y="3068960"/>
          <a:ext cx="892899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/>
                        <a:t>proposed</a:t>
                      </a:r>
                      <a:r>
                        <a:rPr lang="de-DE" sz="1100" baseline="0" dirty="0"/>
                        <a:t> minimal consensus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D&amp;dD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K&amp;B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ontolex:Element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LexicalPhenomenon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(LexicalSense)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attestation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attestation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isAttestedBy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Attestation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Attestation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Attestation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Citation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~ Citation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citation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~</a:t>
                      </a:r>
                      <a:r>
                        <a:rPr lang="de-DE" sz="1100" baseline="0" dirty="0"/>
                        <a:t> </a:t>
                      </a:r>
                      <a:r>
                        <a:rPr lang="de-DE" sz="1100" dirty="0"/>
                        <a:t>citation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(indirectly via makesAttestation)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makesAttestation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[identity/subClassOf]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makesAttestation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dc:source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^locusIn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foundIn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quotation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quotation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hasContext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(locus URI)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/>
                        <a:t>(indirectly</a:t>
                      </a:r>
                      <a:r>
                        <a:rPr lang="de-DE" sz="1100" baseline="0" dirty="0"/>
                        <a:t> via attestations)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(hasCitingEntity/hasCitedEntity)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204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Attestations: initial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/>
              <a:t>Fahad (May 15, 2019)</a:t>
            </a:r>
          </a:p>
          <a:p>
            <a:pPr lvl="1"/>
            <a:r>
              <a:rPr lang="en-US" dirty="0"/>
              <a:t> I see an attestation as evidence of the use of some linguistic element or convention and therefore attestations relate together entries, senses, </a:t>
            </a:r>
            <a:r>
              <a:rPr lang="en-US" dirty="0" err="1"/>
              <a:t>etc</a:t>
            </a:r>
            <a:r>
              <a:rPr lang="en-US" dirty="0"/>
              <a:t>, with any source that might manifest evidence of that use, e.g., a book, an inscription, a corpus; it is not simply a quotation as in Christian's model, although there should be </a:t>
            </a:r>
            <a:r>
              <a:rPr lang="en-US" i="1" dirty="0" err="1"/>
              <a:t>datatype</a:t>
            </a:r>
            <a:r>
              <a:rPr lang="en-US" dirty="0"/>
              <a:t> properties which link an attestation with its textual context;</a:t>
            </a:r>
          </a:p>
          <a:p>
            <a:r>
              <a:rPr lang="en-US" dirty="0"/>
              <a:t>currently covered by </a:t>
            </a:r>
            <a:r>
              <a:rPr lang="en-US" i="1" dirty="0" err="1"/>
              <a:t>dc:source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quotation</a:t>
            </a:r>
          </a:p>
          <a:p>
            <a:pPr lvl="1"/>
            <a:r>
              <a:rPr lang="en-US" dirty="0"/>
              <a:t>the source is the </a:t>
            </a:r>
            <a:r>
              <a:rPr lang="en-US" i="1" dirty="0" err="1"/>
              <a:t>dc:source</a:t>
            </a:r>
            <a:r>
              <a:rPr lang="en-US" i="1" dirty="0"/>
              <a:t> </a:t>
            </a:r>
            <a:r>
              <a:rPr lang="en-US" dirty="0"/>
              <a:t>element, the textual content is </a:t>
            </a:r>
            <a:r>
              <a:rPr lang="en-US" i="1" dirty="0"/>
              <a:t>quotation</a:t>
            </a:r>
            <a:endParaRPr lang="en-US" dirty="0"/>
          </a:p>
          <a:p>
            <a:pPr lvl="2"/>
            <a:r>
              <a:rPr lang="en-US" dirty="0"/>
              <a:t>do we need a </a:t>
            </a:r>
            <a:r>
              <a:rPr lang="en-US" dirty="0" err="1"/>
              <a:t>frac</a:t>
            </a:r>
            <a:r>
              <a:rPr lang="en-US" dirty="0"/>
              <a:t>-specific source identifier?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26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364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Attestations: initial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/>
              <a:t>Fahad (May 15, 2019)</a:t>
            </a:r>
          </a:p>
          <a:p>
            <a:pPr lvl="1"/>
            <a:r>
              <a:rPr lang="en-US" dirty="0"/>
              <a:t> I see an attestation as evidence of the use of some linguistic element or convention and therefore attestations </a:t>
            </a:r>
            <a:r>
              <a:rPr lang="en-US" dirty="0">
                <a:solidFill>
                  <a:schemeClr val="accent1"/>
                </a:solidFill>
              </a:rPr>
              <a:t>relate </a:t>
            </a:r>
            <a:r>
              <a:rPr lang="en-US" dirty="0"/>
              <a:t>together entries, senses,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with any source </a:t>
            </a:r>
            <a:r>
              <a:rPr lang="en-US" dirty="0"/>
              <a:t>that might manifest evidence of that use, e.g., a book, an inscription, a corpus; it is not simply a quotation as in Christian's model, although there should be </a:t>
            </a:r>
            <a:r>
              <a:rPr lang="en-US" i="1" dirty="0" err="1"/>
              <a:t>datatype</a:t>
            </a:r>
            <a:r>
              <a:rPr lang="en-US" dirty="0"/>
              <a:t> properties which </a:t>
            </a:r>
            <a:r>
              <a:rPr lang="en-US" dirty="0">
                <a:solidFill>
                  <a:schemeClr val="accent2"/>
                </a:solidFill>
              </a:rPr>
              <a:t>link</a:t>
            </a:r>
            <a:r>
              <a:rPr lang="en-US" dirty="0"/>
              <a:t> an attestation </a:t>
            </a:r>
            <a:r>
              <a:rPr lang="en-US" dirty="0">
                <a:solidFill>
                  <a:schemeClr val="accent2"/>
                </a:solidFill>
              </a:rPr>
              <a:t>with its textual context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27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7081" y="5163821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</a:t>
            </a:r>
          </a:p>
        </p:txBody>
      </p:sp>
      <p:cxnSp>
        <p:nvCxnSpPr>
          <p:cNvPr id="6" name="Elbow Connector 5"/>
          <p:cNvCxnSpPr>
            <a:stCxn id="5" idx="3"/>
            <a:endCxn id="8" idx="1"/>
          </p:cNvCxnSpPr>
          <p:nvPr/>
        </p:nvCxnSpPr>
        <p:spPr>
          <a:xfrm>
            <a:off x="2073516" y="5348487"/>
            <a:ext cx="1697253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70700" y="4982684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0769" y="5028009"/>
            <a:ext cx="178395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accent2"/>
                </a:solidFill>
              </a:rPr>
              <a:t>quotation: string</a:t>
            </a:r>
          </a:p>
        </p:txBody>
      </p:sp>
      <p:cxnSp>
        <p:nvCxnSpPr>
          <p:cNvPr id="9" name="Elbow Connector 8"/>
          <p:cNvCxnSpPr>
            <a:stCxn id="8" idx="3"/>
            <a:endCxn id="17" idx="1"/>
          </p:cNvCxnSpPr>
          <p:nvPr/>
        </p:nvCxnSpPr>
        <p:spPr>
          <a:xfrm flipV="1">
            <a:off x="5554719" y="5348371"/>
            <a:ext cx="162486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43108" y="49681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accent1"/>
                </a:solidFill>
                <a:latin typeface="Calibri"/>
                <a:cs typeface="+mn-cs"/>
              </a:rPr>
              <a:t>dc:source</a:t>
            </a:r>
          </a:p>
        </p:txBody>
      </p:sp>
      <p:cxnSp>
        <p:nvCxnSpPr>
          <p:cNvPr id="11" name="Straight Connector 10"/>
          <p:cNvCxnSpPr>
            <a:stCxn id="8" idx="1"/>
            <a:endCxn id="8" idx="3"/>
          </p:cNvCxnSpPr>
          <p:nvPr/>
        </p:nvCxnSpPr>
        <p:spPr>
          <a:xfrm>
            <a:off x="3770769" y="5351175"/>
            <a:ext cx="1783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34235" y="6057528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13" name="Elbow Connector 12"/>
          <p:cNvCxnSpPr>
            <a:stCxn id="5" idx="3"/>
            <a:endCxn id="12" idx="1"/>
          </p:cNvCxnSpPr>
          <p:nvPr/>
        </p:nvCxnSpPr>
        <p:spPr>
          <a:xfrm>
            <a:off x="2073516" y="5348487"/>
            <a:ext cx="1460719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7281" y="6336268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</a:p>
        </p:txBody>
      </p:sp>
      <p:cxnSp>
        <p:nvCxnSpPr>
          <p:cNvPr id="15" name="Elbow Connector 14"/>
          <p:cNvCxnSpPr>
            <a:stCxn id="12" idx="3"/>
            <a:endCxn id="8" idx="2"/>
          </p:cNvCxnSpPr>
          <p:nvPr/>
        </p:nvCxnSpPr>
        <p:spPr>
          <a:xfrm flipV="1">
            <a:off x="4451537" y="5674340"/>
            <a:ext cx="21120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5867400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79583" y="5163705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400" y="5562600"/>
            <a:ext cx="21336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solidFill>
                  <a:schemeClr val="accent1"/>
                </a:solidFill>
              </a:rPr>
              <a:t>link to textual </a:t>
            </a:r>
          </a:p>
          <a:p>
            <a:pPr algn="ctr"/>
            <a:r>
              <a:rPr lang="de-DE" sz="1800" dirty="0">
                <a:solidFill>
                  <a:schemeClr val="accent1"/>
                </a:solidFill>
              </a:rPr>
              <a:t>content (rename?)</a:t>
            </a:r>
          </a:p>
        </p:txBody>
      </p:sp>
      <p:cxnSp>
        <p:nvCxnSpPr>
          <p:cNvPr id="20" name="Elbow Connector 19"/>
          <p:cNvCxnSpPr>
            <a:stCxn id="10" idx="2"/>
            <a:endCxn id="18" idx="1"/>
          </p:cNvCxnSpPr>
          <p:nvPr/>
        </p:nvCxnSpPr>
        <p:spPr>
          <a:xfrm rot="16200000" flipH="1">
            <a:off x="6425137" y="5300503"/>
            <a:ext cx="548318" cy="62220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78018" y="6172200"/>
            <a:ext cx="90858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solidFill>
                  <a:schemeClr val="accent2"/>
                </a:solidFill>
              </a:rPr>
              <a:t>textual </a:t>
            </a:r>
          </a:p>
          <a:p>
            <a:pPr algn="ctr"/>
            <a:r>
              <a:rPr lang="de-DE" sz="1800" dirty="0">
                <a:solidFill>
                  <a:schemeClr val="accent2"/>
                </a:solidFill>
              </a:rPr>
              <a:t>content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57800" y="5410200"/>
            <a:ext cx="296919" cy="26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Elbow Connector 24"/>
          <p:cNvCxnSpPr>
            <a:stCxn id="23" idx="3"/>
            <a:endCxn id="21" idx="1"/>
          </p:cNvCxnSpPr>
          <p:nvPr/>
        </p:nvCxnSpPr>
        <p:spPr>
          <a:xfrm>
            <a:off x="5554719" y="5542270"/>
            <a:ext cx="623299" cy="9530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1472" y="5943600"/>
            <a:ext cx="106772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well, we </a:t>
            </a:r>
          </a:p>
          <a:p>
            <a:pPr algn="ctr"/>
            <a:r>
              <a:rPr lang="de-DE" sz="1800" dirty="0"/>
              <a:t>have that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9" name="Oval 28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267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Attestations: initial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/>
              <a:t>Fahad (May 15, 2019)</a:t>
            </a:r>
          </a:p>
          <a:p>
            <a:pPr lvl="1"/>
            <a:r>
              <a:rPr lang="en-US" sz="2400" dirty="0"/>
              <a:t>uncertainty levels to attestations and in certain cases might actually be referring to a conjectural, reconstructed text; in other cases a legacy resource might actually be incorrect in regarding a certain source as attest and it would be useful to be able to annotate; we should make provision for this;</a:t>
            </a:r>
          </a:p>
          <a:p>
            <a:r>
              <a:rPr lang="de-DE" dirty="0"/>
              <a:t>not specific to attestations =&gt; lexinfo (&amp; provo)</a:t>
            </a:r>
          </a:p>
          <a:p>
            <a:pPr marL="858837" lvl="1" indent="-514350">
              <a:buFont typeface="+mj-lt"/>
              <a:buAutoNum type="arabicPeriod"/>
            </a:pPr>
            <a:r>
              <a:rPr lang="de-DE" b="1" dirty="0"/>
              <a:t>eluku</a:t>
            </a:r>
            <a:r>
              <a:rPr lang="de-DE" dirty="0"/>
              <a:t> ‘offered (?)‘ 		(uncertain sense)</a:t>
            </a:r>
          </a:p>
          <a:p>
            <a:pPr marL="858837" lvl="1" indent="-514350">
              <a:buFont typeface="+mj-lt"/>
              <a:buAutoNum type="arabicPeriod"/>
            </a:pPr>
            <a:r>
              <a:rPr lang="de-DE" b="1" dirty="0"/>
              <a:t>lemais</a:t>
            </a:r>
            <a:r>
              <a:rPr lang="de-DE" dirty="0"/>
              <a:t> ‘Lemai‘, THEO (?) 	(uncertain POS)</a:t>
            </a:r>
          </a:p>
          <a:p>
            <a:pPr marL="858837" lvl="1" indent="-514350">
              <a:buFont typeface="+mj-lt"/>
              <a:buAutoNum type="arabicPeriod"/>
            </a:pPr>
            <a:r>
              <a:rPr lang="de-DE" b="1" dirty="0"/>
              <a:t>ti[– – –] </a:t>
            </a:r>
            <a:r>
              <a:rPr lang="de-DE" dirty="0"/>
              <a:t>‘?‘			(defective form)</a:t>
            </a:r>
          </a:p>
          <a:p>
            <a:pPr marL="858837" lvl="1" indent="-514350">
              <a:buFont typeface="+mj-lt"/>
              <a:buAutoNum type="arabicPeriod"/>
            </a:pPr>
            <a:r>
              <a:rPr lang="de-DE" dirty="0"/>
              <a:t>got. </a:t>
            </a:r>
            <a:r>
              <a:rPr lang="de-DE" i="1" dirty="0"/>
              <a:t>raíhts</a:t>
            </a:r>
            <a:r>
              <a:rPr lang="de-DE" dirty="0"/>
              <a:t>, aisl. </a:t>
            </a:r>
            <a:r>
              <a:rPr lang="de-DE" i="1" dirty="0"/>
              <a:t>réttr</a:t>
            </a:r>
            <a:r>
              <a:rPr lang="de-DE" dirty="0"/>
              <a:t>, ags. </a:t>
            </a:r>
            <a:r>
              <a:rPr lang="de-DE" i="1" dirty="0"/>
              <a:t>riht</a:t>
            </a:r>
            <a:r>
              <a:rPr lang="de-DE" dirty="0"/>
              <a:t>, as. ahd. </a:t>
            </a:r>
            <a:r>
              <a:rPr lang="de-DE" i="1" dirty="0"/>
              <a:t>reht ... </a:t>
            </a:r>
            <a:r>
              <a:rPr lang="de-DE" dirty="0"/>
              <a:t>(= kelt. *</a:t>
            </a:r>
            <a:r>
              <a:rPr lang="de-DE" i="1" dirty="0"/>
              <a:t>rektu- ...</a:t>
            </a:r>
            <a:r>
              <a:rPr lang="de-DE" dirty="0"/>
              <a:t>)		(reconstructed lexeme)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28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2025" y="6472535"/>
            <a:ext cx="755796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 algn="ctr"/>
            <a:r>
              <a:rPr lang="de-DE" sz="1200" dirty="0"/>
              <a:t>(examples 1-3 from Wallace 2008. </a:t>
            </a:r>
            <a:r>
              <a:rPr lang="de-DE" sz="1200" i="1" dirty="0"/>
              <a:t>Zikh Rasna. A Manual of the Etruscan Language and Inscriptions</a:t>
            </a:r>
            <a:r>
              <a:rPr lang="de-DE" sz="1200" dirty="0"/>
              <a:t>, Beech Stave Press,</a:t>
            </a:r>
          </a:p>
          <a:p>
            <a:pPr marL="0" lvl="1" algn="ctr"/>
            <a:r>
              <a:rPr lang="de-DE" sz="1200" dirty="0"/>
              <a:t>example 4 from Pokorny, J. (1969). Indogermanisches etymologisches Wörterbuch (Vol. 2). Francke, entry 1589)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7" name="Oval 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3756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Attestations: initial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de-DE" dirty="0"/>
              <a:t>Fahad (May 15, 2019)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citations</a:t>
            </a:r>
            <a:r>
              <a:rPr lang="en-US" dirty="0"/>
              <a:t> are (speech) acts which can't be correct or incorrect, they're either successful or unsuccessful, </a:t>
            </a:r>
            <a:r>
              <a:rPr lang="en-US" dirty="0">
                <a:solidFill>
                  <a:schemeClr val="accent2"/>
                </a:solidFill>
              </a:rPr>
              <a:t>they should be related to attestations</a:t>
            </a:r>
            <a:r>
              <a:rPr lang="en-US" dirty="0"/>
              <a:t>, because a lexical entry will often *cite* a book in order to specify an attestation (but this is far from the only way citations can be used in a lexical entry)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29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38" y="5241212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</a:t>
            </a:r>
          </a:p>
        </p:txBody>
      </p:sp>
      <p:cxnSp>
        <p:nvCxnSpPr>
          <p:cNvPr id="6" name="Elbow Connector 5"/>
          <p:cNvCxnSpPr>
            <a:stCxn id="5" idx="3"/>
            <a:endCxn id="8" idx="1"/>
          </p:cNvCxnSpPr>
          <p:nvPr/>
        </p:nvCxnSpPr>
        <p:spPr>
          <a:xfrm>
            <a:off x="2244873" y="5425878"/>
            <a:ext cx="1697253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2057" y="5060075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2126" y="5105400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quotation: string</a:t>
            </a:r>
          </a:p>
        </p:txBody>
      </p:sp>
      <p:cxnSp>
        <p:nvCxnSpPr>
          <p:cNvPr id="9" name="Elbow Connector 8"/>
          <p:cNvCxnSpPr>
            <a:stCxn id="8" idx="3"/>
            <a:endCxn id="17" idx="1"/>
          </p:cNvCxnSpPr>
          <p:nvPr/>
        </p:nvCxnSpPr>
        <p:spPr>
          <a:xfrm flipV="1">
            <a:off x="5691836" y="5425762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4465" y="5045507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dc:source</a:t>
            </a:r>
          </a:p>
        </p:txBody>
      </p:sp>
      <p:cxnSp>
        <p:nvCxnSpPr>
          <p:cNvPr id="11" name="Straight Connector 10"/>
          <p:cNvCxnSpPr>
            <a:stCxn id="8" idx="1"/>
            <a:endCxn id="8" idx="3"/>
          </p:cNvCxnSpPr>
          <p:nvPr/>
        </p:nvCxnSpPr>
        <p:spPr>
          <a:xfrm>
            <a:off x="3942126" y="5428566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5592" y="6134919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13" name="Elbow Connector 12"/>
          <p:cNvCxnSpPr>
            <a:stCxn id="5" idx="3"/>
            <a:endCxn id="12" idx="1"/>
          </p:cNvCxnSpPr>
          <p:nvPr/>
        </p:nvCxnSpPr>
        <p:spPr>
          <a:xfrm>
            <a:off x="2244873" y="5425878"/>
            <a:ext cx="1460719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8638" y="6413659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</a:p>
        </p:txBody>
      </p:sp>
      <p:cxnSp>
        <p:nvCxnSpPr>
          <p:cNvPr id="15" name="Elbow Connector 14"/>
          <p:cNvCxnSpPr>
            <a:stCxn id="12" idx="3"/>
            <a:endCxn id="8" idx="2"/>
          </p:cNvCxnSpPr>
          <p:nvPr/>
        </p:nvCxnSpPr>
        <p:spPr>
          <a:xfrm flipV="1">
            <a:off x="4622894" y="5751731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8338" y="5848628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chemeClr val="accent2"/>
                </a:solidFill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chemeClr val="accent2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50940" y="5241096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9" name="Oval 18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399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Towards an Ontolex-Lemon module for</a:t>
            </a:r>
            <a:br>
              <a:rPr lang="de-DE" dirty="0"/>
            </a:br>
            <a:r>
              <a:rPr lang="de-DE" dirty="0"/>
              <a:t>Frequency, Attestations and Corpus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5875"/>
            <a:ext cx="8229600" cy="3997325"/>
          </a:xfrm>
        </p:spPr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FrAC</a:t>
            </a:r>
          </a:p>
          <a:p>
            <a:pPr lvl="1"/>
            <a:r>
              <a:rPr lang="de-DE" dirty="0"/>
              <a:t>Frequency</a:t>
            </a:r>
          </a:p>
          <a:p>
            <a:pPr lvl="1"/>
            <a:r>
              <a:rPr lang="de-DE" dirty="0"/>
              <a:t>Attestations</a:t>
            </a:r>
          </a:p>
          <a:p>
            <a:pPr lvl="1"/>
            <a:r>
              <a:rPr lang="de-DE" dirty="0"/>
              <a:t>Corpus(-derived) Information</a:t>
            </a:r>
          </a:p>
          <a:p>
            <a:pPr lvl="2"/>
            <a:r>
              <a:rPr lang="de-DE" dirty="0"/>
              <a:t>Collocations</a:t>
            </a:r>
          </a:p>
          <a:p>
            <a:pPr lvl="2"/>
            <a:r>
              <a:rPr lang="de-DE" dirty="0"/>
              <a:t>(distributional) Similarity</a:t>
            </a:r>
          </a:p>
          <a:p>
            <a:pPr lvl="2"/>
            <a:r>
              <a:rPr lang="de-DE" dirty="0"/>
              <a:t>Embeddings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15409" y="1699498"/>
            <a:ext cx="4741234" cy="28931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tx2"/>
                </a:solidFill>
              </a:rPr>
              <a:t>here and today</a:t>
            </a:r>
            <a:endParaRPr lang="de-DE" sz="1800" dirty="0"/>
          </a:p>
          <a:p>
            <a:pPr algn="ctr"/>
            <a:endParaRPr lang="de-DE" sz="1800" dirty="0"/>
          </a:p>
          <a:p>
            <a:pPr algn="ctr"/>
            <a:r>
              <a:rPr lang="de-DE" sz="1800" dirty="0"/>
              <a:t>concept draft developed at</a:t>
            </a:r>
          </a:p>
          <a:p>
            <a:pPr algn="ctr"/>
            <a:r>
              <a:rPr lang="de-DE" sz="1800" dirty="0"/>
              <a:t>the ACoLi Lab, GU Frankfurt</a:t>
            </a:r>
          </a:p>
          <a:p>
            <a:pPr algn="ctr"/>
            <a:r>
              <a:rPr lang="de-DE" sz="1800" dirty="0"/>
              <a:t>not a proposal, but a basis for discussion</a:t>
            </a:r>
          </a:p>
          <a:p>
            <a:pPr algn="ctr"/>
            <a:r>
              <a:rPr lang="de-DE" sz="1800" dirty="0">
                <a:hlinkClick r:id="rId2"/>
              </a:rPr>
              <a:t>https://acoli-repo.github.io/ontolex-frac/</a:t>
            </a:r>
            <a:r>
              <a:rPr lang="de-DE" sz="1800" dirty="0"/>
              <a:t> (page)</a:t>
            </a:r>
          </a:p>
          <a:p>
            <a:pPr algn="ctr"/>
            <a:r>
              <a:rPr lang="de-DE" sz="1800" dirty="0">
                <a:hlinkClick r:id="rId3"/>
              </a:rPr>
              <a:t>https://github.com/acoli-repo/ontolex-frac</a:t>
            </a:r>
            <a:r>
              <a:rPr lang="de-DE" sz="1800" dirty="0"/>
              <a:t> (dev)</a:t>
            </a:r>
          </a:p>
          <a:p>
            <a:pPr algn="ctr"/>
            <a:endParaRPr lang="de-DE" sz="1800" dirty="0"/>
          </a:p>
          <a:p>
            <a:pPr algn="ctr"/>
            <a:r>
              <a:rPr lang="de-DE" sz="1800" b="1" dirty="0">
                <a:solidFill>
                  <a:schemeClr val="tx2"/>
                </a:solidFill>
              </a:rPr>
              <a:t>todo:</a:t>
            </a:r>
            <a:r>
              <a:rPr lang="de-DE" sz="1800" dirty="0"/>
              <a:t> decide and specify scope, </a:t>
            </a:r>
          </a:p>
          <a:p>
            <a:pPr algn="ctr"/>
            <a:r>
              <a:rPr lang="de-DE" sz="1800" dirty="0"/>
              <a:t>next steps  and relevant use cases</a:t>
            </a:r>
          </a:p>
        </p:txBody>
      </p:sp>
    </p:spTree>
    <p:extLst>
      <p:ext uri="{BB962C8B-B14F-4D97-AF65-F5344CB8AC3E}">
        <p14:creationId xmlns:p14="http://schemas.microsoft.com/office/powerpoint/2010/main" val="26697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Attestation: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30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2176905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ontolex:Element</a:t>
            </a:r>
          </a:p>
        </p:txBody>
      </p:sp>
      <p:cxnSp>
        <p:nvCxnSpPr>
          <p:cNvPr id="6" name="Elbow Connector 5"/>
          <p:cNvCxnSpPr>
            <a:stCxn id="5" idx="3"/>
            <a:endCxn id="8" idx="1"/>
          </p:cNvCxnSpPr>
          <p:nvPr/>
        </p:nvCxnSpPr>
        <p:spPr>
          <a:xfrm>
            <a:off x="1955035" y="2361571"/>
            <a:ext cx="1987091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2057" y="1995768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2126" y="2041093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quotation: string</a:t>
            </a:r>
          </a:p>
        </p:txBody>
      </p:sp>
      <p:cxnSp>
        <p:nvCxnSpPr>
          <p:cNvPr id="9" name="Elbow Connector 8"/>
          <p:cNvCxnSpPr>
            <a:stCxn id="8" idx="3"/>
            <a:endCxn id="17" idx="1"/>
          </p:cNvCxnSpPr>
          <p:nvPr/>
        </p:nvCxnSpPr>
        <p:spPr>
          <a:xfrm flipV="1">
            <a:off x="5691836" y="2361455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4465" y="198120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dc:source</a:t>
            </a:r>
          </a:p>
        </p:txBody>
      </p:sp>
      <p:cxnSp>
        <p:nvCxnSpPr>
          <p:cNvPr id="11" name="Straight Connector 10"/>
          <p:cNvCxnSpPr>
            <a:stCxn id="8" idx="1"/>
            <a:endCxn id="8" idx="3"/>
          </p:cNvCxnSpPr>
          <p:nvPr/>
        </p:nvCxnSpPr>
        <p:spPr>
          <a:xfrm>
            <a:off x="3942126" y="2364259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5592" y="3070612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13" name="Elbow Connector 12"/>
          <p:cNvCxnSpPr>
            <a:stCxn id="5" idx="3"/>
            <a:endCxn id="12" idx="1"/>
          </p:cNvCxnSpPr>
          <p:nvPr/>
        </p:nvCxnSpPr>
        <p:spPr>
          <a:xfrm>
            <a:off x="1955035" y="2361571"/>
            <a:ext cx="1750557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8638" y="3349352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</a:p>
        </p:txBody>
      </p:sp>
      <p:cxnSp>
        <p:nvCxnSpPr>
          <p:cNvPr id="15" name="Elbow Connector 14"/>
          <p:cNvCxnSpPr>
            <a:stCxn id="12" idx="3"/>
            <a:endCxn id="8" idx="2"/>
          </p:cNvCxnSpPr>
          <p:nvPr/>
        </p:nvCxnSpPr>
        <p:spPr>
          <a:xfrm flipV="1">
            <a:off x="4622894" y="2687424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8338" y="2784321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latin typeface="Calibri"/>
                <a:cs typeface="+mn-cs"/>
              </a:rPr>
              <a:t>Attestation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50940" y="2176789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3800" y="3844096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29475" y="4141420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37187" y="4438744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80454" y="4736068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22" name="Isosceles Triangle 21"/>
          <p:cNvSpPr/>
          <p:nvPr/>
        </p:nvSpPr>
        <p:spPr>
          <a:xfrm>
            <a:off x="1005139" y="2575828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Elbow Connector 22"/>
          <p:cNvCxnSpPr>
            <a:stCxn id="22" idx="3"/>
            <a:endCxn id="18" idx="1"/>
          </p:cNvCxnSpPr>
          <p:nvPr/>
        </p:nvCxnSpPr>
        <p:spPr>
          <a:xfrm rot="16200000" flipH="1">
            <a:off x="675020" y="3229982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Elbow Connector 23"/>
          <p:cNvCxnSpPr>
            <a:stCxn id="22" idx="3"/>
            <a:endCxn id="19" idx="1"/>
          </p:cNvCxnSpPr>
          <p:nvPr/>
        </p:nvCxnSpPr>
        <p:spPr>
          <a:xfrm rot="16200000" flipH="1">
            <a:off x="1804196" y="2100807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Elbow Connector 24"/>
          <p:cNvCxnSpPr>
            <a:stCxn id="22" idx="3"/>
            <a:endCxn id="20" idx="1"/>
          </p:cNvCxnSpPr>
          <p:nvPr/>
        </p:nvCxnSpPr>
        <p:spPr>
          <a:xfrm rot="16200000" flipH="1">
            <a:off x="359390" y="3545613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Elbow Connector 25"/>
          <p:cNvCxnSpPr>
            <a:stCxn id="22" idx="3"/>
            <a:endCxn id="21" idx="1"/>
          </p:cNvCxnSpPr>
          <p:nvPr/>
        </p:nvCxnSpPr>
        <p:spPr>
          <a:xfrm rot="16200000" flipH="1">
            <a:off x="1482361" y="2422641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26"/>
          <p:cNvCxnSpPr/>
          <p:nvPr/>
        </p:nvCxnSpPr>
        <p:spPr>
          <a:xfrm>
            <a:off x="4101483" y="2370207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30" name="Oval 29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5525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Embeddings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and related distributional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31</a:t>
            </a:fld>
            <a:endParaRPr lang="de-DE" altLang="en-US"/>
          </a:p>
        </p:txBody>
      </p:sp>
      <p:pic>
        <p:nvPicPr>
          <p:cNvPr id="6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152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75"/>
            <a:ext cx="8229600" cy="4530725"/>
          </a:xfrm>
        </p:spPr>
        <p:txBody>
          <a:bodyPr/>
          <a:lstStyle/>
          <a:p>
            <a:r>
              <a:rPr lang="de-DE" dirty="0"/>
              <a:t>in a broader sense: incl. bags of words, etc.</a:t>
            </a:r>
          </a:p>
          <a:p>
            <a:pPr lvl="1"/>
            <a:r>
              <a:rPr lang="de-DE" dirty="0"/>
              <a:t>if representable as a vector</a:t>
            </a:r>
          </a:p>
          <a:p>
            <a:r>
              <a:rPr lang="de-DE" dirty="0"/>
              <a:t>why?</a:t>
            </a:r>
          </a:p>
          <a:p>
            <a:pPr lvl="1"/>
            <a:r>
              <a:rPr lang="de-DE" dirty="0"/>
              <a:t>most important data structure in distributional semantics, often laborsome to replicate</a:t>
            </a:r>
          </a:p>
          <a:p>
            <a:pPr lvl="2">
              <a:buFont typeface="Symbol" pitchFamily="18" charset="2"/>
              <a:buChar char="Þ"/>
            </a:pPr>
            <a:r>
              <a:rPr lang="de-DE" dirty="0"/>
              <a:t>reuse encouraged</a:t>
            </a:r>
          </a:p>
          <a:p>
            <a:pPr lvl="1"/>
            <a:r>
              <a:rPr lang="de-DE" dirty="0"/>
              <a:t>applicable to form, lexeme, sense,* concept*</a:t>
            </a:r>
          </a:p>
          <a:p>
            <a:pPr lvl="2"/>
            <a:r>
              <a:rPr lang="de-DE" dirty="0"/>
              <a:t>but detached from their definition</a:t>
            </a:r>
          </a:p>
          <a:p>
            <a:pPr lvl="1"/>
            <a:r>
              <a:rPr lang="de-DE" dirty="0"/>
              <a:t>often distributed as CSV files =&gt; vocabulary for CSV2RDF rendering</a:t>
            </a:r>
          </a:p>
          <a:p>
            <a:pPr lvl="2"/>
            <a:r>
              <a:rPr lang="de-DE" dirty="0"/>
              <a:t>nobody expects embeddings to be distributed in Turtle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32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375" y="6519446"/>
            <a:ext cx="860274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/>
              <a:t>* cf. Rothe &amp; Schütze (2017), AutoExtend, for embedding induction over WordNet senses and synsets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7" name="Oval 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495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Embeddings: Co-occurrence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uncompressed form of embedding</a:t>
            </a:r>
          </a:p>
          <a:p>
            <a:pPr lvl="1"/>
            <a:r>
              <a:rPr lang="en-US" dirty="0"/>
              <a:t>based on a reference list of vocabulary items, where every reference word is associated with a fixed position, e.g., </a:t>
            </a:r>
            <a:r>
              <a:rPr lang="en-US" i="1" dirty="0"/>
              <a:t>ship</a:t>
            </a:r>
            <a:r>
              <a:rPr lang="en-US" dirty="0"/>
              <a:t> with position 1, </a:t>
            </a:r>
            <a:r>
              <a:rPr lang="en-US" i="1" dirty="0"/>
              <a:t>ocean</a:t>
            </a:r>
            <a:r>
              <a:rPr lang="en-US" dirty="0"/>
              <a:t> with 2, </a:t>
            </a:r>
            <a:r>
              <a:rPr lang="en-US" i="1" dirty="0"/>
              <a:t>sky</a:t>
            </a:r>
            <a:r>
              <a:rPr lang="en-US" dirty="0"/>
              <a:t> with 3, etc. </a:t>
            </a:r>
          </a:p>
          <a:p>
            <a:r>
              <a:rPr lang="en-US" dirty="0"/>
              <a:t>Sample corpus for </a:t>
            </a:r>
            <a:r>
              <a:rPr lang="en-US" i="1" dirty="0" err="1"/>
              <a:t>frak</a:t>
            </a:r>
            <a:r>
              <a:rPr lang="en-US" i="1" dirty="0"/>
              <a:t> </a:t>
            </a:r>
            <a:r>
              <a:rPr lang="en-US" dirty="0"/>
              <a:t>(from </a:t>
            </a:r>
            <a:r>
              <a:rPr lang="en-US" dirty="0" err="1"/>
              <a:t>Wikiquote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33</a:t>
            </a:fld>
            <a:endParaRPr lang="de-DE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65913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7400"/>
            <a:ext cx="8915400" cy="29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248400"/>
            <a:ext cx="3124200" cy="2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9" name="Oval 8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9085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Word vectors are always defined relative to a base corpus*</a:t>
            </a:r>
          </a:p>
          <a:p>
            <a:pPr lvl="1"/>
            <a:r>
              <a:rPr lang="de-DE" dirty="0"/>
              <a:t>for co-occurrence statistics</a:t>
            </a:r>
          </a:p>
          <a:p>
            <a:pPr lvl="2"/>
            <a:r>
              <a:rPr lang="de-DE" dirty="0"/>
              <a:t>source needs to be explicated</a:t>
            </a:r>
          </a:p>
          <a:p>
            <a:r>
              <a:rPr lang="de-DE" dirty="0"/>
              <a:t>Word vectors can be compressed</a:t>
            </a:r>
          </a:p>
          <a:p>
            <a:pPr lvl="1"/>
            <a:r>
              <a:rPr lang="de-DE" dirty="0"/>
              <a:t>using </a:t>
            </a:r>
            <a:r>
              <a:rPr lang="de-DE" i="1" dirty="0"/>
              <a:t>different </a:t>
            </a:r>
            <a:r>
              <a:rPr lang="de-DE" dirty="0"/>
              <a:t>statistical or neural methods</a:t>
            </a:r>
          </a:p>
          <a:p>
            <a:pPr lvl="2"/>
            <a:r>
              <a:rPr lang="de-DE" dirty="0"/>
              <a:t>needs to be explicated</a:t>
            </a:r>
          </a:p>
          <a:p>
            <a:pPr lvl="1"/>
            <a:r>
              <a:rPr lang="de-DE" dirty="0"/>
              <a:t>dimensions are usually no longer interpretable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34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633" y="6488668"/>
            <a:ext cx="59813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/>
              <a:t>* “corpus“ in a broader sense, could be knowledge base, etc.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7" name="Oval 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4170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Sense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Normally extrapolated from word embeddings plus a lexical resource</a:t>
            </a:r>
          </a:p>
          <a:p>
            <a:pPr lvl="1"/>
            <a:r>
              <a:rPr lang="de-DE" dirty="0"/>
              <a:t>e.g., WordNet word senses (= ontolex:Sense) and synsets (= ontolex:LexicalConcept) </a:t>
            </a:r>
          </a:p>
          <a:p>
            <a:pPr marL="671512" lvl="2" indent="0" algn="r">
              <a:buNone/>
            </a:pPr>
            <a:r>
              <a:rPr lang="de-DE" dirty="0"/>
              <a:t>(Rothe &amp; Schütze 2017)</a:t>
            </a:r>
          </a:p>
          <a:p>
            <a:pPr>
              <a:buFont typeface="Symbol" pitchFamily="18" charset="2"/>
              <a:buChar char="Þ"/>
            </a:pPr>
            <a:r>
              <a:rPr lang="de-DE" dirty="0"/>
              <a:t>Sense definition/underlying KB version should be explicated, e.g., by an 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35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0438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Embeddings in OntoLex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typical CSV format</a:t>
            </a:r>
          </a:p>
          <a:p>
            <a:pPr lvl="1"/>
            <a:r>
              <a:rPr lang="de-DE" dirty="0"/>
              <a:t>first column contains string/lemma/sense id</a:t>
            </a:r>
          </a:p>
          <a:p>
            <a:pPr lvl="1"/>
            <a:r>
              <a:rPr lang="de-DE" dirty="0"/>
              <a:t>followed by ,-separated float numbers</a:t>
            </a:r>
          </a:p>
          <a:p>
            <a:r>
              <a:rPr lang="de-DE" dirty="0"/>
              <a:t>suggestion: shallow model / „BLOB“</a:t>
            </a:r>
          </a:p>
          <a:p>
            <a:pPr lvl="1"/>
            <a:r>
              <a:rPr lang="de-DE" dirty="0"/>
              <a:t>first column =&gt; a </a:t>
            </a:r>
            <a:r>
              <a:rPr lang="de-DE" i="1" dirty="0"/>
              <a:t>ontolex:Element</a:t>
            </a:r>
            <a:r>
              <a:rPr lang="de-DE" dirty="0"/>
              <a:t> (LexEnt/Form/Sense/Concept)</a:t>
            </a:r>
          </a:p>
          <a:p>
            <a:pPr lvl="1"/>
            <a:r>
              <a:rPr lang="de-DE" dirty="0"/>
              <a:t>following columns =&gt; </a:t>
            </a:r>
            <a:r>
              <a:rPr lang="de-DE" i="1" dirty="0"/>
              <a:t>rdf:value</a:t>
            </a:r>
            <a:r>
              <a:rPr lang="de-DE" dirty="0"/>
              <a:t> (single string) + </a:t>
            </a:r>
            <a:r>
              <a:rPr lang="de-DE" i="1" dirty="0"/>
              <a:t>dct:extent</a:t>
            </a:r>
            <a:r>
              <a:rPr lang="de-DE" dirty="0"/>
              <a:t> (dimensionality)</a:t>
            </a:r>
          </a:p>
          <a:p>
            <a:pPr lvl="1"/>
            <a:r>
              <a:rPr lang="de-DE" i="1" dirty="0"/>
              <a:t>dct:description</a:t>
            </a:r>
            <a:r>
              <a:rPr lang="de-DE" dirty="0"/>
              <a:t>: method, e.g., „CBOW“, „co-occurrence counts“</a:t>
            </a:r>
          </a:p>
          <a:p>
            <a:pPr lvl="1"/>
            <a:r>
              <a:rPr lang="de-DE" i="1" dirty="0"/>
              <a:t>dc:source</a:t>
            </a:r>
            <a:r>
              <a:rPr lang="de-DE" dirty="0"/>
              <a:t>: underlying corpus (URI)</a:t>
            </a:r>
            <a:endParaRPr lang="de-DE" i="1" dirty="0"/>
          </a:p>
          <a:p>
            <a:pPr lvl="2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36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3869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Embedding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37</a:t>
            </a:fld>
            <a:endParaRPr lang="de-DE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9"/>
          <a:stretch/>
        </p:blipFill>
        <p:spPr bwMode="auto">
          <a:xfrm>
            <a:off x="304800" y="1676400"/>
            <a:ext cx="85966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2438400"/>
            <a:ext cx="537339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800" dirty="0"/>
              <a:t>50-dimensional GloVe 6B (Wikipedia 2014+Gigaword 5)</a:t>
            </a:r>
            <a:endParaRPr lang="de-DE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3623156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635" y="4703276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0373" y="5207332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0373" y="5711388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0373" y="6215444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1740974" y="3992488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Elbow Connector 13"/>
          <p:cNvCxnSpPr>
            <a:stCxn id="13" idx="3"/>
            <a:endCxn id="9" idx="1"/>
          </p:cNvCxnSpPr>
          <p:nvPr/>
        </p:nvCxnSpPr>
        <p:spPr>
          <a:xfrm rot="16200000" flipH="1">
            <a:off x="1689595" y="4367902"/>
            <a:ext cx="67943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Elbow Connector 14"/>
          <p:cNvCxnSpPr>
            <a:stCxn id="13" idx="3"/>
            <a:endCxn id="10" idx="1"/>
          </p:cNvCxnSpPr>
          <p:nvPr/>
        </p:nvCxnSpPr>
        <p:spPr>
          <a:xfrm rot="16200000" flipH="1">
            <a:off x="1432936" y="4624561"/>
            <a:ext cx="1183486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Elbow Connector 15"/>
          <p:cNvCxnSpPr>
            <a:stCxn id="13" idx="3"/>
            <a:endCxn id="11" idx="1"/>
          </p:cNvCxnSpPr>
          <p:nvPr/>
        </p:nvCxnSpPr>
        <p:spPr>
          <a:xfrm rot="16200000" flipH="1">
            <a:off x="1180908" y="4876589"/>
            <a:ext cx="1687542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Elbow Connector 16"/>
          <p:cNvCxnSpPr>
            <a:stCxn id="13" idx="3"/>
            <a:endCxn id="12" idx="1"/>
          </p:cNvCxnSpPr>
          <p:nvPr/>
        </p:nvCxnSpPr>
        <p:spPr>
          <a:xfrm rot="16200000" flipH="1">
            <a:off x="928880" y="5128617"/>
            <a:ext cx="2191598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7"/>
          <p:cNvSpPr txBox="1"/>
          <p:nvPr/>
        </p:nvSpPr>
        <p:spPr>
          <a:xfrm>
            <a:off x="3829206" y="3224207"/>
            <a:ext cx="2180982" cy="1200329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Embedding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dc:description: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dc:extent: 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Literal</a:t>
            </a:r>
          </a:p>
        </p:txBody>
      </p:sp>
      <p:cxnSp>
        <p:nvCxnSpPr>
          <p:cNvPr id="19" name="Straight Arrow Connector 18"/>
          <p:cNvCxnSpPr>
            <a:stCxn id="8" idx="3"/>
            <a:endCxn id="18" idx="1"/>
          </p:cNvCxnSpPr>
          <p:nvPr/>
        </p:nvCxnSpPr>
        <p:spPr>
          <a:xfrm>
            <a:off x="2717035" y="3807822"/>
            <a:ext cx="1112171" cy="1655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TextBox 19"/>
          <p:cNvSpPr txBox="1"/>
          <p:nvPr/>
        </p:nvSpPr>
        <p:spPr>
          <a:xfrm>
            <a:off x="2605070" y="320040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embedding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22648" y="3632448"/>
            <a:ext cx="1199046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 URI</a:t>
            </a:r>
          </a:p>
        </p:txBody>
      </p:sp>
      <p:cxnSp>
        <p:nvCxnSpPr>
          <p:cNvPr id="22" name="Straight Arrow Connector 21"/>
          <p:cNvCxnSpPr>
            <a:stCxn id="18" idx="3"/>
            <a:endCxn id="21" idx="1"/>
          </p:cNvCxnSpPr>
          <p:nvPr/>
        </p:nvCxnSpPr>
        <p:spPr>
          <a:xfrm flipV="1">
            <a:off x="6010188" y="3817114"/>
            <a:ext cx="1012460" cy="725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6061454" y="320040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29206" y="3560440"/>
            <a:ext cx="2180982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956246" y="3992488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used to exist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 Monnet/lemon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7" name="Oval 2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413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38</a:t>
            </a:fld>
            <a:endParaRPr lang="de-DE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3623156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635" y="4703276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0373" y="5207332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0373" y="5711388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0373" y="6215444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1740974" y="3992488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Elbow Connector 13"/>
          <p:cNvCxnSpPr>
            <a:stCxn id="13" idx="3"/>
            <a:endCxn id="9" idx="1"/>
          </p:cNvCxnSpPr>
          <p:nvPr/>
        </p:nvCxnSpPr>
        <p:spPr>
          <a:xfrm rot="16200000" flipH="1">
            <a:off x="1689595" y="4367902"/>
            <a:ext cx="67943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Elbow Connector 14"/>
          <p:cNvCxnSpPr>
            <a:stCxn id="13" idx="3"/>
            <a:endCxn id="10" idx="1"/>
          </p:cNvCxnSpPr>
          <p:nvPr/>
        </p:nvCxnSpPr>
        <p:spPr>
          <a:xfrm rot="16200000" flipH="1">
            <a:off x="1432936" y="4624561"/>
            <a:ext cx="1183486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Elbow Connector 15"/>
          <p:cNvCxnSpPr>
            <a:stCxn id="13" idx="3"/>
            <a:endCxn id="11" idx="1"/>
          </p:cNvCxnSpPr>
          <p:nvPr/>
        </p:nvCxnSpPr>
        <p:spPr>
          <a:xfrm rot="16200000" flipH="1">
            <a:off x="1180908" y="4876589"/>
            <a:ext cx="1687542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Elbow Connector 16"/>
          <p:cNvCxnSpPr>
            <a:stCxn id="13" idx="3"/>
            <a:endCxn id="12" idx="1"/>
          </p:cNvCxnSpPr>
          <p:nvPr/>
        </p:nvCxnSpPr>
        <p:spPr>
          <a:xfrm rot="16200000" flipH="1">
            <a:off x="928880" y="5128617"/>
            <a:ext cx="2191598" cy="351387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7"/>
          <p:cNvSpPr txBox="1"/>
          <p:nvPr/>
        </p:nvSpPr>
        <p:spPr>
          <a:xfrm>
            <a:off x="3829206" y="3224207"/>
            <a:ext cx="2180982" cy="1200329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Embedding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dc:description: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dc:extent: 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Literal</a:t>
            </a:r>
          </a:p>
        </p:txBody>
      </p:sp>
      <p:cxnSp>
        <p:nvCxnSpPr>
          <p:cNvPr id="19" name="Straight Arrow Connector 18"/>
          <p:cNvCxnSpPr>
            <a:stCxn id="8" idx="3"/>
            <a:endCxn id="18" idx="1"/>
          </p:cNvCxnSpPr>
          <p:nvPr/>
        </p:nvCxnSpPr>
        <p:spPr>
          <a:xfrm>
            <a:off x="2717035" y="3807822"/>
            <a:ext cx="1112171" cy="1655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TextBox 19"/>
          <p:cNvSpPr txBox="1"/>
          <p:nvPr/>
        </p:nvSpPr>
        <p:spPr>
          <a:xfrm>
            <a:off x="2605070" y="320040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embedding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22648" y="3632448"/>
            <a:ext cx="1199046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 URI</a:t>
            </a:r>
          </a:p>
        </p:txBody>
      </p:sp>
      <p:cxnSp>
        <p:nvCxnSpPr>
          <p:cNvPr id="22" name="Straight Arrow Connector 21"/>
          <p:cNvCxnSpPr>
            <a:stCxn id="18" idx="3"/>
            <a:endCxn id="21" idx="1"/>
          </p:cNvCxnSpPr>
          <p:nvPr/>
        </p:nvCxnSpPr>
        <p:spPr>
          <a:xfrm flipV="1">
            <a:off x="6010188" y="3817114"/>
            <a:ext cx="1012460" cy="725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6061454" y="320040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29206" y="3560440"/>
            <a:ext cx="2180982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956246" y="3992488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used to exist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 Monnet/lemon</a:t>
            </a: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25756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897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6400800" cy="1139825"/>
          </a:xfrm>
        </p:spPr>
        <p:txBody>
          <a:bodyPr/>
          <a:lstStyle/>
          <a:p>
            <a:r>
              <a:rPr lang="de-DE" dirty="0"/>
              <a:t>Simplifications: Resource-specific embedding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4572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39</a:t>
            </a:fld>
            <a:endParaRPr lang="de-DE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6821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1" name="Oval 10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994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biweekly telcos, starting mid-July 2019</a:t>
            </a:r>
          </a:p>
          <a:p>
            <a:pPr lvl="1"/>
            <a:r>
              <a:rPr lang="de-DE" dirty="0"/>
              <a:t>who would commit to participate?</a:t>
            </a:r>
          </a:p>
          <a:p>
            <a:pPr lvl="2"/>
            <a:r>
              <a:rPr lang="de-DE" dirty="0"/>
              <a:t>we need 5 participants from different institutions</a:t>
            </a:r>
          </a:p>
          <a:p>
            <a:pPr lvl="1"/>
            <a:r>
              <a:rPr lang="de-DE" dirty="0"/>
              <a:t>after/alternating with morphology telcos? different slot?</a:t>
            </a:r>
          </a:p>
          <a:p>
            <a:r>
              <a:rPr lang="de-DE" dirty="0"/>
              <a:t>until then</a:t>
            </a:r>
          </a:p>
          <a:p>
            <a:pPr lvl="1"/>
            <a:r>
              <a:rPr lang="de-DE" dirty="0"/>
              <a:t>creating and populating a wiki with requirements, use cases and data sets</a:t>
            </a:r>
          </a:p>
          <a:p>
            <a:pPr lvl="2"/>
            <a:r>
              <a:rPr lang="de-DE" dirty="0"/>
              <a:t>cf. morphology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9" name="Oval 8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3573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Afterthoughts on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wrt. embeddings and RDF, we most not confuse the following two aspects: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vector processing / machine learning</a:t>
            </a:r>
          </a:p>
          <a:p>
            <a:pPr marL="857250" lvl="2" indent="0">
              <a:buNone/>
            </a:pPr>
            <a:r>
              <a:rPr lang="de-DE" dirty="0"/>
              <a:t>requires encoding structured data in embeddings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embedding publication and sharing</a:t>
            </a:r>
          </a:p>
          <a:p>
            <a:pPr marL="857250" lvl="2" indent="0">
              <a:buNone/>
            </a:pPr>
            <a:r>
              <a:rPr lang="de-DE" dirty="0"/>
              <a:t>requires interoperable representation of embeddings</a:t>
            </a:r>
          </a:p>
          <a:p>
            <a:r>
              <a:rPr lang="de-DE" dirty="0"/>
              <a:t>current research on RDF embeddings solely focuses on processing (1)</a:t>
            </a:r>
          </a:p>
          <a:p>
            <a:pPr lvl="1"/>
            <a:r>
              <a:rPr lang="de-DE" dirty="0"/>
              <a:t>Here, we are interested in resource sharing and access (2), </a:t>
            </a:r>
            <a:r>
              <a:rPr lang="de-DE" i="1" dirty="0"/>
              <a:t>not </a:t>
            </a:r>
            <a:r>
              <a:rPr lang="de-DE" dirty="0"/>
              <a:t>in processing. Of course, subsequent processing of embeddings requires a machine learning component, but here, we are ignorant on how this is handled.</a:t>
            </a:r>
            <a:endParaRPr lang="de-DE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5" name="Oval 4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4223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Discussing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 yet ...</a:t>
            </a:r>
          </a:p>
          <a:p>
            <a:pPr lvl="1"/>
            <a:r>
              <a:rPr lang="de-DE" dirty="0"/>
              <a:t>let‘s look into collocations and synonyms, first</a:t>
            </a:r>
          </a:p>
          <a:p>
            <a:pPr lvl="1"/>
            <a:r>
              <a:rPr lang="de-DE" dirty="0"/>
              <a:t>with a generalized notion of embeddings, corpus-based synonyms can be defined relative to embeddings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41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4619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Corpus-based Associations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Collocation &amp; Synonymity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42</a:t>
            </a:fld>
            <a:endParaRPr lang="de-DE" altLang="en-US"/>
          </a:p>
        </p:txBody>
      </p:sp>
      <p:pic>
        <p:nvPicPr>
          <p:cNvPr id="7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182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collocation</a:t>
            </a:r>
          </a:p>
          <a:p>
            <a:pPr lvl="1"/>
            <a:r>
              <a:rPr lang="de-DE" dirty="0"/>
              <a:t>two (or more) words that regularly co-occur with each other, can be lexicalized multi-word expressions</a:t>
            </a:r>
          </a:p>
          <a:p>
            <a:pPr lvl="2"/>
            <a:r>
              <a:rPr lang="de-DE" dirty="0"/>
              <a:t>corpus-based approximation of idiomatic expressions</a:t>
            </a:r>
          </a:p>
          <a:p>
            <a:pPr lvl="2"/>
            <a:r>
              <a:rPr lang="de-DE" dirty="0"/>
              <a:t>syntagmatic relation between words: likelihood to occur simultaneously in the same context</a:t>
            </a:r>
          </a:p>
          <a:p>
            <a:r>
              <a:rPr lang="de-DE" dirty="0"/>
              <a:t>similarity</a:t>
            </a:r>
          </a:p>
          <a:p>
            <a:pPr lvl="1"/>
            <a:r>
              <a:rPr lang="de-DE" dirty="0"/>
              <a:t>two (or more) words that are characterized by their occurrence in similar contexts</a:t>
            </a:r>
          </a:p>
          <a:p>
            <a:pPr lvl="2"/>
            <a:r>
              <a:rPr lang="de-DE" dirty="0"/>
              <a:t>corpus-based approximation of synonymity</a:t>
            </a:r>
          </a:p>
          <a:p>
            <a:pPr lvl="2"/>
            <a:r>
              <a:rPr lang="de-DE" dirty="0"/>
              <a:t>paradigmatic relation between words: likelihood to stand in for each other in the same context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5" name="Oval 4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8267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44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81000" y="2863334"/>
            <a:ext cx="82868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There's a </a:t>
            </a:r>
            <a:r>
              <a:rPr lang="en-US" dirty="0">
                <a:solidFill>
                  <a:schemeClr val="tx1"/>
                </a:solidFill>
              </a:rPr>
              <a:t>chemical</a:t>
            </a:r>
            <a:r>
              <a:rPr lang="en-US" dirty="0"/>
              <a:t> cocktail that makes </a:t>
            </a:r>
            <a:r>
              <a:rPr lang="en-US" b="1" dirty="0" err="1"/>
              <a:t>fracking</a:t>
            </a:r>
            <a:r>
              <a:rPr lang="en-US" dirty="0"/>
              <a:t> possible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6013215" y="2863334"/>
            <a:ext cx="1301985" cy="5656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1752600" y="2946175"/>
            <a:ext cx="1600200" cy="4403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oup 20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24" name="Oval 23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5856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 (Wortschatz)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45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81000" y="2863334"/>
            <a:ext cx="82868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There's a </a:t>
            </a:r>
            <a:r>
              <a:rPr lang="en-US" dirty="0">
                <a:solidFill>
                  <a:schemeClr val="accent2"/>
                </a:solidFill>
              </a:rPr>
              <a:t>chemical</a:t>
            </a:r>
            <a:r>
              <a:rPr lang="en-US" dirty="0"/>
              <a:t> cocktail that makes </a:t>
            </a:r>
            <a:r>
              <a:rPr lang="en-US" b="1" dirty="0" err="1"/>
              <a:t>fracking</a:t>
            </a:r>
            <a:r>
              <a:rPr lang="en-US" dirty="0"/>
              <a:t> possible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622815" y="2190690"/>
            <a:ext cx="122578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fracturing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3949" y="3657600"/>
            <a:ext cx="92365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drilling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7967" y="4400490"/>
            <a:ext cx="39145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9" name="Oval 8"/>
          <p:cNvSpPr/>
          <p:nvPr/>
        </p:nvSpPr>
        <p:spPr>
          <a:xfrm>
            <a:off x="6013215" y="2863334"/>
            <a:ext cx="1301985" cy="5656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Curved Connector 10"/>
          <p:cNvCxnSpPr>
            <a:stCxn id="9" idx="1"/>
            <a:endCxn id="6" idx="1"/>
          </p:cNvCxnSpPr>
          <p:nvPr/>
        </p:nvCxnSpPr>
        <p:spPr>
          <a:xfrm rot="5400000" flipH="1" flipV="1">
            <a:off x="6135636" y="2458996"/>
            <a:ext cx="555429" cy="41892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3"/>
            <a:endCxn id="7" idx="1"/>
          </p:cNvCxnSpPr>
          <p:nvPr/>
        </p:nvCxnSpPr>
        <p:spPr>
          <a:xfrm rot="16200000" flipH="1">
            <a:off x="6118170" y="3431875"/>
            <a:ext cx="511495" cy="340063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3"/>
            <a:endCxn id="8" idx="1"/>
          </p:cNvCxnSpPr>
          <p:nvPr/>
        </p:nvCxnSpPr>
        <p:spPr>
          <a:xfrm rot="16200000" flipH="1">
            <a:off x="5883734" y="3666311"/>
            <a:ext cx="1254385" cy="614081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68014" y="1944469"/>
            <a:ext cx="214327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(co-occurrence score</a:t>
            </a:r>
          </a:p>
          <a:p>
            <a:pPr algn="ctr"/>
            <a:r>
              <a:rPr lang="de-DE" sz="1800" dirty="0"/>
              <a:t>0.51)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2704" y="3669268"/>
            <a:ext cx="7344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(0.35)</a:t>
            </a:r>
          </a:p>
        </p:txBody>
      </p:sp>
      <p:cxnSp>
        <p:nvCxnSpPr>
          <p:cNvPr id="22" name="Curved Connector 21"/>
          <p:cNvCxnSpPr>
            <a:stCxn id="9" idx="1"/>
            <a:endCxn id="23" idx="0"/>
          </p:cNvCxnSpPr>
          <p:nvPr/>
        </p:nvCxnSpPr>
        <p:spPr>
          <a:xfrm rot="16200000" flipH="1" flipV="1">
            <a:off x="4378292" y="1120581"/>
            <a:ext cx="1" cy="3651186"/>
          </a:xfrm>
          <a:prstGeom prst="curvedConnector3">
            <a:avLst>
              <a:gd name="adj1" fmla="val -3114400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52600" y="2946175"/>
            <a:ext cx="1600200" cy="4403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358856" y="2221468"/>
            <a:ext cx="17381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(frequency: 915)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1501" y="1295400"/>
            <a:ext cx="205036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C00000"/>
                </a:solidFill>
              </a:rPr>
              <a:t>collocation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54564" y="4139625"/>
            <a:ext cx="177003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>
                <a:solidFill>
                  <a:schemeClr val="accent1"/>
                </a:solidFill>
              </a:rPr>
              <a:t>similarity</a:t>
            </a:r>
            <a:endParaRPr lang="de-DE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4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 (Wortschatz)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</p:spPr>
            <p:txBody>
              <a:bodyPr/>
              <a:lstStyle/>
              <a:p>
                <a:r>
                  <a:rPr lang="de-DE" dirty="0"/>
                  <a:t>lexinfo:collocation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  <a:p>
                <a:r>
                  <a:rPr lang="de-DE" dirty="0"/>
                  <a:t>lexinfo:relatedTerm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  <a:p>
                <a:pPr marL="0" indent="0" algn="r">
                  <a:buNone/>
                </a:pPr>
                <a:r>
                  <a:rPr lang="de-DE" sz="2000" dirty="0"/>
                  <a:t>~ ontolex:senseRel : ontolex:LexicalSense x ontolex:LexicalSense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  <a:blipFill rotWithShape="1">
                <a:blip r:embed="rId2"/>
                <a:stretch>
                  <a:fillRect l="-637" t="-5505" r="-708" b="-183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46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81000" y="2863334"/>
            <a:ext cx="82868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There's a </a:t>
            </a:r>
            <a:r>
              <a:rPr lang="en-US" dirty="0">
                <a:solidFill>
                  <a:schemeClr val="accent2"/>
                </a:solidFill>
              </a:rPr>
              <a:t>chemical</a:t>
            </a:r>
            <a:r>
              <a:rPr lang="en-US" dirty="0"/>
              <a:t> cocktail that makes </a:t>
            </a:r>
            <a:r>
              <a:rPr lang="en-US" b="1" dirty="0" err="1"/>
              <a:t>fracking</a:t>
            </a:r>
            <a:r>
              <a:rPr lang="en-US" dirty="0"/>
              <a:t> possible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622815" y="2190690"/>
            <a:ext cx="122578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fracturing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3949" y="3657600"/>
            <a:ext cx="92365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drilling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7967" y="4400490"/>
            <a:ext cx="39145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9" name="Oval 8"/>
          <p:cNvSpPr/>
          <p:nvPr/>
        </p:nvSpPr>
        <p:spPr>
          <a:xfrm>
            <a:off x="6013215" y="2863334"/>
            <a:ext cx="1301985" cy="5656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Curved Connector 10"/>
          <p:cNvCxnSpPr>
            <a:stCxn id="9" idx="1"/>
            <a:endCxn id="6" idx="1"/>
          </p:cNvCxnSpPr>
          <p:nvPr/>
        </p:nvCxnSpPr>
        <p:spPr>
          <a:xfrm rot="5400000" flipH="1" flipV="1">
            <a:off x="6135636" y="2458996"/>
            <a:ext cx="555429" cy="41892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3"/>
            <a:endCxn id="7" idx="1"/>
          </p:cNvCxnSpPr>
          <p:nvPr/>
        </p:nvCxnSpPr>
        <p:spPr>
          <a:xfrm rot="16200000" flipH="1">
            <a:off x="6118170" y="3431875"/>
            <a:ext cx="511495" cy="340063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3"/>
            <a:endCxn id="8" idx="1"/>
          </p:cNvCxnSpPr>
          <p:nvPr/>
        </p:nvCxnSpPr>
        <p:spPr>
          <a:xfrm rot="16200000" flipH="1">
            <a:off x="5883734" y="3666311"/>
            <a:ext cx="1254385" cy="614081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68014" y="1944469"/>
            <a:ext cx="214327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(co-occurrence score</a:t>
            </a:r>
          </a:p>
          <a:p>
            <a:pPr algn="ctr"/>
            <a:r>
              <a:rPr lang="de-DE" sz="1800" dirty="0"/>
              <a:t>0.51)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2704" y="3669268"/>
            <a:ext cx="7344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(0.35)</a:t>
            </a:r>
          </a:p>
        </p:txBody>
      </p:sp>
      <p:cxnSp>
        <p:nvCxnSpPr>
          <p:cNvPr id="22" name="Curved Connector 21"/>
          <p:cNvCxnSpPr>
            <a:stCxn id="9" idx="1"/>
            <a:endCxn id="23" idx="0"/>
          </p:cNvCxnSpPr>
          <p:nvPr/>
        </p:nvCxnSpPr>
        <p:spPr>
          <a:xfrm rot="16200000" flipH="1" flipV="1">
            <a:off x="4378292" y="1120581"/>
            <a:ext cx="1" cy="3651186"/>
          </a:xfrm>
          <a:prstGeom prst="curvedConnector3">
            <a:avLst>
              <a:gd name="adj1" fmla="val -3114400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52600" y="2946175"/>
            <a:ext cx="1600200" cy="4403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358856" y="2221468"/>
            <a:ext cx="17381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(frequency: 915)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1501" y="1295400"/>
            <a:ext cx="205036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C00000"/>
                </a:solidFill>
              </a:rPr>
              <a:t>collocation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54564" y="4139625"/>
            <a:ext cx="177003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>
                <a:solidFill>
                  <a:schemeClr val="accent1"/>
                </a:solidFill>
              </a:rPr>
              <a:t>similarity</a:t>
            </a:r>
            <a:endParaRPr lang="de-DE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79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 (Wortschatz)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</p:spPr>
            <p:txBody>
              <a:bodyPr/>
              <a:lstStyle/>
              <a:p>
                <a:r>
                  <a:rPr lang="de-DE" dirty="0"/>
                  <a:t>lexinfo:collocation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  <a:p>
                <a:r>
                  <a:rPr lang="de-DE" dirty="0"/>
                  <a:t>lexinfo:relatedTerm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  <a:blipFill rotWithShape="1">
                <a:blip r:embed="rId2"/>
                <a:stretch>
                  <a:fillRect l="-637" t="-55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47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81000" y="2863334"/>
            <a:ext cx="82868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There's a </a:t>
            </a:r>
            <a:r>
              <a:rPr lang="en-US" dirty="0">
                <a:solidFill>
                  <a:schemeClr val="accent2"/>
                </a:solidFill>
              </a:rPr>
              <a:t>chemical</a:t>
            </a:r>
            <a:r>
              <a:rPr lang="en-US" dirty="0"/>
              <a:t> cocktail that makes </a:t>
            </a:r>
            <a:r>
              <a:rPr lang="en-US" b="1" dirty="0" err="1"/>
              <a:t>fracking</a:t>
            </a:r>
            <a:r>
              <a:rPr lang="en-US" dirty="0"/>
              <a:t> possible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622815" y="2190690"/>
            <a:ext cx="122578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fracturing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3949" y="3657600"/>
            <a:ext cx="92365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drilling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7967" y="4400490"/>
            <a:ext cx="39145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9" name="Oval 8"/>
          <p:cNvSpPr/>
          <p:nvPr/>
        </p:nvSpPr>
        <p:spPr>
          <a:xfrm>
            <a:off x="6013215" y="2863334"/>
            <a:ext cx="1301985" cy="5656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Curved Connector 10"/>
          <p:cNvCxnSpPr>
            <a:stCxn id="9" idx="1"/>
            <a:endCxn id="6" idx="1"/>
          </p:cNvCxnSpPr>
          <p:nvPr/>
        </p:nvCxnSpPr>
        <p:spPr>
          <a:xfrm rot="5400000" flipH="1" flipV="1">
            <a:off x="6135636" y="2458996"/>
            <a:ext cx="555429" cy="41892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3"/>
            <a:endCxn id="7" idx="1"/>
          </p:cNvCxnSpPr>
          <p:nvPr/>
        </p:nvCxnSpPr>
        <p:spPr>
          <a:xfrm rot="16200000" flipH="1">
            <a:off x="6118170" y="3431875"/>
            <a:ext cx="511495" cy="340063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3"/>
            <a:endCxn id="8" idx="1"/>
          </p:cNvCxnSpPr>
          <p:nvPr/>
        </p:nvCxnSpPr>
        <p:spPr>
          <a:xfrm rot="16200000" flipH="1">
            <a:off x="5883734" y="3666311"/>
            <a:ext cx="1254385" cy="614081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68014" y="1944469"/>
            <a:ext cx="214327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(co-occurrence score</a:t>
            </a:r>
          </a:p>
          <a:p>
            <a:pPr algn="ctr"/>
            <a:r>
              <a:rPr lang="de-DE" sz="1800" dirty="0"/>
              <a:t>0.51)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2704" y="3669268"/>
            <a:ext cx="7344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(0.35)</a:t>
            </a:r>
          </a:p>
        </p:txBody>
      </p:sp>
      <p:cxnSp>
        <p:nvCxnSpPr>
          <p:cNvPr id="22" name="Curved Connector 21"/>
          <p:cNvCxnSpPr>
            <a:stCxn id="9" idx="1"/>
            <a:endCxn id="23" idx="0"/>
          </p:cNvCxnSpPr>
          <p:nvPr/>
        </p:nvCxnSpPr>
        <p:spPr>
          <a:xfrm rot="16200000" flipH="1" flipV="1">
            <a:off x="4378292" y="1120581"/>
            <a:ext cx="1" cy="3651186"/>
          </a:xfrm>
          <a:prstGeom prst="curvedConnector3">
            <a:avLst>
              <a:gd name="adj1" fmla="val -3114400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52600" y="2946175"/>
            <a:ext cx="1600200" cy="4403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358856" y="2221468"/>
            <a:ext cx="17381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(frequency: 915)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1501" y="1295400"/>
            <a:ext cx="205036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C00000"/>
                </a:solidFill>
              </a:rPr>
              <a:t>collocation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54564" y="4139625"/>
            <a:ext cx="177003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>
                <a:solidFill>
                  <a:schemeClr val="accent1"/>
                </a:solidFill>
              </a:rPr>
              <a:t>similarity</a:t>
            </a:r>
            <a:endParaRPr lang="de-DE" sz="32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5874603"/>
            <a:ext cx="8001000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/>
              <a:t>but we‘re normally </a:t>
            </a:r>
            <a:r>
              <a:rPr lang="de-DE" sz="2400" b="1" dirty="0"/>
              <a:t>not </a:t>
            </a:r>
            <a:r>
              <a:rPr lang="de-DE" sz="2400" dirty="0"/>
              <a:t>dealing with senses, here, more often with forms or lemmas =&gt; new vocabulary elements</a:t>
            </a:r>
          </a:p>
        </p:txBody>
      </p:sp>
    </p:spTree>
    <p:extLst>
      <p:ext uri="{BB962C8B-B14F-4D97-AF65-F5344CB8AC3E}">
        <p14:creationId xmlns:p14="http://schemas.microsoft.com/office/powerpoint/2010/main" val="700915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Corpus-based associations (Wortschatz)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</p:spPr>
            <p:txBody>
              <a:bodyPr/>
              <a:lstStyle/>
              <a:p>
                <a:r>
                  <a:rPr lang="de-DE" dirty="0"/>
                  <a:t>lexinfo:collocation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  <a:p>
                <a:r>
                  <a:rPr lang="de-DE" dirty="0"/>
                  <a:t>lexinfo:relatedTerm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⊑</m:t>
                    </m:r>
                  </m:oMath>
                </a14:m>
                <a:r>
                  <a:rPr lang="de-DE" dirty="0"/>
                  <a:t> lemon:senseRelation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765675"/>
                <a:ext cx="8610600" cy="1330325"/>
              </a:xfrm>
              <a:blipFill rotWithShape="1">
                <a:blip r:embed="rId2"/>
                <a:stretch>
                  <a:fillRect l="-637" t="-55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48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81000" y="2863334"/>
            <a:ext cx="828682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There's a </a:t>
            </a:r>
            <a:r>
              <a:rPr lang="en-US" dirty="0">
                <a:solidFill>
                  <a:schemeClr val="accent2"/>
                </a:solidFill>
              </a:rPr>
              <a:t>chemical</a:t>
            </a:r>
            <a:r>
              <a:rPr lang="en-US" dirty="0"/>
              <a:t> cocktail that makes </a:t>
            </a:r>
            <a:r>
              <a:rPr lang="en-US" b="1" dirty="0" err="1"/>
              <a:t>fracking</a:t>
            </a:r>
            <a:r>
              <a:rPr lang="en-US" dirty="0"/>
              <a:t> possible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622815" y="2190690"/>
            <a:ext cx="122578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fracturing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3949" y="3657600"/>
            <a:ext cx="92365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drilling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7967" y="4400490"/>
            <a:ext cx="39145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9" name="Oval 8"/>
          <p:cNvSpPr/>
          <p:nvPr/>
        </p:nvSpPr>
        <p:spPr>
          <a:xfrm>
            <a:off x="6013215" y="2863334"/>
            <a:ext cx="1301985" cy="5656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Curved Connector 10"/>
          <p:cNvCxnSpPr>
            <a:stCxn id="9" idx="1"/>
            <a:endCxn id="6" idx="1"/>
          </p:cNvCxnSpPr>
          <p:nvPr/>
        </p:nvCxnSpPr>
        <p:spPr>
          <a:xfrm rot="5400000" flipH="1" flipV="1">
            <a:off x="6135636" y="2458996"/>
            <a:ext cx="555429" cy="41892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3"/>
            <a:endCxn id="7" idx="1"/>
          </p:cNvCxnSpPr>
          <p:nvPr/>
        </p:nvCxnSpPr>
        <p:spPr>
          <a:xfrm rot="16200000" flipH="1">
            <a:off x="6118170" y="3431875"/>
            <a:ext cx="511495" cy="340063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3"/>
            <a:endCxn id="8" idx="1"/>
          </p:cNvCxnSpPr>
          <p:nvPr/>
        </p:nvCxnSpPr>
        <p:spPr>
          <a:xfrm rot="16200000" flipH="1">
            <a:off x="5883734" y="3666311"/>
            <a:ext cx="1254385" cy="614081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68014" y="1944469"/>
            <a:ext cx="214327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(co-occurrence score</a:t>
            </a:r>
          </a:p>
          <a:p>
            <a:pPr algn="ctr"/>
            <a:r>
              <a:rPr lang="de-DE" sz="1800" dirty="0"/>
              <a:t>0.51)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2704" y="3669268"/>
            <a:ext cx="7344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(0.35)</a:t>
            </a:r>
          </a:p>
        </p:txBody>
      </p:sp>
      <p:cxnSp>
        <p:nvCxnSpPr>
          <p:cNvPr id="22" name="Curved Connector 21"/>
          <p:cNvCxnSpPr>
            <a:stCxn id="9" idx="1"/>
            <a:endCxn id="23" idx="0"/>
          </p:cNvCxnSpPr>
          <p:nvPr/>
        </p:nvCxnSpPr>
        <p:spPr>
          <a:xfrm rot="16200000" flipH="1" flipV="1">
            <a:off x="4378292" y="1120581"/>
            <a:ext cx="1" cy="3651186"/>
          </a:xfrm>
          <a:prstGeom prst="curvedConnector3">
            <a:avLst>
              <a:gd name="adj1" fmla="val -3114400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52600" y="2946175"/>
            <a:ext cx="1600200" cy="4403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358856" y="2221468"/>
            <a:ext cx="17381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(frequency: 915)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1501" y="1295400"/>
            <a:ext cx="205036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C00000"/>
                </a:solidFill>
              </a:rPr>
              <a:t>collocation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54564" y="4139625"/>
            <a:ext cx="177003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3200" b="1">
                <a:solidFill>
                  <a:schemeClr val="accent1"/>
                </a:solidFill>
              </a:rPr>
              <a:t>similarity</a:t>
            </a:r>
            <a:endParaRPr lang="de-DE" sz="32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5874603"/>
            <a:ext cx="8001000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/>
              <a:t>but we‘re normally </a:t>
            </a:r>
            <a:r>
              <a:rPr lang="de-DE" sz="2400" b="1" dirty="0"/>
              <a:t>not </a:t>
            </a:r>
            <a:r>
              <a:rPr lang="de-DE" sz="2400" dirty="0"/>
              <a:t>dealing with senses, here, more often with forms or lemmas =&gt; new vocabulary elements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8600" y="6320135"/>
            <a:ext cx="8839200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similarity assessments are </a:t>
            </a:r>
            <a:r>
              <a:rPr lang="de-DE" sz="2400" i="1" dirty="0"/>
              <a:t>the</a:t>
            </a:r>
            <a:r>
              <a:rPr lang="de-DE" sz="2400" dirty="0"/>
              <a:t> primary purpose of (word) embeddings</a:t>
            </a:r>
          </a:p>
        </p:txBody>
      </p:sp>
    </p:spTree>
    <p:extLst>
      <p:ext uri="{BB962C8B-B14F-4D97-AF65-F5344CB8AC3E}">
        <p14:creationId xmlns:p14="http://schemas.microsoft.com/office/powerpoint/2010/main" val="1440921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32" name="Oval 31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3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ContextualRelation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4841875"/>
            <a:ext cx="8229600" cy="1101725"/>
          </a:xfrm>
        </p:spPr>
        <p:txBody>
          <a:bodyPr/>
          <a:lstStyle/>
          <a:p>
            <a:r>
              <a:rPr lang="de-DE" sz="2400" dirty="0"/>
              <a:t>Collocation between ontolex:Elements</a:t>
            </a:r>
            <a:endParaRPr lang="de-DE" sz="2000" dirty="0"/>
          </a:p>
          <a:p>
            <a:r>
              <a:rPr lang="de-DE" sz="2400" dirty="0"/>
              <a:t>(distributional) similarity between embeddings</a:t>
            </a:r>
          </a:p>
          <a:p>
            <a:pPr lvl="1"/>
            <a:r>
              <a:rPr lang="de-DE" sz="2000" dirty="0"/>
              <a:t>where none are given, these can be blanks attached to ontolex:Elements via frac:embedding</a:t>
            </a:r>
          </a:p>
          <a:p>
            <a:pPr lvl="1"/>
            <a:r>
              <a:rPr lang="de-DE" sz="2000" dirty="0"/>
              <a:t>classical bags of words are infinite-dimensional vectors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49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724206" y="4438402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1266" y="2146920"/>
            <a:ext cx="1199046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 URI</a:t>
            </a:r>
          </a:p>
        </p:txBody>
      </p:sp>
      <p:cxnSp>
        <p:nvCxnSpPr>
          <p:cNvPr id="7" name="Straight Arrow Connector 6"/>
          <p:cNvCxnSpPr>
            <a:stCxn id="16" idx="3"/>
            <a:endCxn id="6" idx="1"/>
          </p:cNvCxnSpPr>
          <p:nvPr/>
        </p:nvCxnSpPr>
        <p:spPr>
          <a:xfrm>
            <a:off x="5168806" y="2320553"/>
            <a:ext cx="1012460" cy="1103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TextBox 7"/>
          <p:cNvSpPr txBox="1"/>
          <p:nvPr/>
        </p:nvSpPr>
        <p:spPr>
          <a:xfrm>
            <a:off x="5220072" y="171487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342406" y="1066800"/>
            <a:ext cx="1534394" cy="585356"/>
            <a:chOff x="4036544" y="1268760"/>
            <a:chExt cx="1534394" cy="585356"/>
          </a:xfrm>
        </p:grpSpPr>
        <p:sp>
          <p:nvSpPr>
            <p:cNvPr id="10" name="TextBox 9"/>
            <p:cNvSpPr txBox="1"/>
            <p:nvPr/>
          </p:nvSpPr>
          <p:spPr>
            <a:xfrm>
              <a:off x="4036544" y="1268760"/>
              <a:ext cx="1534394" cy="36933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rdfs:Container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2" name="Elbow Connector 11"/>
          <p:cNvCxnSpPr>
            <a:stCxn id="11" idx="3"/>
            <a:endCxn id="16" idx="0"/>
          </p:cNvCxnSpPr>
          <p:nvPr/>
        </p:nvCxnSpPr>
        <p:spPr>
          <a:xfrm rot="16200000" flipH="1">
            <a:off x="3974555" y="1755128"/>
            <a:ext cx="206732" cy="78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2"/>
          <p:cNvCxnSpPr>
            <a:stCxn id="19" idx="2"/>
            <a:endCxn id="5" idx="0"/>
          </p:cNvCxnSpPr>
          <p:nvPr/>
        </p:nvCxnSpPr>
        <p:spPr>
          <a:xfrm>
            <a:off x="1585775" y="3668380"/>
            <a:ext cx="1649" cy="77002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730561" y="3718322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rdf:_1, ...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987824" y="1858888"/>
            <a:ext cx="2180982" cy="1152128"/>
            <a:chOff x="3779912" y="2420888"/>
            <a:chExt cx="2180982" cy="1152128"/>
          </a:xfrm>
        </p:grpSpPr>
        <p:sp>
          <p:nvSpPr>
            <p:cNvPr id="16" name="TextBox 15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ContextualRelation</a:t>
              </a: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dc:description: String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rdf:value: double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sp>
          <p:nvSpPr>
            <p:cNvPr id="18" name="Isosceles Triangle 17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3299048"/>
            <a:ext cx="1228350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Collocation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Elbow Connector 19"/>
          <p:cNvCxnSpPr>
            <a:stCxn id="18" idx="3"/>
            <a:endCxn id="19" idx="0"/>
          </p:cNvCxnSpPr>
          <p:nvPr/>
        </p:nvCxnSpPr>
        <p:spPr>
          <a:xfrm rot="5400000">
            <a:off x="2700846" y="1895946"/>
            <a:ext cx="288032" cy="251817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6176390" y="3299049"/>
            <a:ext cx="1059906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Elbow Connector 21"/>
          <p:cNvCxnSpPr>
            <a:stCxn id="18" idx="3"/>
            <a:endCxn id="21" idx="0"/>
          </p:cNvCxnSpPr>
          <p:nvPr/>
        </p:nvCxnSpPr>
        <p:spPr>
          <a:xfrm rot="16200000" flipH="1">
            <a:off x="5261129" y="1853834"/>
            <a:ext cx="288033" cy="260239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6084168" y="4455192"/>
            <a:ext cx="1245854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Embedding</a:t>
            </a:r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>
            <a:off x="6706343" y="3668381"/>
            <a:ext cx="752" cy="78681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TextBox 24"/>
          <p:cNvSpPr txBox="1"/>
          <p:nvPr/>
        </p:nvSpPr>
        <p:spPr>
          <a:xfrm>
            <a:off x="6863952" y="373511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05400" y="572869"/>
            <a:ext cx="2944146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800" dirty="0"/>
              <a:t>Container modelling inspired by lexicog draft (rdf:Seq)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8000" y="2554069"/>
            <a:ext cx="2160079" cy="6463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~ rdf:Alt or rdf:Bag</a:t>
            </a:r>
          </a:p>
          <a:p>
            <a:pPr algn="ctr"/>
            <a:r>
              <a:rPr lang="de-DE" sz="1800" dirty="0"/>
              <a:t>(ordered/unordered)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8321" y="2362200"/>
            <a:ext cx="2160079" cy="64633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~ rdf:Seq or rdf:Bag</a:t>
            </a:r>
          </a:p>
          <a:p>
            <a:pPr algn="ctr"/>
            <a:r>
              <a:rPr lang="de-DE" sz="1800" dirty="0"/>
              <a:t>(ordered/unordered)</a:t>
            </a:r>
          </a:p>
        </p:txBody>
      </p:sp>
    </p:spTree>
    <p:extLst>
      <p:ext uri="{BB962C8B-B14F-4D97-AF65-F5344CB8AC3E}">
        <p14:creationId xmlns:p14="http://schemas.microsoft.com/office/powerpoint/2010/main" val="284706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Corpus Frequency</a:t>
            </a:r>
            <a:endParaRPr lang="de-D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de-DE" sz="2400" dirty="0"/>
              <a:t>Side note: „Corpus“ here is used in the original, broader sense as „structured data collection“. This can, but does not have to be a corpus in the language resource sense. It could also be, e.g., a(nother)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/>
          </a:p>
        </p:txBody>
      </p:sp>
      <p:pic>
        <p:nvPicPr>
          <p:cNvPr id="10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24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50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724206" y="4847304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1266" y="2146920"/>
            <a:ext cx="1199046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 URI</a:t>
            </a:r>
          </a:p>
        </p:txBody>
      </p:sp>
      <p:cxnSp>
        <p:nvCxnSpPr>
          <p:cNvPr id="7" name="Straight Arrow Connector 6"/>
          <p:cNvCxnSpPr>
            <a:stCxn id="16" idx="3"/>
            <a:endCxn id="6" idx="1"/>
          </p:cNvCxnSpPr>
          <p:nvPr/>
        </p:nvCxnSpPr>
        <p:spPr>
          <a:xfrm>
            <a:off x="5168806" y="2320553"/>
            <a:ext cx="1012460" cy="1103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TextBox 7"/>
          <p:cNvSpPr txBox="1"/>
          <p:nvPr/>
        </p:nvSpPr>
        <p:spPr>
          <a:xfrm>
            <a:off x="5220072" y="171487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342406" y="1066800"/>
            <a:ext cx="1534394" cy="585356"/>
            <a:chOff x="4036544" y="1268760"/>
            <a:chExt cx="1534394" cy="585356"/>
          </a:xfrm>
        </p:grpSpPr>
        <p:sp>
          <p:nvSpPr>
            <p:cNvPr id="10" name="TextBox 9"/>
            <p:cNvSpPr txBox="1"/>
            <p:nvPr/>
          </p:nvSpPr>
          <p:spPr>
            <a:xfrm>
              <a:off x="4036544" y="1268760"/>
              <a:ext cx="1534394" cy="36933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rdfs:Container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2" name="Elbow Connector 11"/>
          <p:cNvCxnSpPr>
            <a:stCxn id="11" idx="3"/>
            <a:endCxn id="16" idx="0"/>
          </p:cNvCxnSpPr>
          <p:nvPr/>
        </p:nvCxnSpPr>
        <p:spPr>
          <a:xfrm rot="16200000" flipH="1">
            <a:off x="3974555" y="1755128"/>
            <a:ext cx="206732" cy="78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2"/>
          <p:cNvCxnSpPr>
            <a:stCxn id="19" idx="2"/>
            <a:endCxn id="5" idx="0"/>
          </p:cNvCxnSpPr>
          <p:nvPr/>
        </p:nvCxnSpPr>
        <p:spPr>
          <a:xfrm>
            <a:off x="1585775" y="3668380"/>
            <a:ext cx="1649" cy="117892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730561" y="3718322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rdf:_1, ...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987824" y="1858888"/>
            <a:ext cx="2180982" cy="1152128"/>
            <a:chOff x="3779912" y="2420888"/>
            <a:chExt cx="2180982" cy="1152128"/>
          </a:xfrm>
        </p:grpSpPr>
        <p:sp>
          <p:nvSpPr>
            <p:cNvPr id="16" name="TextBox 15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ContextualRelation</a:t>
              </a: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dc:description: String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rdf:value: double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sp>
          <p:nvSpPr>
            <p:cNvPr id="18" name="Isosceles Triangle 17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3299048"/>
            <a:ext cx="1228350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Collocation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Elbow Connector 19"/>
          <p:cNvCxnSpPr>
            <a:stCxn id="18" idx="3"/>
            <a:endCxn id="19" idx="0"/>
          </p:cNvCxnSpPr>
          <p:nvPr/>
        </p:nvCxnSpPr>
        <p:spPr>
          <a:xfrm rot="5400000">
            <a:off x="2700846" y="1895946"/>
            <a:ext cx="288032" cy="251817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6176390" y="3299049"/>
            <a:ext cx="1059906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Elbow Connector 21"/>
          <p:cNvCxnSpPr>
            <a:stCxn id="18" idx="3"/>
            <a:endCxn id="21" idx="0"/>
          </p:cNvCxnSpPr>
          <p:nvPr/>
        </p:nvCxnSpPr>
        <p:spPr>
          <a:xfrm rot="16200000" flipH="1">
            <a:off x="5261129" y="1853834"/>
            <a:ext cx="288033" cy="260239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Arrow Connector 23"/>
          <p:cNvCxnSpPr>
            <a:stCxn id="21" idx="2"/>
            <a:endCxn id="31" idx="0"/>
          </p:cNvCxnSpPr>
          <p:nvPr/>
        </p:nvCxnSpPr>
        <p:spPr>
          <a:xfrm>
            <a:off x="6706343" y="3668381"/>
            <a:ext cx="22948" cy="77009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TextBox 24"/>
          <p:cNvSpPr txBox="1"/>
          <p:nvPr/>
        </p:nvSpPr>
        <p:spPr>
          <a:xfrm>
            <a:off x="6863952" y="373511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8800" y="4438471"/>
            <a:ext cx="2180982" cy="1200329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Embedding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dc:description: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dc:extent: 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Literal</a:t>
            </a:r>
          </a:p>
        </p:txBody>
      </p:sp>
      <p:cxnSp>
        <p:nvCxnSpPr>
          <p:cNvPr id="32" name="Straight Arrow Connector 31"/>
          <p:cNvCxnSpPr>
            <a:stCxn id="5" idx="3"/>
            <a:endCxn id="31" idx="1"/>
          </p:cNvCxnSpPr>
          <p:nvPr/>
        </p:nvCxnSpPr>
        <p:spPr>
          <a:xfrm>
            <a:off x="2450641" y="5031970"/>
            <a:ext cx="3188159" cy="666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TextBox 32"/>
          <p:cNvSpPr txBox="1"/>
          <p:nvPr/>
        </p:nvSpPr>
        <p:spPr>
          <a:xfrm>
            <a:off x="3413567" y="46598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embedding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84515" y="173943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638800" y="4774704"/>
            <a:ext cx="2180982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46" name="Elbow Connector 45"/>
          <p:cNvCxnSpPr>
            <a:stCxn id="31" idx="3"/>
            <a:endCxn id="6" idx="3"/>
          </p:cNvCxnSpPr>
          <p:nvPr/>
        </p:nvCxnSpPr>
        <p:spPr>
          <a:xfrm flipH="1" flipV="1">
            <a:off x="7380312" y="2331586"/>
            <a:ext cx="439470" cy="2707050"/>
          </a:xfrm>
          <a:prstGeom prst="bentConnector3">
            <a:avLst>
              <a:gd name="adj1" fmla="val -161085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780789" y="293644"/>
            <a:ext cx="1038993" cy="6207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Summary: Embeddings &amp; Contextual Relations</a:t>
            </a:r>
          </a:p>
        </p:txBody>
      </p:sp>
    </p:spTree>
    <p:extLst>
      <p:ext uri="{BB962C8B-B14F-4D97-AF65-F5344CB8AC3E}">
        <p14:creationId xmlns:p14="http://schemas.microsoft.com/office/powerpoint/2010/main" val="32640185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6553200" cy="1139825"/>
          </a:xfrm>
        </p:spPr>
        <p:txBody>
          <a:bodyPr>
            <a:normAutofit fontScale="90000"/>
          </a:bodyPr>
          <a:lstStyle/>
          <a:p>
            <a:r>
              <a:rPr lang="de-DE" dirty="0"/>
              <a:t>get all collocates for a given lexical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SELECT ?x (MAX(?strength) as ?s)</a:t>
            </a:r>
          </a:p>
          <a:p>
            <a:pPr marL="0" indent="0">
              <a:buNone/>
            </a:pPr>
            <a:r>
              <a:rPr lang="de-DE" dirty="0"/>
              <a:t>WHERE {</a:t>
            </a:r>
          </a:p>
          <a:p>
            <a:pPr marL="0" indent="0">
              <a:buNone/>
            </a:pPr>
            <a:r>
              <a:rPr lang="de-DE" dirty="0"/>
              <a:t>	?le canonicalForm/writtenRep „bucket“.</a:t>
            </a:r>
          </a:p>
          <a:p>
            <a:pPr marL="0" indent="0">
              <a:buNone/>
            </a:pPr>
            <a:r>
              <a:rPr lang="de-DE" dirty="0"/>
              <a:t>	?le ^rdfs:member ?coll.</a:t>
            </a:r>
          </a:p>
          <a:p>
            <a:pPr marL="0" indent="0">
              <a:buNone/>
            </a:pPr>
            <a:r>
              <a:rPr lang="de-DE" dirty="0"/>
              <a:t>	?coll a Collocation; rdf:value ?strength;</a:t>
            </a:r>
          </a:p>
          <a:p>
            <a:pPr marL="0" indent="0">
              <a:buNone/>
            </a:pPr>
            <a:r>
              <a:rPr lang="de-DE" dirty="0"/>
              <a:t>	rdf:member ?sim.</a:t>
            </a:r>
          </a:p>
          <a:p>
            <a:pPr marL="0" indent="0">
              <a:buNone/>
            </a:pPr>
            <a:r>
              <a:rPr lang="de-DE" dirty="0"/>
              <a:t>	FILTER(?sim!=?le)</a:t>
            </a:r>
          </a:p>
          <a:p>
            <a:pPr marL="0" indent="0">
              <a:buNone/>
            </a:pPr>
            <a:r>
              <a:rPr lang="de-DE" dirty="0"/>
              <a:t>	?sim canonicalForm/writtenRep ?x.</a:t>
            </a:r>
          </a:p>
          <a:p>
            <a:pPr marL="0" indent="0">
              <a:buNone/>
            </a:pPr>
            <a:r>
              <a:rPr lang="de-DE" dirty="0"/>
              <a:t>} GROUP BY ?x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note that we have no way of telling whether how many elements the collocation contains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5" name="Oval 4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7259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de-DE" dirty="0"/>
              <a:t>frac:Embedding</a:t>
            </a:r>
          </a:p>
          <a:p>
            <a:pPr lvl="1"/>
            <a:r>
              <a:rPr lang="de-DE" dirty="0"/>
              <a:t>more generalized than plain word embeddings, any better term?</a:t>
            </a:r>
          </a:p>
          <a:p>
            <a:r>
              <a:rPr lang="de-DE" dirty="0"/>
              <a:t>relation to lexinfo properties ?</a:t>
            </a:r>
          </a:p>
          <a:p>
            <a:r>
              <a:rPr lang="de-DE" dirty="0"/>
              <a:t>alternatives to the container modelling of contextual associations?</a:t>
            </a:r>
          </a:p>
          <a:p>
            <a:r>
              <a:rPr lang="de-DE" dirty="0"/>
              <a:t>suggested use cases:</a:t>
            </a:r>
          </a:p>
          <a:p>
            <a:pPr lvl="1"/>
            <a:r>
              <a:rPr lang="de-DE" dirty="0"/>
              <a:t>contextual relation: wrapper for corpus-based word associations (word sketches)</a:t>
            </a:r>
          </a:p>
          <a:p>
            <a:pPr lvl="1"/>
            <a:r>
              <a:rPr lang="de-DE" dirty="0"/>
              <a:t>embedding: wrapper for any kind of distributional representation, bridge to SOTA NLP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52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0350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11685" y="0"/>
            <a:ext cx="8979915" cy="1031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53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218" y="3718609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253" y="5278686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5769078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5548" y="6031468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5520190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899592" y="4010418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569473" y="4664572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2154751" y="3079295"/>
            <a:ext cx="1727302" cy="402159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811730" y="4422316"/>
            <a:ext cx="1989692" cy="159794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212395" y="4021651"/>
            <a:ext cx="1478414" cy="188799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3995936" y="4741531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55569" y="5081246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75879" y="4746522"/>
            <a:ext cx="1444626" cy="646331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URI</a:t>
            </a: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782194" y="5064697"/>
            <a:ext cx="1893685" cy="499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6498661" y="5090538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0" name="Straight Connector 19"/>
          <p:cNvCxnSpPr>
            <a:stCxn id="15" idx="1"/>
            <a:endCxn id="15" idx="3"/>
          </p:cNvCxnSpPr>
          <p:nvPr/>
        </p:nvCxnSpPr>
        <p:spPr>
          <a:xfrm>
            <a:off x="3995936" y="5064697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924200" y="3502585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attestation</a:t>
            </a:r>
          </a:p>
        </p:txBody>
      </p:sp>
      <p:cxnSp>
        <p:nvCxnSpPr>
          <p:cNvPr id="22" name="Elbow Connector 21"/>
          <p:cNvCxnSpPr>
            <a:stCxn id="5" idx="3"/>
            <a:endCxn id="56" idx="1"/>
          </p:cNvCxnSpPr>
          <p:nvPr/>
        </p:nvCxnSpPr>
        <p:spPr>
          <a:xfrm flipV="1">
            <a:off x="1875653" y="3900278"/>
            <a:ext cx="4551000" cy="2997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3995936" y="2234496"/>
            <a:ext cx="2180982" cy="1200329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Embedding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dc:description: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dc:extent: 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Literal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1567" y="24267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embedding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995936" y="2570729"/>
            <a:ext cx="2180982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6" name="Elbow Connector 25"/>
          <p:cNvCxnSpPr>
            <a:stCxn id="23" idx="3"/>
            <a:endCxn id="17" idx="0"/>
          </p:cNvCxnSpPr>
          <p:nvPr/>
        </p:nvCxnSpPr>
        <p:spPr>
          <a:xfrm>
            <a:off x="6176918" y="2834661"/>
            <a:ext cx="2221274" cy="1911861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Elbow Connector 26"/>
          <p:cNvCxnSpPr>
            <a:stCxn id="5" idx="3"/>
            <a:endCxn id="23" idx="1"/>
          </p:cNvCxnSpPr>
          <p:nvPr/>
        </p:nvCxnSpPr>
        <p:spPr>
          <a:xfrm flipV="1">
            <a:off x="1875653" y="2834661"/>
            <a:ext cx="2120283" cy="106861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TextBox 27"/>
          <p:cNvSpPr txBox="1"/>
          <p:nvPr/>
        </p:nvSpPr>
        <p:spPr>
          <a:xfrm>
            <a:off x="7315200" y="2486418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cxnSp>
        <p:nvCxnSpPr>
          <p:cNvPr id="29" name="Elbow Connector 28"/>
          <p:cNvCxnSpPr>
            <a:stCxn id="5" idx="3"/>
            <a:endCxn id="15" idx="1"/>
          </p:cNvCxnSpPr>
          <p:nvPr/>
        </p:nvCxnSpPr>
        <p:spPr>
          <a:xfrm>
            <a:off x="1875653" y="3903275"/>
            <a:ext cx="2120283" cy="1161422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TextBox 29"/>
          <p:cNvSpPr txBox="1"/>
          <p:nvPr/>
        </p:nvSpPr>
        <p:spPr>
          <a:xfrm>
            <a:off x="7291830" y="59308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9393" y="377378"/>
            <a:ext cx="1728007" cy="369332"/>
            <a:chOff x="4355976" y="1268760"/>
            <a:chExt cx="1728007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4355976" y="1268760"/>
              <a:ext cx="1534394" cy="36933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rdfs:Container</a:t>
              </a:r>
            </a:p>
          </p:txBody>
        </p:sp>
        <p:sp>
          <p:nvSpPr>
            <p:cNvPr id="33" name="Isosceles Triangle 32"/>
            <p:cNvSpPr/>
            <p:nvPr/>
          </p:nvSpPr>
          <p:spPr>
            <a:xfrm rot="16200000">
              <a:off x="5867959" y="1366706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4" name="Elbow Connector 33"/>
          <p:cNvCxnSpPr>
            <a:stCxn id="33" idx="3"/>
            <a:endCxn id="38" idx="1"/>
          </p:cNvCxnSpPr>
          <p:nvPr/>
        </p:nvCxnSpPr>
        <p:spPr>
          <a:xfrm flipV="1">
            <a:off x="2057400" y="582381"/>
            <a:ext cx="1933818" cy="95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/>
          <p:cNvCxnSpPr>
            <a:stCxn id="41" idx="2"/>
            <a:endCxn id="5" idx="0"/>
          </p:cNvCxnSpPr>
          <p:nvPr/>
        </p:nvCxnSpPr>
        <p:spPr>
          <a:xfrm>
            <a:off x="1009711" y="1858200"/>
            <a:ext cx="2725" cy="186040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6" name="TextBox 35"/>
          <p:cNvSpPr txBox="1"/>
          <p:nvPr/>
        </p:nvSpPr>
        <p:spPr>
          <a:xfrm>
            <a:off x="1319331" y="1924398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rdf:_1, ...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991218" y="120716"/>
            <a:ext cx="2180982" cy="1152128"/>
            <a:chOff x="3779912" y="2420888"/>
            <a:chExt cx="2180982" cy="1152128"/>
          </a:xfrm>
        </p:grpSpPr>
        <p:sp>
          <p:nvSpPr>
            <p:cNvPr id="38" name="TextBox 37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ContextualRelation</a:t>
              </a: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dc:description: String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rdf:value: double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sp>
          <p:nvSpPr>
            <p:cNvPr id="40" name="Isosceles Triangle 39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5536" y="1488868"/>
            <a:ext cx="1228350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Collocation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Elbow Connector 41"/>
          <p:cNvCxnSpPr>
            <a:stCxn id="40" idx="3"/>
            <a:endCxn id="41" idx="0"/>
          </p:cNvCxnSpPr>
          <p:nvPr/>
        </p:nvCxnSpPr>
        <p:spPr>
          <a:xfrm rot="5400000">
            <a:off x="2950515" y="-667959"/>
            <a:ext cx="216024" cy="409763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TextBox 42"/>
          <p:cNvSpPr txBox="1"/>
          <p:nvPr/>
        </p:nvSpPr>
        <p:spPr>
          <a:xfrm>
            <a:off x="4572000" y="1479576"/>
            <a:ext cx="1059906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Elbow Connector 43"/>
          <p:cNvCxnSpPr>
            <a:stCxn id="40" idx="3"/>
            <a:endCxn id="43" idx="0"/>
          </p:cNvCxnSpPr>
          <p:nvPr/>
        </p:nvCxnSpPr>
        <p:spPr>
          <a:xfrm rot="5400000">
            <a:off x="5001282" y="1373516"/>
            <a:ext cx="206732" cy="538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Arrow Connector 44"/>
          <p:cNvCxnSpPr>
            <a:stCxn id="43" idx="2"/>
            <a:endCxn id="23" idx="0"/>
          </p:cNvCxnSpPr>
          <p:nvPr/>
        </p:nvCxnSpPr>
        <p:spPr>
          <a:xfrm flipH="1">
            <a:off x="5086427" y="1848908"/>
            <a:ext cx="15526" cy="3855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TextBox 45"/>
          <p:cNvSpPr txBox="1"/>
          <p:nvPr/>
        </p:nvSpPr>
        <p:spPr>
          <a:xfrm>
            <a:off x="5181600" y="1839616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rdfs:member</a:t>
            </a:r>
          </a:p>
        </p:txBody>
      </p:sp>
      <p:cxnSp>
        <p:nvCxnSpPr>
          <p:cNvPr id="47" name="Elbow Connector 46"/>
          <p:cNvCxnSpPr>
            <a:stCxn id="38" idx="3"/>
            <a:endCxn id="17" idx="0"/>
          </p:cNvCxnSpPr>
          <p:nvPr/>
        </p:nvCxnSpPr>
        <p:spPr>
          <a:xfrm>
            <a:off x="6172200" y="582381"/>
            <a:ext cx="2225992" cy="4164141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Elbow Connector 49"/>
          <p:cNvCxnSpPr>
            <a:stCxn id="56" idx="3"/>
            <a:endCxn id="17" idx="0"/>
          </p:cNvCxnSpPr>
          <p:nvPr/>
        </p:nvCxnSpPr>
        <p:spPr>
          <a:xfrm>
            <a:off x="8176363" y="3900278"/>
            <a:ext cx="221829" cy="84624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TextBox 50"/>
          <p:cNvSpPr txBox="1"/>
          <p:nvPr/>
        </p:nvSpPr>
        <p:spPr>
          <a:xfrm>
            <a:off x="7215630" y="4326886"/>
            <a:ext cx="109017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95936" y="4173994"/>
            <a:ext cx="917302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Citation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04896" y="4399309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citation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426653" y="3577112"/>
            <a:ext cx="1749710" cy="646331"/>
            <a:chOff x="8176191" y="6138279"/>
            <a:chExt cx="1749710" cy="646331"/>
          </a:xfrm>
        </p:grpSpPr>
        <p:sp>
          <p:nvSpPr>
            <p:cNvPr id="56" name="TextBox 55"/>
            <p:cNvSpPr txBox="1"/>
            <p:nvPr/>
          </p:nvSpPr>
          <p:spPr>
            <a:xfrm>
              <a:off x="8176191" y="6138279"/>
              <a:ext cx="1749710" cy="646331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Attestation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quotation: string</a:t>
              </a:r>
            </a:p>
          </p:txBody>
        </p:sp>
        <p:cxnSp>
          <p:nvCxnSpPr>
            <p:cNvPr id="57" name="Straight Connector 56"/>
            <p:cNvCxnSpPr>
              <a:stCxn id="56" idx="1"/>
              <a:endCxn id="56" idx="3"/>
            </p:cNvCxnSpPr>
            <p:nvPr/>
          </p:nvCxnSpPr>
          <p:spPr>
            <a:xfrm>
              <a:off x="8176191" y="6461445"/>
              <a:ext cx="174971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</p:grpSp>
      <p:cxnSp>
        <p:nvCxnSpPr>
          <p:cNvPr id="58" name="Elbow Connector 57"/>
          <p:cNvCxnSpPr>
            <a:stCxn id="5" idx="3"/>
            <a:endCxn id="52" idx="1"/>
          </p:cNvCxnSpPr>
          <p:nvPr/>
        </p:nvCxnSpPr>
        <p:spPr>
          <a:xfrm>
            <a:off x="1875653" y="3903275"/>
            <a:ext cx="2120283" cy="45538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9" name="Elbow Connector 58"/>
          <p:cNvCxnSpPr>
            <a:stCxn id="52" idx="3"/>
            <a:endCxn id="56" idx="1"/>
          </p:cNvCxnSpPr>
          <p:nvPr/>
        </p:nvCxnSpPr>
        <p:spPr>
          <a:xfrm flipV="1">
            <a:off x="4913238" y="3900278"/>
            <a:ext cx="1513415" cy="45838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4" name="TextBox 53"/>
          <p:cNvSpPr txBox="1"/>
          <p:nvPr/>
        </p:nvSpPr>
        <p:spPr>
          <a:xfrm>
            <a:off x="5049892" y="4010418"/>
            <a:ext cx="127470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makes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Attestation</a:t>
            </a:r>
          </a:p>
        </p:txBody>
      </p:sp>
    </p:spTree>
    <p:extLst>
      <p:ext uri="{BB962C8B-B14F-4D97-AF65-F5344CB8AC3E}">
        <p14:creationId xmlns:p14="http://schemas.microsoft.com/office/powerpoint/2010/main" val="107628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to proceed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biweekly telcos, starting mid-July 2019</a:t>
            </a:r>
          </a:p>
          <a:p>
            <a:pPr lvl="1"/>
            <a:r>
              <a:rPr lang="de-DE" dirty="0"/>
              <a:t>who would commit to participate?</a:t>
            </a:r>
          </a:p>
          <a:p>
            <a:pPr lvl="2"/>
            <a:r>
              <a:rPr lang="de-DE" dirty="0"/>
              <a:t>we need 5 participants from different institutions</a:t>
            </a:r>
          </a:p>
          <a:p>
            <a:pPr lvl="1"/>
            <a:r>
              <a:rPr lang="de-DE" dirty="0"/>
              <a:t>after/alternating with morphology telcos? different slot?</a:t>
            </a:r>
          </a:p>
          <a:p>
            <a:r>
              <a:rPr lang="de-DE" dirty="0"/>
              <a:t>until then</a:t>
            </a:r>
          </a:p>
          <a:p>
            <a:pPr lvl="1"/>
            <a:r>
              <a:rPr lang="de-DE" dirty="0"/>
              <a:t>create and populate a wiki with requirements and use cases</a:t>
            </a:r>
          </a:p>
          <a:p>
            <a:pPr lvl="2"/>
            <a:r>
              <a:rPr lang="de-DE" dirty="0"/>
              <a:t>cf. morphology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54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6" name="Oval 5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11317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6CDA-A4F3-684B-B5CF-A6AF189B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1139825"/>
          </a:xfrm>
        </p:spPr>
        <p:txBody>
          <a:bodyPr/>
          <a:lstStyle/>
          <a:p>
            <a:r>
              <a:rPr lang="en-US" dirty="0"/>
              <a:t>Some more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38A18-8831-AA4D-A388-72E00207E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380922"/>
            <a:ext cx="2133600" cy="4572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55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233762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56</a:t>
            </a:fld>
            <a:endParaRPr lang="de-DE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6696075" cy="457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8" name="Oval 7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8237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introduce corpus-specific frequency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57</a:t>
            </a:fld>
            <a:endParaRPr lang="de-DE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79538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7" name="Oval 6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6856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58</a:t>
            </a:fld>
            <a:endParaRPr lang="de-DE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943225"/>
            <a:ext cx="77533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additional restrictions =&gt; frequency classes for specific sub-corpora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8" name="Oval 7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15499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6400800" cy="1139825"/>
          </a:xfrm>
        </p:spPr>
        <p:txBody>
          <a:bodyPr/>
          <a:lstStyle/>
          <a:p>
            <a:r>
              <a:rPr lang="de-DE" dirty="0"/>
              <a:t>Simplifications: Resource-specific embedding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4572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59</a:t>
            </a:fld>
            <a:endParaRPr lang="de-DE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6821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1" name="Oval 10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763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FrAC – Motivation: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19600"/>
            <a:ext cx="8305800" cy="1711325"/>
          </a:xfrm>
        </p:spPr>
        <p:txBody>
          <a:bodyPr/>
          <a:lstStyle/>
          <a:p>
            <a:r>
              <a:rPr lang="de-DE" dirty="0"/>
              <a:t>There‘s no easy way</a:t>
            </a:r>
          </a:p>
          <a:p>
            <a:pPr lvl="1"/>
            <a:r>
              <a:rPr lang="de-DE" dirty="0"/>
              <a:t>not in(to) lexicography module</a:t>
            </a:r>
          </a:p>
          <a:p>
            <a:pPr lvl="2"/>
            <a:r>
              <a:rPr lang="de-DE" dirty="0"/>
              <a:t>frequency </a:t>
            </a:r>
            <a:r>
              <a:rPr lang="de-DE" i="1" dirty="0"/>
              <a:t>is</a:t>
            </a:r>
            <a:r>
              <a:rPr lang="de-DE" dirty="0"/>
              <a:t> lexicographically relevant, </a:t>
            </a:r>
            <a:r>
              <a:rPr lang="de-DE" b="1" dirty="0"/>
              <a:t>but </a:t>
            </a:r>
            <a:r>
              <a:rPr lang="de-DE" dirty="0"/>
              <a:t>not only there</a:t>
            </a:r>
          </a:p>
          <a:p>
            <a:pPr lvl="1"/>
            <a:r>
              <a:rPr lang="de-DE" dirty="0"/>
              <a:t>can only be defined relative to a corpus, i.e., reification</a:t>
            </a:r>
          </a:p>
          <a:p>
            <a:pPr lvl="2"/>
            <a:r>
              <a:rPr lang="de-DE" dirty="0"/>
              <a:t>not a plain lexinfo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</a:t>
            </a:fld>
            <a:endParaRPr lang="de-DE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6900863" cy="32920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9" name="Group 8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0" name="Oval 9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397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FrAC – Motivation: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19600"/>
            <a:ext cx="8305800" cy="1711325"/>
          </a:xfrm>
        </p:spPr>
        <p:txBody>
          <a:bodyPr/>
          <a:lstStyle/>
          <a:p>
            <a:r>
              <a:rPr lang="de-DE" dirty="0"/>
              <a:t>There‘s no easy way</a:t>
            </a:r>
          </a:p>
          <a:p>
            <a:pPr lvl="1"/>
            <a:r>
              <a:rPr lang="de-DE" dirty="0"/>
              <a:t>not in(to) lexicography module</a:t>
            </a:r>
          </a:p>
          <a:p>
            <a:pPr lvl="2"/>
            <a:r>
              <a:rPr lang="de-DE" dirty="0"/>
              <a:t>frequency </a:t>
            </a:r>
            <a:r>
              <a:rPr lang="de-DE" i="1" dirty="0"/>
              <a:t>is</a:t>
            </a:r>
            <a:r>
              <a:rPr lang="de-DE" dirty="0"/>
              <a:t> lexicographically relevant, </a:t>
            </a:r>
            <a:r>
              <a:rPr lang="de-DE" b="1" dirty="0"/>
              <a:t>but </a:t>
            </a:r>
            <a:r>
              <a:rPr lang="de-DE" dirty="0"/>
              <a:t>not only there</a:t>
            </a:r>
          </a:p>
          <a:p>
            <a:pPr lvl="1"/>
            <a:r>
              <a:rPr lang="de-DE" dirty="0"/>
              <a:t>can only be defined relative to a corpus, i.e., reification</a:t>
            </a:r>
          </a:p>
          <a:p>
            <a:pPr lvl="2"/>
            <a:r>
              <a:rPr lang="de-DE" dirty="0"/>
              <a:t>not a plain lexinfo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</a:t>
            </a:fld>
            <a:endParaRPr lang="de-DE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6900863" cy="32920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810000" y="1847671"/>
            <a:ext cx="5105400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800" dirty="0"/>
              <a:t>BTW: We </a:t>
            </a:r>
            <a:r>
              <a:rPr lang="de-DE" sz="1800" b="1" i="1" dirty="0"/>
              <a:t>still </a:t>
            </a:r>
            <a:r>
              <a:rPr lang="de-DE" sz="1800" dirty="0"/>
              <a:t>don‘t have a solution for that</a:t>
            </a:r>
          </a:p>
          <a:p>
            <a:pPr algn="ctr"/>
            <a:r>
              <a:rPr lang="de-DE" sz="1800" dirty="0"/>
              <a:t>original use case annotation engineering</a:t>
            </a:r>
          </a:p>
          <a:p>
            <a:pPr algn="ctr"/>
            <a:r>
              <a:rPr lang="de-DE" sz="1800" dirty="0"/>
              <a:t>(Chiarcos &amp; Fäth@LDK-2019)</a:t>
            </a:r>
          </a:p>
          <a:p>
            <a:pPr algn="ctr"/>
            <a:r>
              <a:rPr lang="de-DE" sz="1800" dirty="0"/>
              <a:t>so far without frequency-based disambiguation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1" name="Oval 10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293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FrAC – Beyond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275"/>
            <a:ext cx="8229600" cy="4530725"/>
          </a:xfrm>
        </p:spPr>
        <p:txBody>
          <a:bodyPr/>
          <a:lstStyle/>
          <a:p>
            <a:r>
              <a:rPr lang="de-DE" sz="2800" dirty="0"/>
              <a:t>frequency can only be defined relative to a corpus</a:t>
            </a:r>
            <a:endParaRPr lang="de-DE" sz="2400" dirty="0"/>
          </a:p>
          <a:p>
            <a:pPr>
              <a:buFont typeface="Symbol"/>
              <a:buChar char="Þ"/>
            </a:pPr>
            <a:r>
              <a:rPr lang="de-DE" sz="2800" dirty="0"/>
              <a:t>if we need to provide novel vocabulary anyway, other, corpus-related information can be included here, too</a:t>
            </a:r>
          </a:p>
          <a:p>
            <a:pPr lvl="1"/>
            <a:r>
              <a:rPr lang="de-DE" sz="2400" dirty="0"/>
              <a:t>Leiden f2f meeting</a:t>
            </a:r>
          </a:p>
          <a:p>
            <a:pPr lvl="2"/>
            <a:r>
              <a:rPr lang="de-DE" sz="2000" dirty="0"/>
              <a:t>attestations (originally suggested for </a:t>
            </a:r>
            <a:r>
              <a:rPr lang="de-DE" sz="2000" i="1" dirty="0"/>
              <a:t>lexicog</a:t>
            </a:r>
            <a:r>
              <a:rPr lang="de-DE" sz="2000" dirty="0"/>
              <a:t> module)</a:t>
            </a:r>
          </a:p>
          <a:p>
            <a:pPr lvl="1"/>
            <a:r>
              <a:rPr lang="de-DE" sz="2400" dirty="0"/>
              <a:t>corpus-derived information for digital lexicography</a:t>
            </a:r>
          </a:p>
          <a:p>
            <a:pPr lvl="2">
              <a:tabLst>
                <a:tab pos="6364288" algn="l"/>
              </a:tabLst>
            </a:pPr>
            <a:r>
              <a:rPr lang="de-DE" sz="2000" dirty="0"/>
              <a:t>collocations</a:t>
            </a:r>
            <a:r>
              <a:rPr lang="de-DE" sz="2400" dirty="0"/>
              <a:t>	(and NLP)</a:t>
            </a:r>
          </a:p>
          <a:p>
            <a:pPr lvl="2"/>
            <a:r>
              <a:rPr lang="de-DE" sz="2000" dirty="0"/>
              <a:t>distributional similarity (clusters) [as produced by common tools]</a:t>
            </a:r>
          </a:p>
          <a:p>
            <a:pPr lvl="1"/>
            <a:r>
              <a:rPr lang="de-DE" sz="2400" dirty="0"/>
              <a:t>SOTA NLP resources (beyond lexicography)</a:t>
            </a:r>
          </a:p>
          <a:p>
            <a:pPr lvl="2">
              <a:tabLst>
                <a:tab pos="2514600" algn="l"/>
                <a:tab pos="2868613" algn="l"/>
                <a:tab pos="2957513" algn="l"/>
              </a:tabLst>
            </a:pPr>
            <a:r>
              <a:rPr lang="de-DE" sz="2000" dirty="0"/>
              <a:t>embeddings?	(esp., sense embeddings, cf. Rothe &amp; Schütze 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9" name="Oval 8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624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 in EPSD2</a:t>
            </a:r>
            <a:br>
              <a:rPr lang="de-DE" dirty="0"/>
            </a:b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9</a:t>
            </a:fld>
            <a:endParaRPr lang="de-DE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54"/>
          <a:stretch/>
        </p:blipFill>
        <p:spPr bwMode="auto">
          <a:xfrm>
            <a:off x="381000" y="1600200"/>
            <a:ext cx="7194550" cy="44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1143000"/>
            <a:ext cx="11306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frequency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71600" y="1327666"/>
            <a:ext cx="457200" cy="2725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91855" y="773668"/>
            <a:ext cx="437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hlinkClick r:id="rId3"/>
              </a:rPr>
              <a:t>http://oracc.museum.upenn.edu/epsd2/sux</a:t>
            </a:r>
            <a:r>
              <a:rPr lang="de-DE" sz="18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195503"/>
            <a:ext cx="3813736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/>
              <a:t>corpus-based lexicography</a:t>
            </a:r>
          </a:p>
          <a:p>
            <a:r>
              <a:rPr lang="de-DE" sz="1800" dirty="0"/>
              <a:t>taking corpus frequencies into account</a:t>
            </a:r>
          </a:p>
          <a:p>
            <a:r>
              <a:rPr lang="de-DE" sz="1800" dirty="0"/>
              <a:t>(at least, displaying them)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80748"/>
            <a:ext cx="6157372" cy="182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 bwMode="auto">
          <a:xfrm>
            <a:off x="948734" y="32004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de-DE" dirty="0"/>
              <a:t>Corpus Frequency in NoSketchEngine</a:t>
            </a:r>
          </a:p>
          <a:p>
            <a:pPr algn="r"/>
            <a:r>
              <a:rPr lang="de-DE" sz="1800" dirty="0">
                <a:hlinkClick r:id="rId5"/>
              </a:rPr>
              <a:t>https://www.sketchengine.eu/nosketch-engine/</a:t>
            </a:r>
            <a:r>
              <a:rPr lang="de-DE" sz="1800" dirty="0"/>
              <a:t> </a:t>
            </a:r>
            <a:br>
              <a:rPr lang="de-DE" dirty="0"/>
            </a:b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73552" y="4041704"/>
            <a:ext cx="2596095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/>
              <a:t>basically for everything</a:t>
            </a:r>
          </a:p>
          <a:p>
            <a:r>
              <a:rPr lang="de-DE" sz="1800" dirty="0"/>
              <a:t>that you could find in</a:t>
            </a:r>
          </a:p>
          <a:p>
            <a:r>
              <a:rPr lang="de-DE" sz="1800" dirty="0"/>
              <a:t>a corpus</a:t>
            </a:r>
          </a:p>
          <a:p>
            <a:pPr marL="285750" indent="-285750">
              <a:buFont typeface="Symbol"/>
              <a:buChar char="Þ"/>
            </a:pPr>
            <a:r>
              <a:rPr lang="de-DE" sz="1800" dirty="0"/>
              <a:t>informs lexicographers</a:t>
            </a:r>
          </a:p>
          <a:p>
            <a:r>
              <a:rPr lang="de-DE" sz="1800" dirty="0"/>
              <a:t>about commonness, etc.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10400" y="76200"/>
            <a:ext cx="2016483" cy="762000"/>
            <a:chOff x="6705600" y="76200"/>
            <a:chExt cx="2321283" cy="990600"/>
          </a:xfrm>
        </p:grpSpPr>
        <p:sp>
          <p:nvSpPr>
            <p:cNvPr id="13" name="Oval 12"/>
            <p:cNvSpPr/>
            <p:nvPr/>
          </p:nvSpPr>
          <p:spPr>
            <a:xfrm>
              <a:off x="6858000" y="130278"/>
              <a:ext cx="2168883" cy="22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2" descr="http://acoli.informatik.uni-frankfurt.de/img/acoli-lowres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6200"/>
              <a:ext cx="2321283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59943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 algn="ctr">
          <a:defRPr sz="1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41</TotalTime>
  <Words>3019</Words>
  <Application>Microsoft Macintosh PowerPoint</Application>
  <PresentationFormat>On-screen Show (4:3)</PresentationFormat>
  <Paragraphs>642</Paragraphs>
  <Slides>59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Cambria Math</vt:lpstr>
      <vt:lpstr>Garamond</vt:lpstr>
      <vt:lpstr>Symbol</vt:lpstr>
      <vt:lpstr>Tahoma</vt:lpstr>
      <vt:lpstr>Wingdings</vt:lpstr>
      <vt:lpstr>Kante</vt:lpstr>
      <vt:lpstr>1_Office Theme</vt:lpstr>
      <vt:lpstr>Towards an Ontolex-Lemon module for  Frequency, Attestations and Corpus Information (FrAC)</vt:lpstr>
      <vt:lpstr>Towards an Ontolex-Lemon module for Frequency, Attestations and Corpus Information</vt:lpstr>
      <vt:lpstr>Towards an Ontolex-Lemon module for Frequency, Attestations and Corpus Information</vt:lpstr>
      <vt:lpstr>Next steps</vt:lpstr>
      <vt:lpstr>Corpus Frequency</vt:lpstr>
      <vt:lpstr>FrAC – Motivation: Frequency</vt:lpstr>
      <vt:lpstr>FrAC – Motivation: Frequency</vt:lpstr>
      <vt:lpstr>FrAC – Beyond Frequency</vt:lpstr>
      <vt:lpstr>Corpus Frequency in EPSD2 </vt:lpstr>
      <vt:lpstr>Corpus Frequency</vt:lpstr>
      <vt:lpstr>Corpus Frequency in EPSD2 </vt:lpstr>
      <vt:lpstr>Corpus Frequency beyond lexical entries</vt:lpstr>
      <vt:lpstr>Corpus Frequency</vt:lpstr>
      <vt:lpstr>Corpus Frequency</vt:lpstr>
      <vt:lpstr>Corpus Frequency</vt:lpstr>
      <vt:lpstr>Corpus Frequency</vt:lpstr>
      <vt:lpstr>Simplifications</vt:lpstr>
      <vt:lpstr>Simplifications</vt:lpstr>
      <vt:lpstr>Frequency: Discussion</vt:lpstr>
      <vt:lpstr>Attestations</vt:lpstr>
      <vt:lpstr>Attestations</vt:lpstr>
      <vt:lpstr>attestations after Depuydt &amp; de Does 2018</vt:lpstr>
      <vt:lpstr>attestations after Khan &amp; Boschetti (2018)</vt:lpstr>
      <vt:lpstr>attestations: proposal for a minimal consensus (Nov 2018)</vt:lpstr>
      <vt:lpstr>PowerPoint Presentation</vt:lpstr>
      <vt:lpstr>Attestations: initial discussion</vt:lpstr>
      <vt:lpstr>Attestations: initial discussion</vt:lpstr>
      <vt:lpstr>Attestations: initial discussion</vt:lpstr>
      <vt:lpstr>Attestations: initial discussion</vt:lpstr>
      <vt:lpstr>Attestation: Discussion</vt:lpstr>
      <vt:lpstr>Embeddings</vt:lpstr>
      <vt:lpstr>Embeddings</vt:lpstr>
      <vt:lpstr>Embeddings: Co-occurrence</vt:lpstr>
      <vt:lpstr>Word Embeddings</vt:lpstr>
      <vt:lpstr>Sense Embeddings</vt:lpstr>
      <vt:lpstr>Embeddings in OntoLex</vt:lpstr>
      <vt:lpstr>Embedding</vt:lpstr>
      <vt:lpstr>PowerPoint Presentation</vt:lpstr>
      <vt:lpstr>Simplifications: Resource-specific embedding class</vt:lpstr>
      <vt:lpstr>Afterthoughts on embeddings</vt:lpstr>
      <vt:lpstr> Discussing embeddings</vt:lpstr>
      <vt:lpstr>Corpus-based Associations</vt:lpstr>
      <vt:lpstr>Corpus-based associations</vt:lpstr>
      <vt:lpstr>Corpus-based associations</vt:lpstr>
      <vt:lpstr>Corpus-based associations (Wortschatz)</vt:lpstr>
      <vt:lpstr>Corpus-based associations (Wortschatz)</vt:lpstr>
      <vt:lpstr>Corpus-based associations (Wortschatz)</vt:lpstr>
      <vt:lpstr>Corpus-based associations (Wortschatz)</vt:lpstr>
      <vt:lpstr>ContextualRelation</vt:lpstr>
      <vt:lpstr>Summary: Embeddings &amp; Contextual Relations</vt:lpstr>
      <vt:lpstr>get all collocates for a given lexical entry</vt:lpstr>
      <vt:lpstr>Discussion</vt:lpstr>
      <vt:lpstr>PowerPoint Presentation</vt:lpstr>
      <vt:lpstr>How to proceed ...</vt:lpstr>
      <vt:lpstr>Some more details</vt:lpstr>
      <vt:lpstr>Corpus Frequency</vt:lpstr>
      <vt:lpstr>Simplifications</vt:lpstr>
      <vt:lpstr>Simplifications</vt:lpstr>
      <vt:lpstr>Simplifications: Resource-specific embedding class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Max Ionov</cp:lastModifiedBy>
  <cp:revision>747</cp:revision>
  <cp:lastPrinted>2015-03-15T18:01:39Z</cp:lastPrinted>
  <dcterms:created xsi:type="dcterms:W3CDTF">2012-04-27T04:26:24Z</dcterms:created>
  <dcterms:modified xsi:type="dcterms:W3CDTF">2019-05-19T22:35:05Z</dcterms:modified>
</cp:coreProperties>
</file>