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4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6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0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3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3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19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183701" y="1675037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755157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149347" y="275515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2755157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868830" y="275515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3934075" y="20443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0"/>
          </p:cNvCxnSpPr>
          <p:nvPr/>
        </p:nvCxnSpPr>
        <p:spPr>
          <a:xfrm rot="5400000">
            <a:off x="2259040" y="972110"/>
            <a:ext cx="494764" cy="30713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0"/>
          </p:cNvCxnSpPr>
          <p:nvPr/>
        </p:nvCxnSpPr>
        <p:spPr>
          <a:xfrm rot="16200000" flipH="1">
            <a:off x="4378111" y="1924368"/>
            <a:ext cx="494765" cy="11668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0"/>
          </p:cNvCxnSpPr>
          <p:nvPr/>
        </p:nvCxnSpPr>
        <p:spPr>
          <a:xfrm rot="16200000" flipH="1">
            <a:off x="5582994" y="719486"/>
            <a:ext cx="494764" cy="35765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0"/>
          </p:cNvCxnSpPr>
          <p:nvPr/>
        </p:nvCxnSpPr>
        <p:spPr>
          <a:xfrm rot="5400000">
            <a:off x="3224388" y="1937458"/>
            <a:ext cx="494765" cy="11406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49347" y="2044369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used to exist </a:t>
            </a:r>
          </a:p>
          <a:p>
            <a:r>
              <a:rPr lang="de-DE" sz="1050" dirty="0" smtClean="0"/>
              <a:t>in Monnet/lemon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53605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get all collocates for a given lexent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SELECT ?z (MAX(?strength) as ?s)</a:t>
            </a:r>
          </a:p>
          <a:p>
            <a:pPr marL="0" indent="0">
              <a:buNone/>
            </a:pPr>
            <a:r>
              <a:rPr lang="de-DE" dirty="0" smtClean="0"/>
              <a:t>WHERE 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?le canonicalForm/writtenRep „bucket“.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?le ^(lexicalSense|lexicalForm|lexicalConcept) ?x.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?x ^rdf:first/(^rdf:rest)* ?coll.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?coll a Collocation; rdf:value ?strength;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rdf:rest*/rdf:first ?y. FILTER(?x!=?y)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?y (^(lexicalSense|lexicalForm|lexicalConcept))? ?sim.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?sim a LexicalEntry; lexicalForm/writtenRep ?z.</a:t>
            </a:r>
          </a:p>
          <a:p>
            <a:pPr marL="0" indent="0">
              <a:buNone/>
            </a:pPr>
            <a:r>
              <a:rPr lang="de-DE" dirty="0" smtClean="0"/>
              <a:t>} GROUP BY ?sim</a:t>
            </a:r>
          </a:p>
        </p:txBody>
      </p:sp>
    </p:spTree>
    <p:extLst>
      <p:ext uri="{BB962C8B-B14F-4D97-AF65-F5344CB8AC3E}">
        <p14:creationId xmlns:p14="http://schemas.microsoft.com/office/powerpoint/2010/main" val="309238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list-based model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minimal module-specific vocabulary elements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contra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not OWL-compliant</a:t>
            </a:r>
          </a:p>
          <a:p>
            <a:r>
              <a:rPr lang="de-DE" dirty="0" smtClean="0"/>
              <a:t>no RDFS validation (indirect depencies)</a:t>
            </a:r>
          </a:p>
          <a:p>
            <a:r>
              <a:rPr lang="de-DE" dirty="0" smtClean="0"/>
              <a:t>verbose in querying and retrieval (property paths with transitive closure of rdf:rest)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5373216"/>
            <a:ext cx="662245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I‘m totally pragmatic about this, the list-based modelling follows the </a:t>
            </a:r>
          </a:p>
          <a:p>
            <a:r>
              <a:rPr lang="de-DE" dirty="0" smtClean="0"/>
              <a:t>current lexicog approach (all the critiques apply to this one too)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411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attestations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whatever fahad and katrien come up with</a:t>
            </a:r>
          </a:p>
          <a:p>
            <a:pPr lvl="1"/>
            <a:r>
              <a:rPr lang="de-DE" dirty="0" smtClean="0"/>
              <a:t>but like frequency, attestations can in principle be connected with anything in lemon</a:t>
            </a:r>
          </a:p>
          <a:p>
            <a:pPr lvl="2"/>
            <a:r>
              <a:rPr lang="de-DE" dirty="0" smtClean="0"/>
              <a:t>another reason to revive ontolex:Element</a:t>
            </a:r>
          </a:p>
          <a:p>
            <a:pPr marL="571500" indent="-457200"/>
            <a:r>
              <a:rPr lang="de-DE" dirty="0" smtClean="0"/>
              <a:t>BTW</a:t>
            </a:r>
            <a:endParaRPr lang="de-DE" dirty="0"/>
          </a:p>
          <a:p>
            <a:pPr marL="514350" lvl="1" indent="0">
              <a:buNone/>
            </a:pPr>
            <a:r>
              <a:rPr lang="de-DE" dirty="0" smtClean="0"/>
              <a:t>instead of ontolex:Element, we can just introduce a superclass </a:t>
            </a:r>
            <a:r>
              <a:rPr lang="de-DE" i="1" dirty="0" smtClean="0"/>
              <a:t>CountableElement </a:t>
            </a:r>
            <a:r>
              <a:rPr lang="de-DE" dirty="0" smtClean="0"/>
              <a:t>in the module, but if this is defined as a superclass of core classes, this becomes weird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22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afterthoughts on embeddings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wrt. embeddings and RDF, we most not confuse the following two aspects: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vector processing / machine learning</a:t>
            </a:r>
          </a:p>
          <a:p>
            <a:pPr marL="857250" lvl="2" indent="0">
              <a:buNone/>
            </a:pPr>
            <a:r>
              <a:rPr lang="de-DE" dirty="0" smtClean="0"/>
              <a:t>requires encoding structured data in embeddings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embedding publication and sharing</a:t>
            </a:r>
          </a:p>
          <a:p>
            <a:pPr marL="857250" lvl="2" indent="0">
              <a:buNone/>
            </a:pPr>
            <a:r>
              <a:rPr lang="de-DE" dirty="0" smtClean="0"/>
              <a:t>requires interoperable representation of embeddings</a:t>
            </a:r>
          </a:p>
          <a:p>
            <a:r>
              <a:rPr lang="de-DE" dirty="0" smtClean="0"/>
              <a:t>current research on RDF embeddings solely focuses on processing (1)</a:t>
            </a:r>
          </a:p>
          <a:p>
            <a:pPr lvl="1"/>
            <a:r>
              <a:rPr lang="de-DE" dirty="0" smtClean="0"/>
              <a:t>here, we are interested in resource sharing and access (2), </a:t>
            </a:r>
            <a:r>
              <a:rPr lang="de-DE" i="1" dirty="0" smtClean="0"/>
              <a:t>not </a:t>
            </a:r>
            <a:r>
              <a:rPr lang="de-DE" dirty="0" smtClean="0"/>
              <a:t>in processing. of course, subsequent processing of embeddings requires a machine learning component, but here, we are ignorant on whether this is called as an external SERVICE or whether the entire data set is encoded in a vector representation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22793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218" y="4283804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336048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633372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5930696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6228020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65313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862151" y="5014612"/>
            <a:ext cx="651554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991327" y="3885437"/>
            <a:ext cx="948878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546521" y="5330243"/>
            <a:ext cx="1246202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669492" y="4207271"/>
            <a:ext cx="1543526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4798893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937313" y="4717593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73354" y="4942909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4" idx="3"/>
            <a:endCxn id="17" idx="1"/>
          </p:cNvCxnSpPr>
          <p:nvPr/>
        </p:nvCxnSpPr>
        <p:spPr>
          <a:xfrm>
            <a:off x="5782194" y="5122059"/>
            <a:ext cx="1191160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8094" y="4654877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5122059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4200" y="4222829"/>
            <a:ext cx="95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attested</a:t>
            </a:r>
            <a:endParaRPr lang="de-DE" i="1" dirty="0"/>
          </a:p>
        </p:txBody>
      </p:sp>
      <p:cxnSp>
        <p:nvCxnSpPr>
          <p:cNvPr id="27" name="Elbow Connector 26"/>
          <p:cNvCxnSpPr>
            <a:stCxn id="4" idx="3"/>
            <a:endCxn id="30" idx="1"/>
          </p:cNvCxnSpPr>
          <p:nvPr/>
        </p:nvCxnSpPr>
        <p:spPr>
          <a:xfrm>
            <a:off x="1875653" y="4468470"/>
            <a:ext cx="2120283" cy="15504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443885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2" name="TextBox 31"/>
          <p:cNvSpPr txBox="1"/>
          <p:nvPr/>
        </p:nvSpPr>
        <p:spPr>
          <a:xfrm>
            <a:off x="3995936" y="3310532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2833311" y="350274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5936" y="3646765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2" idx="3"/>
            <a:endCxn id="17" idx="0"/>
          </p:cNvCxnSpPr>
          <p:nvPr/>
        </p:nvCxnSpPr>
        <p:spPr>
          <a:xfrm>
            <a:off x="6176918" y="3910697"/>
            <a:ext cx="1395959" cy="103221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875653" y="3910697"/>
            <a:ext cx="2120283" cy="55777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77738" y="400680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>
            <a:off x="1875653" y="4468470"/>
            <a:ext cx="2120283" cy="65358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29812" y="1792863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54" name="Group 53"/>
          <p:cNvGrpSpPr/>
          <p:nvPr/>
        </p:nvGrpSpPr>
        <p:grpSpPr>
          <a:xfrm>
            <a:off x="329393" y="1453414"/>
            <a:ext cx="1074255" cy="369332"/>
            <a:chOff x="4355976" y="1268760"/>
            <a:chExt cx="1074255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 flipV="1">
            <a:off x="1403648" y="1658417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>
            <a:off x="1009711" y="2934236"/>
            <a:ext cx="2725" cy="1349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19331" y="3000434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51720" y="1196752"/>
            <a:ext cx="2180982" cy="1152128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5536" y="2564904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980766" y="1377826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72000" y="2555612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031532" y="1485191"/>
            <a:ext cx="206732" cy="19341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 flipH="1">
            <a:off x="5086427" y="2924944"/>
            <a:ext cx="15526" cy="38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07768" y="2915652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78" name="Elbow Connector 77"/>
          <p:cNvCxnSpPr>
            <a:stCxn id="61" idx="3"/>
            <a:endCxn id="17" idx="0"/>
          </p:cNvCxnSpPr>
          <p:nvPr/>
        </p:nvCxnSpPr>
        <p:spPr>
          <a:xfrm>
            <a:off x="4232702" y="1658417"/>
            <a:ext cx="3340175" cy="328449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815317" y="126519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75656" y="611396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2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in principle, every lemon core concept can be represented by/augmented with an embedding</a:t>
            </a:r>
          </a:p>
          <a:p>
            <a:pPr lvl="1"/>
            <a:r>
              <a:rPr lang="de-DE" dirty="0" smtClean="0"/>
              <a:t>forms</a:t>
            </a:r>
          </a:p>
          <a:p>
            <a:pPr lvl="2"/>
            <a:r>
              <a:rPr lang="de-DE" dirty="0" smtClean="0"/>
              <a:t>phonological/graphological vectors</a:t>
            </a:r>
          </a:p>
          <a:p>
            <a:pPr lvl="2"/>
            <a:r>
              <a:rPr lang="de-DE" dirty="0" smtClean="0"/>
              <a:t>plain word embeddings</a:t>
            </a:r>
          </a:p>
          <a:p>
            <a:pPr lvl="1"/>
            <a:r>
              <a:rPr lang="de-DE" dirty="0" smtClean="0"/>
              <a:t>lexical entries</a:t>
            </a:r>
          </a:p>
          <a:p>
            <a:pPr lvl="2"/>
            <a:r>
              <a:rPr lang="de-DE" dirty="0" smtClean="0"/>
              <a:t>word and phrase embeddings on a lemmatized corpus</a:t>
            </a:r>
          </a:p>
          <a:p>
            <a:pPr lvl="1"/>
            <a:r>
              <a:rPr lang="de-DE" dirty="0" smtClean="0"/>
              <a:t>lexical senses</a:t>
            </a:r>
          </a:p>
          <a:p>
            <a:pPr lvl="2"/>
            <a:r>
              <a:rPr lang="de-DE" dirty="0" smtClean="0"/>
              <a:t>cf. sense embeddings paper</a:t>
            </a:r>
          </a:p>
          <a:p>
            <a:pPr lvl="1"/>
            <a:r>
              <a:rPr lang="de-DE" dirty="0" smtClean="0"/>
              <a:t>lexical concepts</a:t>
            </a:r>
          </a:p>
          <a:p>
            <a:pPr lvl="2"/>
            <a:r>
              <a:rPr lang="de-DE" dirty="0" smtClean="0"/>
              <a:t>cf. sense embeddings paper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8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to identify and compare embeddings, we need</a:t>
            </a:r>
          </a:p>
          <a:p>
            <a:pPr lvl="1"/>
            <a:r>
              <a:rPr lang="de-DE" dirty="0" smtClean="0"/>
              <a:t>procedure/method (as free text, can be contextually determined or in another</a:t>
            </a:r>
            <a:r>
              <a:rPr lang="de-DE" dirty="0"/>
              <a:t> </a:t>
            </a:r>
            <a:r>
              <a:rPr lang="de-DE" dirty="0" smtClean="0"/>
              <a:t>way; if contextually, then in different ways, CBOW, SKIP-GRAM, etc.)</a:t>
            </a:r>
          </a:p>
          <a:p>
            <a:pPr lvl="2"/>
            <a:r>
              <a:rPr lang="de-DE" dirty="0" smtClean="0"/>
              <a:t>dc:description (?)</a:t>
            </a:r>
          </a:p>
          <a:p>
            <a:pPr lvl="1"/>
            <a:r>
              <a:rPr lang="de-DE" dirty="0" smtClean="0"/>
              <a:t>corpus (if contextually determined)</a:t>
            </a:r>
          </a:p>
          <a:p>
            <a:pPr lvl="2"/>
            <a:r>
              <a:rPr lang="de-DE" dirty="0" smtClean="0"/>
              <a:t>dc:source</a:t>
            </a:r>
          </a:p>
          <a:p>
            <a:pPr lvl="1"/>
            <a:r>
              <a:rPr lang="de-DE" dirty="0" smtClean="0"/>
              <a:t>dimensionality</a:t>
            </a:r>
          </a:p>
          <a:p>
            <a:pPr lvl="2"/>
            <a:r>
              <a:rPr lang="de-DE" dirty="0" smtClean="0"/>
              <a:t>dc:extent (?)</a:t>
            </a:r>
          </a:p>
          <a:p>
            <a:pPr>
              <a:buFont typeface="Symbol"/>
              <a:buChar char="Þ"/>
            </a:pPr>
            <a:r>
              <a:rPr lang="de-DE" dirty="0" smtClean="0"/>
              <a:t>cannot just be a plain property, but requires reification =&gt; Embedding must be a Concept</a:t>
            </a:r>
          </a:p>
          <a:p>
            <a:pPr marL="457200" lvl="1" indent="0">
              <a:buNone/>
            </a:pPr>
            <a:r>
              <a:rPr lang="de-DE" dirty="0" smtClean="0"/>
              <a:t>btw: instead of Embedding, we could also just call it „Vector“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479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representation of Embeddings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699628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160341" y="3779748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151079" y="4283804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2151079" y="4787860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2151079" y="5291916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1691680" y="306896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1"/>
          </p:cNvCxnSpPr>
          <p:nvPr/>
        </p:nvCxnSpPr>
        <p:spPr>
          <a:xfrm rot="16200000" flipH="1">
            <a:off x="1640301" y="3444374"/>
            <a:ext cx="679430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1"/>
          </p:cNvCxnSpPr>
          <p:nvPr/>
        </p:nvCxnSpPr>
        <p:spPr>
          <a:xfrm rot="16200000" flipH="1">
            <a:off x="1383642" y="3701033"/>
            <a:ext cx="1183486" cy="3513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1"/>
          </p:cNvCxnSpPr>
          <p:nvPr/>
        </p:nvCxnSpPr>
        <p:spPr>
          <a:xfrm rot="16200000" flipH="1">
            <a:off x="1131614" y="3953061"/>
            <a:ext cx="1687542" cy="3513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1"/>
          </p:cNvCxnSpPr>
          <p:nvPr/>
        </p:nvCxnSpPr>
        <p:spPr>
          <a:xfrm rot="16200000" flipH="1">
            <a:off x="879586" y="4205089"/>
            <a:ext cx="2191598" cy="3513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79912" y="2300679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>
            <a:off x="2667741" y="2884294"/>
            <a:ext cx="1112171" cy="16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5776" y="227687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73354" y="2708920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 flipV="1">
            <a:off x="5960894" y="2893586"/>
            <a:ext cx="1012460" cy="7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2160" y="227687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79912" y="2636912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72000" y="3701931"/>
            <a:ext cx="45625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Problem: how to represent the actual </a:t>
            </a:r>
          </a:p>
          <a:p>
            <a:r>
              <a:rPr lang="de-DE" dirty="0" smtClean="0"/>
              <a:t>embedding?</a:t>
            </a:r>
          </a:p>
          <a:p>
            <a:r>
              <a:rPr lang="de-DE" dirty="0" smtClean="0"/>
              <a:t>here, we assume that these are </a:t>
            </a:r>
          </a:p>
          <a:p>
            <a:r>
              <a:rPr lang="de-DE" dirty="0" smtClean="0"/>
              <a:t>represented by a string, i.e., a whitespace-</a:t>
            </a:r>
          </a:p>
          <a:p>
            <a:r>
              <a:rPr lang="de-DE" dirty="0" smtClean="0"/>
              <a:t>separated list of values</a:t>
            </a:r>
          </a:p>
          <a:p>
            <a:r>
              <a:rPr lang="de-DE" dirty="0" smtClean="0"/>
              <a:t>could also be an RDF List (too verbose)</a:t>
            </a:r>
          </a:p>
          <a:p>
            <a:r>
              <a:rPr lang="de-DE" dirty="0" smtClean="0"/>
              <a:t>or a URI within a CSV file (using csv2rdf, or the</a:t>
            </a:r>
          </a:p>
          <a:p>
            <a:r>
              <a:rPr lang="de-DE" dirty="0" smtClean="0"/>
              <a:t>like)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Embedding could be a wrapper vocabulary</a:t>
            </a:r>
          </a:p>
          <a:p>
            <a:r>
              <a:rPr lang="de-DE" dirty="0" smtClean="0"/>
              <a:t>for csv2rdf of existing lists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1906952" y="3068960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used to exist </a:t>
            </a:r>
          </a:p>
          <a:p>
            <a:r>
              <a:rPr lang="de-DE" sz="1050" dirty="0" smtClean="0"/>
              <a:t>in Monnet/lemon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91830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collocation relation can hold between two or more words, in one or different word orders</a:t>
            </a:r>
          </a:p>
          <a:p>
            <a:pPr lvl="1"/>
            <a:r>
              <a:rPr lang="de-DE" dirty="0" smtClean="0"/>
              <a:t>collocations are subjects of counting</a:t>
            </a:r>
          </a:p>
          <a:p>
            <a:pPr marL="457200" lvl="1" indent="0">
              <a:buNone/>
            </a:pPr>
            <a:r>
              <a:rPr lang="de-DE" dirty="0" smtClean="0"/>
              <a:t>=&gt; two reasons for class-based modeling</a:t>
            </a:r>
          </a:p>
          <a:p>
            <a:r>
              <a:rPr lang="de-DE" dirty="0" smtClean="0"/>
              <a:t>collocations are closely related with contextual similarity</a:t>
            </a:r>
          </a:p>
          <a:p>
            <a:pPr lvl="1"/>
            <a:r>
              <a:rPr lang="de-DE" dirty="0" smtClean="0"/>
              <a:t>paradigmatic axis </a:t>
            </a:r>
            <a:r>
              <a:rPr lang="de-DE" dirty="0" smtClean="0">
                <a:sym typeface="Wingdings" pitchFamily="2" charset="2"/>
              </a:rPr>
              <a:t> similarity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syntagmatic axis  collocation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126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collocations usually hold between forms or lemmas (lexical entries), not between senses</a:t>
            </a:r>
          </a:p>
          <a:p>
            <a:pPr lvl="1"/>
            <a:r>
              <a:rPr lang="de-DE" dirty="0" smtClean="0"/>
              <a:t>but they can be analyzed on the level of word senses (the sense that gave rise to the idiom or collocation)</a:t>
            </a:r>
          </a:p>
          <a:p>
            <a:pPr lvl="1"/>
            <a:r>
              <a:rPr lang="de-DE" dirty="0" smtClean="0"/>
              <a:t>often, collocations are not frozen, so one part is variable, could be expressed by a LexicalConcept</a:t>
            </a:r>
          </a:p>
          <a:p>
            <a:r>
              <a:rPr lang="de-DE" dirty="0" smtClean="0"/>
              <a:t>suggestion:</a:t>
            </a:r>
          </a:p>
          <a:p>
            <a:pPr lvl="1"/>
            <a:r>
              <a:rPr lang="de-DE" dirty="0" smtClean="0"/>
              <a:t>DistributionalRelation</a:t>
            </a:r>
          </a:p>
          <a:p>
            <a:pPr lvl="2"/>
            <a:r>
              <a:rPr lang="de-DE" dirty="0" smtClean="0"/>
              <a:t>rdf:value: double</a:t>
            </a:r>
          </a:p>
          <a:p>
            <a:pPr marL="1371600" lvl="3" indent="0">
              <a:buNone/>
            </a:pPr>
            <a:r>
              <a:rPr lang="de-DE" dirty="0" smtClean="0"/>
              <a:t>expressing similarity or confidence</a:t>
            </a:r>
          </a:p>
          <a:p>
            <a:pPr lvl="2"/>
            <a:r>
              <a:rPr lang="de-DE" dirty="0" smtClean="0"/>
              <a:t>rdfs:subClassOf rdf:List (of ontolex:Elements or ontolex:Embeddings)</a:t>
            </a:r>
          </a:p>
          <a:p>
            <a:pPr marL="1371600" lvl="3" indent="0">
              <a:buNone/>
            </a:pPr>
            <a:r>
              <a:rPr lang="de-DE" dirty="0" smtClean="0"/>
              <a:t>(must be closed, but not necessarily ordered)</a:t>
            </a:r>
          </a:p>
          <a:p>
            <a:pPr marL="1371600" lvl="3" indent="0">
              <a:buNone/>
            </a:pPr>
            <a:r>
              <a:rPr lang="de-DE" dirty="0" smtClean="0"/>
              <a:t>fixed order if subclass of lexinfo:idiom, otherwise flexible</a:t>
            </a:r>
          </a:p>
          <a:p>
            <a:pPr marL="1371600" lvl="3" indent="0">
              <a:buNone/>
            </a:pPr>
            <a:r>
              <a:rPr lang="de-DE" dirty="0" smtClean="0"/>
              <a:t>if fixed word order, the list may contain blank nodes</a:t>
            </a:r>
          </a:p>
          <a:p>
            <a:pPr lvl="2"/>
            <a:r>
              <a:rPr lang="de-DE" dirty="0" smtClean="0"/>
              <a:t>dc:source</a:t>
            </a:r>
          </a:p>
          <a:p>
            <a:pPr lvl="3"/>
            <a:r>
              <a:rPr lang="de-DE" dirty="0" smtClean="0"/>
              <a:t>pointer to corpus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3132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724206" y="4640362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6181266" y="2348880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>
            <a:off x="5168806" y="2522513"/>
            <a:ext cx="1012460" cy="11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20072" y="191683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61838" y="1268760"/>
            <a:ext cx="831381" cy="585356"/>
            <a:chOff x="4355976" y="1268760"/>
            <a:chExt cx="831381" cy="585356"/>
          </a:xfrm>
        </p:grpSpPr>
        <p:sp>
          <p:nvSpPr>
            <p:cNvPr id="26" name="TextBox 25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Elbow Connector 27"/>
          <p:cNvCxnSpPr>
            <a:stCxn id="27" idx="3"/>
            <a:endCxn id="21" idx="0"/>
          </p:cNvCxnSpPr>
          <p:nvPr/>
        </p:nvCxnSpPr>
        <p:spPr>
          <a:xfrm rot="16200000" flipH="1">
            <a:off x="3974555" y="1957088"/>
            <a:ext cx="206732" cy="7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5" idx="2"/>
            <a:endCxn id="4" idx="0"/>
          </p:cNvCxnSpPr>
          <p:nvPr/>
        </p:nvCxnSpPr>
        <p:spPr>
          <a:xfrm>
            <a:off x="1585775" y="3870340"/>
            <a:ext cx="1649" cy="770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0561" y="392028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41" name="Group 40"/>
          <p:cNvGrpSpPr/>
          <p:nvPr/>
        </p:nvGrpSpPr>
        <p:grpSpPr>
          <a:xfrm>
            <a:off x="2987824" y="2060848"/>
            <a:ext cx="2180982" cy="1152128"/>
            <a:chOff x="3779912" y="2420888"/>
            <a:chExt cx="2180982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71600" y="3501008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40" name="Elbow Connector 39"/>
          <p:cNvCxnSpPr>
            <a:stCxn id="34" idx="3"/>
            <a:endCxn id="35" idx="0"/>
          </p:cNvCxnSpPr>
          <p:nvPr/>
        </p:nvCxnSpPr>
        <p:spPr>
          <a:xfrm rot="5400000">
            <a:off x="2700846" y="2097906"/>
            <a:ext cx="288032" cy="2518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6390" y="3501009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46" name="Elbow Connector 45"/>
          <p:cNvCxnSpPr>
            <a:stCxn id="34" idx="3"/>
            <a:endCxn id="45" idx="0"/>
          </p:cNvCxnSpPr>
          <p:nvPr/>
        </p:nvCxnSpPr>
        <p:spPr>
          <a:xfrm rot="16200000" flipH="1">
            <a:off x="5261129" y="2055794"/>
            <a:ext cx="288033" cy="2602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4657152"/>
            <a:ext cx="1245854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50" name="Straight Arrow Connector 49"/>
          <p:cNvCxnSpPr>
            <a:stCxn id="45" idx="2"/>
            <a:endCxn id="49" idx="0"/>
          </p:cNvCxnSpPr>
          <p:nvPr/>
        </p:nvCxnSpPr>
        <p:spPr>
          <a:xfrm>
            <a:off x="6706343" y="3870341"/>
            <a:ext cx="752" cy="786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63952" y="393707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sp>
        <p:nvSpPr>
          <p:cNvPr id="53" name="TextBox 52"/>
          <p:cNvSpPr txBox="1"/>
          <p:nvPr/>
        </p:nvSpPr>
        <p:spPr>
          <a:xfrm>
            <a:off x="539552" y="5192032"/>
            <a:ext cx="81131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it is possible to have similarity without embeddings (e.g., human judgments),</a:t>
            </a:r>
          </a:p>
          <a:p>
            <a:r>
              <a:rPr lang="de-DE" dirty="0" smtClean="0"/>
              <a:t>for these, define your own Similarity subclass</a:t>
            </a:r>
          </a:p>
          <a:p>
            <a:r>
              <a:rPr lang="de-DE" dirty="0" smtClean="0"/>
              <a:t>by default, we assume that similarity is symmetric, for other similarity assessments,</a:t>
            </a:r>
          </a:p>
          <a:p>
            <a:r>
              <a:rPr lang="de-DE" dirty="0" smtClean="0"/>
              <a:t>define subclasses of similarity; plain collocation similarity uses collocation vectors as </a:t>
            </a:r>
          </a:p>
          <a:p>
            <a:r>
              <a:rPr lang="de-DE" dirty="0" smtClean="0"/>
              <a:t>embeddings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42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get all collocates for a given lemma (lexent)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 smtClean="0"/>
              <a:t>SELECT ?x (MAX(?strength) as ?s)</a:t>
            </a:r>
          </a:p>
          <a:p>
            <a:pPr marL="0" indent="0">
              <a:buNone/>
            </a:pPr>
            <a:r>
              <a:rPr lang="de-DE" dirty="0" smtClean="0"/>
              <a:t>WHERE 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?le canonicalForm/writtenRep „bucket“.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?le ^rdf:first/(^rdf:rest)* ?coll.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?coll a Collocation; rdf:value ?strength;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rdf:rest*/rdf:first ?sim.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FILTER(?sim!=?le)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?sim canonicalForm/writtenRep ?x.</a:t>
            </a:r>
          </a:p>
          <a:p>
            <a:pPr marL="0" indent="0">
              <a:buNone/>
            </a:pPr>
            <a:r>
              <a:rPr lang="de-DE" dirty="0" smtClean="0"/>
              <a:t>} GROUP BY ?x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note that we have no way of telling whether how many elements the collocation contains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582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Microsoft Office PowerPoint</Application>
  <PresentationFormat>On-screen Show (4:3)</PresentationFormat>
  <Paragraphs>171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ontolex:Element</vt:lpstr>
      <vt:lpstr>PowerPoint Presentation</vt:lpstr>
      <vt:lpstr>embeddings</vt:lpstr>
      <vt:lpstr>embeddings</vt:lpstr>
      <vt:lpstr>embedding</vt:lpstr>
      <vt:lpstr>collocations / similarity</vt:lpstr>
      <vt:lpstr>collocations / similarity</vt:lpstr>
      <vt:lpstr>collocations / similarity</vt:lpstr>
      <vt:lpstr>get all collocates for a given lemma (lexent)</vt:lpstr>
      <vt:lpstr>get all collocates for a given lexent</vt:lpstr>
      <vt:lpstr>the list-based model</vt:lpstr>
      <vt:lpstr>attestations</vt:lpstr>
      <vt:lpstr>afterthoughts on embeddings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 in lemon?</dc:title>
  <dc:creator>Christian Chiarcos</dc:creator>
  <cp:lastModifiedBy>Christian Chiarcos</cp:lastModifiedBy>
  <cp:revision>26</cp:revision>
  <dcterms:created xsi:type="dcterms:W3CDTF">2018-11-04T12:28:34Z</dcterms:created>
  <dcterms:modified xsi:type="dcterms:W3CDTF">2018-11-08T08:42:22Z</dcterms:modified>
</cp:coreProperties>
</file>