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716" r:id="rId2"/>
    <p:sldId id="760" r:id="rId3"/>
    <p:sldId id="815" r:id="rId4"/>
    <p:sldId id="817" r:id="rId5"/>
    <p:sldId id="816" r:id="rId6"/>
    <p:sldId id="820" r:id="rId7"/>
    <p:sldId id="818" r:id="rId8"/>
    <p:sldId id="819" r:id="rId9"/>
    <p:sldId id="821" r:id="rId10"/>
    <p:sldId id="822" r:id="rId11"/>
    <p:sldId id="823" r:id="rId12"/>
    <p:sldId id="824" r:id="rId13"/>
    <p:sldId id="825" r:id="rId14"/>
    <p:sldId id="814" r:id="rId15"/>
    <p:sldId id="761" r:id="rId16"/>
    <p:sldId id="781" r:id="rId17"/>
    <p:sldId id="763" r:id="rId18"/>
    <p:sldId id="773" r:id="rId19"/>
    <p:sldId id="774" r:id="rId20"/>
    <p:sldId id="771" r:id="rId21"/>
    <p:sldId id="767" r:id="rId22"/>
    <p:sldId id="772" r:id="rId23"/>
    <p:sldId id="782" r:id="rId24"/>
    <p:sldId id="775" r:id="rId25"/>
    <p:sldId id="776" r:id="rId26"/>
    <p:sldId id="778" r:id="rId27"/>
    <p:sldId id="780" r:id="rId28"/>
    <p:sldId id="779" r:id="rId29"/>
    <p:sldId id="783" r:id="rId30"/>
    <p:sldId id="784" r:id="rId31"/>
    <p:sldId id="785" r:id="rId32"/>
    <p:sldId id="786" r:id="rId33"/>
    <p:sldId id="787" r:id="rId34"/>
    <p:sldId id="790" r:id="rId35"/>
    <p:sldId id="788" r:id="rId36"/>
    <p:sldId id="789" r:id="rId37"/>
    <p:sldId id="791" r:id="rId38"/>
    <p:sldId id="792" r:id="rId39"/>
    <p:sldId id="793" r:id="rId40"/>
    <p:sldId id="795" r:id="rId41"/>
    <p:sldId id="797" r:id="rId42"/>
    <p:sldId id="798" r:id="rId43"/>
    <p:sldId id="799" r:id="rId44"/>
    <p:sldId id="796" r:id="rId45"/>
    <p:sldId id="800" r:id="rId46"/>
    <p:sldId id="801" r:id="rId47"/>
    <p:sldId id="811" r:id="rId48"/>
    <p:sldId id="812" r:id="rId49"/>
    <p:sldId id="802" r:id="rId50"/>
    <p:sldId id="803" r:id="rId51"/>
    <p:sldId id="804" r:id="rId52"/>
    <p:sldId id="806" r:id="rId53"/>
    <p:sldId id="805" r:id="rId54"/>
    <p:sldId id="807" r:id="rId55"/>
    <p:sldId id="813" r:id="rId56"/>
    <p:sldId id="808" r:id="rId57"/>
    <p:sldId id="809" r:id="rId58"/>
    <p:sldId id="810" r:id="rId5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760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  <p14:sldId id="825"/>
          </p14:sldIdLst>
        </p14:section>
        <p14:section name="Untitled Section" id="{92A47F2C-4A6C-4561-8F99-144985D3BDD1}">
          <p14:sldIdLst>
            <p14:sldId id="814"/>
            <p14:sldId id="761"/>
            <p14:sldId id="781"/>
            <p14:sldId id="763"/>
            <p14:sldId id="773"/>
            <p14:sldId id="774"/>
            <p14:sldId id="771"/>
            <p14:sldId id="767"/>
            <p14:sldId id="772"/>
            <p14:sldId id="782"/>
            <p14:sldId id="775"/>
            <p14:sldId id="776"/>
            <p14:sldId id="778"/>
            <p14:sldId id="780"/>
          </p14:sldIdLst>
        </p14:section>
        <p14:section name="NIF" id="{D7BBF553-AAF5-4F98-866A-0C9649B8A004}">
          <p14:sldIdLst>
            <p14:sldId id="779"/>
            <p14:sldId id="783"/>
            <p14:sldId id="784"/>
            <p14:sldId id="785"/>
            <p14:sldId id="786"/>
            <p14:sldId id="787"/>
            <p14:sldId id="790"/>
            <p14:sldId id="788"/>
            <p14:sldId id="789"/>
            <p14:sldId id="791"/>
            <p14:sldId id="792"/>
            <p14:sldId id="793"/>
            <p14:sldId id="795"/>
            <p14:sldId id="797"/>
            <p14:sldId id="798"/>
            <p14:sldId id="799"/>
            <p14:sldId id="796"/>
            <p14:sldId id="800"/>
            <p14:sldId id="801"/>
            <p14:sldId id="811"/>
            <p14:sldId id="812"/>
            <p14:sldId id="802"/>
            <p14:sldId id="803"/>
            <p14:sldId id="804"/>
            <p14:sldId id="806"/>
            <p14:sldId id="805"/>
            <p14:sldId id="807"/>
            <p14:sldId id="813"/>
            <p14:sldId id="808"/>
            <p14:sldId id="809"/>
            <p14:sldId id="8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87375" autoAdjust="0"/>
  </p:normalViewPr>
  <p:slideViewPr>
    <p:cSldViewPr>
      <p:cViewPr>
        <p:scale>
          <a:sx n="86" d="100"/>
          <a:sy n="86" d="100"/>
        </p:scale>
        <p:origin x="-45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forgot</a:t>
            </a:r>
            <a:r>
              <a:rPr lang="de-DE" baseline="0" dirty="0" smtClean="0"/>
              <a:t> „a String“ in TTL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" TargetMode="External"/><Relationship Id="rId2" Type="http://schemas.openxmlformats.org/officeDocument/2006/relationships/hyperlink" Target="https://www.w3.org/community/openanno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annotation-protocol/" TargetMode="External"/><Relationship Id="rId4" Type="http://schemas.openxmlformats.org/officeDocument/2006/relationships/hyperlink" Target="https://www.w3.org/TR/annotation-voca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atalog.ldc.upenn.edu/LDC2013T1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ersistence.uni-leipzig.org/nlp2rdf/ontologies/nif-co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coli-repo/LLODifi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purl.org/powl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onll-r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dirty="0" smtClean="0"/>
              <a:t>What the FrAC?!</a:t>
            </a:r>
            <a:br>
              <a:rPr lang="de-DE" dirty="0" smtClean="0"/>
            </a:br>
            <a:r>
              <a:rPr lang="de-DE" sz="2800" dirty="0" smtClean="0"/>
              <a:t>Towards an Ontolex-Lemon module for </a:t>
            </a:r>
            <a:br>
              <a:rPr lang="de-DE" sz="2800" dirty="0" smtClean="0"/>
            </a:br>
            <a:r>
              <a:rPr lang="de-DE" sz="2800" dirty="0" smtClean="0"/>
              <a:t>Frequency, Attestations and Corpus Information</a:t>
            </a:r>
            <a:endParaRPr lang="de-DE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Christian </a:t>
            </a:r>
            <a:r>
              <a:rPr lang="de-DE" dirty="0" smtClean="0"/>
              <a:t>Chiarcos &amp; Maxim Ionov</a:t>
            </a:r>
            <a:endParaRPr lang="de-DE" dirty="0" smtClean="0"/>
          </a:p>
          <a:p>
            <a:pPr algn="ctr"/>
            <a:r>
              <a:rPr lang="de-DE" dirty="0" smtClean="0"/>
              <a:t>Applied </a:t>
            </a:r>
            <a:r>
              <a:rPr lang="de-DE" dirty="0" err="1" smtClean="0"/>
              <a:t>Computational</a:t>
            </a:r>
            <a:r>
              <a:rPr lang="de-DE" dirty="0" smtClean="0"/>
              <a:t> Linguistics / LiODi</a:t>
            </a:r>
          </a:p>
          <a:p>
            <a:pPr algn="ctr"/>
            <a:r>
              <a:rPr lang="de-DE" dirty="0" smtClean="0"/>
              <a:t>Goethe-Universität Frankfurt, Germany</a:t>
            </a:r>
            <a:endParaRPr lang="de-DE" dirty="0"/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2nd Ontolex-Lemon 2f2 meeting, held in conjunction with LDK-2019, Leipzzig, May 20, 2019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if not in the ontolex module, then introduce it here</a:t>
            </a:r>
            <a:endParaRPr lang="de-DE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co-occurrence information</a:t>
            </a:r>
          </a:p>
          <a:p>
            <a:pPr lvl="1"/>
            <a:r>
              <a:rPr lang="de-DE" dirty="0" smtClean="0"/>
              <a:t>e.g., programmatically, from SketchEngine</a:t>
            </a:r>
          </a:p>
          <a:p>
            <a:pPr lvl="1"/>
            <a:r>
              <a:rPr lang="de-DE" dirty="0" smtClean="0"/>
              <a:t>cf. automatically created collocation bases, e.g., Wortschatz (underlying corpus not available)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296306"/>
            <a:ext cx="5426075" cy="464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8748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 / Open Annotation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W3C Open Annotation Community Group</a:t>
            </a:r>
          </a:p>
          <a:p>
            <a:pPr lvl="1"/>
            <a:r>
              <a:rPr lang="de-DE" sz="2400" dirty="0">
                <a:hlinkClick r:id="rId2"/>
              </a:rPr>
              <a:t>https://www.w3.org/community/openannotation</a:t>
            </a:r>
            <a:r>
              <a:rPr lang="de-DE" sz="2400" dirty="0" smtClean="0">
                <a:hlinkClick r:id="rId2"/>
              </a:rPr>
              <a:t>/</a:t>
            </a:r>
            <a:endParaRPr lang="de-DE" sz="2400" dirty="0" smtClean="0"/>
          </a:p>
          <a:p>
            <a:pPr lvl="1"/>
            <a:r>
              <a:rPr lang="de-DE" sz="2400" dirty="0" smtClean="0"/>
              <a:t>2012-2014</a:t>
            </a:r>
          </a:p>
          <a:p>
            <a:pPr lvl="2"/>
            <a:r>
              <a:rPr lang="de-DE" sz="2000" dirty="0" smtClean="0"/>
              <a:t>mostly driven by bioinformatics, but generic formalism for annotating web content</a:t>
            </a:r>
          </a:p>
          <a:p>
            <a:r>
              <a:rPr lang="de-DE" sz="2800" dirty="0" smtClean="0"/>
              <a:t>Web Annotation (W3C recommendations, Feb 2017)</a:t>
            </a:r>
          </a:p>
          <a:p>
            <a:pPr lvl="1"/>
            <a:r>
              <a:rPr lang="de-DE" sz="2400" dirty="0"/>
              <a:t>Data </a:t>
            </a:r>
            <a:r>
              <a:rPr lang="de-DE" sz="2400" dirty="0" smtClean="0"/>
              <a:t>Model: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www.w3.org/TR/annotation-model</a:t>
            </a:r>
            <a:endParaRPr lang="de-DE" sz="2400" dirty="0" smtClean="0"/>
          </a:p>
          <a:p>
            <a:pPr lvl="2"/>
            <a:r>
              <a:rPr lang="de-DE" sz="2000" dirty="0" smtClean="0"/>
              <a:t>general description</a:t>
            </a:r>
          </a:p>
          <a:p>
            <a:pPr lvl="1"/>
            <a:r>
              <a:rPr lang="de-DE" sz="2400" dirty="0" smtClean="0"/>
              <a:t>Vocabulary: </a:t>
            </a:r>
            <a:r>
              <a:rPr lang="de-DE" sz="2400" dirty="0" smtClean="0">
                <a:hlinkClick r:id="rId4"/>
              </a:rPr>
              <a:t>https</a:t>
            </a:r>
            <a:r>
              <a:rPr lang="de-DE" sz="2400" dirty="0">
                <a:hlinkClick r:id="rId4"/>
              </a:rPr>
              <a:t>://</a:t>
            </a:r>
            <a:r>
              <a:rPr lang="de-DE" sz="2400" dirty="0" smtClean="0">
                <a:hlinkClick r:id="rId4"/>
              </a:rPr>
              <a:t>www.w3.org/TR/annotation-vocab</a:t>
            </a:r>
            <a:endParaRPr lang="de-DE" sz="2400" dirty="0" smtClean="0"/>
          </a:p>
          <a:p>
            <a:pPr lvl="2"/>
            <a:r>
              <a:rPr lang="de-DE" sz="2000" dirty="0"/>
              <a:t>o</a:t>
            </a:r>
            <a:r>
              <a:rPr lang="de-DE" sz="2000" dirty="0" smtClean="0"/>
              <a:t>ntology</a:t>
            </a:r>
          </a:p>
          <a:p>
            <a:pPr lvl="1"/>
            <a:r>
              <a:rPr lang="de-DE" sz="2400" dirty="0" smtClean="0"/>
              <a:t>Protocol</a:t>
            </a:r>
            <a:r>
              <a:rPr lang="de-DE" sz="2400" dirty="0"/>
              <a:t>: </a:t>
            </a:r>
            <a:r>
              <a:rPr lang="de-DE" sz="2400" dirty="0">
                <a:hlinkClick r:id="rId5"/>
              </a:rPr>
              <a:t>https://</a:t>
            </a:r>
            <a:r>
              <a:rPr lang="de-DE" sz="2400" dirty="0" smtClean="0">
                <a:hlinkClick r:id="rId5"/>
              </a:rPr>
              <a:t>www.w3.org/TR/annotation-protocol</a:t>
            </a:r>
            <a:endParaRPr lang="de-DE" sz="2400" dirty="0" smtClean="0"/>
          </a:p>
          <a:p>
            <a:pPr lvl="2"/>
            <a:r>
              <a:rPr lang="de-DE" sz="1600" dirty="0" smtClean="0"/>
              <a:t>retrieving and manipulating annotations</a:t>
            </a:r>
          </a:p>
          <a:p>
            <a:pPr lvl="2"/>
            <a:r>
              <a:rPr lang="de-DE" sz="1600" dirty="0"/>
              <a:t>serialization: </a:t>
            </a:r>
            <a:r>
              <a:rPr lang="de-DE" sz="1600" i="1" dirty="0"/>
              <a:t>must </a:t>
            </a:r>
            <a:r>
              <a:rPr lang="de-DE" sz="1600" dirty="0"/>
              <a:t>JSON-LD, </a:t>
            </a:r>
            <a:r>
              <a:rPr lang="de-DE" sz="1600" i="1" dirty="0"/>
              <a:t>should </a:t>
            </a:r>
            <a:r>
              <a:rPr lang="de-DE" sz="1600" dirty="0"/>
              <a:t>Turtle, </a:t>
            </a:r>
            <a:r>
              <a:rPr lang="de-DE" sz="1600" i="1" dirty="0"/>
              <a:t>may </a:t>
            </a:r>
            <a:r>
              <a:rPr lang="de-DE" sz="1600" dirty="0"/>
              <a:t>provide other RDF </a:t>
            </a:r>
            <a:r>
              <a:rPr lang="de-DE" sz="1600" dirty="0" smtClean="0"/>
              <a:t>serializations</a:t>
            </a:r>
            <a:endParaRPr lang="de-D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773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5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  <p:cxnSp>
        <p:nvCxnSpPr>
          <p:cNvPr id="85" name="Straight Arrow Connector 84"/>
          <p:cNvCxnSpPr>
            <a:stCxn id="73" idx="0"/>
            <a:endCxn id="11" idx="2"/>
          </p:cNvCxnSpPr>
          <p:nvPr/>
        </p:nvCxnSpPr>
        <p:spPr>
          <a:xfrm flipH="1" flipV="1">
            <a:off x="1199148" y="3163876"/>
            <a:ext cx="105557" cy="13211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 flipH="1" flipV="1">
            <a:off x="1199148" y="3163876"/>
            <a:ext cx="257958" cy="147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1" idx="2"/>
          </p:cNvCxnSpPr>
          <p:nvPr/>
        </p:nvCxnSpPr>
        <p:spPr>
          <a:xfrm flipH="1" flipV="1">
            <a:off x="1199148" y="3163876"/>
            <a:ext cx="410358" cy="1626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11" idx="2"/>
          </p:cNvCxnSpPr>
          <p:nvPr/>
        </p:nvCxnSpPr>
        <p:spPr>
          <a:xfrm flipH="1" flipV="1">
            <a:off x="1199148" y="3163876"/>
            <a:ext cx="562758" cy="1778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1" idx="2"/>
          </p:cNvCxnSpPr>
          <p:nvPr/>
        </p:nvCxnSpPr>
        <p:spPr>
          <a:xfrm flipH="1" flipV="1">
            <a:off x="1199148" y="3163876"/>
            <a:ext cx="715158" cy="193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1" idx="2"/>
          </p:cNvCxnSpPr>
          <p:nvPr/>
        </p:nvCxnSpPr>
        <p:spPr>
          <a:xfrm flipH="1" flipV="1">
            <a:off x="1199148" y="3163876"/>
            <a:ext cx="867558" cy="2083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1" idx="2"/>
          </p:cNvCxnSpPr>
          <p:nvPr/>
        </p:nvCxnSpPr>
        <p:spPr>
          <a:xfrm flipH="1" flipV="1">
            <a:off x="1199148" y="3163876"/>
            <a:ext cx="1019958" cy="2235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2400" y="4485075"/>
            <a:ext cx="2304609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assessing</a:t>
            </a:r>
            <a:endParaRPr lang="de-DE" sz="2000" dirty="0"/>
          </a:p>
        </p:txBody>
      </p:sp>
      <p:sp>
        <p:nvSpPr>
          <p:cNvPr id="74" name="Oval 73"/>
          <p:cNvSpPr/>
          <p:nvPr/>
        </p:nvSpPr>
        <p:spPr>
          <a:xfrm>
            <a:off x="267929" y="4798111"/>
            <a:ext cx="2399071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bookmarking</a:t>
            </a:r>
            <a:endParaRPr lang="de-DE" sz="2000" dirty="0"/>
          </a:p>
        </p:txBody>
      </p:sp>
      <p:sp>
        <p:nvSpPr>
          <p:cNvPr id="75" name="Oval 74"/>
          <p:cNvSpPr/>
          <p:nvPr/>
        </p:nvSpPr>
        <p:spPr>
          <a:xfrm>
            <a:off x="468062" y="5133521"/>
            <a:ext cx="2351338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classifying</a:t>
            </a:r>
            <a:endParaRPr lang="de-DE" sz="2000" dirty="0"/>
          </a:p>
        </p:txBody>
      </p:sp>
      <p:sp>
        <p:nvSpPr>
          <p:cNvPr id="76" name="Oval 75"/>
          <p:cNvSpPr/>
          <p:nvPr/>
        </p:nvSpPr>
        <p:spPr>
          <a:xfrm>
            <a:off x="686253" y="5460839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commenting</a:t>
            </a:r>
            <a:endParaRPr lang="de-DE" sz="2000" dirty="0"/>
          </a:p>
        </p:txBody>
      </p:sp>
      <p:sp>
        <p:nvSpPr>
          <p:cNvPr id="78" name="Oval 77"/>
          <p:cNvSpPr/>
          <p:nvPr/>
        </p:nvSpPr>
        <p:spPr>
          <a:xfrm>
            <a:off x="991053" y="5773013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describing</a:t>
            </a:r>
            <a:endParaRPr lang="de-DE" sz="2000" dirty="0"/>
          </a:p>
        </p:txBody>
      </p:sp>
      <p:sp>
        <p:nvSpPr>
          <p:cNvPr id="80" name="Oval 79"/>
          <p:cNvSpPr/>
          <p:nvPr/>
        </p:nvSpPr>
        <p:spPr>
          <a:xfrm>
            <a:off x="1143453" y="6103374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editing</a:t>
            </a:r>
            <a:endParaRPr lang="de-DE" sz="2000" dirty="0"/>
          </a:p>
        </p:txBody>
      </p:sp>
      <p:sp>
        <p:nvSpPr>
          <p:cNvPr id="81" name="Oval 80"/>
          <p:cNvSpPr/>
          <p:nvPr/>
        </p:nvSpPr>
        <p:spPr>
          <a:xfrm>
            <a:off x="1371600" y="6422922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...</a:t>
            </a:r>
            <a:endParaRPr lang="de-DE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4211" y="3640213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638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Target and Body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body</a:t>
            </a:r>
          </a:p>
          <a:p>
            <a:pPr lvl="1"/>
            <a:r>
              <a:rPr lang="de-DE" dirty="0" smtClean="0"/>
              <a:t>element containing the annotation</a:t>
            </a:r>
          </a:p>
          <a:p>
            <a:pPr lvl="1"/>
            <a:r>
              <a:rPr lang="de-DE" dirty="0" smtClean="0"/>
              <a:t>object property: </a:t>
            </a:r>
            <a:r>
              <a:rPr lang="de-DE" i="1" dirty="0" smtClean="0"/>
              <a:t>oa:hasBody </a:t>
            </a:r>
            <a:r>
              <a:rPr lang="de-DE" dirty="0" smtClean="0"/>
              <a:t>(any RDF object)</a:t>
            </a:r>
          </a:p>
          <a:p>
            <a:pPr lvl="1"/>
            <a:r>
              <a:rPr lang="de-DE" dirty="0"/>
              <a:t>datatype property: </a:t>
            </a:r>
            <a:r>
              <a:rPr lang="de-DE" i="1" dirty="0" smtClean="0"/>
              <a:t>oa:bodyValue </a:t>
            </a:r>
            <a:r>
              <a:rPr lang="de-DE" dirty="0"/>
              <a:t>(strings</a:t>
            </a:r>
            <a:r>
              <a:rPr lang="de-DE" dirty="0" smtClean="0"/>
              <a:t>)</a:t>
            </a:r>
            <a:endParaRPr lang="de-DE" i="1" dirty="0" smtClean="0"/>
          </a:p>
          <a:p>
            <a:r>
              <a:rPr lang="de-DE" dirty="0" smtClean="0"/>
              <a:t>target</a:t>
            </a:r>
          </a:p>
          <a:p>
            <a:pPr lvl="1"/>
            <a:r>
              <a:rPr lang="de-DE" dirty="0" smtClean="0"/>
              <a:t>element being annotated</a:t>
            </a:r>
          </a:p>
          <a:p>
            <a:pPr lvl="1"/>
            <a:r>
              <a:rPr lang="de-DE" dirty="0" smtClean="0"/>
              <a:t>any RDF object, </a:t>
            </a:r>
            <a:r>
              <a:rPr lang="de-DE" i="1" dirty="0" smtClean="0"/>
              <a:t>including</a:t>
            </a:r>
          </a:p>
          <a:p>
            <a:pPr lvl="2"/>
            <a:r>
              <a:rPr lang="de-DE" dirty="0" smtClean="0"/>
              <a:t>oa:Selector (more in a second)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379614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990600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https://www.w3.org/TR/annotation-model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812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oa:Selector – </a:t>
            </a:r>
            <a:r>
              <a:rPr lang="de-DE" i="1" dirty="0" smtClean="0"/>
              <a:t>e.g. possible targets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70269" y="1371600"/>
            <a:ext cx="1370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276409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FragmentSelector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3058180"/>
            <a:ext cx="287726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TextQuoteSelector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964" y="3820180"/>
            <a:ext cx="313361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TextPositionSelector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017" y="4572000"/>
            <a:ext cx="321838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DataPositionSelector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3820180"/>
            <a:ext cx="18569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SvgSelector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286000"/>
            <a:ext cx="221233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XPathSelector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4572000"/>
            <a:ext cx="22701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RangeSelector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058180"/>
            <a:ext cx="18434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CssSelector</a:t>
            </a:r>
            <a:endParaRPr lang="de-DE" dirty="0" smtClean="0"/>
          </a:p>
        </p:txBody>
      </p:sp>
      <p:sp>
        <p:nvSpPr>
          <p:cNvPr id="15" name="Isosceles Triangle 14"/>
          <p:cNvSpPr/>
          <p:nvPr/>
        </p:nvSpPr>
        <p:spPr>
          <a:xfrm>
            <a:off x="4841253" y="1894820"/>
            <a:ext cx="228600" cy="26161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7" idx="3"/>
            <a:endCxn id="15" idx="3"/>
          </p:cNvCxnSpPr>
          <p:nvPr/>
        </p:nvCxnSpPr>
        <p:spPr>
          <a:xfrm flipV="1">
            <a:off x="4135690" y="2156430"/>
            <a:ext cx="819863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5" idx="3"/>
          </p:cNvCxnSpPr>
          <p:nvPr/>
        </p:nvCxnSpPr>
        <p:spPr>
          <a:xfrm flipV="1">
            <a:off x="4096463" y="2156430"/>
            <a:ext cx="859090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5" idx="3"/>
          </p:cNvCxnSpPr>
          <p:nvPr/>
        </p:nvCxnSpPr>
        <p:spPr>
          <a:xfrm flipV="1">
            <a:off x="4090579" y="2156430"/>
            <a:ext cx="864974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5" idx="3"/>
          </p:cNvCxnSpPr>
          <p:nvPr/>
        </p:nvCxnSpPr>
        <p:spPr>
          <a:xfrm flipV="1">
            <a:off x="4090399" y="2156430"/>
            <a:ext cx="865154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15" idx="3"/>
          </p:cNvCxnSpPr>
          <p:nvPr/>
        </p:nvCxnSpPr>
        <p:spPr>
          <a:xfrm rot="10800000">
            <a:off x="4955554" y="2156430"/>
            <a:ext cx="911847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  <a:endCxn id="15" idx="3"/>
          </p:cNvCxnSpPr>
          <p:nvPr/>
        </p:nvCxnSpPr>
        <p:spPr>
          <a:xfrm rot="10800000">
            <a:off x="4955554" y="2156430"/>
            <a:ext cx="911847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5" idx="3"/>
          </p:cNvCxnSpPr>
          <p:nvPr/>
        </p:nvCxnSpPr>
        <p:spPr>
          <a:xfrm rot="10800000">
            <a:off x="4955554" y="2156430"/>
            <a:ext cx="911847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1"/>
            <a:endCxn id="15" idx="3"/>
          </p:cNvCxnSpPr>
          <p:nvPr/>
        </p:nvCxnSpPr>
        <p:spPr>
          <a:xfrm rot="10800000">
            <a:off x="4955554" y="2156430"/>
            <a:ext cx="911847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86600" y="6019800"/>
            <a:ext cx="17968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or: just any URI ;)</a:t>
            </a:r>
          </a:p>
        </p:txBody>
      </p:sp>
    </p:spTree>
    <p:extLst>
      <p:ext uri="{BB962C8B-B14F-4D97-AF65-F5344CB8AC3E}">
        <p14:creationId xmlns:p14="http://schemas.microsoft.com/office/powerpoint/2010/main" val="37235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Towards an Ontolex-Lemon module for</a:t>
            </a:r>
            <a:br>
              <a:rPr lang="de-DE" dirty="0" smtClean="0"/>
            </a:br>
            <a:r>
              <a:rPr lang="de-DE" dirty="0" smtClean="0"/>
              <a:t>Frequency, Attestations and Corpus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FrAC</a:t>
            </a:r>
          </a:p>
          <a:p>
            <a:pPr lvl="1"/>
            <a:r>
              <a:rPr lang="de-DE" dirty="0" smtClean="0"/>
              <a:t>Frequency</a:t>
            </a:r>
          </a:p>
          <a:p>
            <a:pPr lvl="1"/>
            <a:r>
              <a:rPr lang="de-DE" dirty="0" smtClean="0"/>
              <a:t>Attestations</a:t>
            </a:r>
          </a:p>
          <a:p>
            <a:pPr lvl="1"/>
            <a:r>
              <a:rPr lang="de-DE" dirty="0" smtClean="0"/>
              <a:t>Corpus(-derived) Information</a:t>
            </a:r>
          </a:p>
          <a:p>
            <a:pPr lvl="2"/>
            <a:r>
              <a:rPr lang="de-DE" dirty="0" smtClean="0"/>
              <a:t>Collocations</a:t>
            </a:r>
          </a:p>
          <a:p>
            <a:pPr lvl="2"/>
            <a:r>
              <a:rPr lang="de-DE" dirty="0" smtClean="0"/>
              <a:t>(distributional) Similarity</a:t>
            </a:r>
          </a:p>
          <a:p>
            <a:pPr lvl="2"/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19400" y="2819400"/>
            <a:ext cx="5867400" cy="293052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OntoNotes corpus, wsj-0655</a:t>
            </a:r>
          </a:p>
          <a:p>
            <a:pPr marL="0" indent="0" algn="r">
              <a:buNone/>
            </a:pP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catalog.ldc.upenn.edu/LDC2013T19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75099" y="2218403"/>
            <a:ext cx="5371026" cy="346586"/>
            <a:chOff x="931452" y="3505200"/>
            <a:chExt cx="5371026" cy="34658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1" r="2153" b="50000"/>
            <a:stretch/>
          </p:blipFill>
          <p:spPr bwMode="auto">
            <a:xfrm>
              <a:off x="931452" y="3505200"/>
              <a:ext cx="3448819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" t="52443" r="78014"/>
            <a:stretch/>
          </p:blipFill>
          <p:spPr bwMode="auto">
            <a:xfrm>
              <a:off x="4296696" y="3534696"/>
              <a:ext cx="2005782" cy="317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1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 (JSON-LD)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623096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804834" y="2698750"/>
            <a:ext cx="1295400" cy="102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5400000" flipH="1" flipV="1">
            <a:off x="2625165" y="3718569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7577" y="2874846"/>
            <a:ext cx="19431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on:EMANEX</a:t>
            </a:r>
          </a:p>
        </p:txBody>
      </p:sp>
      <p:sp>
        <p:nvSpPr>
          <p:cNvPr id="30" name="Oval 29"/>
          <p:cNvSpPr/>
          <p:nvPr/>
        </p:nvSpPr>
        <p:spPr>
          <a:xfrm>
            <a:off x="5102367" y="4125898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/>
          <p:cNvSpPr txBox="1"/>
          <p:nvPr/>
        </p:nvSpPr>
        <p:spPr>
          <a:xfrm>
            <a:off x="1931962" y="353417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9338" y="4039692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9" name="Straight Arrow Connector 8"/>
          <p:cNvCxnSpPr>
            <a:stCxn id="3" idx="6"/>
            <a:endCxn id="30" idx="2"/>
          </p:cNvCxnSpPr>
          <p:nvPr/>
        </p:nvCxnSpPr>
        <p:spPr>
          <a:xfrm>
            <a:off x="4183440" y="4387508"/>
            <a:ext cx="9189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3677" y="2874846"/>
            <a:ext cx="195489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TextualBody</a:t>
            </a:r>
          </a:p>
        </p:txBody>
      </p:sp>
      <p:cxnSp>
        <p:nvCxnSpPr>
          <p:cNvPr id="36" name="Elbow Connector 35"/>
          <p:cNvCxnSpPr>
            <a:stCxn id="30" idx="0"/>
            <a:endCxn id="35" idx="2"/>
          </p:cNvCxnSpPr>
          <p:nvPr/>
        </p:nvCxnSpPr>
        <p:spPr>
          <a:xfrm rot="16200000" flipV="1">
            <a:off x="5627873" y="3761318"/>
            <a:ext cx="727832" cy="1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3738" y="360399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9574" y="4735324"/>
            <a:ext cx="12861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“text/plain“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1234" y="5116324"/>
            <a:ext cx="1137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“PERSON“</a:t>
            </a:r>
          </a:p>
        </p:txBody>
      </p:sp>
      <p:cxnSp>
        <p:nvCxnSpPr>
          <p:cNvPr id="43" name="Elbow Connector 42"/>
          <p:cNvCxnSpPr>
            <a:stCxn id="30" idx="4"/>
            <a:endCxn id="40" idx="1"/>
          </p:cNvCxnSpPr>
          <p:nvPr/>
        </p:nvCxnSpPr>
        <p:spPr>
          <a:xfrm rot="16200000" flipH="1">
            <a:off x="6515577" y="4125993"/>
            <a:ext cx="270872" cy="13171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0" idx="4"/>
            <a:endCxn id="42" idx="1"/>
          </p:cNvCxnSpPr>
          <p:nvPr/>
        </p:nvCxnSpPr>
        <p:spPr>
          <a:xfrm rot="16200000" flipH="1">
            <a:off x="6315907" y="4325663"/>
            <a:ext cx="651872" cy="129878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29183" y="4594592"/>
            <a:ext cx="13382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dc11:format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29183" y="4963924"/>
            <a:ext cx="10180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rdf:value</a:t>
            </a:r>
          </a:p>
        </p:txBody>
      </p:sp>
      <p:cxnSp>
        <p:nvCxnSpPr>
          <p:cNvPr id="53" name="Straight Arrow Connector 52"/>
          <p:cNvCxnSpPr>
            <a:stCxn id="3" idx="0"/>
            <a:endCxn id="51" idx="0"/>
          </p:cNvCxnSpPr>
          <p:nvPr/>
        </p:nvCxnSpPr>
        <p:spPr>
          <a:xfrm>
            <a:off x="2956037" y="4039692"/>
            <a:ext cx="765289" cy="989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18133" y="4724400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60" name="Oval 59"/>
          <p:cNvSpPr/>
          <p:nvPr/>
        </p:nvSpPr>
        <p:spPr>
          <a:xfrm>
            <a:off x="3453663" y="587758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2896172" y="5552420"/>
            <a:ext cx="12708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hasSelector</a:t>
            </a:r>
          </a:p>
        </p:txBody>
      </p:sp>
      <p:cxnSp>
        <p:nvCxnSpPr>
          <p:cNvPr id="62" name="Straight Arrow Connector 61"/>
          <p:cNvCxnSpPr>
            <a:stCxn id="51" idx="0"/>
            <a:endCxn id="60" idx="0"/>
          </p:cNvCxnSpPr>
          <p:nvPr/>
        </p:nvCxnSpPr>
        <p:spPr>
          <a:xfrm>
            <a:off x="3721326" y="5029200"/>
            <a:ext cx="622423" cy="8483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" y="5675293"/>
            <a:ext cx="169136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</a:t>
            </a:r>
          </a:p>
          <a:p>
            <a:pPr algn="ctr"/>
            <a:r>
              <a:rPr lang="de-DE" dirty="0" smtClean="0"/>
              <a:t>Selector</a:t>
            </a:r>
          </a:p>
        </p:txBody>
      </p:sp>
      <p:cxnSp>
        <p:nvCxnSpPr>
          <p:cNvPr id="68" name="Straight Arrow Connector 67"/>
          <p:cNvCxnSpPr>
            <a:stCxn id="60" idx="2"/>
            <a:endCxn id="65" idx="3"/>
          </p:cNvCxnSpPr>
          <p:nvPr/>
        </p:nvCxnSpPr>
        <p:spPr>
          <a:xfrm flipH="1">
            <a:off x="2224760" y="6139190"/>
            <a:ext cx="1228903" cy="131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28634" y="4039692"/>
            <a:ext cx="2454806" cy="69563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http://example.org/emanex2</a:t>
            </a:r>
            <a:endParaRPr lang="de-DE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5233834" y="6488668"/>
            <a:ext cx="15247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“James Baker“</a:t>
            </a:r>
          </a:p>
        </p:txBody>
      </p:sp>
      <p:cxnSp>
        <p:nvCxnSpPr>
          <p:cNvPr id="75" name="Elbow Connector 74"/>
          <p:cNvCxnSpPr>
            <a:stCxn id="60" idx="4"/>
            <a:endCxn id="73" idx="1"/>
          </p:cNvCxnSpPr>
          <p:nvPr/>
        </p:nvCxnSpPr>
        <p:spPr>
          <a:xfrm rot="16200000" flipH="1">
            <a:off x="4652524" y="6092024"/>
            <a:ext cx="272534" cy="8900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71834" y="6336268"/>
            <a:ext cx="6771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exact</a:t>
            </a:r>
          </a:p>
        </p:txBody>
      </p:sp>
      <p:sp>
        <p:nvSpPr>
          <p:cNvPr id="80" name="Oval 79"/>
          <p:cNvSpPr/>
          <p:nvPr/>
        </p:nvSpPr>
        <p:spPr>
          <a:xfrm>
            <a:off x="4340218" y="5182344"/>
            <a:ext cx="284016" cy="2278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5450574" y="5698867"/>
            <a:ext cx="3364660" cy="320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wsj:06/wsj_0655.name</a:t>
            </a:r>
            <a:endParaRPr lang="de-DE" sz="1800" dirty="0"/>
          </a:p>
        </p:txBody>
      </p:sp>
      <p:cxnSp>
        <p:nvCxnSpPr>
          <p:cNvPr id="83" name="Straight Arrow Connector 82"/>
          <p:cNvCxnSpPr>
            <a:stCxn id="51" idx="0"/>
            <a:endCxn id="82" idx="2"/>
          </p:cNvCxnSpPr>
          <p:nvPr/>
        </p:nvCxnSpPr>
        <p:spPr>
          <a:xfrm>
            <a:off x="3721326" y="5029200"/>
            <a:ext cx="1729248" cy="83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31240" y="50292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Box 84"/>
          <p:cNvSpPr txBox="1"/>
          <p:nvPr/>
        </p:nvSpPr>
        <p:spPr>
          <a:xfrm>
            <a:off x="4776634" y="5269468"/>
            <a:ext cx="11462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hasSource</a:t>
            </a:r>
          </a:p>
        </p:txBody>
      </p:sp>
      <p:sp>
        <p:nvSpPr>
          <p:cNvPr id="8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380922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099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 smtClean="0"/>
              <a:t>very verbose</a:t>
            </a:r>
          </a:p>
          <a:p>
            <a:pPr lvl="1"/>
            <a:r>
              <a:rPr lang="de-DE" dirty="0" smtClean="0"/>
              <a:t>„X is a person according to EMANEX annotations“ takes 11 triples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068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2" t="17849" b="73072"/>
          <a:stretch/>
        </p:blipFill>
        <p:spPr bwMode="auto">
          <a:xfrm>
            <a:off x="3048000" y="5694410"/>
            <a:ext cx="6076335" cy="31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913" y="5181600"/>
            <a:ext cx="57120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notational shorthand: </a:t>
            </a:r>
            <a:r>
              <a:rPr lang="de-DE" sz="1800" i="1" dirty="0" smtClean="0"/>
              <a:t>oa:bodyValue</a:t>
            </a:r>
            <a:r>
              <a:rPr lang="de-DE" sz="1800" dirty="0" smtClean="0"/>
              <a:t> for string-value bodies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650468"/>
            <a:ext cx="333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050" b="1" dirty="0" smtClean="0"/>
              <a:t>3-7</a:t>
            </a:r>
            <a:r>
              <a:rPr lang="de-DE" sz="1800" dirty="0"/>
              <a:t> </a:t>
            </a:r>
            <a:r>
              <a:rPr lang="de-DE" sz="1800" dirty="0" smtClean="0"/>
              <a:t>   </a:t>
            </a:r>
            <a:r>
              <a:rPr lang="de-DE" sz="1400" dirty="0" smtClean="0"/>
              <a:t>oa:bodyValue </a:t>
            </a:r>
            <a:r>
              <a:rPr lang="de-DE" sz="1400" dirty="0" smtClean="0">
                <a:solidFill>
                  <a:schemeClr val="accent2"/>
                </a:solidFill>
              </a:rPr>
              <a:t>“PERSON“</a:t>
            </a:r>
            <a:r>
              <a:rPr lang="de-DE" sz="1400" dirty="0" smtClean="0">
                <a:solidFill>
                  <a:schemeClr val="accent5"/>
                </a:solidFill>
              </a:rPr>
              <a:t>^^xsd</a:t>
            </a:r>
            <a:r>
              <a:rPr lang="de-DE" sz="1400" dirty="0" smtClean="0">
                <a:solidFill>
                  <a:schemeClr val="tx1"/>
                </a:solidFill>
              </a:rPr>
              <a:t>:string ;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6183868"/>
            <a:ext cx="2541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4 triples replaced by 1</a:t>
            </a:r>
          </a:p>
        </p:txBody>
      </p:sp>
    </p:spTree>
    <p:extLst>
      <p:ext uri="{BB962C8B-B14F-4D97-AF65-F5344CB8AC3E}">
        <p14:creationId xmlns:p14="http://schemas.microsoft.com/office/powerpoint/2010/main" val="3041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verbose</a:t>
            </a:r>
          </a:p>
          <a:p>
            <a:pPr lvl="1"/>
            <a:r>
              <a:rPr lang="de-DE" dirty="0"/>
              <a:t>„X is a person according to EMANEX annotations“ takes </a:t>
            </a:r>
            <a:r>
              <a:rPr lang="de-DE" strike="sngStrike" dirty="0"/>
              <a:t>11</a:t>
            </a:r>
            <a:r>
              <a:rPr lang="de-DE" dirty="0"/>
              <a:t> 7 triples</a:t>
            </a:r>
          </a:p>
        </p:txBody>
      </p:sp>
    </p:spTree>
    <p:extLst>
      <p:ext uri="{BB962C8B-B14F-4D97-AF65-F5344CB8AC3E}">
        <p14:creationId xmlns:p14="http://schemas.microsoft.com/office/powerpoint/2010/main" val="3218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</a:t>
            </a:r>
            <a:r>
              <a:rPr lang="de-DE" dirty="0" smtClean="0"/>
              <a:t>verbose</a:t>
            </a:r>
          </a:p>
          <a:p>
            <a:r>
              <a:rPr lang="de-DE" dirty="0" smtClean="0"/>
              <a:t>no linguistic data 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NIF URI schema</a:t>
            </a:r>
          </a:p>
          <a:p>
            <a:r>
              <a:rPr lang="de-DE" dirty="0" smtClean="0"/>
              <a:t>NIF ontologies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  <p:pic>
        <p:nvPicPr>
          <p:cNvPr id="8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String URIs</a:t>
            </a:r>
          </a:p>
          <a:p>
            <a:pPr lvl="1"/>
            <a:r>
              <a:rPr lang="de-DE" dirty="0" smtClean="0"/>
              <a:t>e.g., in a web document</a:t>
            </a:r>
          </a:p>
          <a:p>
            <a:pPr lvl="2"/>
            <a:r>
              <a:rPr lang="de-DE" dirty="0" smtClean="0"/>
              <a:t>can be directly used as object of </a:t>
            </a:r>
            <a:r>
              <a:rPr lang="de-DE" i="1" dirty="0" smtClean="0"/>
              <a:t>oa:hasTarget</a:t>
            </a:r>
            <a:endParaRPr lang="de-DE" dirty="0" smtClean="0"/>
          </a:p>
          <a:p>
            <a:r>
              <a:rPr lang="de-DE" dirty="0" smtClean="0"/>
              <a:t>simple ontology of linguistic data structures</a:t>
            </a:r>
          </a:p>
          <a:p>
            <a:pPr lvl="1"/>
            <a:r>
              <a:rPr lang="de-DE" dirty="0" smtClean="0"/>
              <a:t>for selected, typical NLP annotations</a:t>
            </a:r>
          </a:p>
          <a:p>
            <a:pPr lvl="1"/>
            <a:r>
              <a:rPr lang="de-DE" i="1" dirty="0" smtClean="0"/>
              <a:t>not </a:t>
            </a:r>
            <a:r>
              <a:rPr lang="de-DE" dirty="0" smtClean="0"/>
              <a:t>covering all you ever need for linguistic annotations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956846"/>
            <a:ext cx="53573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2"/>
              </a:rPr>
              <a:t>http://persistence.uni-leipzig.org/nlp2rdf/ontologies/nif-core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5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lexicography</a:t>
            </a:r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4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marL="1049337" lvl="2" indent="-342900"/>
            <a:r>
              <a:rPr lang="de-DE" dirty="0" smtClean="0">
                <a:solidFill>
                  <a:schemeClr val="accent2"/>
                </a:solidFill>
              </a:rPr>
              <a:t>line</a:t>
            </a:r>
            <a:r>
              <a:rPr lang="de-DE" dirty="0" smtClean="0"/>
              <a:t> offsets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/>
              <a:t> (first line)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chemeClr val="accent6"/>
                </a:solidFill>
              </a:rPr>
              <a:t>,</a:t>
            </a:r>
            <a:r>
              <a:rPr lang="de-DE" dirty="0" smtClean="0"/>
              <a:t> (range until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561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  <a:endParaRPr lang="de-DE" dirty="0">
              <a:solidFill>
                <a:srgbClr val="FF000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;length=12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;md5=67f60186fe687bb898ab7faed17dd96a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10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/>
              <a:t>optionally followed by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rgbClr val="00B050"/>
                </a:solidFill>
              </a:rPr>
              <a:t>encoding specs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;length=12</a:t>
            </a:r>
            <a:r>
              <a:rPr lang="de-DE" dirty="0" smtClean="0">
                <a:solidFill>
                  <a:srgbClr val="00B050"/>
                </a:solidFill>
              </a:rPr>
              <a:t>,UTF-8</a:t>
            </a:r>
            <a:endParaRPr lang="de-DE" dirty="0">
              <a:solidFill>
                <a:srgbClr val="00B05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>
                <a:solidFill>
                  <a:srgbClr val="00B050"/>
                </a:solidFill>
              </a:rPr>
              <a:t>UTF-8</a:t>
            </a:r>
            <a:endParaRPr lang="de-DE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2400" y="4327525"/>
            <a:ext cx="635635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853" y="5842337"/>
            <a:ext cx="7363547" cy="1015663"/>
            <a:chOff x="-41796" y="5943600"/>
            <a:chExt cx="7363547" cy="101566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12" t="17849" b="73072"/>
            <a:stretch/>
          </p:blipFill>
          <p:spPr bwMode="auto">
            <a:xfrm>
              <a:off x="408584" y="5943600"/>
              <a:ext cx="6913167" cy="990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-41796" y="5943600"/>
              <a:ext cx="7054047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  0        </a:t>
              </a:r>
              <a:r>
                <a:rPr lang="de-DE" sz="1400" dirty="0" smtClean="0"/>
                <a:t>PREFIX wsj_0655 : &lt;</a:t>
              </a:r>
              <a:r>
                <a:rPr lang="de-DE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://catalog.ldc.upenn.edu/docs/LDC95T7/raw/06/wsj_0655.txt</a:t>
              </a:r>
              <a:r>
                <a:rPr lang="de-DE" sz="1400" dirty="0" smtClean="0"/>
                <a:t>#&gt;</a:t>
              </a:r>
            </a:p>
            <a:p>
              <a:r>
                <a:rPr lang="de-DE" sz="1400" dirty="0" smtClean="0"/>
                <a:t>  ...</a:t>
              </a:r>
            </a:p>
            <a:p>
              <a:r>
                <a:rPr lang="de-DE" sz="1050" b="1" dirty="0" smtClean="0"/>
                <a:t> 8-12</a:t>
              </a:r>
              <a:r>
                <a:rPr lang="de-DE" sz="1800" dirty="0" smtClean="0"/>
                <a:t>         </a:t>
              </a:r>
              <a:r>
                <a:rPr lang="de-DE" sz="1400" dirty="0" smtClean="0"/>
                <a:t>oa:hasTarget 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50" b="1" dirty="0" smtClean="0">
                  <a:solidFill>
                    <a:schemeClr val="tx1"/>
                  </a:solidFill>
                </a:rPr>
                <a:t>13-14</a:t>
              </a:r>
              <a:r>
                <a:rPr lang="de-DE" sz="1050" dirty="0" smtClean="0">
                  <a:solidFill>
                    <a:schemeClr val="tx1"/>
                  </a:solidFill>
                </a:rPr>
                <a:t>  </a:t>
              </a:r>
              <a:r>
                <a:rPr lang="de-DE" sz="1400" dirty="0" smtClean="0"/>
                <a:t>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</a:t>
              </a:r>
              <a:r>
                <a:rPr lang="de-DE" sz="1400" dirty="0" smtClean="0">
                  <a:solidFill>
                    <a:srgbClr val="FF0000"/>
                  </a:solidFill>
                </a:rPr>
                <a:t> oa:hasSource wsj:06/wsj_0655.name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  <a:endParaRPr lang="de-D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Offset-based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conceptually similar to RFC 5147</a:t>
            </a:r>
          </a:p>
          <a:p>
            <a:pPr lvl="1"/>
            <a:r>
              <a:rPr lang="de-DE" dirty="0" smtClean="0"/>
              <a:t>extends to other mime types by assuming text streams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888408"/>
            <a:ext cx="7419975" cy="137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8600" y="4785852"/>
            <a:ext cx="8582025" cy="538623"/>
            <a:chOff x="457200" y="5090652"/>
            <a:chExt cx="8582025" cy="53862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1"/>
            <a:stretch/>
          </p:blipFill>
          <p:spPr bwMode="auto">
            <a:xfrm>
              <a:off x="457200" y="5090652"/>
              <a:ext cx="8582025" cy="53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486400" y="5329237"/>
              <a:ext cx="381000" cy="233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8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Match-based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a community convention, not a standard</a:t>
            </a:r>
          </a:p>
          <a:p>
            <a:r>
              <a:rPr lang="de-DE" dirty="0" smtClean="0"/>
              <a:t>resolve against </a:t>
            </a:r>
            <a:r>
              <a:rPr lang="de-DE" i="1" dirty="0" smtClean="0"/>
              <a:t>all</a:t>
            </a:r>
            <a:r>
              <a:rPr lang="de-DE" dirty="0" smtClean="0"/>
              <a:t> Strings matching the search term and its (MD5-encoded) context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57225" y="3244644"/>
            <a:ext cx="8181975" cy="2622756"/>
            <a:chOff x="838200" y="2782742"/>
            <a:chExt cx="8867775" cy="30084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5" y="2782742"/>
              <a:ext cx="4600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124200"/>
              <a:ext cx="8867775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04800" y="5978013"/>
            <a:ext cx="8562975" cy="498987"/>
            <a:chOff x="152400" y="5701788"/>
            <a:chExt cx="8562975" cy="498987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9"/>
            <a:stretch/>
          </p:blipFill>
          <p:spPr bwMode="auto">
            <a:xfrm>
              <a:off x="152400" y="5701788"/>
              <a:ext cx="8562975" cy="49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153400" y="5919787"/>
              <a:ext cx="228600" cy="252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7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String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51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1143000"/>
            <a:ext cx="2509533" cy="9233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b="1" dirty="0" smtClean="0"/>
              <a:t>String </a:t>
            </a:r>
            <a:r>
              <a:rPr lang="de-DE" sz="1800" dirty="0" smtClean="0"/>
              <a:t>class</a:t>
            </a:r>
          </a:p>
          <a:p>
            <a:pPr algn="ctr"/>
            <a:r>
              <a:rPr lang="de-DE" sz="1800" dirty="0" smtClean="0"/>
              <a:t>other classes explicating </a:t>
            </a:r>
          </a:p>
          <a:p>
            <a:pPr algn="ctr"/>
            <a:r>
              <a:rPr lang="de-DE" sz="1800" dirty="0" smtClean="0"/>
              <a:t>URI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3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Annotation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527983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8304" y="5678269"/>
            <a:ext cx="4424096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subclasses of </a:t>
            </a:r>
            <a:r>
              <a:rPr lang="de-DE" sz="1800" b="1" dirty="0" smtClean="0"/>
              <a:t>String</a:t>
            </a:r>
            <a:endParaRPr lang="de-DE" sz="1800" b="1" dirty="0"/>
          </a:p>
          <a:p>
            <a:pPr algn="ctr"/>
            <a:r>
              <a:rPr lang="de-DE" sz="1800" dirty="0" smtClean="0"/>
              <a:t>annotation properties for selected properties</a:t>
            </a:r>
          </a:p>
        </p:txBody>
      </p:sp>
    </p:spTree>
    <p:extLst>
      <p:ext uri="{BB962C8B-B14F-4D97-AF65-F5344CB8AC3E}">
        <p14:creationId xmlns:p14="http://schemas.microsoft.com/office/powerpoint/2010/main" val="31882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378884" y="3475835"/>
            <a:ext cx="8077200" cy="2696365"/>
            <a:chOff x="378884" y="3475835"/>
            <a:chExt cx="8077200" cy="2696365"/>
          </a:xfrm>
        </p:grpSpPr>
        <p:grpSp>
          <p:nvGrpSpPr>
            <p:cNvPr id="7" name="Group 6"/>
            <p:cNvGrpSpPr/>
            <p:nvPr/>
          </p:nvGrpSpPr>
          <p:grpSpPr>
            <a:xfrm>
              <a:off x="378884" y="3475835"/>
              <a:ext cx="8077200" cy="2696365"/>
              <a:chOff x="378884" y="1752729"/>
              <a:chExt cx="8077200" cy="26963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8884" y="1752729"/>
                <a:ext cx="8077200" cy="1816382"/>
                <a:chOff x="990600" y="1215922"/>
                <a:chExt cx="9915834" cy="2401136"/>
              </a:xfrm>
            </p:grpSpPr>
            <p:pic>
              <p:nvPicPr>
                <p:cNvPr id="921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950"/>
                <a:stretch/>
              </p:blipFill>
              <p:spPr bwMode="auto">
                <a:xfrm>
                  <a:off x="1081548" y="1215922"/>
                  <a:ext cx="9824886" cy="1625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1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51"/>
                <a:stretch/>
              </p:blipFill>
              <p:spPr bwMode="auto">
                <a:xfrm>
                  <a:off x="990600" y="2819401"/>
                  <a:ext cx="9905999" cy="797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04" b="-1060"/>
              <a:stretch/>
            </p:blipFill>
            <p:spPr bwMode="auto">
              <a:xfrm>
                <a:off x="381000" y="3571566"/>
                <a:ext cx="8069189" cy="877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62000" y="3229894"/>
                <a:ext cx="35779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800" dirty="0" smtClean="0"/>
                  <a:t>...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81000" y="5137666"/>
              <a:ext cx="304800" cy="154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1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lexicography module</a:t>
            </a:r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BTW: We </a:t>
            </a:r>
            <a:r>
              <a:rPr lang="de-DE" sz="1800" b="1" i="1" dirty="0" smtClean="0"/>
              <a:t>still </a:t>
            </a:r>
            <a:r>
              <a:rPr lang="de-DE" sz="1800" dirty="0" smtClean="0"/>
              <a:t>don‘t have a solution for that</a:t>
            </a:r>
          </a:p>
          <a:p>
            <a:pPr algn="ctr"/>
            <a:r>
              <a:rPr lang="de-DE" sz="1800" dirty="0" smtClean="0"/>
              <a:t>original use case annotation engineering</a:t>
            </a:r>
          </a:p>
          <a:p>
            <a:pPr algn="ctr"/>
            <a:r>
              <a:rPr lang="de-DE" sz="1800" dirty="0" smtClean="0"/>
              <a:t>(Chiarcos &amp; Fäth@LDK-2019)</a:t>
            </a:r>
          </a:p>
          <a:p>
            <a:pPr algn="ctr"/>
            <a:r>
              <a:rPr lang="de-DE" sz="1800" dirty="0" smtClean="0"/>
              <a:t>so far without frequency-based disambiguation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8278466" y="3487254"/>
            <a:ext cx="152400" cy="128003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625053" y="5331993"/>
            <a:ext cx="2418932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optional</a:t>
            </a:r>
          </a:p>
          <a:p>
            <a:pPr algn="ctr"/>
            <a:r>
              <a:rPr lang="de-DE" sz="1800" dirty="0" smtClean="0"/>
              <a:t>(i.e., implicitly encoded </a:t>
            </a:r>
          </a:p>
          <a:p>
            <a:pPr algn="ctr"/>
            <a:r>
              <a:rPr lang="de-DE" sz="1800" dirty="0" smtClean="0"/>
              <a:t>in the URI scheme)</a:t>
            </a:r>
          </a:p>
        </p:txBody>
      </p:sp>
      <p:cxnSp>
        <p:nvCxnSpPr>
          <p:cNvPr id="10" name="Elbow Connector 9"/>
          <p:cNvCxnSpPr>
            <a:stCxn id="6" idx="1"/>
          </p:cNvCxnSpPr>
          <p:nvPr/>
        </p:nvCxnSpPr>
        <p:spPr>
          <a:xfrm>
            <a:off x="8430866" y="4127271"/>
            <a:ext cx="255934" cy="120472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tangle 133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Box 95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110" name="Elbow Connector 109"/>
          <p:cNvCxnSpPr>
            <a:stCxn id="131" idx="4"/>
            <a:endCxn id="108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1" idx="4"/>
            <a:endCxn id="124" idx="4"/>
          </p:cNvCxnSpPr>
          <p:nvPr/>
        </p:nvCxnSpPr>
        <p:spPr>
          <a:xfrm flipV="1">
            <a:off x="1723452" y="4735809"/>
            <a:ext cx="864114" cy="8250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76011" y="4590518"/>
            <a:ext cx="102624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oa:hasSelector</a:t>
            </a:r>
          </a:p>
        </p:txBody>
      </p:sp>
      <p:cxnSp>
        <p:nvCxnSpPr>
          <p:cNvPr id="116" name="Straight Arrow Connector 115"/>
          <p:cNvCxnSpPr>
            <a:stCxn id="124" idx="5"/>
            <a:endCxn id="129" idx="1"/>
          </p:cNvCxnSpPr>
          <p:nvPr/>
        </p:nvCxnSpPr>
        <p:spPr>
          <a:xfrm>
            <a:off x="3016332" y="4680962"/>
            <a:ext cx="566437" cy="336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10000" y="3962400"/>
            <a:ext cx="13079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oa:TextQuote</a:t>
            </a:r>
          </a:p>
          <a:p>
            <a:pPr algn="ctr"/>
            <a:r>
              <a:rPr lang="de-DE" sz="1600" dirty="0" smtClean="0"/>
              <a:t>Selector</a:t>
            </a:r>
          </a:p>
        </p:txBody>
      </p:sp>
      <p:cxnSp>
        <p:nvCxnSpPr>
          <p:cNvPr id="118" name="Straight Arrow Connector 117"/>
          <p:cNvCxnSpPr>
            <a:stCxn id="129" idx="4"/>
            <a:endCxn id="117" idx="2"/>
          </p:cNvCxnSpPr>
          <p:nvPr/>
        </p:nvCxnSpPr>
        <p:spPr>
          <a:xfrm flipV="1">
            <a:off x="4011535" y="4547175"/>
            <a:ext cx="452426" cy="7898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29" idx="4"/>
            <a:endCxn id="126" idx="1"/>
          </p:cNvCxnSpPr>
          <p:nvPr/>
        </p:nvCxnSpPr>
        <p:spPr>
          <a:xfrm rot="16200000" flipH="1">
            <a:off x="4256709" y="5091832"/>
            <a:ext cx="222516" cy="71286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157811" y="5335196"/>
            <a:ext cx="66877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oa:exact</a:t>
            </a:r>
          </a:p>
        </p:txBody>
      </p:sp>
      <p:sp>
        <p:nvSpPr>
          <p:cNvPr id="121" name="Oval 120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2" name="Oval 121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123" name="Straight Arrow Connector 122"/>
          <p:cNvCxnSpPr>
            <a:stCxn id="124" idx="4"/>
            <a:endCxn id="122" idx="4"/>
          </p:cNvCxnSpPr>
          <p:nvPr/>
        </p:nvCxnSpPr>
        <p:spPr>
          <a:xfrm flipV="1">
            <a:off x="2587566" y="4057118"/>
            <a:ext cx="6313" cy="6786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981200" y="4361292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6" name="TextBox 125"/>
          <p:cNvSpPr txBox="1"/>
          <p:nvPr/>
        </p:nvSpPr>
        <p:spPr>
          <a:xfrm>
            <a:off x="4724400" y="5428718"/>
            <a:ext cx="101341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“James Baker“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2400" y="3295118"/>
            <a:ext cx="19368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cf. WebAnnotation</a:t>
            </a:r>
          </a:p>
        </p:txBody>
      </p:sp>
      <p:cxnSp>
        <p:nvCxnSpPr>
          <p:cNvPr id="128" name="Straight Arrow Connector 127"/>
          <p:cNvCxnSpPr>
            <a:stCxn id="131" idx="4"/>
            <a:endCxn id="96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3405169" y="4962490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0" name="TextBox 129"/>
          <p:cNvSpPr txBox="1"/>
          <p:nvPr/>
        </p:nvSpPr>
        <p:spPr>
          <a:xfrm>
            <a:off x="4343400" y="4724400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31" name="Oval 130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vs. 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30498" y="4069742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</p:spTree>
    <p:extLst>
      <p:ext uri="{BB962C8B-B14F-4D97-AF65-F5344CB8AC3E}">
        <p14:creationId xmlns:p14="http://schemas.microsoft.com/office/powerpoint/2010/main" val="5277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NIF+WA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1755781"/>
            <a:chOff x="4965330" y="3578219"/>
            <a:chExt cx="3965433" cy="1755781"/>
          </a:xfrm>
        </p:grpSpPr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7" name="Oval 86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NIF+WA minimalistic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1" name="Oval 20"/>
          <p:cNvSpPr/>
          <p:nvPr/>
        </p:nvSpPr>
        <p:spPr>
          <a:xfrm>
            <a:off x="4343400" y="30480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doc:offset_19_30</a:t>
            </a:r>
            <a:endParaRPr lang="de-DE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9320" y="3909656"/>
            <a:ext cx="225254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information encoded</a:t>
            </a:r>
          </a:p>
          <a:p>
            <a:pPr algn="ctr"/>
            <a:r>
              <a:rPr lang="de-DE" sz="1800" dirty="0" smtClean="0"/>
              <a:t>in the NIF URI scheme</a:t>
            </a:r>
          </a:p>
          <a:p>
            <a:pPr algn="ctr"/>
            <a:r>
              <a:rPr lang="de-DE" sz="1800" dirty="0" smtClean="0"/>
              <a:t>can be omitted</a:t>
            </a:r>
          </a:p>
        </p:txBody>
      </p:sp>
    </p:spTree>
    <p:extLst>
      <p:ext uri="{BB962C8B-B14F-4D97-AF65-F5344CB8AC3E}">
        <p14:creationId xmlns:p14="http://schemas.microsoft.com/office/powerpoint/2010/main" val="2479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Using NIF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 the moment, one of the most widely known RDF-based annotation formalism for NLP</a:t>
            </a:r>
          </a:p>
          <a:p>
            <a:r>
              <a:rPr lang="de-DE" dirty="0" smtClean="0"/>
              <a:t>shallow, word-level annotations</a:t>
            </a:r>
          </a:p>
          <a:p>
            <a:pPr lvl="1"/>
            <a:r>
              <a:rPr lang="de-DE" dirty="0" smtClean="0"/>
              <a:t>implicit unification of annotations referring to the same string</a:t>
            </a:r>
          </a:p>
          <a:p>
            <a:pPr lvl="2"/>
            <a:r>
              <a:rPr lang="de-DE" dirty="0" smtClean="0"/>
              <a:t>useful in NLP</a:t>
            </a:r>
          </a:p>
          <a:p>
            <a:pPr lvl="2"/>
            <a:r>
              <a:rPr lang="de-DE" dirty="0" smtClean="0"/>
              <a:t>often unacceptable to linguists</a:t>
            </a:r>
          </a:p>
          <a:p>
            <a:r>
              <a:rPr lang="de-DE" dirty="0" smtClean="0"/>
              <a:t>implicit unification of annotations can be circumvented, e.g., using Web Annotation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2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limitations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NIF data structures are no sufficient solution shallow for advanced linguistic annotations</a:t>
            </a:r>
          </a:p>
          <a:p>
            <a:pPr lvl="1"/>
            <a:r>
              <a:rPr lang="de-DE" dirty="0" smtClean="0"/>
              <a:t>morphology? (no sub-word strings)</a:t>
            </a:r>
          </a:p>
          <a:p>
            <a:pPr lvl="1"/>
            <a:r>
              <a:rPr lang="de-DE" dirty="0" smtClean="0"/>
              <a:t>non-phrasal/discontinuous segments ?</a:t>
            </a:r>
          </a:p>
          <a:p>
            <a:pPr lvl="1"/>
            <a:r>
              <a:rPr lang="de-DE" dirty="0" smtClean="0"/>
              <a:t>hard-wired annotation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80995"/>
            <a:ext cx="6241982" cy="287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667000"/>
            <a:ext cx="52578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1139825"/>
          </a:xfrm>
        </p:spPr>
        <p:txBody>
          <a:bodyPr/>
          <a:lstStyle/>
          <a:p>
            <a:r>
              <a:rPr lang="de-DE" dirty="0" smtClean="0"/>
              <a:t>Beyond NIF I: domain-specific vocabularies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Interlinear Glossed Text (IGT)</a:t>
            </a:r>
          </a:p>
          <a:p>
            <a:pPr lvl="1"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FLEx-RDF	</a:t>
            </a:r>
            <a:r>
              <a:rPr lang="de-DE" sz="1600" dirty="0" smtClean="0"/>
              <a:t>(Chiarcos et al.@LDK-2017, </a:t>
            </a: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github.com/acoli-repo/LLODifier</a:t>
            </a:r>
            <a:r>
              <a:rPr lang="de-DE" sz="1600" dirty="0"/>
              <a:t>)</a:t>
            </a:r>
            <a:endParaRPr lang="de-DE" sz="1600" dirty="0" smtClean="0"/>
          </a:p>
          <a:p>
            <a:pPr lvl="1"/>
            <a:r>
              <a:rPr lang="de-DE" dirty="0" smtClean="0"/>
              <a:t>Ligt </a:t>
            </a:r>
          </a:p>
          <a:p>
            <a:pPr marL="671512" lvl="2" indent="0">
              <a:buNone/>
            </a:pPr>
            <a:r>
              <a:rPr lang="de-DE" sz="1600" dirty="0" smtClean="0"/>
              <a:t>(Chiarcos &amp; Ionov@LDK-2019)</a:t>
            </a:r>
          </a:p>
          <a:p>
            <a:pPr lvl="2">
              <a:tabLst>
                <a:tab pos="987425" algn="l"/>
              </a:tabLst>
            </a:pPr>
            <a:r>
              <a:rPr lang="de-DE" dirty="0" smtClean="0"/>
              <a:t>morpheme-level </a:t>
            </a:r>
          </a:p>
          <a:p>
            <a:pPr marL="671512" lvl="2" indent="0">
              <a:buNone/>
              <a:tabLst>
                <a:tab pos="987425" algn="l"/>
              </a:tabLst>
            </a:pPr>
            <a:r>
              <a:rPr lang="de-DE" dirty="0"/>
              <a:t>	</a:t>
            </a:r>
            <a:r>
              <a:rPr lang="de-DE" dirty="0" smtClean="0"/>
              <a:t>annotations</a:t>
            </a:r>
          </a:p>
          <a:p>
            <a:pPr marL="671512" lvl="2" indent="0" algn="r">
              <a:buNone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/>
          </a:p>
        </p:txBody>
      </p:sp>
      <p:pic>
        <p:nvPicPr>
          <p:cNvPr id="10242" name="Picture 2" descr="C:\Users\chiarcos\Desktop\acoli-svn\papers\ldk-2019-ligt\images\ligt-ann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60448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II: Linguistic Data Structures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generic vocabulary for linguistic data structures</a:t>
            </a:r>
          </a:p>
          <a:p>
            <a:pPr lvl="1">
              <a:tabLst>
                <a:tab pos="4129088" algn="l"/>
                <a:tab pos="4306888" algn="l"/>
                <a:tab pos="4845050" algn="l"/>
              </a:tabLst>
            </a:pPr>
            <a:r>
              <a:rPr lang="de-DE" dirty="0" smtClean="0"/>
              <a:t>POWLA 	</a:t>
            </a:r>
            <a:r>
              <a:rPr lang="de-DE" sz="1600" dirty="0" smtClean="0"/>
              <a:t>(Chiarcos@ESWC 2012</a:t>
            </a:r>
            <a:r>
              <a:rPr lang="de-DE" sz="1600" dirty="0"/>
              <a:t>, </a:t>
            </a:r>
            <a:r>
              <a:rPr lang="de-DE" sz="1600" dirty="0">
                <a:hlinkClick r:id="rId2"/>
              </a:rPr>
              <a:t>http://purl.org/powla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47</a:t>
            </a:fld>
            <a:endParaRPr lang="de-DE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490"/>
            <a:ext cx="8001000" cy="466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III: Linguistic Annotations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linguistic data categories</a:t>
            </a:r>
          </a:p>
          <a:p>
            <a:pPr lvl="1"/>
            <a:r>
              <a:rPr lang="de-DE" dirty="0" smtClean="0"/>
              <a:t>Ontologies of Linguistic Annotation (OLiA)</a:t>
            </a:r>
          </a:p>
          <a:p>
            <a:pPr marL="0" indent="0" algn="r">
              <a:buNone/>
            </a:pPr>
            <a:r>
              <a:rPr lang="de-DE" sz="1600" dirty="0" smtClean="0"/>
              <a:t>(Chiarcos &amp; Sukhareva 2016,</a:t>
            </a:r>
          </a:p>
          <a:p>
            <a:pPr marL="0" indent="0" algn="r">
              <a:buNone/>
            </a:pPr>
            <a:r>
              <a:rPr lang="de-DE" sz="1600" dirty="0" smtClean="0">
                <a:hlinkClick r:id="rId2"/>
              </a:rPr>
              <a:t>http://purl.org/olia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48</a:t>
            </a:fld>
            <a:endParaRPr lang="de-DE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200" y="2667000"/>
            <a:ext cx="5865014" cy="4013903"/>
            <a:chOff x="1027620" y="1484313"/>
            <a:chExt cx="7703630" cy="5297270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138363" y="3733800"/>
              <a:ext cx="3925887" cy="2733675"/>
            </a:xfrm>
            <a:custGeom>
              <a:avLst/>
              <a:gdLst>
                <a:gd name="T0" fmla="*/ 1364 w 2473"/>
                <a:gd name="T1" fmla="*/ 88 h 1722"/>
                <a:gd name="T2" fmla="*/ 1228 w 2473"/>
                <a:gd name="T3" fmla="*/ 172 h 1722"/>
                <a:gd name="T4" fmla="*/ 1177 w 2473"/>
                <a:gd name="T5" fmla="*/ 215 h 1722"/>
                <a:gd name="T6" fmla="*/ 1118 w 2473"/>
                <a:gd name="T7" fmla="*/ 232 h 1722"/>
                <a:gd name="T8" fmla="*/ 1084 w 2473"/>
                <a:gd name="T9" fmla="*/ 257 h 1722"/>
                <a:gd name="T10" fmla="*/ 1076 w 2473"/>
                <a:gd name="T11" fmla="*/ 282 h 1722"/>
                <a:gd name="T12" fmla="*/ 1025 w 2473"/>
                <a:gd name="T13" fmla="*/ 308 h 1722"/>
                <a:gd name="T14" fmla="*/ 949 w 2473"/>
                <a:gd name="T15" fmla="*/ 384 h 1722"/>
                <a:gd name="T16" fmla="*/ 898 w 2473"/>
                <a:gd name="T17" fmla="*/ 418 h 1722"/>
                <a:gd name="T18" fmla="*/ 805 w 2473"/>
                <a:gd name="T19" fmla="*/ 553 h 1722"/>
                <a:gd name="T20" fmla="*/ 771 w 2473"/>
                <a:gd name="T21" fmla="*/ 587 h 1722"/>
                <a:gd name="T22" fmla="*/ 720 w 2473"/>
                <a:gd name="T23" fmla="*/ 621 h 1722"/>
                <a:gd name="T24" fmla="*/ 593 w 2473"/>
                <a:gd name="T25" fmla="*/ 740 h 1722"/>
                <a:gd name="T26" fmla="*/ 474 w 2473"/>
                <a:gd name="T27" fmla="*/ 850 h 1722"/>
                <a:gd name="T28" fmla="*/ 389 w 2473"/>
                <a:gd name="T29" fmla="*/ 909 h 1722"/>
                <a:gd name="T30" fmla="*/ 296 w 2473"/>
                <a:gd name="T31" fmla="*/ 968 h 1722"/>
                <a:gd name="T32" fmla="*/ 245 w 2473"/>
                <a:gd name="T33" fmla="*/ 1019 h 1722"/>
                <a:gd name="T34" fmla="*/ 220 w 2473"/>
                <a:gd name="T35" fmla="*/ 1053 h 1722"/>
                <a:gd name="T36" fmla="*/ 110 w 2473"/>
                <a:gd name="T37" fmla="*/ 1146 h 1722"/>
                <a:gd name="T38" fmla="*/ 25 w 2473"/>
                <a:gd name="T39" fmla="*/ 1290 h 1722"/>
                <a:gd name="T40" fmla="*/ 85 w 2473"/>
                <a:gd name="T41" fmla="*/ 1494 h 1722"/>
                <a:gd name="T42" fmla="*/ 110 w 2473"/>
                <a:gd name="T43" fmla="*/ 1511 h 1722"/>
                <a:gd name="T44" fmla="*/ 220 w 2473"/>
                <a:gd name="T45" fmla="*/ 1519 h 1722"/>
                <a:gd name="T46" fmla="*/ 322 w 2473"/>
                <a:gd name="T47" fmla="*/ 1570 h 1722"/>
                <a:gd name="T48" fmla="*/ 677 w 2473"/>
                <a:gd name="T49" fmla="*/ 1638 h 1722"/>
                <a:gd name="T50" fmla="*/ 771 w 2473"/>
                <a:gd name="T51" fmla="*/ 1663 h 1722"/>
                <a:gd name="T52" fmla="*/ 796 w 2473"/>
                <a:gd name="T53" fmla="*/ 1680 h 1722"/>
                <a:gd name="T54" fmla="*/ 847 w 2473"/>
                <a:gd name="T55" fmla="*/ 1697 h 1722"/>
                <a:gd name="T56" fmla="*/ 1304 w 2473"/>
                <a:gd name="T57" fmla="*/ 1672 h 1722"/>
                <a:gd name="T58" fmla="*/ 1770 w 2473"/>
                <a:gd name="T59" fmla="*/ 1680 h 1722"/>
                <a:gd name="T60" fmla="*/ 1897 w 2473"/>
                <a:gd name="T61" fmla="*/ 1688 h 1722"/>
                <a:gd name="T62" fmla="*/ 1948 w 2473"/>
                <a:gd name="T63" fmla="*/ 1714 h 1722"/>
                <a:gd name="T64" fmla="*/ 2050 w 2473"/>
                <a:gd name="T65" fmla="*/ 1722 h 1722"/>
                <a:gd name="T66" fmla="*/ 2143 w 2473"/>
                <a:gd name="T67" fmla="*/ 1663 h 1722"/>
                <a:gd name="T68" fmla="*/ 2219 w 2473"/>
                <a:gd name="T69" fmla="*/ 1451 h 1722"/>
                <a:gd name="T70" fmla="*/ 2304 w 2473"/>
                <a:gd name="T71" fmla="*/ 1155 h 1722"/>
                <a:gd name="T72" fmla="*/ 2405 w 2473"/>
                <a:gd name="T73" fmla="*/ 647 h 1722"/>
                <a:gd name="T74" fmla="*/ 2473 w 2473"/>
                <a:gd name="T75" fmla="*/ 104 h 1722"/>
                <a:gd name="T76" fmla="*/ 2295 w 2473"/>
                <a:gd name="T77" fmla="*/ 11 h 1722"/>
                <a:gd name="T78" fmla="*/ 2007 w 2473"/>
                <a:gd name="T79" fmla="*/ 20 h 1722"/>
                <a:gd name="T80" fmla="*/ 1813 w 2473"/>
                <a:gd name="T81" fmla="*/ 45 h 1722"/>
                <a:gd name="T82" fmla="*/ 1414 w 2473"/>
                <a:gd name="T83" fmla="*/ 62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3" h="1722">
                  <a:moveTo>
                    <a:pt x="1364" y="88"/>
                  </a:moveTo>
                  <a:cubicBezTo>
                    <a:pt x="1319" y="116"/>
                    <a:pt x="1279" y="156"/>
                    <a:pt x="1228" y="172"/>
                  </a:cubicBezTo>
                  <a:cubicBezTo>
                    <a:pt x="1210" y="185"/>
                    <a:pt x="1196" y="204"/>
                    <a:pt x="1177" y="215"/>
                  </a:cubicBezTo>
                  <a:cubicBezTo>
                    <a:pt x="1159" y="225"/>
                    <a:pt x="1137" y="225"/>
                    <a:pt x="1118" y="232"/>
                  </a:cubicBezTo>
                  <a:cubicBezTo>
                    <a:pt x="1107" y="240"/>
                    <a:pt x="1093" y="246"/>
                    <a:pt x="1084" y="257"/>
                  </a:cubicBezTo>
                  <a:cubicBezTo>
                    <a:pt x="1078" y="264"/>
                    <a:pt x="1082" y="276"/>
                    <a:pt x="1076" y="282"/>
                  </a:cubicBezTo>
                  <a:cubicBezTo>
                    <a:pt x="1063" y="295"/>
                    <a:pt x="1039" y="295"/>
                    <a:pt x="1025" y="308"/>
                  </a:cubicBezTo>
                  <a:cubicBezTo>
                    <a:pt x="998" y="332"/>
                    <a:pt x="979" y="364"/>
                    <a:pt x="949" y="384"/>
                  </a:cubicBezTo>
                  <a:cubicBezTo>
                    <a:pt x="932" y="395"/>
                    <a:pt x="910" y="402"/>
                    <a:pt x="898" y="418"/>
                  </a:cubicBezTo>
                  <a:cubicBezTo>
                    <a:pt x="864" y="463"/>
                    <a:pt x="845" y="513"/>
                    <a:pt x="805" y="553"/>
                  </a:cubicBezTo>
                  <a:cubicBezTo>
                    <a:pt x="785" y="611"/>
                    <a:pt x="813" y="553"/>
                    <a:pt x="771" y="587"/>
                  </a:cubicBezTo>
                  <a:cubicBezTo>
                    <a:pt x="718" y="630"/>
                    <a:pt x="797" y="603"/>
                    <a:pt x="720" y="621"/>
                  </a:cubicBezTo>
                  <a:cubicBezTo>
                    <a:pt x="670" y="654"/>
                    <a:pt x="643" y="706"/>
                    <a:pt x="593" y="740"/>
                  </a:cubicBezTo>
                  <a:cubicBezTo>
                    <a:pt x="573" y="797"/>
                    <a:pt x="517" y="813"/>
                    <a:pt x="474" y="850"/>
                  </a:cubicBezTo>
                  <a:cubicBezTo>
                    <a:pt x="407" y="907"/>
                    <a:pt x="478" y="866"/>
                    <a:pt x="389" y="909"/>
                  </a:cubicBezTo>
                  <a:cubicBezTo>
                    <a:pt x="361" y="938"/>
                    <a:pt x="335" y="956"/>
                    <a:pt x="296" y="968"/>
                  </a:cubicBezTo>
                  <a:cubicBezTo>
                    <a:pt x="279" y="985"/>
                    <a:pt x="259" y="1000"/>
                    <a:pt x="245" y="1019"/>
                  </a:cubicBezTo>
                  <a:cubicBezTo>
                    <a:pt x="237" y="1030"/>
                    <a:pt x="230" y="1043"/>
                    <a:pt x="220" y="1053"/>
                  </a:cubicBezTo>
                  <a:cubicBezTo>
                    <a:pt x="187" y="1087"/>
                    <a:pt x="139" y="1108"/>
                    <a:pt x="110" y="1146"/>
                  </a:cubicBezTo>
                  <a:cubicBezTo>
                    <a:pt x="77" y="1189"/>
                    <a:pt x="49" y="1241"/>
                    <a:pt x="25" y="1290"/>
                  </a:cubicBezTo>
                  <a:cubicBezTo>
                    <a:pt x="0" y="1398"/>
                    <a:pt x="5" y="1436"/>
                    <a:pt x="85" y="1494"/>
                  </a:cubicBezTo>
                  <a:cubicBezTo>
                    <a:pt x="93" y="1500"/>
                    <a:pt x="100" y="1509"/>
                    <a:pt x="110" y="1511"/>
                  </a:cubicBezTo>
                  <a:cubicBezTo>
                    <a:pt x="146" y="1518"/>
                    <a:pt x="183" y="1516"/>
                    <a:pt x="220" y="1519"/>
                  </a:cubicBezTo>
                  <a:cubicBezTo>
                    <a:pt x="257" y="1532"/>
                    <a:pt x="285" y="1557"/>
                    <a:pt x="322" y="1570"/>
                  </a:cubicBezTo>
                  <a:cubicBezTo>
                    <a:pt x="422" y="1643"/>
                    <a:pt x="559" y="1628"/>
                    <a:pt x="677" y="1638"/>
                  </a:cubicBezTo>
                  <a:cubicBezTo>
                    <a:pt x="708" y="1648"/>
                    <a:pt x="740" y="1653"/>
                    <a:pt x="771" y="1663"/>
                  </a:cubicBezTo>
                  <a:cubicBezTo>
                    <a:pt x="779" y="1669"/>
                    <a:pt x="787" y="1676"/>
                    <a:pt x="796" y="1680"/>
                  </a:cubicBezTo>
                  <a:cubicBezTo>
                    <a:pt x="812" y="1687"/>
                    <a:pt x="847" y="1697"/>
                    <a:pt x="847" y="1697"/>
                  </a:cubicBezTo>
                  <a:cubicBezTo>
                    <a:pt x="999" y="1677"/>
                    <a:pt x="1155" y="1707"/>
                    <a:pt x="1304" y="1672"/>
                  </a:cubicBezTo>
                  <a:cubicBezTo>
                    <a:pt x="1459" y="1675"/>
                    <a:pt x="1617" y="1709"/>
                    <a:pt x="1770" y="1680"/>
                  </a:cubicBezTo>
                  <a:cubicBezTo>
                    <a:pt x="1812" y="1683"/>
                    <a:pt x="1855" y="1683"/>
                    <a:pt x="1897" y="1688"/>
                  </a:cubicBezTo>
                  <a:cubicBezTo>
                    <a:pt x="2002" y="1700"/>
                    <a:pt x="1839" y="1693"/>
                    <a:pt x="1948" y="1714"/>
                  </a:cubicBezTo>
                  <a:cubicBezTo>
                    <a:pt x="1981" y="1721"/>
                    <a:pt x="2016" y="1719"/>
                    <a:pt x="2050" y="1722"/>
                  </a:cubicBezTo>
                  <a:cubicBezTo>
                    <a:pt x="2144" y="1709"/>
                    <a:pt x="2087" y="1717"/>
                    <a:pt x="2143" y="1663"/>
                  </a:cubicBezTo>
                  <a:cubicBezTo>
                    <a:pt x="2167" y="1591"/>
                    <a:pt x="2191" y="1522"/>
                    <a:pt x="2219" y="1451"/>
                  </a:cubicBezTo>
                  <a:cubicBezTo>
                    <a:pt x="2237" y="1350"/>
                    <a:pt x="2279" y="1254"/>
                    <a:pt x="2304" y="1155"/>
                  </a:cubicBezTo>
                  <a:cubicBezTo>
                    <a:pt x="2348" y="982"/>
                    <a:pt x="2371" y="820"/>
                    <a:pt x="2405" y="647"/>
                  </a:cubicBezTo>
                  <a:cubicBezTo>
                    <a:pt x="2416" y="467"/>
                    <a:pt x="2432" y="280"/>
                    <a:pt x="2473" y="104"/>
                  </a:cubicBezTo>
                  <a:cubicBezTo>
                    <a:pt x="2392" y="89"/>
                    <a:pt x="2369" y="31"/>
                    <a:pt x="2295" y="11"/>
                  </a:cubicBezTo>
                  <a:cubicBezTo>
                    <a:pt x="2199" y="14"/>
                    <a:pt x="2103" y="15"/>
                    <a:pt x="2007" y="20"/>
                  </a:cubicBezTo>
                  <a:cubicBezTo>
                    <a:pt x="1943" y="23"/>
                    <a:pt x="1880" y="43"/>
                    <a:pt x="1813" y="45"/>
                  </a:cubicBezTo>
                  <a:cubicBezTo>
                    <a:pt x="1415" y="59"/>
                    <a:pt x="1547" y="0"/>
                    <a:pt x="1414" y="62"/>
                  </a:cubicBezTo>
                </a:path>
              </a:pathLst>
            </a:custGeom>
            <a:solidFill>
              <a:srgbClr val="FF993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1519238" y="1836738"/>
              <a:ext cx="4189412" cy="2874962"/>
            </a:xfrm>
            <a:custGeom>
              <a:avLst/>
              <a:gdLst>
                <a:gd name="T0" fmla="*/ 1059 w 2639"/>
                <a:gd name="T1" fmla="*/ 97 h 1811"/>
                <a:gd name="T2" fmla="*/ 1008 w 2639"/>
                <a:gd name="T3" fmla="*/ 114 h 1811"/>
                <a:gd name="T4" fmla="*/ 940 w 2639"/>
                <a:gd name="T5" fmla="*/ 147 h 1811"/>
                <a:gd name="T6" fmla="*/ 703 w 2639"/>
                <a:gd name="T7" fmla="*/ 334 h 1811"/>
                <a:gd name="T8" fmla="*/ 602 w 2639"/>
                <a:gd name="T9" fmla="*/ 435 h 1811"/>
                <a:gd name="T10" fmla="*/ 449 w 2639"/>
                <a:gd name="T11" fmla="*/ 563 h 1811"/>
                <a:gd name="T12" fmla="*/ 407 w 2639"/>
                <a:gd name="T13" fmla="*/ 639 h 1811"/>
                <a:gd name="T14" fmla="*/ 288 w 2639"/>
                <a:gd name="T15" fmla="*/ 800 h 1811"/>
                <a:gd name="T16" fmla="*/ 254 w 2639"/>
                <a:gd name="T17" fmla="*/ 876 h 1811"/>
                <a:gd name="T18" fmla="*/ 220 w 2639"/>
                <a:gd name="T19" fmla="*/ 944 h 1811"/>
                <a:gd name="T20" fmla="*/ 178 w 2639"/>
                <a:gd name="T21" fmla="*/ 1122 h 1811"/>
                <a:gd name="T22" fmla="*/ 119 w 2639"/>
                <a:gd name="T23" fmla="*/ 1257 h 1811"/>
                <a:gd name="T24" fmla="*/ 85 w 2639"/>
                <a:gd name="T25" fmla="*/ 1359 h 1811"/>
                <a:gd name="T26" fmla="*/ 51 w 2639"/>
                <a:gd name="T27" fmla="*/ 1410 h 1811"/>
                <a:gd name="T28" fmla="*/ 0 w 2639"/>
                <a:gd name="T29" fmla="*/ 1520 h 1811"/>
                <a:gd name="T30" fmla="*/ 59 w 2639"/>
                <a:gd name="T31" fmla="*/ 1689 h 1811"/>
                <a:gd name="T32" fmla="*/ 153 w 2639"/>
                <a:gd name="T33" fmla="*/ 1706 h 1811"/>
                <a:gd name="T34" fmla="*/ 1059 w 2639"/>
                <a:gd name="T35" fmla="*/ 1689 h 1811"/>
                <a:gd name="T36" fmla="*/ 1220 w 2639"/>
                <a:gd name="T37" fmla="*/ 1587 h 1811"/>
                <a:gd name="T38" fmla="*/ 1330 w 2639"/>
                <a:gd name="T39" fmla="*/ 1494 h 1811"/>
                <a:gd name="T40" fmla="*/ 1593 w 2639"/>
                <a:gd name="T41" fmla="*/ 1291 h 1811"/>
                <a:gd name="T42" fmla="*/ 1720 w 2639"/>
                <a:gd name="T43" fmla="*/ 1206 h 1811"/>
                <a:gd name="T44" fmla="*/ 1771 w 2639"/>
                <a:gd name="T45" fmla="*/ 1164 h 1811"/>
                <a:gd name="T46" fmla="*/ 1889 w 2639"/>
                <a:gd name="T47" fmla="*/ 1062 h 1811"/>
                <a:gd name="T48" fmla="*/ 1957 w 2639"/>
                <a:gd name="T49" fmla="*/ 1028 h 1811"/>
                <a:gd name="T50" fmla="*/ 2025 w 2639"/>
                <a:gd name="T51" fmla="*/ 986 h 1811"/>
                <a:gd name="T52" fmla="*/ 2177 w 2639"/>
                <a:gd name="T53" fmla="*/ 927 h 1811"/>
                <a:gd name="T54" fmla="*/ 2313 w 2639"/>
                <a:gd name="T55" fmla="*/ 851 h 1811"/>
                <a:gd name="T56" fmla="*/ 2414 w 2639"/>
                <a:gd name="T57" fmla="*/ 783 h 1811"/>
                <a:gd name="T58" fmla="*/ 2448 w 2639"/>
                <a:gd name="T59" fmla="*/ 766 h 1811"/>
                <a:gd name="T60" fmla="*/ 2609 w 2639"/>
                <a:gd name="T61" fmla="*/ 554 h 1811"/>
                <a:gd name="T62" fmla="*/ 2635 w 2639"/>
                <a:gd name="T63" fmla="*/ 478 h 1811"/>
                <a:gd name="T64" fmla="*/ 2558 w 2639"/>
                <a:gd name="T65" fmla="*/ 147 h 1811"/>
                <a:gd name="T66" fmla="*/ 2304 w 2639"/>
                <a:gd name="T67" fmla="*/ 37 h 1811"/>
                <a:gd name="T68" fmla="*/ 1855 w 2639"/>
                <a:gd name="T69" fmla="*/ 29 h 1811"/>
                <a:gd name="T70" fmla="*/ 1152 w 2639"/>
                <a:gd name="T71" fmla="*/ 71 h 1811"/>
                <a:gd name="T72" fmla="*/ 1127 w 2639"/>
                <a:gd name="T73" fmla="*/ 80 h 1811"/>
                <a:gd name="T74" fmla="*/ 1059 w 2639"/>
                <a:gd name="T75" fmla="*/ 97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9" h="1811">
                  <a:moveTo>
                    <a:pt x="1059" y="97"/>
                  </a:moveTo>
                  <a:cubicBezTo>
                    <a:pt x="1042" y="103"/>
                    <a:pt x="1025" y="108"/>
                    <a:pt x="1008" y="114"/>
                  </a:cubicBezTo>
                  <a:cubicBezTo>
                    <a:pt x="984" y="122"/>
                    <a:pt x="940" y="147"/>
                    <a:pt x="940" y="147"/>
                  </a:cubicBezTo>
                  <a:cubicBezTo>
                    <a:pt x="865" y="223"/>
                    <a:pt x="779" y="264"/>
                    <a:pt x="703" y="334"/>
                  </a:cubicBezTo>
                  <a:cubicBezTo>
                    <a:pt x="703" y="334"/>
                    <a:pt x="625" y="412"/>
                    <a:pt x="602" y="435"/>
                  </a:cubicBezTo>
                  <a:cubicBezTo>
                    <a:pt x="556" y="481"/>
                    <a:pt x="490" y="510"/>
                    <a:pt x="449" y="563"/>
                  </a:cubicBezTo>
                  <a:cubicBezTo>
                    <a:pt x="431" y="586"/>
                    <a:pt x="423" y="615"/>
                    <a:pt x="407" y="639"/>
                  </a:cubicBezTo>
                  <a:cubicBezTo>
                    <a:pt x="370" y="695"/>
                    <a:pt x="314" y="735"/>
                    <a:pt x="288" y="800"/>
                  </a:cubicBezTo>
                  <a:cubicBezTo>
                    <a:pt x="228" y="951"/>
                    <a:pt x="304" y="786"/>
                    <a:pt x="254" y="876"/>
                  </a:cubicBezTo>
                  <a:cubicBezTo>
                    <a:pt x="242" y="898"/>
                    <a:pt x="220" y="944"/>
                    <a:pt x="220" y="944"/>
                  </a:cubicBezTo>
                  <a:cubicBezTo>
                    <a:pt x="211" y="1002"/>
                    <a:pt x="199" y="1067"/>
                    <a:pt x="178" y="1122"/>
                  </a:cubicBezTo>
                  <a:cubicBezTo>
                    <a:pt x="160" y="1167"/>
                    <a:pt x="133" y="1210"/>
                    <a:pt x="119" y="1257"/>
                  </a:cubicBezTo>
                  <a:cubicBezTo>
                    <a:pt x="100" y="1319"/>
                    <a:pt x="112" y="1314"/>
                    <a:pt x="85" y="1359"/>
                  </a:cubicBezTo>
                  <a:cubicBezTo>
                    <a:pt x="74" y="1377"/>
                    <a:pt x="51" y="1410"/>
                    <a:pt x="51" y="1410"/>
                  </a:cubicBezTo>
                  <a:cubicBezTo>
                    <a:pt x="39" y="1447"/>
                    <a:pt x="18" y="1484"/>
                    <a:pt x="0" y="1520"/>
                  </a:cubicBezTo>
                  <a:cubicBezTo>
                    <a:pt x="7" y="1575"/>
                    <a:pt x="5" y="1653"/>
                    <a:pt x="59" y="1689"/>
                  </a:cubicBezTo>
                  <a:cubicBezTo>
                    <a:pt x="79" y="1702"/>
                    <a:pt x="145" y="1705"/>
                    <a:pt x="153" y="1706"/>
                  </a:cubicBezTo>
                  <a:cubicBezTo>
                    <a:pt x="444" y="1811"/>
                    <a:pt x="763" y="1741"/>
                    <a:pt x="1059" y="1689"/>
                  </a:cubicBezTo>
                  <a:cubicBezTo>
                    <a:pt x="1110" y="1654"/>
                    <a:pt x="1176" y="1631"/>
                    <a:pt x="1220" y="1587"/>
                  </a:cubicBezTo>
                  <a:cubicBezTo>
                    <a:pt x="1259" y="1549"/>
                    <a:pt x="1288" y="1526"/>
                    <a:pt x="1330" y="1494"/>
                  </a:cubicBezTo>
                  <a:cubicBezTo>
                    <a:pt x="1357" y="1390"/>
                    <a:pt x="1496" y="1321"/>
                    <a:pt x="1593" y="1291"/>
                  </a:cubicBezTo>
                  <a:cubicBezTo>
                    <a:pt x="1634" y="1263"/>
                    <a:pt x="1685" y="1242"/>
                    <a:pt x="1720" y="1206"/>
                  </a:cubicBezTo>
                  <a:cubicBezTo>
                    <a:pt x="1765" y="1160"/>
                    <a:pt x="1722" y="1179"/>
                    <a:pt x="1771" y="1164"/>
                  </a:cubicBezTo>
                  <a:cubicBezTo>
                    <a:pt x="1806" y="1129"/>
                    <a:pt x="1847" y="1087"/>
                    <a:pt x="1889" y="1062"/>
                  </a:cubicBezTo>
                  <a:cubicBezTo>
                    <a:pt x="1911" y="1049"/>
                    <a:pt x="1936" y="1042"/>
                    <a:pt x="1957" y="1028"/>
                  </a:cubicBezTo>
                  <a:cubicBezTo>
                    <a:pt x="1976" y="1015"/>
                    <a:pt x="2006" y="994"/>
                    <a:pt x="2025" y="986"/>
                  </a:cubicBezTo>
                  <a:cubicBezTo>
                    <a:pt x="2076" y="965"/>
                    <a:pt x="2128" y="955"/>
                    <a:pt x="2177" y="927"/>
                  </a:cubicBezTo>
                  <a:cubicBezTo>
                    <a:pt x="2222" y="901"/>
                    <a:pt x="2269" y="878"/>
                    <a:pt x="2313" y="851"/>
                  </a:cubicBezTo>
                  <a:cubicBezTo>
                    <a:pt x="2348" y="830"/>
                    <a:pt x="2378" y="801"/>
                    <a:pt x="2414" y="783"/>
                  </a:cubicBezTo>
                  <a:cubicBezTo>
                    <a:pt x="2425" y="777"/>
                    <a:pt x="2438" y="774"/>
                    <a:pt x="2448" y="766"/>
                  </a:cubicBezTo>
                  <a:cubicBezTo>
                    <a:pt x="2519" y="707"/>
                    <a:pt x="2558" y="629"/>
                    <a:pt x="2609" y="554"/>
                  </a:cubicBezTo>
                  <a:cubicBezTo>
                    <a:pt x="2616" y="528"/>
                    <a:pt x="2634" y="505"/>
                    <a:pt x="2635" y="478"/>
                  </a:cubicBezTo>
                  <a:cubicBezTo>
                    <a:pt x="2639" y="387"/>
                    <a:pt x="2611" y="228"/>
                    <a:pt x="2558" y="147"/>
                  </a:cubicBezTo>
                  <a:cubicBezTo>
                    <a:pt x="2524" y="41"/>
                    <a:pt x="2394" y="46"/>
                    <a:pt x="2304" y="37"/>
                  </a:cubicBezTo>
                  <a:cubicBezTo>
                    <a:pt x="2146" y="0"/>
                    <a:pt x="2058" y="24"/>
                    <a:pt x="1855" y="29"/>
                  </a:cubicBezTo>
                  <a:cubicBezTo>
                    <a:pt x="1638" y="158"/>
                    <a:pt x="1502" y="67"/>
                    <a:pt x="1152" y="71"/>
                  </a:cubicBezTo>
                  <a:cubicBezTo>
                    <a:pt x="1144" y="74"/>
                    <a:pt x="1127" y="80"/>
                    <a:pt x="1127" y="80"/>
                  </a:cubicBezTo>
                  <a:lnTo>
                    <a:pt x="1059" y="97"/>
                  </a:lnTo>
                  <a:close/>
                </a:path>
              </a:pathLst>
            </a:custGeom>
            <a:solidFill>
              <a:srgbClr val="BBE0E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88125" y="3168650"/>
              <a:ext cx="1871663" cy="9810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OLiA</a:t>
              </a:r>
            </a:p>
            <a:p>
              <a:pPr algn="ctr"/>
              <a:r>
                <a:rPr lang="de-DE" sz="1200">
                  <a:latin typeface="Arial" charset="0"/>
                </a:rPr>
                <a:t>Reference </a:t>
              </a:r>
            </a:p>
            <a:p>
              <a:pPr algn="ctr"/>
              <a:r>
                <a:rPr lang="de-DE" sz="1200">
                  <a:latin typeface="Arial" charset="0"/>
                </a:rPr>
                <a:t>Model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54763" y="4810125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529388" y="4902200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702425" y="4992688"/>
              <a:ext cx="1506538" cy="5508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877050" y="5084763"/>
              <a:ext cx="1506538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50088" y="5176838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224713" y="5268913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Annotation</a:t>
              </a:r>
            </a:p>
            <a:p>
              <a:pPr algn="ctr"/>
              <a:r>
                <a:rPr lang="de-DE" sz="1200">
                  <a:latin typeface="Arial" charset="0"/>
                </a:rPr>
                <a:t>Models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25" idx="2"/>
              <a:endCxn id="7" idx="0"/>
            </p:cNvCxnSpPr>
            <p:nvPr/>
          </p:nvCxnSpPr>
          <p:spPr bwMode="auto">
            <a:xfrm flipH="1">
              <a:off x="7524750" y="2492375"/>
              <a:ext cx="255588" cy="676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20" idx="1"/>
              <a:endCxn id="7" idx="0"/>
            </p:cNvCxnSpPr>
            <p:nvPr/>
          </p:nvCxnSpPr>
          <p:spPr bwMode="auto">
            <a:xfrm>
              <a:off x="6156325" y="1758950"/>
              <a:ext cx="1368425" cy="1409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21" idx="0"/>
              <a:endCxn id="7" idx="0"/>
            </p:cNvCxnSpPr>
            <p:nvPr/>
          </p:nvCxnSpPr>
          <p:spPr bwMode="auto">
            <a:xfrm>
              <a:off x="7085013" y="1576388"/>
              <a:ext cx="439737" cy="1592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22" idx="1"/>
              <a:endCxn id="7" idx="0"/>
            </p:cNvCxnSpPr>
            <p:nvPr/>
          </p:nvCxnSpPr>
          <p:spPr bwMode="auto">
            <a:xfrm>
              <a:off x="6503988" y="1943100"/>
              <a:ext cx="1020762" cy="1225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23" idx="1"/>
              <a:endCxn id="7" idx="0"/>
            </p:cNvCxnSpPr>
            <p:nvPr/>
          </p:nvCxnSpPr>
          <p:spPr bwMode="auto">
            <a:xfrm>
              <a:off x="6678613" y="2033588"/>
              <a:ext cx="846137" cy="1135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7" idx="0"/>
              <a:endCxn id="24" idx="0"/>
            </p:cNvCxnSpPr>
            <p:nvPr/>
          </p:nvCxnSpPr>
          <p:spPr bwMode="auto">
            <a:xfrm flipV="1">
              <a:off x="7524750" y="1851025"/>
              <a:ext cx="80963" cy="1317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156325" y="1484313"/>
              <a:ext cx="1506538" cy="549275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330950" y="1576388"/>
              <a:ext cx="1506538" cy="549275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503988" y="1666875"/>
              <a:ext cx="1506537" cy="5508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678613" y="1758950"/>
              <a:ext cx="1506537" cy="549275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851650" y="1851025"/>
              <a:ext cx="1506538" cy="549275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026275" y="1943100"/>
              <a:ext cx="1506538" cy="549275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latin typeface="Arial" charset="0"/>
                </a:rPr>
                <a:t>Repositories</a:t>
              </a:r>
            </a:p>
          </p:txBody>
        </p:sp>
        <p:cxnSp>
          <p:nvCxnSpPr>
            <p:cNvPr id="26" name="AutoShape 24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108825" y="4149725"/>
              <a:ext cx="415925" cy="660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283450" y="4149725"/>
              <a:ext cx="241300" cy="752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6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7456488" y="4149725"/>
              <a:ext cx="68262" cy="8429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7524750" y="4149725"/>
              <a:ext cx="106363" cy="9350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7524750" y="4149725"/>
              <a:ext cx="279400" cy="10271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9"/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>
              <a:off x="7524750" y="4149725"/>
              <a:ext cx="454025" cy="11191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41763" y="4113213"/>
              <a:ext cx="1622425" cy="41592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POS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32" idx="2"/>
              <a:endCxn id="34" idx="2"/>
            </p:cNvCxnSpPr>
            <p:nvPr/>
          </p:nvCxnSpPr>
          <p:spPr bwMode="auto">
            <a:xfrm flipH="1">
              <a:off x="3821113" y="4529138"/>
              <a:ext cx="931862" cy="712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321050" y="4868863"/>
              <a:ext cx="1000125" cy="3730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89807" y="4652963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36" name="AutoShape 36"/>
            <p:cNvCxnSpPr>
              <a:cxnSpLocks noChangeShapeType="1"/>
              <a:stCxn id="34" idx="2"/>
            </p:cNvCxnSpPr>
            <p:nvPr/>
          </p:nvCxnSpPr>
          <p:spPr bwMode="auto">
            <a:xfrm flipH="1">
              <a:off x="3022600" y="5241925"/>
              <a:ext cx="798513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7"/>
            <p:cNvCxnSpPr>
              <a:cxnSpLocks noChangeShapeType="1"/>
              <a:stCxn id="34" idx="2"/>
            </p:cNvCxnSpPr>
            <p:nvPr/>
          </p:nvCxnSpPr>
          <p:spPr bwMode="auto">
            <a:xfrm>
              <a:off x="3821113" y="5241925"/>
              <a:ext cx="641350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163704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4322702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379663" y="3889375"/>
              <a:ext cx="1000125" cy="4746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Attributive</a:t>
              </a:r>
            </a:p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525838" y="2133600"/>
              <a:ext cx="1622425" cy="631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 dirty="0">
                  <a:latin typeface="Arial" charset="0"/>
                </a:rPr>
                <a:t>Morphosyntactic</a:t>
              </a:r>
            </a:p>
            <a:p>
              <a:pPr algn="ctr"/>
              <a:r>
                <a:rPr lang="de-DE" sz="1100" dirty="0">
                  <a:latin typeface="Arial" charset="0"/>
                </a:rPr>
                <a:t>Category</a:t>
              </a:r>
            </a:p>
          </p:txBody>
        </p:sp>
        <p:cxnSp>
          <p:nvCxnSpPr>
            <p:cNvPr id="42" name="AutoShape 44"/>
            <p:cNvCxnSpPr>
              <a:cxnSpLocks noChangeShapeType="1"/>
              <a:stCxn id="41" idx="2"/>
              <a:endCxn id="40" idx="0"/>
            </p:cNvCxnSpPr>
            <p:nvPr/>
          </p:nvCxnSpPr>
          <p:spPr bwMode="auto">
            <a:xfrm flipH="1">
              <a:off x="2879725" y="2765425"/>
              <a:ext cx="1457325" cy="1123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905125" y="3133725"/>
              <a:ext cx="1000125" cy="3444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328762" y="2790825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570954" y="3462338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rdfs:subClassOf</a:t>
              </a:r>
              <a:endParaRPr lang="de-DE" sz="1100" dirty="0"/>
            </a:p>
          </p:txBody>
        </p:sp>
        <p:cxnSp>
          <p:nvCxnSpPr>
            <p:cNvPr id="46" name="AutoShape 48"/>
            <p:cNvCxnSpPr>
              <a:cxnSpLocks noChangeShapeType="1"/>
              <a:stCxn id="40" idx="2"/>
            </p:cNvCxnSpPr>
            <p:nvPr/>
          </p:nvCxnSpPr>
          <p:spPr bwMode="auto">
            <a:xfrm rot="16200000" flipH="1">
              <a:off x="2944019" y="4299744"/>
              <a:ext cx="1454150" cy="1582738"/>
            </a:xfrm>
            <a:prstGeom prst="curvedConnector3">
              <a:avLst>
                <a:gd name="adj1" fmla="val 74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069273" y="4748214"/>
              <a:ext cx="85737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48" name="AutoShape 50"/>
            <p:cNvCxnSpPr>
              <a:cxnSpLocks noChangeShapeType="1"/>
              <a:stCxn id="43" idx="2"/>
              <a:endCxn id="34" idx="0"/>
            </p:cNvCxnSpPr>
            <p:nvPr/>
          </p:nvCxnSpPr>
          <p:spPr bwMode="auto">
            <a:xfrm>
              <a:off x="3405188" y="3478213"/>
              <a:ext cx="415925" cy="13906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629904" y="3596146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774447" y="6375400"/>
              <a:ext cx="2726741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STTS Annotation Model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027620" y="1557338"/>
              <a:ext cx="2608832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OLiA Reference Model</a:t>
              </a:r>
            </a:p>
          </p:txBody>
        </p:sp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2339975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ADJD</a:t>
              </a: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3779838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lvl="1"/>
            <a:r>
              <a:rPr lang="de-DE" sz="2400" dirty="0" smtClean="0"/>
              <a:t>often project-based funding, limited capacity to care about esoteric formalisms to facilitate reusability</a:t>
            </a:r>
          </a:p>
          <a:p>
            <a:r>
              <a:rPr lang="de-DE" sz="2800" dirty="0" smtClean="0"/>
              <a:t>inherent reasons</a:t>
            </a:r>
          </a:p>
          <a:p>
            <a:pPr lvl="1"/>
            <a:r>
              <a:rPr lang="de-DE" sz="2400" dirty="0" smtClean="0"/>
              <a:t>some technical overhead</a:t>
            </a:r>
          </a:p>
          <a:p>
            <a:pPr lvl="1"/>
            <a:r>
              <a:rPr lang="de-DE" sz="2400" dirty="0" smtClean="0"/>
              <a:t>can be verbose/foreign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lvl="1"/>
            <a:r>
              <a:rPr lang="de-DE" sz="2400" dirty="0" smtClean="0"/>
              <a:t>limited tool support for linked data in NLP &amp; linguistics</a:t>
            </a:r>
          </a:p>
          <a:p>
            <a:pPr lvl="1"/>
            <a:r>
              <a:rPr lang="de-DE" sz="2400" dirty="0" smtClean="0"/>
              <a:t>not integrated in existing workflows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4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Beyond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 smtClean="0"/>
              <a:t>frequency can only be defined relative to a corpus</a:t>
            </a:r>
            <a:endParaRPr lang="de-DE" sz="24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 smtClean="0"/>
              <a:t>Leiden f2f meeting</a:t>
            </a:r>
          </a:p>
          <a:p>
            <a:pPr lvl="2"/>
            <a:r>
              <a:rPr lang="de-DE" sz="2000" dirty="0" smtClean="0"/>
              <a:t>attestations (originally suggested for </a:t>
            </a:r>
            <a:r>
              <a:rPr lang="de-DE" sz="2000" i="1" dirty="0" smtClean="0"/>
              <a:t>lexicog</a:t>
            </a:r>
            <a:r>
              <a:rPr lang="de-DE" sz="2000" dirty="0" smtClean="0"/>
              <a:t> module)</a:t>
            </a:r>
          </a:p>
          <a:p>
            <a:pPr lvl="1"/>
            <a:r>
              <a:rPr lang="de-DE" sz="2400" dirty="0" smtClean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 smtClean="0"/>
              <a:t>collocations</a:t>
            </a:r>
            <a:r>
              <a:rPr lang="de-DE" sz="2400" dirty="0" smtClean="0"/>
              <a:t>	</a:t>
            </a:r>
            <a:r>
              <a:rPr lang="de-DE" sz="2400" dirty="0"/>
              <a:t>(and NLP</a:t>
            </a:r>
            <a:r>
              <a:rPr lang="de-DE" sz="2400" dirty="0" smtClean="0"/>
              <a:t>)</a:t>
            </a:r>
          </a:p>
          <a:p>
            <a:pPr lvl="2"/>
            <a:r>
              <a:rPr lang="de-DE" sz="2000" dirty="0" smtClean="0"/>
              <a:t>distributional similarity (clusters) [as produced by common tools]</a:t>
            </a:r>
          </a:p>
          <a:p>
            <a:pPr lvl="1"/>
            <a:r>
              <a:rPr lang="de-DE" sz="2400" dirty="0" smtClean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 smtClean="0"/>
              <a:t>embeddings?	(esp., sense embeddings, cf. Rothe &amp; Schütze 2015)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50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51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181600" y="5259203"/>
            <a:ext cx="31998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Example: CoNLL-RDF</a:t>
            </a:r>
          </a:p>
        </p:txBody>
      </p:sp>
    </p:spTree>
    <p:extLst>
      <p:ext uri="{BB962C8B-B14F-4D97-AF65-F5344CB8AC3E}">
        <p14:creationId xmlns:p14="http://schemas.microsoft.com/office/powerpoint/2010/main" val="36223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CoNLL-RDF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An NLP-friendly formalism for RDF corpora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  <p:pic>
        <p:nvPicPr>
          <p:cNvPr id="12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 format family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CoNLL is a format family widely used in NLP</a:t>
            </a:r>
          </a:p>
          <a:p>
            <a:pPr lvl="1"/>
            <a:r>
              <a:rPr lang="de-DE" dirty="0" smtClean="0"/>
              <a:t>tab-separated values</a:t>
            </a:r>
          </a:p>
          <a:p>
            <a:pPr lvl="1"/>
            <a:r>
              <a:rPr lang="de-DE" dirty="0" smtClean="0"/>
              <a:t>one word per line</a:t>
            </a:r>
          </a:p>
          <a:p>
            <a:pPr lvl="1"/>
            <a:r>
              <a:rPr lang="de-DE" dirty="0" smtClean="0"/>
              <a:t>one column for annotation type</a:t>
            </a:r>
          </a:p>
          <a:p>
            <a:pPr lvl="1"/>
            <a:r>
              <a:rPr lang="de-DE" dirty="0"/>
              <a:t>sentences separated by empty </a:t>
            </a:r>
            <a:r>
              <a:rPr lang="de-DE" dirty="0" smtClean="0"/>
              <a:t>lines</a:t>
            </a:r>
          </a:p>
          <a:p>
            <a:pPr lvl="1"/>
            <a:r>
              <a:rPr lang="de-DE" dirty="0" smtClean="0"/>
              <a:t>conventions for most types of word-based linguistic annotation</a:t>
            </a:r>
          </a:p>
          <a:p>
            <a:pPr lvl="2"/>
            <a:r>
              <a:rPr lang="de-DE" dirty="0" smtClean="0"/>
              <a:t>SRL, dependency syntax, phrase structure syntax, span annotation, coreference</a:t>
            </a:r>
          </a:p>
          <a:p>
            <a:r>
              <a:rPr lang="de-DE" dirty="0" smtClean="0"/>
              <a:t>and beyond</a:t>
            </a:r>
          </a:p>
          <a:p>
            <a:pPr lvl="1"/>
            <a:r>
              <a:rPr lang="de-DE" dirty="0" smtClean="0"/>
              <a:t>cf. SketchEngine, NoSketchEngine, CorpusWorkbench</a:t>
            </a:r>
          </a:p>
          <a:p>
            <a:pPr lvl="2"/>
            <a:r>
              <a:rPr lang="de-DE" dirty="0" smtClean="0"/>
              <a:t>one-word-per-line TSV formats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19389" y="1905000"/>
            <a:ext cx="2133600" cy="1295400"/>
            <a:chOff x="6319389" y="1981200"/>
            <a:chExt cx="2133600" cy="1295400"/>
          </a:xfrm>
        </p:grpSpPr>
        <p:sp>
          <p:nvSpPr>
            <p:cNvPr id="6" name="Rectangle 5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714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isomorphic rendering of CoNLL data structures in RDF</a:t>
            </a:r>
          </a:p>
          <a:p>
            <a:pPr lvl="1"/>
            <a:r>
              <a:rPr lang="de-DE" sz="2400" dirty="0" smtClean="0"/>
              <a:t>every line a </a:t>
            </a:r>
            <a:r>
              <a:rPr lang="de-DE" sz="2400" i="1" dirty="0" smtClean="0"/>
              <a:t>nif:Word</a:t>
            </a:r>
            <a:endParaRPr lang="de-DE" sz="2400" dirty="0" smtClean="0"/>
          </a:p>
          <a:p>
            <a:pPr lvl="1"/>
            <a:r>
              <a:rPr lang="de-DE" sz="2400" dirty="0" smtClean="0"/>
              <a:t>every block a </a:t>
            </a:r>
            <a:r>
              <a:rPr lang="de-DE" sz="2400" i="1" dirty="0" smtClean="0"/>
              <a:t>nif:Sentence</a:t>
            </a:r>
            <a:endParaRPr lang="de-DE" sz="2400" dirty="0" smtClean="0"/>
          </a:p>
          <a:p>
            <a:r>
              <a:rPr lang="de-DE" sz="2800" dirty="0" smtClean="0"/>
              <a:t>user provides labels for column names</a:t>
            </a:r>
          </a:p>
          <a:p>
            <a:pPr lvl="1"/>
            <a:r>
              <a:rPr lang="de-DE" sz="2400" dirty="0" smtClean="0"/>
              <a:t>column label =&gt; property in the </a:t>
            </a:r>
            <a:r>
              <a:rPr lang="de-DE" sz="2400" i="1" dirty="0" smtClean="0"/>
              <a:t>conll:</a:t>
            </a:r>
            <a:r>
              <a:rPr lang="de-DE" sz="2400" dirty="0" smtClean="0"/>
              <a:t> namespace</a:t>
            </a:r>
          </a:p>
          <a:p>
            <a:pPr lvl="2"/>
            <a:r>
              <a:rPr lang="de-DE" sz="2000" dirty="0" smtClean="0"/>
              <a:t>no underlying ontology</a:t>
            </a:r>
          </a:p>
          <a:p>
            <a:pPr lvl="1"/>
            <a:r>
              <a:rPr lang="de-DE" sz="2400" dirty="0" smtClean="0"/>
              <a:t>columns </a:t>
            </a:r>
            <a:r>
              <a:rPr lang="de-DE" sz="2400" i="1" dirty="0" smtClean="0"/>
              <a:t>HEAD</a:t>
            </a:r>
            <a:r>
              <a:rPr lang="de-DE" sz="2400" dirty="0" smtClean="0"/>
              <a:t> and </a:t>
            </a:r>
            <a:r>
              <a:rPr lang="de-DE" sz="2400" i="1" dirty="0" smtClean="0"/>
              <a:t>SRL-ARGs </a:t>
            </a:r>
            <a:r>
              <a:rPr lang="de-DE" sz="2400" dirty="0" smtClean="0"/>
              <a:t>become object properties</a:t>
            </a:r>
          </a:p>
          <a:p>
            <a:pPr lvl="2"/>
            <a:r>
              <a:rPr lang="de-DE" sz="2000" dirty="0" smtClean="0"/>
              <a:t>„foreign keys“, references to other words</a:t>
            </a:r>
          </a:p>
          <a:p>
            <a:pPr lvl="1"/>
            <a:r>
              <a:rPr lang="de-DE" sz="2400" dirty="0" smtClean="0"/>
              <a:t>other columns become datatype properties</a:t>
            </a:r>
          </a:p>
          <a:p>
            <a:pPr lvl="2"/>
            <a:r>
              <a:rPr lang="de-DE" sz="2000" dirty="0" smtClean="0"/>
              <a:t>annotation as literal value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4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pPr>
              <a:buFont typeface="Symbol"/>
              <a:buChar char="Þ"/>
            </a:pPr>
            <a:r>
              <a:rPr lang="de-DE" dirty="0" smtClean="0"/>
              <a:t>seamless integration with existing TSV-based workflows/corpus tech </a:t>
            </a:r>
            <a:r>
              <a:rPr lang="de-DE" b="1" dirty="0" smtClean="0"/>
              <a:t>and</a:t>
            </a:r>
            <a:r>
              <a:rPr lang="de-DE" dirty="0" smtClean="0"/>
              <a:t> with Semantic Web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r>
              <a:rPr lang="de-DE" dirty="0" smtClean="0"/>
              <a:t>decouples format from transformation logic</a:t>
            </a:r>
          </a:p>
          <a:p>
            <a:pPr lvl="1"/>
            <a:r>
              <a:rPr lang="de-DE" dirty="0" smtClean="0"/>
              <a:t>transformations applicable to different CoNLL dialects</a:t>
            </a:r>
          </a:p>
          <a:p>
            <a:pPr lvl="2"/>
            <a:r>
              <a:rPr lang="de-DE" dirty="0" smtClean="0"/>
              <a:t>we don‘t care whether column </a:t>
            </a:r>
            <a:r>
              <a:rPr lang="de-DE" i="1" dirty="0" smtClean="0"/>
              <a:t>EDGE</a:t>
            </a:r>
            <a:r>
              <a:rPr lang="de-DE" dirty="0" smtClean="0"/>
              <a:t> is 3rd or 42th column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63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command-line/JAVA tools for </a:t>
            </a:r>
          </a:p>
          <a:p>
            <a:pPr lvl="1"/>
            <a:r>
              <a:rPr lang="de-DE" dirty="0" smtClean="0"/>
              <a:t>parsing CoNLL (with user-provided column names)</a:t>
            </a:r>
          </a:p>
          <a:p>
            <a:pPr lvl="1"/>
            <a:r>
              <a:rPr lang="de-DE" dirty="0" smtClean="0"/>
              <a:t>applying SPARQL Update scripts or SELECT queries</a:t>
            </a:r>
          </a:p>
          <a:p>
            <a:pPr lvl="2"/>
            <a:r>
              <a:rPr lang="de-DE" dirty="0" smtClean="0"/>
              <a:t>streamable: sentence-by-sentence</a:t>
            </a:r>
          </a:p>
          <a:p>
            <a:pPr lvl="2"/>
            <a:r>
              <a:rPr lang="de-DE" dirty="0" smtClean="0"/>
              <a:t>scalable: parallelized</a:t>
            </a:r>
          </a:p>
          <a:p>
            <a:pPr lvl="1"/>
            <a:r>
              <a:rPr lang="de-DE" dirty="0" smtClean="0"/>
              <a:t>serializing and/or visualizing</a:t>
            </a:r>
          </a:p>
          <a:p>
            <a:pPr lvl="2"/>
            <a:r>
              <a:rPr lang="de-DE" dirty="0" smtClean="0"/>
              <a:t>CoNLL, TIGER-XML, RDF</a:t>
            </a:r>
          </a:p>
          <a:p>
            <a:pPr lvl="2"/>
            <a:r>
              <a:rPr lang="de-DE" dirty="0" smtClean="0"/>
              <a:t>dependency syntax</a:t>
            </a:r>
          </a:p>
          <a:p>
            <a:pPr lvl="2"/>
            <a:r>
              <a:rPr lang="de-DE" dirty="0" smtClean="0"/>
              <a:t>GraphViz/Dot visualization of results and intermediate steps</a:t>
            </a:r>
          </a:p>
          <a:p>
            <a:pPr lvl="1"/>
            <a:r>
              <a:rPr lang="de-DE" dirty="0" smtClean="0"/>
              <a:t>canonical CoNLL-RDF format</a:t>
            </a:r>
          </a:p>
          <a:p>
            <a:pPr lvl="2"/>
            <a:r>
              <a:rPr lang="de-DE" dirty="0" smtClean="0"/>
              <a:t>Turtle, one word per line, ;-separated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8951" y="838200"/>
            <a:ext cx="39177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2"/>
              </a:rPr>
              <a:t>https://</a:t>
            </a:r>
            <a:r>
              <a:rPr lang="de-DE" sz="1800" dirty="0" smtClean="0">
                <a:hlinkClick r:id="rId2"/>
              </a:rPr>
              <a:t>github.com/acoli-repo/conll-rdf</a:t>
            </a:r>
            <a:r>
              <a:rPr lang="de-DE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applications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previously applied to</a:t>
            </a:r>
          </a:p>
          <a:p>
            <a:pPr lvl="1"/>
            <a:r>
              <a:rPr lang="de-DE" dirty="0" smtClean="0"/>
              <a:t>dependency parsing</a:t>
            </a:r>
          </a:p>
          <a:p>
            <a:pPr lvl="2"/>
            <a:r>
              <a:rPr lang="de-DE" dirty="0" smtClean="0"/>
              <a:t>for Sumerian (Chiarcos et al.@LDL-2018)</a:t>
            </a:r>
          </a:p>
          <a:p>
            <a:pPr lvl="1"/>
            <a:r>
              <a:rPr lang="de-DE" dirty="0" smtClean="0"/>
              <a:t>phrase structure parsing</a:t>
            </a:r>
          </a:p>
          <a:p>
            <a:pPr lvl="2"/>
            <a:r>
              <a:rPr lang="de-DE" dirty="0" smtClean="0"/>
              <a:t>for Middle High German (Chiarcos et al.@LREC-2018)</a:t>
            </a:r>
          </a:p>
          <a:p>
            <a:pPr lvl="1"/>
            <a:r>
              <a:rPr lang="de-DE" dirty="0" smtClean="0"/>
              <a:t>annotation engineering</a:t>
            </a:r>
          </a:p>
          <a:p>
            <a:pPr lvl="2"/>
            <a:r>
              <a:rPr lang="de-DE" dirty="0" smtClean="0"/>
              <a:t>PropBank + Universal Dependencies =&gt; Role and Reference Grammar (Chiarcos &amp; Fäth@LDK-2019)</a:t>
            </a:r>
          </a:p>
          <a:p>
            <a:pPr lvl="1"/>
            <a:r>
              <a:rPr lang="de-DE" dirty="0" smtClean="0"/>
              <a:t>cross-corpus querying &amp; resource integration</a:t>
            </a:r>
          </a:p>
          <a:p>
            <a:pPr marL="671512" lvl="2" indent="0">
              <a:buNone/>
            </a:pPr>
            <a:r>
              <a:rPr lang="de-DE" dirty="0" smtClean="0"/>
              <a:t>=&gt; practical session by Christian Fäth &amp; Maxim Ionov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0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</a:t>
            </a:r>
            <a:endParaRPr lang="de-DE" sz="1800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  <a:endParaRPr lang="de-DE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corpus-based lexicography</a:t>
            </a:r>
          </a:p>
          <a:p>
            <a:r>
              <a:rPr lang="de-DE" sz="1800" dirty="0" smtClean="0"/>
              <a:t>taking corpus frequencies into account</a:t>
            </a:r>
          </a:p>
          <a:p>
            <a:r>
              <a:rPr lang="de-DE" sz="1800" dirty="0" smtClean="0"/>
              <a:t>(at least, displaying them)</a:t>
            </a:r>
            <a:endParaRPr lang="de-DE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 smtClean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</a:t>
            </a:r>
            <a:r>
              <a:rPr lang="de-DE" sz="1800" dirty="0" smtClean="0">
                <a:hlinkClick r:id="rId5"/>
              </a:rPr>
              <a:t>/</a:t>
            </a:r>
            <a:r>
              <a:rPr lang="de-DE" sz="1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basically for everything</a:t>
            </a:r>
          </a:p>
          <a:p>
            <a:r>
              <a:rPr lang="de-DE" sz="1800" dirty="0" smtClean="0"/>
              <a:t>that you could find in</a:t>
            </a:r>
          </a:p>
          <a:p>
            <a:r>
              <a:rPr lang="de-DE" sz="1800" dirty="0" smtClean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 smtClean="0"/>
              <a:t>informs lexicographers</a:t>
            </a:r>
          </a:p>
          <a:p>
            <a:r>
              <a:rPr lang="de-DE" sz="1800" dirty="0" smtClean="0"/>
              <a:t>about commonness, etc.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 smtClean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„</a:t>
                </a:r>
                <a:r>
                  <a:rPr lang="en-US" dirty="0"/>
                  <a:t>The relative commonness with which a term occurs</a:t>
                </a:r>
                <a:r>
                  <a:rPr lang="en-US" dirty="0" smtClean="0"/>
                  <a:t>.”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</a:t>
                </a:r>
                <a:r>
                  <a:rPr lang="de-DE" dirty="0" smtClean="0"/>
                  <a:t>no actual frequency counts</a:t>
                </a: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entry</a:t>
            </a:r>
            <a:endParaRPr lang="de-DE" sz="1800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form		</a:t>
            </a:r>
          </a:p>
          <a:p>
            <a:pPr algn="r"/>
            <a:r>
              <a:rPr lang="de-DE" sz="1800" dirty="0" smtClean="0"/>
              <a:t>(in different periods/</a:t>
            </a:r>
          </a:p>
          <a:p>
            <a:pPr algn="r"/>
            <a:r>
              <a:rPr lang="de-DE" sz="1800" dirty="0" smtClean="0"/>
              <a:t>subcorpora)</a:t>
            </a:r>
            <a:endParaRPr lang="de-DE" sz="1800" dirty="0" smtClean="0"/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  <a:endParaRPr lang="de-DE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</a:t>
            </a:r>
          </a:p>
          <a:p>
            <a:pPr algn="ctr"/>
            <a:r>
              <a:rPr lang="de-DE" sz="1800" dirty="0" smtClean="0"/>
              <a:t>lexical senses</a:t>
            </a:r>
            <a:endParaRPr lang="de-DE" sz="1800" dirty="0" smtClean="0"/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beyond lexical entries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5791200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</a:t>
            </a:r>
            <a:endParaRPr lang="de-DE" sz="1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334000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638800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9436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corpus frequency for lexical concepts !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2155</Words>
  <Application>Microsoft Office PowerPoint</Application>
  <PresentationFormat>On-screen Show (4:3)</PresentationFormat>
  <Paragraphs>625</Paragraphs>
  <Slides>58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Kante</vt:lpstr>
      <vt:lpstr>What the FrAC?! Towards an Ontolex-Lemon module for  Frequency, Attestations and Corpus Information</vt:lpstr>
      <vt:lpstr>Towards an Ontolex-Lemon module for Frequency, Attestations and Corpus Information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Collocations</vt:lpstr>
      <vt:lpstr>PowerPoint Presentation</vt:lpstr>
      <vt:lpstr>Web Annotation / Open Annotation</vt:lpstr>
      <vt:lpstr>Web Annotation: Annotation</vt:lpstr>
      <vt:lpstr>Web Annotation: Annotation</vt:lpstr>
      <vt:lpstr>Web Annotation: Target and Body</vt:lpstr>
      <vt:lpstr>oa:Selector – e.g. possible targets</vt:lpstr>
      <vt:lpstr>Named Entity Annotations</vt:lpstr>
      <vt:lpstr>Named Entity Annotations (JSON-LD)</vt:lpstr>
      <vt:lpstr>Named Entity Annotations (Turtle)</vt:lpstr>
      <vt:lpstr>Named Entity Annotations</vt:lpstr>
      <vt:lpstr>Web Annotation: Overview</vt:lpstr>
      <vt:lpstr>Named Entity Annotations (Turtle)</vt:lpstr>
      <vt:lpstr>Web Annotation: Overview</vt:lpstr>
      <vt:lpstr>Web Annotation: Overview</vt:lpstr>
      <vt:lpstr>NIF - NLP Interchange Format</vt:lpstr>
      <vt:lpstr>NIF - NLP Interchange Format</vt:lpstr>
      <vt:lpstr>NIF String URIs</vt:lpstr>
      <vt:lpstr>NIF String URIs</vt:lpstr>
      <vt:lpstr>NIF String URIs</vt:lpstr>
      <vt:lpstr>NIF String URIs</vt:lpstr>
      <vt:lpstr>NIF String URIs</vt:lpstr>
      <vt:lpstr>Native NIF String URIs: Offset-based</vt:lpstr>
      <vt:lpstr>Native NIF String URIs: Match-based</vt:lpstr>
      <vt:lpstr>NIF 2.0 String (sub-)Ontology</vt:lpstr>
      <vt:lpstr>NIF 2.0 Annotation (sub-)Ontology</vt:lpstr>
      <vt:lpstr>Named Entity annotation in NIF (Turtle)</vt:lpstr>
      <vt:lpstr>Named Entity annotation in NIF</vt:lpstr>
      <vt:lpstr>Named Entity annotation in NIF vs. WA</vt:lpstr>
      <vt:lpstr>Named Entity annotation in NIF+WA</vt:lpstr>
      <vt:lpstr>NIF+WA minimalistic</vt:lpstr>
      <vt:lpstr>Using NIF</vt:lpstr>
      <vt:lpstr>NIF limitations</vt:lpstr>
      <vt:lpstr>Beyond NIF I: domain-specific vocabularies</vt:lpstr>
      <vt:lpstr>Beyond NIF II: Linguistic Data Structures</vt:lpstr>
      <vt:lpstr>Beyond NIF III: Linguistic Annotations</vt:lpstr>
      <vt:lpstr>RDF Annotations in NLP and Linguistics</vt:lpstr>
      <vt:lpstr>RDF Annotations in NLP and Linguistics</vt:lpstr>
      <vt:lpstr>RDF Annotations in NLP and Linguistics</vt:lpstr>
      <vt:lpstr>CoNLL-RDF</vt:lpstr>
      <vt:lpstr>CoNLL format family</vt:lpstr>
      <vt:lpstr>CoNLL-RDF: idea</vt:lpstr>
      <vt:lpstr>CoNLL-RDF: motivation</vt:lpstr>
      <vt:lpstr>CoNLL-RDF: motivation</vt:lpstr>
      <vt:lpstr>CoNLL-RDF: implementation</vt:lpstr>
      <vt:lpstr>CoNLL-RDF: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683</cp:revision>
  <cp:lastPrinted>2015-03-15T18:01:39Z</cp:lastPrinted>
  <dcterms:created xsi:type="dcterms:W3CDTF">2012-04-27T04:26:24Z</dcterms:created>
  <dcterms:modified xsi:type="dcterms:W3CDTF">2019-05-18T07:41:24Z</dcterms:modified>
</cp:coreProperties>
</file>