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82" r:id="rId4"/>
    <p:sldId id="277" r:id="rId5"/>
    <p:sldId id="260" r:id="rId6"/>
    <p:sldId id="263" r:id="rId7"/>
    <p:sldId id="283" r:id="rId8"/>
    <p:sldId id="284" r:id="rId9"/>
    <p:sldId id="279" r:id="rId10"/>
    <p:sldId id="280" r:id="rId11"/>
    <p:sldId id="278" r:id="rId12"/>
    <p:sldId id="281" r:id="rId13"/>
    <p:sldId id="271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6FDAC6-C5EA-4B86-A3D8-B6A1B8A5979E}">
          <p14:sldIdLst>
            <p14:sldId id="257"/>
            <p14:sldId id="276"/>
            <p14:sldId id="282"/>
            <p14:sldId id="277"/>
            <p14:sldId id="260"/>
            <p14:sldId id="263"/>
          </p14:sldIdLst>
        </p14:section>
        <p14:section name="FrAC paper 2020" id="{270E5053-75A1-4EF5-92C8-81AD04809A9D}">
          <p14:sldIdLst>
            <p14:sldId id="283"/>
            <p14:sldId id="284"/>
          </p14:sldIdLst>
        </p14:section>
        <p14:section name="relics" id="{913878ED-508D-49E0-B327-18C94CF48E31}">
          <p14:sldIdLst>
            <p14:sldId id="279"/>
            <p14:sldId id="280"/>
            <p14:sldId id="278"/>
            <p14:sldId id="281"/>
            <p14:sldId id="271"/>
            <p14:sldId id="272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92" y="-6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Observable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538382" y="1675037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5157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149347" y="275515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2755157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868830" y="275515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3934075" y="20443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0"/>
          </p:cNvCxnSpPr>
          <p:nvPr/>
        </p:nvCxnSpPr>
        <p:spPr>
          <a:xfrm rot="5400000">
            <a:off x="2259040" y="972110"/>
            <a:ext cx="494764" cy="3071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0"/>
          </p:cNvCxnSpPr>
          <p:nvPr/>
        </p:nvCxnSpPr>
        <p:spPr>
          <a:xfrm rot="16200000" flipH="1">
            <a:off x="4378111" y="1924368"/>
            <a:ext cx="494765" cy="11668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0"/>
          </p:cNvCxnSpPr>
          <p:nvPr/>
        </p:nvCxnSpPr>
        <p:spPr>
          <a:xfrm rot="16200000" flipH="1">
            <a:off x="5582994" y="719486"/>
            <a:ext cx="494764" cy="35765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0"/>
          </p:cNvCxnSpPr>
          <p:nvPr/>
        </p:nvCxnSpPr>
        <p:spPr>
          <a:xfrm rot="5400000">
            <a:off x="3224388" y="1937458"/>
            <a:ext cx="494765" cy="11406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0756" y="4509120"/>
            <a:ext cx="5442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history:</a:t>
            </a:r>
          </a:p>
          <a:p>
            <a:r>
              <a:rPr lang="de-DE" dirty="0" smtClean="0"/>
              <a:t>- CC: originally „ontolex:Element“</a:t>
            </a:r>
          </a:p>
          <a:p>
            <a:r>
              <a:rPr lang="de-DE" dirty="0" smtClean="0"/>
              <a:t>- JM: no extension of lemon core admitted</a:t>
            </a:r>
          </a:p>
          <a:p>
            <a:r>
              <a:rPr lang="de-DE" dirty="0" smtClean="0"/>
              <a:t>- CC: „frac:Element“ (disambiguated by frac namespace)</a:t>
            </a:r>
          </a:p>
          <a:p>
            <a:r>
              <a:rPr lang="de-DE" dirty="0" smtClean="0"/>
              <a:t>- Dec 2019 consensus: too generic =&gt; „frac:Observable“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initial draft (Nov 2018)</a:t>
            </a:r>
            <a:endParaRPr lang="de-D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38991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5363924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corpus/locus 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3683167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 flipV="1">
            <a:off x="1613451" y="4080860"/>
            <a:ext cx="4110677" cy="299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2415078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260729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2751311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015243"/>
            <a:ext cx="1682897" cy="215298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613451" y="3015243"/>
            <a:ext cx="2382485" cy="106861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24724" y="259626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613451" y="4083857"/>
            <a:ext cx="2382485" cy="126351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12953" y="84669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557960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762963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 flipH="1">
            <a:off x="994852" y="2038782"/>
            <a:ext cx="14859" cy="186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2104980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301298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1669450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482372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1660158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589737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029490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020198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762963"/>
            <a:ext cx="3627113" cy="44052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-768935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9030" y="116632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cxnSp>
        <p:nvCxnSpPr>
          <p:cNvPr id="51" name="Elbow Connector 50"/>
          <p:cNvCxnSpPr>
            <a:stCxn id="79" idx="3"/>
            <a:endCxn id="17" idx="0"/>
          </p:cNvCxnSpPr>
          <p:nvPr/>
        </p:nvCxnSpPr>
        <p:spPr>
          <a:xfrm>
            <a:off x="7473838" y="4080860"/>
            <a:ext cx="385977" cy="108736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35358" y="464812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sp>
        <p:nvSpPr>
          <p:cNvPr id="71" name="TextBox 70"/>
          <p:cNvSpPr txBox="1"/>
          <p:nvPr/>
        </p:nvSpPr>
        <p:spPr>
          <a:xfrm>
            <a:off x="3995936" y="4456672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04896" y="468198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  <a:endParaRPr lang="de-DE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4932040" y="4663404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makesAttestation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24128" y="3757694"/>
            <a:ext cx="1749710" cy="646331"/>
            <a:chOff x="8176191" y="6138279"/>
            <a:chExt cx="1749710" cy="646331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</p:txBody>
        </p:sp>
        <p:cxnSp>
          <p:nvCxnSpPr>
            <p:cNvPr id="80" name="Straight Connector 79"/>
            <p:cNvCxnSpPr>
              <a:stCxn id="79" idx="1"/>
              <a:endCxn id="79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Elbow Connector 81"/>
          <p:cNvCxnSpPr>
            <a:stCxn id="4" idx="3"/>
            <a:endCxn id="71" idx="1"/>
          </p:cNvCxnSpPr>
          <p:nvPr/>
        </p:nvCxnSpPr>
        <p:spPr>
          <a:xfrm>
            <a:off x="1613451" y="4083857"/>
            <a:ext cx="2382485" cy="55748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1" idx="3"/>
            <a:endCxn id="79" idx="2"/>
          </p:cNvCxnSpPr>
          <p:nvPr/>
        </p:nvCxnSpPr>
        <p:spPr>
          <a:xfrm flipV="1">
            <a:off x="4913238" y="4404025"/>
            <a:ext cx="1685745" cy="2373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development of attestation model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87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arcos\Desktop\corpus\ontolex-frac\trunk\img\attestations-lexc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033606" cy="27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Depuydt &amp; de Does 2018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558290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28546" y="4742956"/>
            <a:ext cx="2346662" cy="62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442" y="4293096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675208" y="4149080"/>
            <a:ext cx="351833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  <a:p>
            <a:r>
              <a:rPr lang="de-DE" dirty="0" smtClean="0"/>
              <a:t>quotation: string</a:t>
            </a:r>
          </a:p>
          <a:p>
            <a:r>
              <a:rPr lang="de-DE" dirty="0" smtClean="0"/>
              <a:t>readingCertain: boolean****</a:t>
            </a:r>
          </a:p>
          <a:p>
            <a:r>
              <a:rPr lang="de-DE" dirty="0" smtClean="0"/>
              <a:t>interpretationCertain: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685055"/>
            <a:ext cx="913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i.e., D&amp;dD: lexcit:LexicalPhenomenon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simplified: pointing to an anonymous superclass of 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	something that contains a quotation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I would prefer not to prescribe nif properties in order to permit other means of cross-referencing, e.g., nif URIs, WebAnnotation selectors, etc.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 I would prefer to leave certainly etc. to lexinfo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16434" y="522920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5810575"/>
            <a:ext cx="121873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</p:txBody>
      </p:sp>
      <p:cxnSp>
        <p:nvCxnSpPr>
          <p:cNvPr id="19" name="Elbow Connector 18"/>
          <p:cNvCxnSpPr>
            <a:stCxn id="4" idx="3"/>
            <a:endCxn id="18" idx="1"/>
          </p:cNvCxnSpPr>
          <p:nvPr/>
        </p:nvCxnSpPr>
        <p:spPr>
          <a:xfrm>
            <a:off x="1328546" y="4742956"/>
            <a:ext cx="2307350" cy="12522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995936" y="5309043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963884" y="5670221"/>
            <a:ext cx="280197" cy="21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8" idx="1"/>
          </p:cNvCxnSpPr>
          <p:nvPr/>
        </p:nvCxnSpPr>
        <p:spPr>
          <a:xfrm flipV="1">
            <a:off x="1328546" y="3346390"/>
            <a:ext cx="2293356" cy="139656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1902" y="2884725"/>
            <a:ext cx="1872372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Locus</a:t>
            </a:r>
          </a:p>
          <a:p>
            <a:r>
              <a:rPr lang="de-DE" dirty="0" smtClean="0"/>
              <a:t>nif:beginIndex***</a:t>
            </a:r>
          </a:p>
          <a:p>
            <a:r>
              <a:rPr lang="de-DE" dirty="0" smtClean="0"/>
              <a:t>nif:endIndex***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1211" y="37227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</a:t>
            </a:r>
            <a:endParaRPr lang="de-DE" dirty="0"/>
          </a:p>
        </p:txBody>
      </p:sp>
      <p:cxnSp>
        <p:nvCxnSpPr>
          <p:cNvPr id="31" name="Elbow Connector 30"/>
          <p:cNvCxnSpPr>
            <a:stCxn id="28" idx="3"/>
            <a:endCxn id="12" idx="3"/>
          </p:cNvCxnSpPr>
          <p:nvPr/>
        </p:nvCxnSpPr>
        <p:spPr>
          <a:xfrm>
            <a:off x="5494274" y="3346390"/>
            <a:ext cx="1699269" cy="1402855"/>
          </a:xfrm>
          <a:prstGeom prst="bentConnector3">
            <a:avLst>
              <a:gd name="adj1" fmla="val 1134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288472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locusIn**</a:t>
            </a:r>
            <a:endParaRPr lang="de-DE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635896" y="3212976"/>
            <a:ext cx="1858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4358" y="4509120"/>
            <a:ext cx="34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5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arcos\Desktop\corpus\ontolex-frac\trunk\img\attestations-khan-boschet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189092" cy="26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Khan &amp; Boschetti (2018)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624705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328546" y="3809365"/>
            <a:ext cx="2346662" cy="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5208" y="3347700"/>
            <a:ext cx="2572884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Attestation***</a:t>
            </a:r>
          </a:p>
          <a:p>
            <a:r>
              <a:rPr lang="de-DE" dirty="0" smtClean="0"/>
              <a:t>hasContext: str(6*)</a:t>
            </a:r>
          </a:p>
          <a:p>
            <a:r>
              <a:rPr lang="de-DE" dirty="0" smtClean="0"/>
              <a:t>conjectural: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445224"/>
            <a:ext cx="3553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originally restricted to LexicalSense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originally „isAttestedBy“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originally „LexicalAttestation“</a:t>
            </a:r>
          </a:p>
          <a:p>
            <a:pPr>
              <a:tabLst>
                <a:tab pos="180975" algn="l"/>
              </a:tabLst>
            </a:pPr>
            <a:r>
              <a:rPr lang="de-DE" sz="1200" dirty="0"/>
              <a:t>**** I would prefer to leave </a:t>
            </a:r>
            <a:r>
              <a:rPr lang="de-DE" sz="1200" dirty="0" smtClean="0"/>
              <a:t>certainty </a:t>
            </a:r>
            <a:r>
              <a:rPr lang="de-DE" sz="1200" dirty="0"/>
              <a:t>etc. to </a:t>
            </a:r>
            <a:r>
              <a:rPr lang="de-DE" sz="1200" dirty="0" smtClean="0"/>
              <a:t>lexinfo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***** originally „Work“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(6*) maybe rename such that that also context-free examples fit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4015" y="341970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4153498" y="4931876"/>
            <a:ext cx="1614032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work URI</a:t>
            </a:r>
            <a:r>
              <a:rPr lang="de-DE" i="1" dirty="0" smtClean="0"/>
              <a:t>*****</a:t>
            </a:r>
            <a:endParaRPr lang="de-DE" i="1" dirty="0"/>
          </a:p>
        </p:txBody>
      </p:sp>
      <p:cxnSp>
        <p:nvCxnSpPr>
          <p:cNvPr id="30" name="Elbow Connector 29"/>
          <p:cNvCxnSpPr>
            <a:stCxn id="12" idx="2"/>
            <a:endCxn id="26" idx="0"/>
          </p:cNvCxnSpPr>
          <p:nvPr/>
        </p:nvCxnSpPr>
        <p:spPr>
          <a:xfrm rot="5400000">
            <a:off x="4630659" y="4600885"/>
            <a:ext cx="660846" cy="113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4427820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foundIn(7*)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3322721" y="5445224"/>
            <a:ext cx="355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(7*) I had dc:source at other occasions</a:t>
            </a:r>
            <a:endParaRPr lang="de-DE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100392" y="362218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36" name="Elbow Connector 35"/>
          <p:cNvCxnSpPr>
            <a:stCxn id="35" idx="1"/>
            <a:endCxn id="12" idx="3"/>
          </p:cNvCxnSpPr>
          <p:nvPr/>
        </p:nvCxnSpPr>
        <p:spPr>
          <a:xfrm rot="10800000" flipV="1">
            <a:off x="6248092" y="3806851"/>
            <a:ext cx="1852300" cy="251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412791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makesAttestation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5877272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as in the other proposal, cito properties and</a:t>
            </a:r>
          </a:p>
          <a:p>
            <a:r>
              <a:rPr lang="de-DE" dirty="0" smtClean="0"/>
              <a:t>concepts are skipped, these are beyond the module</a:t>
            </a:r>
            <a:endParaRPr lang="de-DE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2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attestations: proposal for a minimal consensus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we do not cover: </a:t>
            </a:r>
          </a:p>
          <a:p>
            <a:pPr lvl="1"/>
            <a:r>
              <a:rPr lang="de-DE" dirty="0" smtClean="0"/>
              <a:t>scientific citations (should refine Citation, using external vocabularies)</a:t>
            </a:r>
          </a:p>
          <a:p>
            <a:pPr lvl="1"/>
            <a:r>
              <a:rPr lang="de-DE" dirty="0" smtClean="0"/>
              <a:t>corpus pointers (can be NIF objects, NIF URIs, WebAnnotation selectors, CTS URNs, URLs, etc.)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44125" y="3760926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405735" y="3941507"/>
            <a:ext cx="2462078" cy="40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3573016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attestation***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867813" y="3618341"/>
            <a:ext cx="198054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</a:t>
            </a:r>
          </a:p>
          <a:p>
            <a:r>
              <a:rPr lang="de-DE" dirty="0" smtClean="0"/>
              <a:t>quotation: string**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848355" y="3938703"/>
            <a:ext cx="1428272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0152" y="3429000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 (6*)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867813" y="3941507"/>
            <a:ext cx="19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5253007"/>
            <a:ext cx="2551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* D&amp;dD: Citation</a:t>
            </a:r>
          </a:p>
          <a:p>
            <a:r>
              <a:rPr lang="de-DE" sz="1200" dirty="0" smtClean="0"/>
              <a:t>** K&amp;B: hasContext</a:t>
            </a:r>
          </a:p>
          <a:p>
            <a:r>
              <a:rPr lang="de-DE" sz="1200" dirty="0" smtClean="0"/>
              <a:t>*** D&amp;dD: attestation</a:t>
            </a:r>
          </a:p>
          <a:p>
            <a:r>
              <a:rPr lang="de-DE" sz="1200" dirty="0" smtClean="0"/>
              <a:t>**** K&amp;B: inv of hasCitingEntity</a:t>
            </a:r>
          </a:p>
          <a:p>
            <a:r>
              <a:rPr lang="de-DE" sz="1200" dirty="0" smtClean="0"/>
              <a:t>5* D&amp;dD: implicit</a:t>
            </a:r>
          </a:p>
          <a:p>
            <a:r>
              <a:rPr lang="de-DE" sz="1200" dirty="0" smtClean="0"/>
              <a:t>6* D&amp;dD: inv of locusIn, K&amp;B: foundIn</a:t>
            </a:r>
            <a:endParaRPr lang="de-D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31279" y="4647860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405735" y="3945592"/>
            <a:ext cx="2225544" cy="88693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4325" y="49266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citation****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548581" y="4264672"/>
            <a:ext cx="309503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4025" y="4361569"/>
            <a:ext cx="1218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  <a:p>
            <a:r>
              <a:rPr lang="de-DE" dirty="0" smtClean="0"/>
              <a:t>(5*)</a:t>
            </a:r>
            <a:endParaRPr lang="de-DE" dirty="0"/>
          </a:p>
        </p:txBody>
      </p:sp>
      <p:sp>
        <p:nvSpPr>
          <p:cNvPr id="50" name="TextBox 49"/>
          <p:cNvSpPr txBox="1"/>
          <p:nvPr/>
        </p:nvSpPr>
        <p:spPr>
          <a:xfrm>
            <a:off x="7276627" y="3754037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8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81" y="756500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08691" y="941166"/>
            <a:ext cx="2462078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0700" y="575363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770769" y="620688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quotation: string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520479" y="941050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3108" y="56079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770769" y="943854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4235" y="1650207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308691" y="941166"/>
            <a:ext cx="2225544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281" y="192894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451537" y="1267019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81" y="13639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79583" y="756384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33390"/>
              </p:ext>
            </p:extLst>
          </p:nvPr>
        </p:nvGraphicFramePr>
        <p:xfrm>
          <a:off x="84085" y="3068960"/>
          <a:ext cx="892899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/>
                <a:gridCol w="2976330"/>
                <a:gridCol w="297633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proposed</a:t>
                      </a:r>
                      <a:r>
                        <a:rPr lang="de-DE" sz="1100" baseline="0" dirty="0" smtClean="0"/>
                        <a:t> minimal consensus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D&amp;dD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K&amp;B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ontolex:Element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LexicalPhenomenon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(LexicalSense)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isAttestedBy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 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 via makesAttestation)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[identity/subClassOf]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dc:source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^locusIn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foundIn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hasContext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(locus URI)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Work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</a:t>
                      </a:r>
                      <a:r>
                        <a:rPr lang="de-DE" sz="1100" baseline="0" dirty="0" smtClean="0"/>
                        <a:t> via attestations)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(hasCitingEntity/hasCitedEntity)</a:t>
                      </a:r>
                      <a:endParaRPr lang="de-DE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0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4157606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59623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856947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6154271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451595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551511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699551" y="5075587"/>
            <a:ext cx="976754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828727" y="3946412"/>
            <a:ext cx="1274078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383921" y="5391218"/>
            <a:ext cx="1571402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506892" y="4268246"/>
            <a:ext cx="1868726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3779748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793297" y="3759423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5782194" y="4102913"/>
            <a:ext cx="167012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76351" y="3759423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4102914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85861" y="4454930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>
            <a:off x="1613451" y="4342272"/>
            <a:ext cx="3604413" cy="510351"/>
          </a:xfrm>
          <a:prstGeom prst="bentConnector3">
            <a:avLst>
              <a:gd name="adj1" fmla="val 3315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2444695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699792" y="263691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2780928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9" idx="3"/>
            <a:endCxn id="68" idx="1"/>
          </p:cNvCxnSpPr>
          <p:nvPr/>
        </p:nvCxnSpPr>
        <p:spPr>
          <a:xfrm flipV="1">
            <a:off x="6967574" y="4849069"/>
            <a:ext cx="1060810" cy="355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613451" y="3044860"/>
            <a:ext cx="2382485" cy="129741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 flipV="1">
            <a:off x="1613451" y="4102914"/>
            <a:ext cx="2382485" cy="23935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29393" y="587577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792580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 flipH="1">
            <a:off x="994852" y="2068399"/>
            <a:ext cx="14859" cy="2089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2134597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330915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1699067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511989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46600" y="1689775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18832" y="632054"/>
            <a:ext cx="206732" cy="19087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>
            <a:off x="5076553" y="2059107"/>
            <a:ext cx="9874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049815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-739318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9030" y="14624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sp>
        <p:nvSpPr>
          <p:cNvPr id="71" name="TextBox 70"/>
          <p:cNvSpPr txBox="1"/>
          <p:nvPr/>
        </p:nvSpPr>
        <p:spPr>
          <a:xfrm>
            <a:off x="3995936" y="5228435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43808" y="505556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  <a:endParaRPr lang="de-DE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4932040" y="5424899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makesAttestation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217864" y="4529457"/>
            <a:ext cx="1749710" cy="646331"/>
            <a:chOff x="8176191" y="6138279"/>
            <a:chExt cx="1749710" cy="646331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</p:txBody>
        </p:sp>
        <p:cxnSp>
          <p:nvCxnSpPr>
            <p:cNvPr id="80" name="Straight Connector 79"/>
            <p:cNvCxnSpPr>
              <a:stCxn id="79" idx="1"/>
              <a:endCxn id="79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Elbow Connector 81"/>
          <p:cNvCxnSpPr>
            <a:stCxn id="4" idx="3"/>
            <a:endCxn id="71" idx="1"/>
          </p:cNvCxnSpPr>
          <p:nvPr/>
        </p:nvCxnSpPr>
        <p:spPr>
          <a:xfrm>
            <a:off x="1613451" y="4342272"/>
            <a:ext cx="2382485" cy="107082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1" idx="3"/>
            <a:endCxn id="79" idx="2"/>
          </p:cNvCxnSpPr>
          <p:nvPr/>
        </p:nvCxnSpPr>
        <p:spPr>
          <a:xfrm flipV="1">
            <a:off x="4913238" y="5175788"/>
            <a:ext cx="1179481" cy="2373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28384" y="4525903"/>
            <a:ext cx="721672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72" name="TextBox 71"/>
          <p:cNvSpPr txBox="1"/>
          <p:nvPr/>
        </p:nvSpPr>
        <p:spPr>
          <a:xfrm>
            <a:off x="7092280" y="447950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7452320" y="3779747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</a:t>
            </a:r>
            <a:r>
              <a:rPr lang="de-DE" dirty="0" smtClean="0"/>
              <a:t>int</a:t>
            </a:r>
            <a:endParaRPr lang="de-DE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452320" y="4102913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2" idx="3"/>
            <a:endCxn id="74" idx="0"/>
          </p:cNvCxnSpPr>
          <p:nvPr/>
        </p:nvCxnSpPr>
        <p:spPr>
          <a:xfrm>
            <a:off x="6176918" y="3044860"/>
            <a:ext cx="1769255" cy="734887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1" idx="3"/>
            <a:endCxn id="74" idx="0"/>
          </p:cNvCxnSpPr>
          <p:nvPr/>
        </p:nvCxnSpPr>
        <p:spPr>
          <a:xfrm>
            <a:off x="4232702" y="792580"/>
            <a:ext cx="3713471" cy="2987167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636391" y="2699628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7140447" y="827420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9383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8578" y="3913806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95936" y="3779748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793297" y="3759423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5782194" y="4102913"/>
            <a:ext cx="167012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76351" y="3759423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4102914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2555776" y="4098472"/>
            <a:ext cx="1440160" cy="4442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52320" y="3779747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</a:t>
            </a:r>
            <a:r>
              <a:rPr lang="de-DE" dirty="0" smtClean="0"/>
              <a:t>int</a:t>
            </a:r>
            <a:endParaRPr lang="de-DE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452320" y="4102913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376253" y="4157606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339752" y="3789040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/>
          </a:p>
        </p:txBody>
      </p:sp>
      <p:cxnSp>
        <p:nvCxnSpPr>
          <p:cNvPr id="32" name="Elbow Connector 31"/>
          <p:cNvCxnSpPr>
            <a:stCxn id="23" idx="3"/>
            <a:endCxn id="39" idx="1"/>
          </p:cNvCxnSpPr>
          <p:nvPr/>
        </p:nvCxnSpPr>
        <p:spPr>
          <a:xfrm flipV="1">
            <a:off x="1613451" y="3680158"/>
            <a:ext cx="2072935" cy="662114"/>
          </a:xfrm>
          <a:prstGeom prst="bentConnector3">
            <a:avLst>
              <a:gd name="adj1" fmla="val 3328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9" idx="3"/>
            <a:endCxn id="43" idx="1"/>
          </p:cNvCxnSpPr>
          <p:nvPr/>
        </p:nvCxnSpPr>
        <p:spPr>
          <a:xfrm>
            <a:off x="5436096" y="3680158"/>
            <a:ext cx="1224136" cy="174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01452" y="4787860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97699" y="438967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  <a:endParaRPr lang="de-DE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44008" y="4221088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makesAttestation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686386" y="3356992"/>
            <a:ext cx="1749710" cy="646331"/>
            <a:chOff x="8176191" y="6138279"/>
            <a:chExt cx="1749710" cy="646331"/>
          </a:xfrm>
        </p:grpSpPr>
        <p:sp>
          <p:nvSpPr>
            <p:cNvPr id="39" name="TextBox 38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</p:txBody>
        </p:sp>
        <p:cxnSp>
          <p:nvCxnSpPr>
            <p:cNvPr id="40" name="Straight Connector 39"/>
            <p:cNvCxnSpPr>
              <a:stCxn id="39" idx="1"/>
              <a:endCxn id="39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Elbow Connector 40"/>
          <p:cNvCxnSpPr>
            <a:stCxn id="23" idx="3"/>
            <a:endCxn id="35" idx="1"/>
          </p:cNvCxnSpPr>
          <p:nvPr/>
        </p:nvCxnSpPr>
        <p:spPr>
          <a:xfrm>
            <a:off x="1613451" y="4342272"/>
            <a:ext cx="2488001" cy="630254"/>
          </a:xfrm>
          <a:prstGeom prst="bentConnector3">
            <a:avLst>
              <a:gd name="adj1" fmla="val 2794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5" idx="0"/>
            <a:endCxn id="39" idx="2"/>
          </p:cNvCxnSpPr>
          <p:nvPr/>
        </p:nvCxnSpPr>
        <p:spPr>
          <a:xfrm rot="5400000" flipH="1" flipV="1">
            <a:off x="4168404" y="4395023"/>
            <a:ext cx="784537" cy="113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3358733"/>
            <a:ext cx="721672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44" name="TextBox 43"/>
          <p:cNvSpPr txBox="1"/>
          <p:nvPr/>
        </p:nvSpPr>
        <p:spPr>
          <a:xfrm>
            <a:off x="5724128" y="331233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33073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74454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 flipV="1">
            <a:off x="2178504" y="2900844"/>
            <a:ext cx="1601408" cy="2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9768" y="2570420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</a:t>
            </a:r>
            <a:r>
              <a:rPr lang="de-DE" dirty="0" smtClean="0"/>
              <a:t>int</a:t>
            </a:r>
            <a:endParaRPr lang="de-DE" dirty="0"/>
          </a:p>
        </p:txBody>
      </p:sp>
      <p:cxnSp>
        <p:nvCxnSpPr>
          <p:cNvPr id="13" name="Straight Connector 12"/>
          <p:cNvCxnSpPr>
            <a:stCxn id="12" idx="3"/>
            <a:endCxn id="12" idx="1"/>
          </p:cNvCxnSpPr>
          <p:nvPr/>
        </p:nvCxnSpPr>
        <p:spPr>
          <a:xfrm flipH="1">
            <a:off x="6939768" y="2893586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640362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>
            <a:off x="1585775" y="3870340"/>
            <a:ext cx="4424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6181266" y="2210380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</a:t>
            </a:r>
            <a:r>
              <a:rPr lang="de-DE" dirty="0" smtClean="0"/>
              <a:t>int</a:t>
            </a:r>
            <a:endParaRPr lang="de-DE" dirty="0"/>
          </a:p>
        </p:txBody>
      </p:sp>
      <p:cxnSp>
        <p:nvCxnSpPr>
          <p:cNvPr id="31" name="Straight Connector 30"/>
          <p:cNvCxnSpPr>
            <a:stCxn id="24" idx="3"/>
            <a:endCxn id="24" idx="1"/>
          </p:cNvCxnSpPr>
          <p:nvPr/>
        </p:nvCxnSpPr>
        <p:spPr>
          <a:xfrm flipH="1">
            <a:off x="6181266" y="2533546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Frequency and Attestation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659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3141943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4687976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4985300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282624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557994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3535848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627543" y="4131932"/>
            <a:ext cx="112077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756719" y="3002757"/>
            <a:ext cx="1418094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311913" y="4447563"/>
            <a:ext cx="171541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434884" y="3324591"/>
            <a:ext cx="2012742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2009165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793297" y="1988840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5782194" y="2332330"/>
            <a:ext cx="95004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8144" y="1988840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2332331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85861" y="2924944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>
            <a:off x="1613451" y="3326609"/>
            <a:ext cx="2432975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9" idx="3"/>
            <a:endCxn id="68" idx="1"/>
          </p:cNvCxnSpPr>
          <p:nvPr/>
        </p:nvCxnSpPr>
        <p:spPr>
          <a:xfrm flipV="1">
            <a:off x="5796136" y="3323385"/>
            <a:ext cx="996895" cy="322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 flipV="1">
            <a:off x="1613451" y="2332331"/>
            <a:ext cx="2382485" cy="99427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95936" y="4202171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43808" y="4039904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  <a:endParaRPr lang="de-DE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4572000" y="3738390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makesAttestation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4046426" y="3003443"/>
            <a:ext cx="1749710" cy="646331"/>
            <a:chOff x="8176191" y="6138279"/>
            <a:chExt cx="1749710" cy="646331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</p:txBody>
        </p:sp>
        <p:cxnSp>
          <p:nvCxnSpPr>
            <p:cNvPr id="80" name="Straight Connector 79"/>
            <p:cNvCxnSpPr>
              <a:stCxn id="79" idx="1"/>
              <a:endCxn id="79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Elbow Connector 81"/>
          <p:cNvCxnSpPr>
            <a:stCxn id="4" idx="3"/>
            <a:endCxn id="71" idx="1"/>
          </p:cNvCxnSpPr>
          <p:nvPr/>
        </p:nvCxnSpPr>
        <p:spPr>
          <a:xfrm>
            <a:off x="1613451" y="3326609"/>
            <a:ext cx="2382485" cy="10602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93031" y="3000219"/>
            <a:ext cx="721672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72" name="TextBox 71"/>
          <p:cNvSpPr txBox="1"/>
          <p:nvPr/>
        </p:nvSpPr>
        <p:spPr>
          <a:xfrm>
            <a:off x="5963993" y="295381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6732240" y="2009164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</a:t>
            </a:r>
            <a:r>
              <a:rPr lang="de-DE" dirty="0" smtClean="0"/>
              <a:t>int</a:t>
            </a:r>
            <a:endParaRPr lang="de-DE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6732240" y="2332330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Frequency and Attestation</a:t>
            </a:r>
            <a:endParaRPr lang="de-DE" dirty="0"/>
          </a:p>
        </p:txBody>
      </p:sp>
      <p:cxnSp>
        <p:nvCxnSpPr>
          <p:cNvPr id="78" name="Elbow Connector 77"/>
          <p:cNvCxnSpPr/>
          <p:nvPr/>
        </p:nvCxnSpPr>
        <p:spPr>
          <a:xfrm rot="5400000" flipH="1" flipV="1">
            <a:off x="4168454" y="3923056"/>
            <a:ext cx="519062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RELICS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older slides, may be important for understanding how the model evolved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54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On-screen Show (4:3)</PresentationFormat>
  <Paragraphs>255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Observable</vt:lpstr>
      <vt:lpstr>PowerPoint Presentation</vt:lpstr>
      <vt:lpstr>Frequency</vt:lpstr>
      <vt:lpstr>Attestations</vt:lpstr>
      <vt:lpstr>embedding</vt:lpstr>
      <vt:lpstr>collocations / similarity</vt:lpstr>
      <vt:lpstr>Frequency and Attestation</vt:lpstr>
      <vt:lpstr>Frequency and Attestation</vt:lpstr>
      <vt:lpstr>RELICS</vt:lpstr>
      <vt:lpstr>initial draft (Nov 2018)</vt:lpstr>
      <vt:lpstr>PowerPoint Presentation</vt:lpstr>
      <vt:lpstr>development of attestation model</vt:lpstr>
      <vt:lpstr>attestations after Depuydt &amp; de Does 2018</vt:lpstr>
      <vt:lpstr>attestations after Khan &amp; Boschetti (2018)</vt:lpstr>
      <vt:lpstr>attestations: proposal for a minimal consensus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52</cp:revision>
  <dcterms:created xsi:type="dcterms:W3CDTF">2018-11-04T12:28:34Z</dcterms:created>
  <dcterms:modified xsi:type="dcterms:W3CDTF">2020-02-28T09:22:23Z</dcterms:modified>
</cp:coreProperties>
</file>