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6" r:id="rId3"/>
    <p:sldId id="282" r:id="rId4"/>
    <p:sldId id="277" r:id="rId5"/>
    <p:sldId id="260" r:id="rId6"/>
    <p:sldId id="263" r:id="rId7"/>
    <p:sldId id="285" r:id="rId8"/>
    <p:sldId id="288" r:id="rId9"/>
    <p:sldId id="279" r:id="rId10"/>
    <p:sldId id="286" r:id="rId11"/>
    <p:sldId id="284" r:id="rId12"/>
    <p:sldId id="280" r:id="rId13"/>
    <p:sldId id="278" r:id="rId14"/>
    <p:sldId id="281" r:id="rId15"/>
    <p:sldId id="271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6FDAC6-C5EA-4B86-A3D8-B6A1B8A5979E}">
          <p14:sldIdLst>
            <p14:sldId id="257"/>
            <p14:sldId id="276"/>
            <p14:sldId id="282"/>
            <p14:sldId id="277"/>
            <p14:sldId id="260"/>
            <p14:sldId id="263"/>
          </p14:sldIdLst>
        </p14:section>
        <p14:section name="Modelling area" id="{37157C53-D5E5-45A4-8A4C-1A6316989718}">
          <p14:sldIdLst>
            <p14:sldId id="285"/>
            <p14:sldId id="288"/>
          </p14:sldIdLst>
        </p14:section>
        <p14:section name="relics" id="{913878ED-508D-49E0-B327-18C94CF48E31}">
          <p14:sldIdLst>
            <p14:sldId id="279"/>
            <p14:sldId id="286"/>
            <p14:sldId id="284"/>
            <p14:sldId id="280"/>
            <p14:sldId id="278"/>
            <p14:sldId id="281"/>
            <p14:sldId id="271"/>
            <p14:sldId id="272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92" y="-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9DDC8-5590-434B-9C56-6F0CAB9C410A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92D87-3411-4B6F-A0B9-C415849E2B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56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updated according to Globalex-2020, Collocation, Similarity, and Contextual Relation have not been</a:t>
            </a:r>
            <a:r>
              <a:rPr lang="de-DE" baseline="0" dirty="0" smtClean="0"/>
              <a:t> discussed yet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92D87-3411-4B6F-A0B9-C415849E2B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4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Observable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38382" y="1675037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0756" y="4509120"/>
            <a:ext cx="5442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history:</a:t>
            </a:r>
          </a:p>
          <a:p>
            <a:r>
              <a:rPr lang="de-DE" dirty="0" smtClean="0"/>
              <a:t>- CC: originally „ontolex:Element“</a:t>
            </a:r>
          </a:p>
          <a:p>
            <a:r>
              <a:rPr lang="de-DE" dirty="0" smtClean="0"/>
              <a:t>- JM: no extension of lemon core admitted</a:t>
            </a:r>
          </a:p>
          <a:p>
            <a:r>
              <a:rPr lang="de-DE" dirty="0" smtClean="0"/>
              <a:t>- CC: „frac:Element“ (disambiguated by frac namespace)</a:t>
            </a:r>
          </a:p>
          <a:p>
            <a:r>
              <a:rPr lang="de-DE" dirty="0" smtClean="0"/>
              <a:t>- Dec 2019 consensus: too generic =&gt; „frac:Observable“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first published version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Chiarcos et al. 2020@GlobaLex</a:t>
            </a:r>
          </a:p>
          <a:p>
            <a:r>
              <a:rPr lang="de-DE" dirty="0" smtClean="0"/>
              <a:t>(embeddings, collocations and similarity omitted)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92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400506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07940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210616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4898035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458112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3989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649122" y="4973474"/>
            <a:ext cx="1077613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2075622" y="3546975"/>
            <a:ext cx="780289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935768" y="4686829"/>
            <a:ext cx="46770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2365855" y="3256741"/>
            <a:ext cx="150801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25902" y="2009165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636912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6012160" y="2332330"/>
            <a:ext cx="11725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4343" y="191683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4225902" y="2332331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84694" y="2009164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184694" y="2332330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Frequency and Attestation (Chiarcos et al. 2020@GlobaLex)</a:t>
            </a:r>
            <a:endParaRPr lang="de-DE" dirty="0"/>
          </a:p>
        </p:txBody>
      </p:sp>
      <p:sp>
        <p:nvSpPr>
          <p:cNvPr id="90" name="TextBox 89"/>
          <p:cNvSpPr txBox="1"/>
          <p:nvPr/>
        </p:nvSpPr>
        <p:spPr>
          <a:xfrm>
            <a:off x="2339752" y="3717032"/>
            <a:ext cx="2317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subPropertyOf </a:t>
            </a:r>
            <a:r>
              <a:rPr lang="de-DE" i="1" dirty="0" smtClean="0"/>
              <a:t>citation</a:t>
            </a:r>
            <a:endParaRPr lang="de-DE" dirty="0"/>
          </a:p>
        </p:txBody>
      </p:sp>
      <p:cxnSp>
        <p:nvCxnSpPr>
          <p:cNvPr id="92" name="Elbow Connector 91"/>
          <p:cNvCxnSpPr>
            <a:stCxn id="97" idx="3"/>
            <a:endCxn id="94" idx="1"/>
          </p:cNvCxnSpPr>
          <p:nvPr/>
        </p:nvCxnSpPr>
        <p:spPr>
          <a:xfrm>
            <a:off x="6352950" y="3543399"/>
            <a:ext cx="881754" cy="23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34704" y="3222601"/>
            <a:ext cx="721672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95" name="TextBox 94"/>
          <p:cNvSpPr txBox="1"/>
          <p:nvPr/>
        </p:nvSpPr>
        <p:spPr>
          <a:xfrm>
            <a:off x="6423507" y="314096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grpSp>
        <p:nvGrpSpPr>
          <p:cNvPr id="96" name="Group 95"/>
          <p:cNvGrpSpPr/>
          <p:nvPr/>
        </p:nvGrpSpPr>
        <p:grpSpPr>
          <a:xfrm>
            <a:off x="4009360" y="3081734"/>
            <a:ext cx="2343590" cy="923330"/>
            <a:chOff x="8176191" y="6000546"/>
            <a:chExt cx="2343590" cy="923330"/>
          </a:xfrm>
        </p:grpSpPr>
        <p:sp>
          <p:nvSpPr>
            <p:cNvPr id="97" name="TextBox 96"/>
            <p:cNvSpPr txBox="1"/>
            <p:nvPr/>
          </p:nvSpPr>
          <p:spPr>
            <a:xfrm>
              <a:off x="8176191" y="6000546"/>
              <a:ext cx="2343590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 string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195441" y="634781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Curved Connector 28"/>
          <p:cNvCxnSpPr>
            <a:stCxn id="4" idx="0"/>
            <a:endCxn id="14" idx="1"/>
          </p:cNvCxnSpPr>
          <p:nvPr/>
        </p:nvCxnSpPr>
        <p:spPr>
          <a:xfrm rot="5400000" flipH="1" flipV="1">
            <a:off x="1774011" y="1553173"/>
            <a:ext cx="1672733" cy="32310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0"/>
            <a:endCxn id="97" idx="1"/>
          </p:cNvCxnSpPr>
          <p:nvPr/>
        </p:nvCxnSpPr>
        <p:spPr>
          <a:xfrm rot="5400000" flipH="1" flipV="1">
            <a:off x="2271274" y="2266978"/>
            <a:ext cx="461665" cy="30145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initial draft (Nov 2018)</a:t>
            </a:r>
            <a:endParaRPr lang="de-D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38991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5363924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corpus/locus 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3683167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 flipV="1">
            <a:off x="1613451" y="4080860"/>
            <a:ext cx="4110677" cy="299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2415078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260729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275131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015243"/>
            <a:ext cx="1682897" cy="215298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613451" y="3015243"/>
            <a:ext cx="2382485" cy="106861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24724" y="259626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613451" y="4083857"/>
            <a:ext cx="2382485" cy="126351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12953" y="84669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557960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762963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 flipH="1">
            <a:off x="994852" y="2038782"/>
            <a:ext cx="14859" cy="186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2104980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301298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1669450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482372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1660158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589737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029490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020198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762963"/>
            <a:ext cx="3627113" cy="44052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-768935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9030" y="116632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cxnSp>
        <p:nvCxnSpPr>
          <p:cNvPr id="51" name="Elbow Connector 50"/>
          <p:cNvCxnSpPr>
            <a:stCxn id="79" idx="3"/>
            <a:endCxn id="17" idx="0"/>
          </p:cNvCxnSpPr>
          <p:nvPr/>
        </p:nvCxnSpPr>
        <p:spPr>
          <a:xfrm>
            <a:off x="7473838" y="4080860"/>
            <a:ext cx="385977" cy="108736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35358" y="464812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sp>
        <p:nvSpPr>
          <p:cNvPr id="71" name="TextBox 70"/>
          <p:cNvSpPr txBox="1"/>
          <p:nvPr/>
        </p:nvSpPr>
        <p:spPr>
          <a:xfrm>
            <a:off x="3995936" y="4456672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04896" y="468198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4932040" y="4663404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24128" y="3757694"/>
            <a:ext cx="1749710" cy="646331"/>
            <a:chOff x="8176191" y="6138279"/>
            <a:chExt cx="1749710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</p:txBody>
        </p:sp>
        <p:cxnSp>
          <p:nvCxnSpPr>
            <p:cNvPr id="80" name="Straight Connector 79"/>
            <p:cNvCxnSpPr>
              <a:stCxn id="79" idx="1"/>
              <a:endCxn id="79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Elbow Connector 81"/>
          <p:cNvCxnSpPr>
            <a:stCxn id="4" idx="3"/>
            <a:endCxn id="71" idx="1"/>
          </p:cNvCxnSpPr>
          <p:nvPr/>
        </p:nvCxnSpPr>
        <p:spPr>
          <a:xfrm>
            <a:off x="1613451" y="4083857"/>
            <a:ext cx="2382485" cy="5574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1" idx="3"/>
            <a:endCxn id="79" idx="2"/>
          </p:cNvCxnSpPr>
          <p:nvPr/>
        </p:nvCxnSpPr>
        <p:spPr>
          <a:xfrm flipV="1">
            <a:off x="4913238" y="4404025"/>
            <a:ext cx="1685745" cy="2373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development of attestation model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87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arcos\Desktop\corpus\ontolex-frac\trunk\img\attestations-lexc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033606" cy="27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Depuydt &amp; de Does 2018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558290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28546" y="4742956"/>
            <a:ext cx="2346662" cy="62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442" y="4293096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675208" y="4149080"/>
            <a:ext cx="351833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  <a:p>
            <a:r>
              <a:rPr lang="de-DE" dirty="0" smtClean="0"/>
              <a:t>quotation: string</a:t>
            </a:r>
          </a:p>
          <a:p>
            <a:r>
              <a:rPr lang="de-DE" dirty="0" smtClean="0"/>
              <a:t>readingCertain: boolean****</a:t>
            </a:r>
          </a:p>
          <a:p>
            <a:r>
              <a:rPr lang="de-DE" dirty="0" smtClean="0"/>
              <a:t>interpretationCertain: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685055"/>
            <a:ext cx="913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i.e., D&amp;dD: lexcit:LexicalPhenomenon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simplified: pointing to an anonymous superclass of 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	something that contains a quotation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I would prefer not to prescribe nif properties in order to permit other means of cross-referencing, e.g., nif URIs, WebAnnotation selectors, etc.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 I would prefer to leave certainly etc. to lexinfo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16434" y="522920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5810575"/>
            <a:ext cx="121873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</p:txBody>
      </p:sp>
      <p:cxnSp>
        <p:nvCxnSpPr>
          <p:cNvPr id="19" name="Elbow Connector 18"/>
          <p:cNvCxnSpPr>
            <a:stCxn id="4" idx="3"/>
            <a:endCxn id="18" idx="1"/>
          </p:cNvCxnSpPr>
          <p:nvPr/>
        </p:nvCxnSpPr>
        <p:spPr>
          <a:xfrm>
            <a:off x="1328546" y="4742956"/>
            <a:ext cx="2307350" cy="12522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995936" y="5309043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63884" y="5670221"/>
            <a:ext cx="280197" cy="21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8" idx="1"/>
          </p:cNvCxnSpPr>
          <p:nvPr/>
        </p:nvCxnSpPr>
        <p:spPr>
          <a:xfrm flipV="1">
            <a:off x="1328546" y="3346390"/>
            <a:ext cx="2293356" cy="13965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1902" y="2884725"/>
            <a:ext cx="1872372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Locus</a:t>
            </a:r>
          </a:p>
          <a:p>
            <a:r>
              <a:rPr lang="de-DE" dirty="0" smtClean="0"/>
              <a:t>nif:beginIndex***</a:t>
            </a:r>
          </a:p>
          <a:p>
            <a:r>
              <a:rPr lang="de-DE" dirty="0" smtClean="0"/>
              <a:t>nif:endIndex***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1211" y="37227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</a:t>
            </a:r>
            <a:endParaRPr lang="de-DE" dirty="0"/>
          </a:p>
        </p:txBody>
      </p:sp>
      <p:cxnSp>
        <p:nvCxnSpPr>
          <p:cNvPr id="31" name="Elbow Connector 30"/>
          <p:cNvCxnSpPr>
            <a:stCxn id="28" idx="3"/>
            <a:endCxn id="12" idx="3"/>
          </p:cNvCxnSpPr>
          <p:nvPr/>
        </p:nvCxnSpPr>
        <p:spPr>
          <a:xfrm>
            <a:off x="5494274" y="3346390"/>
            <a:ext cx="1699269" cy="1402855"/>
          </a:xfrm>
          <a:prstGeom prst="bentConnector3">
            <a:avLst>
              <a:gd name="adj1" fmla="val 113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88472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locusIn**</a:t>
            </a:r>
            <a:endParaRPr lang="de-DE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635896" y="3212976"/>
            <a:ext cx="1858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4358" y="4509120"/>
            <a:ext cx="34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5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arcos\Desktop\corpus\ontolex-frac\trunk\img\attestations-khan-bosch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89092" cy="26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Khan &amp; Boschetti (2018)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624705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328546" y="3809365"/>
            <a:ext cx="2346662" cy="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5208" y="3347700"/>
            <a:ext cx="2572884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Attestation***</a:t>
            </a:r>
          </a:p>
          <a:p>
            <a:r>
              <a:rPr lang="de-DE" dirty="0" smtClean="0"/>
              <a:t>hasContext: str(6*)</a:t>
            </a:r>
          </a:p>
          <a:p>
            <a:r>
              <a:rPr lang="de-DE" dirty="0" smtClean="0"/>
              <a:t>conjectural: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445224"/>
            <a:ext cx="3553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originally restricted to LexicalSense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originally „isAttestedBy“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originally „LexicalAttestation“</a:t>
            </a:r>
          </a:p>
          <a:p>
            <a:pPr>
              <a:tabLst>
                <a:tab pos="180975" algn="l"/>
              </a:tabLst>
            </a:pPr>
            <a:r>
              <a:rPr lang="de-DE" sz="1200" dirty="0"/>
              <a:t>**** I would prefer to leave </a:t>
            </a:r>
            <a:r>
              <a:rPr lang="de-DE" sz="1200" dirty="0" smtClean="0"/>
              <a:t>certainty </a:t>
            </a:r>
            <a:r>
              <a:rPr lang="de-DE" sz="1200" dirty="0"/>
              <a:t>etc. to </a:t>
            </a:r>
            <a:r>
              <a:rPr lang="de-DE" sz="1200" dirty="0" smtClean="0"/>
              <a:t>lexinfo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***** originally „Work“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(6*) maybe rename such that that also context-free examples fit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4015" y="341970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4153498" y="4931876"/>
            <a:ext cx="1614032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work URI</a:t>
            </a:r>
            <a:r>
              <a:rPr lang="de-DE" i="1" dirty="0" smtClean="0"/>
              <a:t>*****</a:t>
            </a:r>
            <a:endParaRPr lang="de-DE" i="1" dirty="0"/>
          </a:p>
        </p:txBody>
      </p:sp>
      <p:cxnSp>
        <p:nvCxnSpPr>
          <p:cNvPr id="30" name="Elbow Connector 29"/>
          <p:cNvCxnSpPr>
            <a:stCxn id="12" idx="2"/>
            <a:endCxn id="26" idx="0"/>
          </p:cNvCxnSpPr>
          <p:nvPr/>
        </p:nvCxnSpPr>
        <p:spPr>
          <a:xfrm rot="5400000">
            <a:off x="4630659" y="4600885"/>
            <a:ext cx="660846" cy="113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4278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foundIn(7*)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3322721" y="5445224"/>
            <a:ext cx="355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(7*) I had dc:source at other occasions</a:t>
            </a:r>
            <a:endParaRPr lang="de-DE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100392" y="362218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36" name="Elbow Connector 35"/>
          <p:cNvCxnSpPr>
            <a:stCxn id="35" idx="1"/>
            <a:endCxn id="12" idx="3"/>
          </p:cNvCxnSpPr>
          <p:nvPr/>
        </p:nvCxnSpPr>
        <p:spPr>
          <a:xfrm rot="10800000" flipV="1">
            <a:off x="6248092" y="3806851"/>
            <a:ext cx="1852300" cy="251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412791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makesAttestation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5877272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as in the other proposal, cito properties and</a:t>
            </a:r>
          </a:p>
          <a:p>
            <a:r>
              <a:rPr lang="de-DE" dirty="0" smtClean="0"/>
              <a:t>concepts are skipped, these are beyond the module</a:t>
            </a:r>
            <a:endParaRPr lang="de-DE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attestations: proposal for a minimal consensus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we do not cover: </a:t>
            </a:r>
          </a:p>
          <a:p>
            <a:pPr lvl="1"/>
            <a:r>
              <a:rPr lang="de-DE" dirty="0" smtClean="0"/>
              <a:t>scientific citations (should refine Citation, using external vocabularies)</a:t>
            </a:r>
          </a:p>
          <a:p>
            <a:pPr lvl="1"/>
            <a:r>
              <a:rPr lang="de-DE" dirty="0" smtClean="0"/>
              <a:t>corpus pointers (can be NIF objects, NIF URIs, WebAnnotation selectors, CTS URNs, URLs, etc.)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44125" y="3760926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405735" y="3941507"/>
            <a:ext cx="2462078" cy="40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573016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attestation***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867813" y="3618341"/>
            <a:ext cx="198054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</a:t>
            </a:r>
          </a:p>
          <a:p>
            <a:r>
              <a:rPr lang="de-DE" dirty="0" smtClean="0"/>
              <a:t>quotation: string**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848355" y="3938703"/>
            <a:ext cx="1428272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34290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 (6*)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867813" y="3941507"/>
            <a:ext cx="19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5253007"/>
            <a:ext cx="2551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* D&amp;dD: Citation</a:t>
            </a:r>
          </a:p>
          <a:p>
            <a:r>
              <a:rPr lang="de-DE" sz="1200" dirty="0" smtClean="0"/>
              <a:t>** K&amp;B: hasContext</a:t>
            </a:r>
          </a:p>
          <a:p>
            <a:r>
              <a:rPr lang="de-DE" sz="1200" dirty="0" smtClean="0"/>
              <a:t>*** D&amp;dD: attestation</a:t>
            </a:r>
          </a:p>
          <a:p>
            <a:r>
              <a:rPr lang="de-DE" sz="1200" dirty="0" smtClean="0"/>
              <a:t>**** K&amp;B: inv of hasCitingEntity</a:t>
            </a:r>
          </a:p>
          <a:p>
            <a:r>
              <a:rPr lang="de-DE" sz="1200" dirty="0" smtClean="0"/>
              <a:t>5* D&amp;dD: implicit</a:t>
            </a:r>
          </a:p>
          <a:p>
            <a:r>
              <a:rPr lang="de-DE" sz="1200" dirty="0" smtClean="0"/>
              <a:t>6* D&amp;dD: inv of locusIn, K&amp;B: foundIn</a:t>
            </a:r>
            <a:endParaRPr lang="de-D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31279" y="464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405735" y="3945592"/>
            <a:ext cx="2225544" cy="88693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4325" y="49266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citation****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548581" y="4264672"/>
            <a:ext cx="309503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025" y="4361569"/>
            <a:ext cx="1218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  <a:p>
            <a:r>
              <a:rPr lang="de-DE" dirty="0" smtClean="0"/>
              <a:t>(5*)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7276627" y="3754037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8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81" y="756500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08691" y="941166"/>
            <a:ext cx="2462078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700" y="575363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70769" y="620688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quotation: string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520479" y="941050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3108" y="56079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770769" y="943854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4235" y="1650207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308691" y="941166"/>
            <a:ext cx="2225544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281" y="192894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451537" y="1267019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81" y="13639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9583" y="756384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33390"/>
              </p:ext>
            </p:extLst>
          </p:nvPr>
        </p:nvGraphicFramePr>
        <p:xfrm>
          <a:off x="84085" y="3068960"/>
          <a:ext cx="892899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proposed</a:t>
                      </a:r>
                      <a:r>
                        <a:rPr lang="de-DE" sz="1100" baseline="0" dirty="0" smtClean="0"/>
                        <a:t> minimal consensus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D&amp;dD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K&amp;B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ontolex:Element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LexicalPhenomenon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(LexicalSense)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isAttestedBy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 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 via makesAttestation)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[identity/subClassOf]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dc:source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^locusIn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foundIn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hasContext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(locus URI)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Work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</a:t>
                      </a:r>
                      <a:r>
                        <a:rPr lang="de-DE" sz="1100" baseline="0" dirty="0" smtClean="0"/>
                        <a:t> via attestations)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(hasCitingEntity/hasCitedEntity)</a:t>
                      </a:r>
                      <a:endParaRPr lang="de-DE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0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38500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218243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515567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812891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923929" y="6110215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210131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699551" y="4734207"/>
            <a:ext cx="976754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828727" y="3605032"/>
            <a:ext cx="1274078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383921" y="5049838"/>
            <a:ext cx="1571402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531403" y="3902355"/>
            <a:ext cx="1868726" cy="291632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3707816"/>
            <a:ext cx="229069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793297" y="3687491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6286628" y="4030981"/>
            <a:ext cx="11656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92375" y="3687491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4030982"/>
            <a:ext cx="22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771800" y="4571912"/>
                <a:ext cx="12629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 smtClean="0"/>
                  <a:t>attestation </a:t>
                </a:r>
                <a:endParaRPr lang="de-DE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i="1" dirty="0" smtClean="0"/>
                  <a:t> citation</a:t>
                </a:r>
                <a:endParaRPr lang="de-DE" i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571912"/>
                <a:ext cx="1262974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4348" t="-4717" r="-2899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>
            <a:off x="1613451" y="4034757"/>
            <a:ext cx="2382485" cy="86583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5" y="2420888"/>
            <a:ext cx="228041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699792" y="261310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275712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9" idx="3"/>
            <a:endCxn id="68" idx="1"/>
          </p:cNvCxnSpPr>
          <p:nvPr/>
        </p:nvCxnSpPr>
        <p:spPr>
          <a:xfrm>
            <a:off x="6286628" y="4900594"/>
            <a:ext cx="1165692" cy="41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613451" y="3021053"/>
            <a:ext cx="2382484" cy="10137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 flipV="1">
            <a:off x="1613451" y="4030982"/>
            <a:ext cx="2382485" cy="377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29393" y="502719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707722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 flipH="1">
            <a:off x="994852" y="1983541"/>
            <a:ext cx="14859" cy="186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15616" y="2049739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246057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1614209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427131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11464" y="1604917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51264" y="514764"/>
            <a:ext cx="206732" cy="1973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136143" y="1974249"/>
            <a:ext cx="5274" cy="446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051556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-824176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9030" y="61391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grpSp>
        <p:nvGrpSpPr>
          <p:cNvPr id="77" name="Group 76"/>
          <p:cNvGrpSpPr/>
          <p:nvPr/>
        </p:nvGrpSpPr>
        <p:grpSpPr>
          <a:xfrm>
            <a:off x="3995936" y="4438929"/>
            <a:ext cx="2290692" cy="923330"/>
            <a:chOff x="8176191" y="6138279"/>
            <a:chExt cx="2290692" cy="923330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229069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attestationGloss:string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7452320" y="4581537"/>
            <a:ext cx="987706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72" name="TextBox 71"/>
          <p:cNvSpPr txBox="1"/>
          <p:nvPr/>
        </p:nvSpPr>
        <p:spPr>
          <a:xfrm>
            <a:off x="6567523" y="456087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7452320" y="3707815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452320" y="4030981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2" idx="3"/>
            <a:endCxn id="74" idx="0"/>
          </p:cNvCxnSpPr>
          <p:nvPr/>
        </p:nvCxnSpPr>
        <p:spPr>
          <a:xfrm>
            <a:off x="6276350" y="3021053"/>
            <a:ext cx="1669823" cy="6867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1" idx="3"/>
            <a:endCxn id="74" idx="0"/>
          </p:cNvCxnSpPr>
          <p:nvPr/>
        </p:nvCxnSpPr>
        <p:spPr>
          <a:xfrm>
            <a:off x="4232702" y="707722"/>
            <a:ext cx="3713471" cy="300009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516216" y="2675821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7140447" y="74256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78" name="Elbow Connector 77"/>
          <p:cNvCxnSpPr>
            <a:stCxn id="9" idx="3"/>
            <a:endCxn id="90" idx="1"/>
          </p:cNvCxnSpPr>
          <p:nvPr/>
        </p:nvCxnSpPr>
        <p:spPr>
          <a:xfrm rot="16200000" flipH="1">
            <a:off x="90479" y="5343280"/>
            <a:ext cx="2158286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331640" y="6399775"/>
            <a:ext cx="2348913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... </a:t>
            </a:r>
            <a:r>
              <a:rPr lang="de-DE" i="1" dirty="0" smtClean="0"/>
              <a:t>(user-defined)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9383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Frequency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6253" y="38500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3707816"/>
            <a:ext cx="229069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2793297" y="3687491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21" name="Straight Arrow Connector 20"/>
          <p:cNvCxnSpPr>
            <a:stCxn id="15" idx="3"/>
            <a:endCxn id="25" idx="1"/>
          </p:cNvCxnSpPr>
          <p:nvPr/>
        </p:nvCxnSpPr>
        <p:spPr>
          <a:xfrm flipV="1">
            <a:off x="6286628" y="4030981"/>
            <a:ext cx="11656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92375" y="3687491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3" name="Straight Connector 22"/>
          <p:cNvCxnSpPr>
            <a:stCxn id="15" idx="1"/>
            <a:endCxn id="15" idx="3"/>
          </p:cNvCxnSpPr>
          <p:nvPr/>
        </p:nvCxnSpPr>
        <p:spPr>
          <a:xfrm>
            <a:off x="3995936" y="4030982"/>
            <a:ext cx="22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3"/>
            <a:endCxn id="15" idx="1"/>
          </p:cNvCxnSpPr>
          <p:nvPr/>
        </p:nvCxnSpPr>
        <p:spPr>
          <a:xfrm flipV="1">
            <a:off x="1613451" y="4030982"/>
            <a:ext cx="2382485" cy="377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52320" y="3707815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26" name="Straight Connector 25"/>
          <p:cNvCxnSpPr>
            <a:stCxn id="25" idx="3"/>
            <a:endCxn id="25" idx="1"/>
          </p:cNvCxnSpPr>
          <p:nvPr/>
        </p:nvCxnSpPr>
        <p:spPr>
          <a:xfrm flipH="1">
            <a:off x="7452320" y="4030981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971600" y="292494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568838" y="2776012"/>
                <a:ext cx="12629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 smtClean="0"/>
                  <a:t>attestation </a:t>
                </a:r>
                <a:endParaRPr lang="de-DE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i="1" dirty="0" smtClean="0"/>
                  <a:t> citation</a:t>
                </a:r>
                <a:endParaRPr lang="de-DE" i="1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38" y="2776012"/>
                <a:ext cx="126297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846" t="-4717" r="-2885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Elbow Connector 41"/>
          <p:cNvCxnSpPr>
            <a:stCxn id="39" idx="3"/>
            <a:endCxn id="47" idx="1"/>
          </p:cNvCxnSpPr>
          <p:nvPr/>
        </p:nvCxnSpPr>
        <p:spPr>
          <a:xfrm flipV="1">
            <a:off x="2208798" y="3104694"/>
            <a:ext cx="1584176" cy="49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7" idx="3"/>
            <a:endCxn id="49" idx="1"/>
          </p:cNvCxnSpPr>
          <p:nvPr/>
        </p:nvCxnSpPr>
        <p:spPr>
          <a:xfrm>
            <a:off x="6083666" y="3104694"/>
            <a:ext cx="1165692" cy="41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792974" y="2643029"/>
            <a:ext cx="2290692" cy="923330"/>
            <a:chOff x="8176191" y="6138279"/>
            <a:chExt cx="2290692" cy="923330"/>
          </a:xfrm>
        </p:grpSpPr>
        <p:sp>
          <p:nvSpPr>
            <p:cNvPr id="47" name="TextBox 46"/>
            <p:cNvSpPr txBox="1"/>
            <p:nvPr/>
          </p:nvSpPr>
          <p:spPr>
            <a:xfrm>
              <a:off x="8176191" y="6138279"/>
              <a:ext cx="229069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attestationGloss:string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249358" y="2785637"/>
            <a:ext cx="987706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6364561" y="276497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33073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74454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 flipV="1">
            <a:off x="2178504" y="2900844"/>
            <a:ext cx="1601408" cy="2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9768" y="257042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13" name="Straight Connector 12"/>
          <p:cNvCxnSpPr>
            <a:stCxn id="12" idx="3"/>
            <a:endCxn id="12" idx="1"/>
          </p:cNvCxnSpPr>
          <p:nvPr/>
        </p:nvCxnSpPr>
        <p:spPr>
          <a:xfrm flipH="1">
            <a:off x="6939768" y="289358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640362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4424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6181266" y="221038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31" name="Straight Connector 30"/>
          <p:cNvCxnSpPr>
            <a:stCxn id="24" idx="3"/>
            <a:endCxn id="24" idx="1"/>
          </p:cNvCxnSpPr>
          <p:nvPr/>
        </p:nvCxnSpPr>
        <p:spPr>
          <a:xfrm flipH="1">
            <a:off x="6181266" y="253354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5661248"/>
            <a:ext cx="18044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not discussed yet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Sandbox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Area for drafting extensions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25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 (CC, 2020-06-25)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29403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07904" y="2228671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178504" y="2814069"/>
            <a:ext cx="1529400" cy="1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11760" y="24208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  <a:endCxn id="12" idx="1"/>
          </p:cNvCxnSpPr>
          <p:nvPr/>
        </p:nvCxnSpPr>
        <p:spPr>
          <a:xfrm>
            <a:off x="5888886" y="2828836"/>
            <a:ext cx="1050882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60327" y="2430180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07904" y="2532804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9768" y="2656495"/>
            <a:ext cx="829073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7664" y="4162762"/>
            <a:ext cx="1959126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TimeSeries</a:t>
            </a:r>
          </a:p>
          <a:p>
            <a:r>
              <a:rPr lang="de-DE" dirty="0" smtClean="0"/>
              <a:t>rdf:value !rdf:JSON</a:t>
            </a:r>
          </a:p>
          <a:p>
            <a:pPr algn="r"/>
            <a:r>
              <a:rPr lang="de-DE" dirty="0" smtClean="0"/>
              <a:t>(JSON array)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668503" y="4172054"/>
            <a:ext cx="2199641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Bag (of words)</a:t>
            </a:r>
          </a:p>
          <a:p>
            <a:r>
              <a:rPr lang="de-DE" dirty="0" smtClean="0"/>
              <a:t>rdf:value rdf:JSON</a:t>
            </a:r>
          </a:p>
          <a:p>
            <a:r>
              <a:rPr lang="de-DE" dirty="0" smtClean="0"/>
              <a:t>	(JSON map)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040029" y="4172054"/>
            <a:ext cx="2636427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FixedSizeVector</a:t>
            </a:r>
          </a:p>
          <a:p>
            <a:r>
              <a:rPr lang="de-DE" dirty="0" smtClean="0"/>
              <a:t>rdf:value ?xsd:string (orig)</a:t>
            </a:r>
          </a:p>
          <a:p>
            <a:r>
              <a:rPr lang="de-DE" dirty="0"/>
              <a:t>	</a:t>
            </a:r>
            <a:r>
              <a:rPr lang="de-DE" dirty="0" smtClean="0"/>
              <a:t>(JSON array?)</a:t>
            </a:r>
          </a:p>
        </p:txBody>
      </p:sp>
      <p:cxnSp>
        <p:nvCxnSpPr>
          <p:cNvPr id="17" name="Elbow Connector 16"/>
          <p:cNvCxnSpPr>
            <a:stCxn id="14" idx="0"/>
            <a:endCxn id="20" idx="3"/>
          </p:cNvCxnSpPr>
          <p:nvPr/>
        </p:nvCxnSpPr>
        <p:spPr>
          <a:xfrm rot="5400000" flipH="1" flipV="1">
            <a:off x="3372778" y="2750439"/>
            <a:ext cx="566772" cy="2257875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16" idx="0"/>
            <a:endCxn id="20" idx="3"/>
          </p:cNvCxnSpPr>
          <p:nvPr/>
        </p:nvCxnSpPr>
        <p:spPr>
          <a:xfrm rot="16200000" flipV="1">
            <a:off x="5783641" y="2597451"/>
            <a:ext cx="576064" cy="2573141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5" idx="0"/>
            <a:endCxn id="20" idx="0"/>
          </p:cNvCxnSpPr>
          <p:nvPr/>
        </p:nvCxnSpPr>
        <p:spPr>
          <a:xfrm flipV="1">
            <a:off x="4768324" y="3429000"/>
            <a:ext cx="16778" cy="74305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Isosceles Triangle 19"/>
          <p:cNvSpPr/>
          <p:nvPr/>
        </p:nvSpPr>
        <p:spPr>
          <a:xfrm>
            <a:off x="4725666" y="3429000"/>
            <a:ext cx="118871" cy="16699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572185" y="5540206"/>
            <a:ext cx="1775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recording of</a:t>
            </a:r>
          </a:p>
          <a:p>
            <a:r>
              <a:rPr lang="de-DE" dirty="0" smtClean="0"/>
              <a:t>movements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3888" y="5540206"/>
            <a:ext cx="2343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collocation vector,</a:t>
            </a:r>
          </a:p>
          <a:p>
            <a:r>
              <a:rPr lang="de-DE" dirty="0" smtClean="0"/>
              <a:t>weighted by frequency</a:t>
            </a:r>
          </a:p>
          <a:p>
            <a:r>
              <a:rPr lang="de-DE" dirty="0" smtClean="0"/>
              <a:t>or otherwise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05832" y="5540206"/>
            <a:ext cx="2102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word (or sense)</a:t>
            </a:r>
          </a:p>
          <a:p>
            <a:r>
              <a:rPr lang="de-DE" dirty="0" smtClean="0"/>
              <a:t>embeddings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547664" y="4509120"/>
            <a:ext cx="1959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87162" y="4509120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84168" y="4509120"/>
            <a:ext cx="2592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RELICS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older slides, may be important for understanding how the model evolved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54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On-screen Show (4:3)</PresentationFormat>
  <Paragraphs>285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Observable</vt:lpstr>
      <vt:lpstr>PowerPoint Presentation</vt:lpstr>
      <vt:lpstr>Frequency</vt:lpstr>
      <vt:lpstr>Attestations</vt:lpstr>
      <vt:lpstr>embedding</vt:lpstr>
      <vt:lpstr>collocations / similarity</vt:lpstr>
      <vt:lpstr>Sandbox</vt:lpstr>
      <vt:lpstr>embedding (CC, 2020-06-25)</vt:lpstr>
      <vt:lpstr>RELICS</vt:lpstr>
      <vt:lpstr>first published version</vt:lpstr>
      <vt:lpstr>Frequency and Attestation (Chiarcos et al. 2020@GlobaLex)</vt:lpstr>
      <vt:lpstr>initial draft (Nov 2018)</vt:lpstr>
      <vt:lpstr>PowerPoint Presentation</vt:lpstr>
      <vt:lpstr>development of attestation model</vt:lpstr>
      <vt:lpstr>attestations after Depuydt &amp; de Does 2018</vt:lpstr>
      <vt:lpstr>attestations after Khan &amp; Boschetti (2018)</vt:lpstr>
      <vt:lpstr>attestations: proposal for a minimal consensus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62</cp:revision>
  <dcterms:created xsi:type="dcterms:W3CDTF">2018-11-04T12:28:34Z</dcterms:created>
  <dcterms:modified xsi:type="dcterms:W3CDTF">2020-09-20T09:41:19Z</dcterms:modified>
</cp:coreProperties>
</file>