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82" r:id="rId4"/>
    <p:sldId id="277" r:id="rId5"/>
    <p:sldId id="260" r:id="rId6"/>
    <p:sldId id="263" r:id="rId7"/>
    <p:sldId id="284" r:id="rId8"/>
    <p:sldId id="279" r:id="rId9"/>
    <p:sldId id="280" r:id="rId10"/>
    <p:sldId id="278" r:id="rId11"/>
    <p:sldId id="281" r:id="rId12"/>
    <p:sldId id="271" r:id="rId13"/>
    <p:sldId id="272" r:id="rId14"/>
    <p:sldId id="274" r:id="rId15"/>
    <p:sldId id="275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6FDAC6-C5EA-4B86-A3D8-B6A1B8A5979E}">
          <p14:sldIdLst>
            <p14:sldId id="257"/>
            <p14:sldId id="276"/>
            <p14:sldId id="282"/>
            <p14:sldId id="277"/>
            <p14:sldId id="260"/>
            <p14:sldId id="263"/>
          </p14:sldIdLst>
        </p14:section>
        <p14:section name="FrAC paper 2020" id="{270E5053-75A1-4EF5-92C8-81AD04809A9D}">
          <p14:sldIdLst>
            <p14:sldId id="284"/>
          </p14:sldIdLst>
        </p14:section>
        <p14:section name="relics" id="{913878ED-508D-49E0-B327-18C94CF48E31}">
          <p14:sldIdLst>
            <p14:sldId id="279"/>
            <p14:sldId id="280"/>
            <p14:sldId id="278"/>
            <p14:sldId id="281"/>
            <p14:sldId id="271"/>
            <p14:sldId id="272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92" y="-6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4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3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9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Observable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538382" y="1675037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755157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149347" y="275515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2755157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868830" y="275515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3934075" y="20443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0"/>
          </p:cNvCxnSpPr>
          <p:nvPr/>
        </p:nvCxnSpPr>
        <p:spPr>
          <a:xfrm rot="5400000">
            <a:off x="2259040" y="972110"/>
            <a:ext cx="494764" cy="30713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0"/>
          </p:cNvCxnSpPr>
          <p:nvPr/>
        </p:nvCxnSpPr>
        <p:spPr>
          <a:xfrm rot="16200000" flipH="1">
            <a:off x="4378111" y="1924368"/>
            <a:ext cx="494765" cy="11668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0"/>
          </p:cNvCxnSpPr>
          <p:nvPr/>
        </p:nvCxnSpPr>
        <p:spPr>
          <a:xfrm rot="16200000" flipH="1">
            <a:off x="5582994" y="719486"/>
            <a:ext cx="494764" cy="35765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0"/>
          </p:cNvCxnSpPr>
          <p:nvPr/>
        </p:nvCxnSpPr>
        <p:spPr>
          <a:xfrm rot="5400000">
            <a:off x="3224388" y="1937458"/>
            <a:ext cx="494765" cy="11406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0756" y="4509120"/>
            <a:ext cx="5442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history:</a:t>
            </a:r>
          </a:p>
          <a:p>
            <a:r>
              <a:rPr lang="de-DE" dirty="0" smtClean="0"/>
              <a:t>- CC: originally „ontolex:Element“</a:t>
            </a:r>
          </a:p>
          <a:p>
            <a:r>
              <a:rPr lang="de-DE" dirty="0" smtClean="0"/>
              <a:t>- JM: no extension of lemon core admitted</a:t>
            </a:r>
          </a:p>
          <a:p>
            <a:r>
              <a:rPr lang="de-DE" dirty="0" smtClean="0"/>
              <a:t>- CC: „frac:Element“ (disambiguated by frac namespace)</a:t>
            </a:r>
          </a:p>
          <a:p>
            <a:r>
              <a:rPr lang="de-DE" dirty="0" smtClean="0"/>
              <a:t>- Dec 2019 consensus: too generic =&gt; „frac:Observable“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0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53" y="3899191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937313" y="5363924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corpus/locus URI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4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4200" y="3683167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 flipV="1">
            <a:off x="1613451" y="4080860"/>
            <a:ext cx="4110677" cy="299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2415078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833311" y="260729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2751311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2" idx="3"/>
            <a:endCxn id="17" idx="0"/>
          </p:cNvCxnSpPr>
          <p:nvPr/>
        </p:nvCxnSpPr>
        <p:spPr>
          <a:xfrm>
            <a:off x="6176918" y="3015243"/>
            <a:ext cx="1682897" cy="215298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613451" y="3015243"/>
            <a:ext cx="2382485" cy="106861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24724" y="259626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1613451" y="4083857"/>
            <a:ext cx="2382485" cy="126351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12953" y="846693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54" name="Group 53"/>
          <p:cNvGrpSpPr/>
          <p:nvPr/>
        </p:nvGrpSpPr>
        <p:grpSpPr>
          <a:xfrm>
            <a:off x="329393" y="557960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762963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 flipH="1">
            <a:off x="994852" y="2038782"/>
            <a:ext cx="14859" cy="186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9331" y="2104980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301298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1669450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482372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0" y="1660158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31532" y="589737"/>
            <a:ext cx="206732" cy="19341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 flipH="1">
            <a:off x="5086427" y="2029490"/>
            <a:ext cx="15526" cy="38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2020198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78" name="Elbow Connector 77"/>
          <p:cNvCxnSpPr>
            <a:stCxn id="61" idx="3"/>
            <a:endCxn id="17" idx="0"/>
          </p:cNvCxnSpPr>
          <p:nvPr/>
        </p:nvCxnSpPr>
        <p:spPr>
          <a:xfrm>
            <a:off x="4232702" y="762963"/>
            <a:ext cx="3627113" cy="440526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-768935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39030" y="116632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  <p:cxnSp>
        <p:nvCxnSpPr>
          <p:cNvPr id="51" name="Elbow Connector 50"/>
          <p:cNvCxnSpPr>
            <a:stCxn id="79" idx="3"/>
            <a:endCxn id="17" idx="0"/>
          </p:cNvCxnSpPr>
          <p:nvPr/>
        </p:nvCxnSpPr>
        <p:spPr>
          <a:xfrm>
            <a:off x="7473838" y="4080860"/>
            <a:ext cx="385977" cy="108736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35358" y="464812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sp>
        <p:nvSpPr>
          <p:cNvPr id="71" name="TextBox 70"/>
          <p:cNvSpPr txBox="1"/>
          <p:nvPr/>
        </p:nvSpPr>
        <p:spPr>
          <a:xfrm>
            <a:off x="3995936" y="4456672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04896" y="468198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  <a:endParaRPr lang="de-DE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4932040" y="4663404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makesAttestation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24128" y="3757694"/>
            <a:ext cx="1749710" cy="646331"/>
            <a:chOff x="8176191" y="6138279"/>
            <a:chExt cx="1749710" cy="646331"/>
          </a:xfrm>
        </p:grpSpPr>
        <p:sp>
          <p:nvSpPr>
            <p:cNvPr id="79" name="TextBox 78"/>
            <p:cNvSpPr txBox="1"/>
            <p:nvPr/>
          </p:nvSpPr>
          <p:spPr>
            <a:xfrm>
              <a:off x="8176191" y="6138279"/>
              <a:ext cx="1749710" cy="64633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</p:txBody>
        </p:sp>
        <p:cxnSp>
          <p:nvCxnSpPr>
            <p:cNvPr id="80" name="Straight Connector 79"/>
            <p:cNvCxnSpPr>
              <a:stCxn id="79" idx="1"/>
              <a:endCxn id="79" idx="3"/>
            </p:cNvCxnSpPr>
            <p:nvPr/>
          </p:nvCxnSpPr>
          <p:spPr>
            <a:xfrm>
              <a:off x="8176191" y="6461445"/>
              <a:ext cx="1749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Elbow Connector 81"/>
          <p:cNvCxnSpPr>
            <a:stCxn id="4" idx="3"/>
            <a:endCxn id="71" idx="1"/>
          </p:cNvCxnSpPr>
          <p:nvPr/>
        </p:nvCxnSpPr>
        <p:spPr>
          <a:xfrm>
            <a:off x="1613451" y="4083857"/>
            <a:ext cx="2382485" cy="55748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1" idx="3"/>
            <a:endCxn id="79" idx="2"/>
          </p:cNvCxnSpPr>
          <p:nvPr/>
        </p:nvCxnSpPr>
        <p:spPr>
          <a:xfrm flipV="1">
            <a:off x="4913238" y="4404025"/>
            <a:ext cx="1685745" cy="2373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8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development of attestation model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87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iarcos\Desktop\corpus\ontolex-frac\trunk\img\attestations-lexc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5033606" cy="279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Depuydt &amp; de Does 2018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558290"/>
            <a:ext cx="1077026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r>
              <a:rPr lang="de-DE" dirty="0" smtClean="0"/>
              <a:t>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1328546" y="4742956"/>
            <a:ext cx="2346662" cy="62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6442" y="4293096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675208" y="4149080"/>
            <a:ext cx="3518335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  <a:p>
            <a:r>
              <a:rPr lang="de-DE" dirty="0" smtClean="0"/>
              <a:t>quotation: string</a:t>
            </a:r>
          </a:p>
          <a:p>
            <a:r>
              <a:rPr lang="de-DE" dirty="0" smtClean="0"/>
              <a:t>readingCertain: boolean****</a:t>
            </a:r>
          </a:p>
          <a:p>
            <a:r>
              <a:rPr lang="de-DE" dirty="0" smtClean="0"/>
              <a:t>interpretationCertain: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685055"/>
            <a:ext cx="913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i.e., D&amp;dD: lexcit:LexicalPhenomenon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simplified: pointing to an anonymous superclass of 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	something that contains a quotation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I would prefer not to prescribe nif properties in order to permit other means of cross-referencing, e.g., nif URIs, WebAnnotation selectors, etc.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 I would prefer to leave certainly etc. to lexinfo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16434" y="5229200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3635896" y="5810575"/>
            <a:ext cx="121873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</p:txBody>
      </p:sp>
      <p:cxnSp>
        <p:nvCxnSpPr>
          <p:cNvPr id="19" name="Elbow Connector 18"/>
          <p:cNvCxnSpPr>
            <a:stCxn id="4" idx="3"/>
            <a:endCxn id="18" idx="1"/>
          </p:cNvCxnSpPr>
          <p:nvPr/>
        </p:nvCxnSpPr>
        <p:spPr>
          <a:xfrm>
            <a:off x="1328546" y="4742956"/>
            <a:ext cx="2307350" cy="12522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3995936" y="5309043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3963884" y="5670221"/>
            <a:ext cx="280197" cy="213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8" idx="1"/>
          </p:cNvCxnSpPr>
          <p:nvPr/>
        </p:nvCxnSpPr>
        <p:spPr>
          <a:xfrm flipV="1">
            <a:off x="1328546" y="3346390"/>
            <a:ext cx="2293356" cy="139656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21902" y="2884725"/>
            <a:ext cx="1872372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Locus</a:t>
            </a:r>
          </a:p>
          <a:p>
            <a:r>
              <a:rPr lang="de-DE" dirty="0" smtClean="0"/>
              <a:t>nif:beginIndex***</a:t>
            </a:r>
          </a:p>
          <a:p>
            <a:r>
              <a:rPr lang="de-DE" dirty="0" smtClean="0"/>
              <a:t>nif:endIndex***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1211" y="37227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</a:t>
            </a:r>
            <a:endParaRPr lang="de-DE" dirty="0"/>
          </a:p>
        </p:txBody>
      </p:sp>
      <p:cxnSp>
        <p:nvCxnSpPr>
          <p:cNvPr id="31" name="Elbow Connector 30"/>
          <p:cNvCxnSpPr>
            <a:stCxn id="28" idx="3"/>
            <a:endCxn id="12" idx="3"/>
          </p:cNvCxnSpPr>
          <p:nvPr/>
        </p:nvCxnSpPr>
        <p:spPr>
          <a:xfrm>
            <a:off x="5494274" y="3346390"/>
            <a:ext cx="1699269" cy="1402855"/>
          </a:xfrm>
          <a:prstGeom prst="bentConnector3">
            <a:avLst>
              <a:gd name="adj1" fmla="val 11345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6136" y="288472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locusIn**</a:t>
            </a:r>
            <a:endParaRPr lang="de-DE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635896" y="3212976"/>
            <a:ext cx="1858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94358" y="4509120"/>
            <a:ext cx="3499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5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iarcos\Desktop\corpus\ontolex-frac\trunk\img\attestations-khan-boschet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189092" cy="26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Khan &amp; Boschetti (2018)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624705"/>
            <a:ext cx="1077026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r>
              <a:rPr lang="de-DE" dirty="0" smtClean="0"/>
              <a:t>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1328546" y="3809365"/>
            <a:ext cx="2346662" cy="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5208" y="3347700"/>
            <a:ext cx="2572884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Attestation***</a:t>
            </a:r>
          </a:p>
          <a:p>
            <a:r>
              <a:rPr lang="de-DE" dirty="0" smtClean="0"/>
              <a:t>hasContext: str(6*)</a:t>
            </a:r>
          </a:p>
          <a:p>
            <a:r>
              <a:rPr lang="de-DE" dirty="0" smtClean="0"/>
              <a:t>conjectural: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445224"/>
            <a:ext cx="3553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originally restricted to LexicalSense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originally „isAttestedBy“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originally „LexicalAttestation“</a:t>
            </a:r>
          </a:p>
          <a:p>
            <a:pPr>
              <a:tabLst>
                <a:tab pos="180975" algn="l"/>
              </a:tabLst>
            </a:pPr>
            <a:r>
              <a:rPr lang="de-DE" sz="1200" dirty="0"/>
              <a:t>**** I would prefer to leave </a:t>
            </a:r>
            <a:r>
              <a:rPr lang="de-DE" sz="1200" dirty="0" smtClean="0"/>
              <a:t>certainty </a:t>
            </a:r>
            <a:r>
              <a:rPr lang="de-DE" sz="1200" dirty="0"/>
              <a:t>etc. to </a:t>
            </a:r>
            <a:r>
              <a:rPr lang="de-DE" sz="1200" dirty="0" smtClean="0"/>
              <a:t>lexinfo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***** originally „Work“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(6*) maybe rename such that that also context-free examples fit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04015" y="341970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4153498" y="4931876"/>
            <a:ext cx="1614032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work URI</a:t>
            </a:r>
            <a:r>
              <a:rPr lang="de-DE" i="1" dirty="0" smtClean="0"/>
              <a:t>*****</a:t>
            </a:r>
            <a:endParaRPr lang="de-DE" i="1" dirty="0"/>
          </a:p>
        </p:txBody>
      </p:sp>
      <p:cxnSp>
        <p:nvCxnSpPr>
          <p:cNvPr id="30" name="Elbow Connector 29"/>
          <p:cNvCxnSpPr>
            <a:stCxn id="12" idx="2"/>
            <a:endCxn id="26" idx="0"/>
          </p:cNvCxnSpPr>
          <p:nvPr/>
        </p:nvCxnSpPr>
        <p:spPr>
          <a:xfrm rot="5400000">
            <a:off x="4630659" y="4600885"/>
            <a:ext cx="660846" cy="113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4048" y="4427820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foundIn(7*)</a:t>
            </a:r>
            <a:endParaRPr lang="de-DE" dirty="0"/>
          </a:p>
        </p:txBody>
      </p:sp>
      <p:sp>
        <p:nvSpPr>
          <p:cNvPr id="33" name="TextBox 32"/>
          <p:cNvSpPr txBox="1"/>
          <p:nvPr/>
        </p:nvSpPr>
        <p:spPr>
          <a:xfrm>
            <a:off x="3322721" y="5445224"/>
            <a:ext cx="355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(7*) I had dc:source at other occasions</a:t>
            </a:r>
            <a:endParaRPr lang="de-DE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100392" y="3622186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36" name="Elbow Connector 35"/>
          <p:cNvCxnSpPr>
            <a:stCxn id="35" idx="1"/>
            <a:endCxn id="12" idx="3"/>
          </p:cNvCxnSpPr>
          <p:nvPr/>
        </p:nvCxnSpPr>
        <p:spPr>
          <a:xfrm rot="10800000" flipV="1">
            <a:off x="6248092" y="3806851"/>
            <a:ext cx="1852300" cy="251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0192" y="3412791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makesAttestation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3923928" y="5877272"/>
            <a:ext cx="504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as in the other proposal, cito properties and</a:t>
            </a:r>
          </a:p>
          <a:p>
            <a:r>
              <a:rPr lang="de-DE" dirty="0" smtClean="0"/>
              <a:t>concepts are skipped, these are beyond the module</a:t>
            </a:r>
            <a:endParaRPr lang="de-DE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2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attestations: proposal for a minimal consensus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62500" lnSpcReduction="20000"/>
          </a:bodyPr>
          <a:lstStyle/>
          <a:p>
            <a:r>
              <a:rPr lang="de-DE" dirty="0" smtClean="0"/>
              <a:t>we do not cover: </a:t>
            </a:r>
          </a:p>
          <a:p>
            <a:pPr lvl="1"/>
            <a:r>
              <a:rPr lang="de-DE" dirty="0" smtClean="0"/>
              <a:t>scientific citations (should refine Citation, using external vocabularies)</a:t>
            </a:r>
          </a:p>
          <a:p>
            <a:pPr lvl="1"/>
            <a:r>
              <a:rPr lang="de-DE" dirty="0" smtClean="0"/>
              <a:t>corpus pointers (can be NIF objects, NIF URIs, WebAnnotation selectors, CTS URNs, URLs, etc.)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44125" y="3760926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1405735" y="3941507"/>
            <a:ext cx="2462078" cy="40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744" y="3573016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attestation***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867813" y="3618341"/>
            <a:ext cx="198054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</a:t>
            </a:r>
          </a:p>
          <a:p>
            <a:r>
              <a:rPr lang="de-DE" dirty="0" smtClean="0"/>
              <a:t>quotation: string**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848355" y="3938703"/>
            <a:ext cx="1428272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40152" y="3429000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 (6*)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867813" y="3941507"/>
            <a:ext cx="1980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5253007"/>
            <a:ext cx="2551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* D&amp;dD: Citation</a:t>
            </a:r>
          </a:p>
          <a:p>
            <a:r>
              <a:rPr lang="de-DE" sz="1200" dirty="0" smtClean="0"/>
              <a:t>** K&amp;B: hasContext</a:t>
            </a:r>
          </a:p>
          <a:p>
            <a:r>
              <a:rPr lang="de-DE" sz="1200" dirty="0" smtClean="0"/>
              <a:t>*** D&amp;dD: attestation</a:t>
            </a:r>
          </a:p>
          <a:p>
            <a:r>
              <a:rPr lang="de-DE" sz="1200" dirty="0" smtClean="0"/>
              <a:t>**** K&amp;B: inv of hasCitingEntity</a:t>
            </a:r>
          </a:p>
          <a:p>
            <a:r>
              <a:rPr lang="de-DE" sz="1200" dirty="0" smtClean="0"/>
              <a:t>5* D&amp;dD: implicit</a:t>
            </a:r>
          </a:p>
          <a:p>
            <a:r>
              <a:rPr lang="de-DE" sz="1200" dirty="0" smtClean="0"/>
              <a:t>6* D&amp;dD: inv of locusIn, K&amp;B: foundIn</a:t>
            </a:r>
            <a:endParaRPr lang="de-DE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631279" y="4647860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1405735" y="3945592"/>
            <a:ext cx="2225544" cy="886934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44325" y="4926600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citation****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548581" y="4264672"/>
            <a:ext cx="309503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4025" y="4361569"/>
            <a:ext cx="1218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  <a:p>
            <a:r>
              <a:rPr lang="de-DE" dirty="0" smtClean="0"/>
              <a:t>(5*)</a:t>
            </a:r>
            <a:endParaRPr lang="de-DE" dirty="0"/>
          </a:p>
        </p:txBody>
      </p:sp>
      <p:sp>
        <p:nvSpPr>
          <p:cNvPr id="50" name="TextBox 49"/>
          <p:cNvSpPr txBox="1"/>
          <p:nvPr/>
        </p:nvSpPr>
        <p:spPr>
          <a:xfrm>
            <a:off x="7276627" y="3754037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38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81" y="756500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1308691" y="941166"/>
            <a:ext cx="2462078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0700" y="575363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770769" y="620688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  <a:p>
            <a:r>
              <a:rPr lang="de-DE" dirty="0" smtClean="0"/>
              <a:t>quotation: string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520479" y="941050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3108" y="56079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770769" y="943854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4235" y="1650207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1308691" y="941166"/>
            <a:ext cx="2225544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281" y="192894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451537" y="1267019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81" y="1363916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79583" y="756384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33390"/>
              </p:ext>
            </p:extLst>
          </p:nvPr>
        </p:nvGraphicFramePr>
        <p:xfrm>
          <a:off x="84085" y="3068960"/>
          <a:ext cx="892899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0"/>
                <a:gridCol w="2976330"/>
                <a:gridCol w="2976330"/>
              </a:tblGrid>
              <a:tr h="0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proposed</a:t>
                      </a:r>
                      <a:r>
                        <a:rPr lang="de-DE" sz="1100" baseline="0" dirty="0" smtClean="0"/>
                        <a:t> minimal consensus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D&amp;dD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K&amp;B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ontolex:Element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LexicalPhenomenon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(LexicalSense)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isAttestedBy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 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</a:t>
                      </a:r>
                      <a:r>
                        <a:rPr lang="de-DE" sz="1100" baseline="0" dirty="0" smtClean="0"/>
                        <a:t> </a:t>
                      </a:r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 via makesAttestation)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[identity/subClassOf]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dc:source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^locusIn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foundIn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hasContext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(locus URI)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Work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</a:t>
                      </a:r>
                      <a:r>
                        <a:rPr lang="de-DE" sz="1100" baseline="0" dirty="0" smtClean="0"/>
                        <a:t> via attestations)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(hasCitingEntity/hasCitedEntity)</a:t>
                      </a:r>
                      <a:endParaRPr lang="de-DE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0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53" y="3983973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59623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856947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6154271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6451595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377878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612735" y="4988770"/>
            <a:ext cx="1150387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741911" y="3859595"/>
            <a:ext cx="1447711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297105" y="5304401"/>
            <a:ext cx="1745035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420076" y="4181429"/>
            <a:ext cx="2042359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3646765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793297" y="3626440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18" name="Straight Arrow Connector 17"/>
          <p:cNvCxnSpPr>
            <a:stCxn id="14" idx="3"/>
            <a:endCxn id="74" idx="1"/>
          </p:cNvCxnSpPr>
          <p:nvPr/>
        </p:nvCxnSpPr>
        <p:spPr>
          <a:xfrm flipV="1">
            <a:off x="5782194" y="3969930"/>
            <a:ext cx="167012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76351" y="3626440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3969931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85861" y="4281297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>
            <a:off x="1613451" y="4168639"/>
            <a:ext cx="3404161" cy="670904"/>
          </a:xfrm>
          <a:prstGeom prst="bentConnector3">
            <a:avLst>
              <a:gd name="adj1" fmla="val 3501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2359837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699792" y="255205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2696070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9" idx="3"/>
            <a:endCxn id="68" idx="1"/>
          </p:cNvCxnSpPr>
          <p:nvPr/>
        </p:nvCxnSpPr>
        <p:spPr>
          <a:xfrm>
            <a:off x="7308304" y="4839543"/>
            <a:ext cx="720080" cy="410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2" idx="1"/>
          </p:cNvCxnSpPr>
          <p:nvPr/>
        </p:nvCxnSpPr>
        <p:spPr>
          <a:xfrm flipV="1">
            <a:off x="1613451" y="2960002"/>
            <a:ext cx="2382485" cy="129741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14" idx="1"/>
          </p:cNvCxnSpPr>
          <p:nvPr/>
        </p:nvCxnSpPr>
        <p:spPr>
          <a:xfrm flipV="1">
            <a:off x="1613451" y="3969931"/>
            <a:ext cx="2382485" cy="23935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29393" y="502719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707722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</p:cNvCxnSpPr>
          <p:nvPr/>
        </p:nvCxnSpPr>
        <p:spPr>
          <a:xfrm flipH="1">
            <a:off x="994852" y="1983541"/>
            <a:ext cx="14859" cy="2089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9331" y="2049739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246057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1614209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427131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46600" y="1604917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18832" y="547196"/>
            <a:ext cx="206732" cy="19087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>
            <a:off x="5076553" y="1974249"/>
            <a:ext cx="9874" cy="38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1964957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-824176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39030" y="61391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  <p:sp>
        <p:nvSpPr>
          <p:cNvPr id="71" name="TextBox 70"/>
          <p:cNvSpPr txBox="1"/>
          <p:nvPr/>
        </p:nvSpPr>
        <p:spPr>
          <a:xfrm>
            <a:off x="3995936" y="5291916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43808" y="5075892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  <a:endParaRPr lang="de-DE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6284767" y="5445224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makesAttestation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017612" y="4377878"/>
            <a:ext cx="2290692" cy="923330"/>
            <a:chOff x="8176191" y="6138279"/>
            <a:chExt cx="2290692" cy="923330"/>
          </a:xfrm>
        </p:grpSpPr>
        <p:sp>
          <p:nvSpPr>
            <p:cNvPr id="79" name="TextBox 78"/>
            <p:cNvSpPr txBox="1"/>
            <p:nvPr/>
          </p:nvSpPr>
          <p:spPr>
            <a:xfrm>
              <a:off x="8176191" y="6138279"/>
              <a:ext cx="229069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</a:t>
              </a:r>
              <a:r>
                <a:rPr lang="de-DE" dirty="0" smtClean="0"/>
                <a:t>string</a:t>
              </a:r>
            </a:p>
            <a:p>
              <a:r>
                <a:rPr lang="de-DE" dirty="0" smtClean="0"/>
                <a:t>attestationGloss:string</a:t>
              </a:r>
              <a:endParaRPr lang="de-DE" dirty="0" smtClean="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Elbow Connector 81"/>
          <p:cNvCxnSpPr>
            <a:stCxn id="4" idx="3"/>
            <a:endCxn id="71" idx="1"/>
          </p:cNvCxnSpPr>
          <p:nvPr/>
        </p:nvCxnSpPr>
        <p:spPr>
          <a:xfrm>
            <a:off x="1613451" y="4168639"/>
            <a:ext cx="2382485" cy="130794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1" idx="3"/>
            <a:endCxn id="79" idx="2"/>
          </p:cNvCxnSpPr>
          <p:nvPr/>
        </p:nvCxnSpPr>
        <p:spPr>
          <a:xfrm flipV="1">
            <a:off x="4913238" y="5301208"/>
            <a:ext cx="1249720" cy="17537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028384" y="4520486"/>
            <a:ext cx="721672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72" name="TextBox 71"/>
          <p:cNvSpPr txBox="1"/>
          <p:nvPr/>
        </p:nvSpPr>
        <p:spPr>
          <a:xfrm>
            <a:off x="7308304" y="436510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7452320" y="3646764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</a:t>
            </a:r>
            <a:r>
              <a:rPr lang="de-DE" dirty="0" smtClean="0"/>
              <a:t>int</a:t>
            </a:r>
            <a:endParaRPr lang="de-DE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7452320" y="3969930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2" idx="3"/>
            <a:endCxn id="74" idx="0"/>
          </p:cNvCxnSpPr>
          <p:nvPr/>
        </p:nvCxnSpPr>
        <p:spPr>
          <a:xfrm>
            <a:off x="6176918" y="2960002"/>
            <a:ext cx="1769255" cy="68676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1" idx="3"/>
            <a:endCxn id="74" idx="0"/>
          </p:cNvCxnSpPr>
          <p:nvPr/>
        </p:nvCxnSpPr>
        <p:spPr>
          <a:xfrm>
            <a:off x="4232702" y="707722"/>
            <a:ext cx="3713471" cy="293904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636391" y="2614770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7140447" y="74256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9383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8578" y="3913806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95936" y="3779748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793297" y="3759423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18" name="Straight Arrow Connector 17"/>
          <p:cNvCxnSpPr>
            <a:stCxn id="14" idx="3"/>
            <a:endCxn id="74" idx="1"/>
          </p:cNvCxnSpPr>
          <p:nvPr/>
        </p:nvCxnSpPr>
        <p:spPr>
          <a:xfrm flipV="1">
            <a:off x="5782194" y="4102913"/>
            <a:ext cx="167012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76351" y="3759423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4102914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2555776" y="4098472"/>
            <a:ext cx="1440160" cy="4442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52320" y="3779747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</a:t>
            </a:r>
            <a:r>
              <a:rPr lang="de-DE" dirty="0" smtClean="0"/>
              <a:t>int</a:t>
            </a:r>
            <a:endParaRPr lang="de-DE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7452320" y="4102913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0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Attestations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376253" y="3356992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91680" y="3718773"/>
            <a:ext cx="2317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  <a:p>
            <a:r>
              <a:rPr lang="de-DE" dirty="0" smtClean="0"/>
              <a:t>subPropertyOf </a:t>
            </a:r>
            <a:r>
              <a:rPr lang="de-DE" i="1" dirty="0" smtClean="0"/>
              <a:t>citation</a:t>
            </a:r>
            <a:endParaRPr lang="de-DE" dirty="0"/>
          </a:p>
        </p:txBody>
      </p:sp>
      <p:cxnSp>
        <p:nvCxnSpPr>
          <p:cNvPr id="32" name="Elbow Connector 31"/>
          <p:cNvCxnSpPr>
            <a:stCxn id="23" idx="3"/>
            <a:endCxn id="18" idx="1"/>
          </p:cNvCxnSpPr>
          <p:nvPr/>
        </p:nvCxnSpPr>
        <p:spPr>
          <a:xfrm>
            <a:off x="1613451" y="3541658"/>
            <a:ext cx="2094453" cy="174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3"/>
            <a:endCxn id="43" idx="1"/>
          </p:cNvCxnSpPr>
          <p:nvPr/>
        </p:nvCxnSpPr>
        <p:spPr>
          <a:xfrm flipV="1">
            <a:off x="6051494" y="3536142"/>
            <a:ext cx="1183210" cy="725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86386" y="3680158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34704" y="3212976"/>
            <a:ext cx="721672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44" name="TextBox 43"/>
          <p:cNvSpPr txBox="1"/>
          <p:nvPr/>
        </p:nvSpPr>
        <p:spPr>
          <a:xfrm>
            <a:off x="6298600" y="356372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707904" y="3081734"/>
            <a:ext cx="2343590" cy="923330"/>
            <a:chOff x="8176191" y="6000546"/>
            <a:chExt cx="2343590" cy="923330"/>
          </a:xfrm>
        </p:grpSpPr>
        <p:sp>
          <p:nvSpPr>
            <p:cNvPr id="18" name="TextBox 17"/>
            <p:cNvSpPr txBox="1"/>
            <p:nvPr/>
          </p:nvSpPr>
          <p:spPr>
            <a:xfrm>
              <a:off x="8176191" y="6000546"/>
              <a:ext cx="2343590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</a:t>
              </a:r>
              <a:r>
                <a:rPr lang="de-DE" dirty="0" smtClean="0"/>
                <a:t>string</a:t>
              </a:r>
            </a:p>
            <a:p>
              <a:r>
                <a:rPr lang="de-DE" dirty="0" smtClean="0"/>
                <a:t>attestationGloss: string</a:t>
              </a:r>
              <a:endParaRPr lang="de-DE" dirty="0" smtClean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176191" y="634781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073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744544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79912" y="2300679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 flipV="1">
            <a:off x="2178504" y="2900844"/>
            <a:ext cx="1601408" cy="2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5776" y="227687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 flipV="1">
            <a:off x="5960894" y="2893586"/>
            <a:ext cx="1012460" cy="7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2160" y="227687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79912" y="2636912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9768" y="2570420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</a:t>
            </a:r>
            <a:r>
              <a:rPr lang="de-DE" dirty="0" smtClean="0"/>
              <a:t>int</a:t>
            </a:r>
            <a:endParaRPr lang="de-DE" dirty="0"/>
          </a:p>
        </p:txBody>
      </p:sp>
      <p:cxnSp>
        <p:nvCxnSpPr>
          <p:cNvPr id="13" name="Straight Connector 12"/>
          <p:cNvCxnSpPr>
            <a:stCxn id="12" idx="3"/>
            <a:endCxn id="12" idx="1"/>
          </p:cNvCxnSpPr>
          <p:nvPr/>
        </p:nvCxnSpPr>
        <p:spPr>
          <a:xfrm flipH="1">
            <a:off x="6939768" y="2893586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640362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5168806" y="2522513"/>
            <a:ext cx="1012460" cy="11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20072" y="191683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61838" y="1268760"/>
            <a:ext cx="831381" cy="585356"/>
            <a:chOff x="4355976" y="1268760"/>
            <a:chExt cx="831381" cy="585356"/>
          </a:xfrm>
        </p:grpSpPr>
        <p:sp>
          <p:nvSpPr>
            <p:cNvPr id="26" name="TextBox 25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Elbow Connector 27"/>
          <p:cNvCxnSpPr>
            <a:stCxn id="27" idx="3"/>
            <a:endCxn id="21" idx="0"/>
          </p:cNvCxnSpPr>
          <p:nvPr/>
        </p:nvCxnSpPr>
        <p:spPr>
          <a:xfrm rot="16200000" flipH="1">
            <a:off x="3974555" y="1957088"/>
            <a:ext cx="206732" cy="7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5" idx="2"/>
            <a:endCxn id="4" idx="0"/>
          </p:cNvCxnSpPr>
          <p:nvPr/>
        </p:nvCxnSpPr>
        <p:spPr>
          <a:xfrm>
            <a:off x="1585775" y="3870340"/>
            <a:ext cx="4424" cy="770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0561" y="392028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41" name="Group 40"/>
          <p:cNvGrpSpPr/>
          <p:nvPr/>
        </p:nvGrpSpPr>
        <p:grpSpPr>
          <a:xfrm>
            <a:off x="2987824" y="2060848"/>
            <a:ext cx="2180982" cy="1152128"/>
            <a:chOff x="3779912" y="2420888"/>
            <a:chExt cx="2180982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71600" y="3501008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40" name="Elbow Connector 39"/>
          <p:cNvCxnSpPr>
            <a:stCxn id="34" idx="3"/>
            <a:endCxn id="35" idx="0"/>
          </p:cNvCxnSpPr>
          <p:nvPr/>
        </p:nvCxnSpPr>
        <p:spPr>
          <a:xfrm rot="5400000">
            <a:off x="2700846" y="2097906"/>
            <a:ext cx="288032" cy="2518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6390" y="3501009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46" name="Elbow Connector 45"/>
          <p:cNvCxnSpPr>
            <a:stCxn id="34" idx="3"/>
            <a:endCxn id="45" idx="0"/>
          </p:cNvCxnSpPr>
          <p:nvPr/>
        </p:nvCxnSpPr>
        <p:spPr>
          <a:xfrm rot="16200000" flipH="1">
            <a:off x="5261129" y="2055794"/>
            <a:ext cx="288033" cy="2602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4657152"/>
            <a:ext cx="1245854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>
          <a:xfrm>
            <a:off x="6706343" y="3870341"/>
            <a:ext cx="752" cy="786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63952" y="393707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6181266" y="2210380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</a:t>
            </a:r>
            <a:r>
              <a:rPr lang="de-DE" dirty="0" smtClean="0"/>
              <a:t>int</a:t>
            </a:r>
            <a:endParaRPr lang="de-DE" dirty="0"/>
          </a:p>
        </p:txBody>
      </p:sp>
      <p:cxnSp>
        <p:nvCxnSpPr>
          <p:cNvPr id="31" name="Straight Connector 30"/>
          <p:cNvCxnSpPr>
            <a:stCxn id="24" idx="3"/>
            <a:endCxn id="24" idx="1"/>
          </p:cNvCxnSpPr>
          <p:nvPr/>
        </p:nvCxnSpPr>
        <p:spPr>
          <a:xfrm flipH="1">
            <a:off x="6181266" y="2533546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53" y="4005064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07940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210616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4898035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458112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3989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649122" y="4973474"/>
            <a:ext cx="1077613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2075622" y="3546975"/>
            <a:ext cx="780289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935768" y="4686829"/>
            <a:ext cx="467708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2365855" y="3256741"/>
            <a:ext cx="150801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25902" y="2009165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2636912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18" name="Straight Arrow Connector 17"/>
          <p:cNvCxnSpPr>
            <a:stCxn id="14" idx="3"/>
            <a:endCxn id="74" idx="1"/>
          </p:cNvCxnSpPr>
          <p:nvPr/>
        </p:nvCxnSpPr>
        <p:spPr>
          <a:xfrm flipV="1">
            <a:off x="6012160" y="2332330"/>
            <a:ext cx="117253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4343" y="191683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4225902" y="2332331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184694" y="2009164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</a:t>
            </a:r>
            <a:r>
              <a:rPr lang="de-DE" dirty="0" smtClean="0"/>
              <a:t>int</a:t>
            </a:r>
            <a:endParaRPr lang="de-DE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7184694" y="2332330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Frequency and Attestation</a:t>
            </a:r>
            <a:endParaRPr lang="de-DE" dirty="0"/>
          </a:p>
        </p:txBody>
      </p:sp>
      <p:sp>
        <p:nvSpPr>
          <p:cNvPr id="90" name="TextBox 89"/>
          <p:cNvSpPr txBox="1"/>
          <p:nvPr/>
        </p:nvSpPr>
        <p:spPr>
          <a:xfrm>
            <a:off x="2339752" y="3717032"/>
            <a:ext cx="2317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  <a:p>
            <a:r>
              <a:rPr lang="de-DE" dirty="0" smtClean="0"/>
              <a:t>subPropertyOf </a:t>
            </a:r>
            <a:r>
              <a:rPr lang="de-DE" i="1" dirty="0" smtClean="0"/>
              <a:t>citation</a:t>
            </a:r>
            <a:endParaRPr lang="de-DE" dirty="0"/>
          </a:p>
        </p:txBody>
      </p:sp>
      <p:cxnSp>
        <p:nvCxnSpPr>
          <p:cNvPr id="92" name="Elbow Connector 91"/>
          <p:cNvCxnSpPr>
            <a:stCxn id="97" idx="3"/>
            <a:endCxn id="94" idx="1"/>
          </p:cNvCxnSpPr>
          <p:nvPr/>
        </p:nvCxnSpPr>
        <p:spPr>
          <a:xfrm>
            <a:off x="6352950" y="3543399"/>
            <a:ext cx="881754" cy="23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234704" y="3222601"/>
            <a:ext cx="721672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95" name="TextBox 94"/>
          <p:cNvSpPr txBox="1"/>
          <p:nvPr/>
        </p:nvSpPr>
        <p:spPr>
          <a:xfrm>
            <a:off x="6423507" y="314096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  <p:grpSp>
        <p:nvGrpSpPr>
          <p:cNvPr id="96" name="Group 95"/>
          <p:cNvGrpSpPr/>
          <p:nvPr/>
        </p:nvGrpSpPr>
        <p:grpSpPr>
          <a:xfrm>
            <a:off x="4009360" y="3081734"/>
            <a:ext cx="2343590" cy="923330"/>
            <a:chOff x="8176191" y="6000546"/>
            <a:chExt cx="2343590" cy="923330"/>
          </a:xfrm>
        </p:grpSpPr>
        <p:sp>
          <p:nvSpPr>
            <p:cNvPr id="97" name="TextBox 96"/>
            <p:cNvSpPr txBox="1"/>
            <p:nvPr/>
          </p:nvSpPr>
          <p:spPr>
            <a:xfrm>
              <a:off x="8176191" y="6000546"/>
              <a:ext cx="2343590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</a:t>
              </a:r>
              <a:r>
                <a:rPr lang="de-DE" dirty="0" smtClean="0"/>
                <a:t>string</a:t>
              </a:r>
            </a:p>
            <a:p>
              <a:r>
                <a:rPr lang="de-DE" dirty="0" smtClean="0"/>
                <a:t>attestationGloss: string</a:t>
              </a:r>
              <a:endParaRPr lang="de-DE" dirty="0" smtClean="0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195441" y="634781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Curved Connector 28"/>
          <p:cNvCxnSpPr>
            <a:stCxn id="4" idx="0"/>
            <a:endCxn id="14" idx="1"/>
          </p:cNvCxnSpPr>
          <p:nvPr/>
        </p:nvCxnSpPr>
        <p:spPr>
          <a:xfrm rot="5400000" flipH="1" flipV="1">
            <a:off x="1774011" y="1553173"/>
            <a:ext cx="1672733" cy="32310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" idx="0"/>
            <a:endCxn id="97" idx="1"/>
          </p:cNvCxnSpPr>
          <p:nvPr/>
        </p:nvCxnSpPr>
        <p:spPr>
          <a:xfrm rot="5400000" flipH="1" flipV="1">
            <a:off x="2271274" y="2266978"/>
            <a:ext cx="461665" cy="30145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9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RELICS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older slides, may be important for understanding how the model evolved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54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initial draft (Nov 2018)</a:t>
            </a:r>
            <a:endParaRPr lang="de-D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On-screen Show (4:3)</PresentationFormat>
  <Paragraphs>253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Observable</vt:lpstr>
      <vt:lpstr>PowerPoint Presentation</vt:lpstr>
      <vt:lpstr>Frequency</vt:lpstr>
      <vt:lpstr>Attestations</vt:lpstr>
      <vt:lpstr>embedding</vt:lpstr>
      <vt:lpstr>collocations / similarity</vt:lpstr>
      <vt:lpstr>Frequency and Attestation</vt:lpstr>
      <vt:lpstr>RELICS</vt:lpstr>
      <vt:lpstr>initial draft (Nov 2018)</vt:lpstr>
      <vt:lpstr>PowerPoint Presentation</vt:lpstr>
      <vt:lpstr>development of attestation model</vt:lpstr>
      <vt:lpstr>attestations after Depuydt &amp; de Does 2018</vt:lpstr>
      <vt:lpstr>attestations after Khan &amp; Boschetti (2018)</vt:lpstr>
      <vt:lpstr>attestations: proposal for a minimal consensus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 in lemon?</dc:title>
  <dc:creator>Christian Chiarcos</dc:creator>
  <cp:lastModifiedBy>Christian Chiarcos</cp:lastModifiedBy>
  <cp:revision>57</cp:revision>
  <dcterms:created xsi:type="dcterms:W3CDTF">2018-11-04T12:28:34Z</dcterms:created>
  <dcterms:modified xsi:type="dcterms:W3CDTF">2020-02-28T11:51:15Z</dcterms:modified>
</cp:coreProperties>
</file>