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43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39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92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38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2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09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86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EE8D-2F1B-40AD-82D6-8DED740A155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40C38-AB6B-491F-A2D2-8C0F03C4D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2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EE8D-2F1B-40AD-82D6-8DED740A1552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40C38-AB6B-491F-A2D2-8C0F03C4DD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4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Distributional Information in OntoLex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Chiarcos and Maxim Ionov</a:t>
            </a:r>
          </a:p>
          <a:p>
            <a:r>
              <a:rPr lang="de-DE" dirty="0" smtClean="0"/>
              <a:t>ACoLi, Goethe-Universität Frankfurt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98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Cases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representation of corpus information</a:t>
            </a:r>
          </a:p>
          <a:p>
            <a:pPr lvl="1"/>
            <a:r>
              <a:rPr lang="de-DE" dirty="0" smtClean="0"/>
              <a:t>corpus-based lexicography</a:t>
            </a:r>
          </a:p>
          <a:p>
            <a:pPr lvl="1"/>
            <a:r>
              <a:rPr lang="de-DE" dirty="0" smtClean="0"/>
              <a:t>represent diagnostic corpus scores as often returned by lexicographic tools</a:t>
            </a:r>
          </a:p>
          <a:p>
            <a:pPr lvl="2"/>
            <a:r>
              <a:rPr lang="de-DE" dirty="0" smtClean="0"/>
              <a:t>WordSmith, SketchEngine</a:t>
            </a:r>
          </a:p>
          <a:p>
            <a:pPr marL="971550" lvl="1" indent="-457200"/>
            <a:r>
              <a:rPr lang="de-DE" dirty="0" smtClean="0"/>
              <a:t>handling of attestations (as links with corpora)</a:t>
            </a:r>
          </a:p>
          <a:p>
            <a:pPr marL="971550" lvl="1" indent="-457200"/>
            <a:r>
              <a:rPr lang="de-DE" dirty="0" smtClean="0"/>
              <a:t>representation of frequency lists or other forms of distributional semantics</a:t>
            </a:r>
          </a:p>
          <a:p>
            <a:pPr marL="571500" indent="-457200"/>
            <a:r>
              <a:rPr lang="de-DE" dirty="0" smtClean="0"/>
              <a:t>Does this fit the lexicog model?</a:t>
            </a:r>
          </a:p>
          <a:p>
            <a:pPr marL="971550" lvl="1" indent="-457200"/>
            <a:r>
              <a:rPr lang="de-DE" dirty="0" smtClean="0"/>
              <a:t>If not, we need to put into a separate model</a:t>
            </a:r>
          </a:p>
          <a:p>
            <a:pPr marL="1371600" lvl="2" indent="-457200"/>
            <a:r>
              <a:rPr lang="de-DE" dirty="0" smtClean="0"/>
              <a:t>apparent consensus at telco on Oct 30, 2018 </a:t>
            </a:r>
          </a:p>
        </p:txBody>
      </p:sp>
    </p:spTree>
    <p:extLst>
      <p:ext uri="{BB962C8B-B14F-4D97-AF65-F5344CB8AC3E}">
        <p14:creationId xmlns:p14="http://schemas.microsoft.com/office/powerpoint/2010/main" val="263889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Challenges for a new module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Defining scope</a:t>
            </a:r>
          </a:p>
          <a:p>
            <a:pPr lvl="1"/>
            <a:r>
              <a:rPr lang="de-DE" dirty="0" smtClean="0"/>
              <a:t>corpus-driven lexicography</a:t>
            </a:r>
          </a:p>
          <a:p>
            <a:pPr lvl="1"/>
            <a:r>
              <a:rPr lang="de-DE" dirty="0" smtClean="0"/>
              <a:t>which other use cases? (NLP, corpus linguistics, lexicography-related web services, word embeddings, attestations)</a:t>
            </a:r>
          </a:p>
          <a:p>
            <a:r>
              <a:rPr lang="de-DE" dirty="0" smtClean="0"/>
              <a:t>Finding contributors</a:t>
            </a:r>
          </a:p>
          <a:p>
            <a:pPr lvl="1"/>
            <a:r>
              <a:rPr lang="de-DE" dirty="0" smtClean="0"/>
              <a:t>wave your hand and get in touch with us</a:t>
            </a:r>
          </a:p>
          <a:p>
            <a:pPr lvl="1"/>
            <a:r>
              <a:rPr lang="de-DE" dirty="0" smtClean="0"/>
              <a:t>if we find 4 more people willing to contribute, we‘ll organize a telco in the next weeks</a:t>
            </a:r>
          </a:p>
        </p:txBody>
      </p:sp>
    </p:spTree>
    <p:extLst>
      <p:ext uri="{BB962C8B-B14F-4D97-AF65-F5344CB8AC3E}">
        <p14:creationId xmlns:p14="http://schemas.microsoft.com/office/powerpoint/2010/main" val="112595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Thank you!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And of course, we need a name</a:t>
            </a:r>
            <a:endParaRPr lang="de-DE" dirty="0"/>
          </a:p>
          <a:p>
            <a:pPr marL="742950" lvl="2" indent="-342900"/>
            <a:r>
              <a:rPr lang="de-DE" dirty="0" smtClean="0"/>
              <a:t>? „</a:t>
            </a:r>
            <a:r>
              <a:rPr lang="de-DE" i="1" dirty="0" smtClean="0"/>
              <a:t>DisLe</a:t>
            </a:r>
            <a:r>
              <a:rPr lang="de-DE" dirty="0" smtClean="0"/>
              <a:t>“ (adding distribution data to lemon) ?</a:t>
            </a:r>
          </a:p>
        </p:txBody>
      </p:sp>
    </p:spTree>
    <p:extLst>
      <p:ext uri="{BB962C8B-B14F-4D97-AF65-F5344CB8AC3E}">
        <p14:creationId xmlns:p14="http://schemas.microsoft.com/office/powerpoint/2010/main" val="325270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frequency information</a:t>
            </a:r>
          </a:p>
          <a:p>
            <a:pPr lvl="1"/>
            <a:r>
              <a:rPr lang="de-DE" dirty="0" smtClean="0"/>
              <a:t>corpus-based lexicography (ePSD)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092494" cy="386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80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frequency information</a:t>
            </a:r>
          </a:p>
          <a:p>
            <a:pPr lvl="1"/>
            <a:r>
              <a:rPr lang="de-DE" dirty="0" smtClean="0"/>
              <a:t>corpus-based lexicography (ePSD)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092494" cy="386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2596262"/>
            <a:ext cx="23355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lexical entry </a:t>
            </a:r>
            <a:r>
              <a:rPr lang="de-DE" i="1" dirty="0" smtClean="0"/>
              <a:t>a [WATER]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546494" y="3284984"/>
            <a:ext cx="29859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sense and language definition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5522709" y="3934797"/>
            <a:ext cx="297754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Form/written representations</a:t>
            </a:r>
          </a:p>
          <a:p>
            <a:r>
              <a:rPr lang="de-DE" dirty="0" smtClean="0"/>
              <a:t>(original and transcript)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266438" y="4653136"/>
            <a:ext cx="24820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corpus distribution over </a:t>
            </a:r>
          </a:p>
          <a:p>
            <a:pPr algn="ctr"/>
            <a:r>
              <a:rPr lang="de-DE" dirty="0" smtClean="0"/>
              <a:t>time and region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447764" y="3810744"/>
            <a:ext cx="1656184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total lexeme frequency</a:t>
            </a:r>
            <a:endParaRPr lang="de-DE" dirty="0"/>
          </a:p>
        </p:txBody>
      </p:sp>
      <p:cxnSp>
        <p:nvCxnSpPr>
          <p:cNvPr id="10" name="Straight Connector 9"/>
          <p:cNvCxnSpPr>
            <a:endCxn id="5" idx="0"/>
          </p:cNvCxnSpPr>
          <p:nvPr/>
        </p:nvCxnSpPr>
        <p:spPr>
          <a:xfrm>
            <a:off x="1763688" y="3158585"/>
            <a:ext cx="1512168" cy="65215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3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frequency information</a:t>
            </a:r>
          </a:p>
          <a:p>
            <a:pPr lvl="1"/>
            <a:r>
              <a:rPr lang="de-DE" dirty="0" smtClean="0"/>
              <a:t>corpus-based lexicography (Wortschatz Leipzig)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23" y="2840190"/>
            <a:ext cx="3528392" cy="106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23" y="5200228"/>
            <a:ext cx="73469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3"/>
          <a:stretch/>
        </p:blipFill>
        <p:spPr bwMode="auto">
          <a:xfrm>
            <a:off x="1045446" y="3933056"/>
            <a:ext cx="4056166" cy="110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95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frequency information</a:t>
            </a:r>
          </a:p>
          <a:p>
            <a:pPr lvl="1"/>
            <a:r>
              <a:rPr lang="de-DE" dirty="0" smtClean="0"/>
              <a:t>corpus-based lexicography (Wortschatz Leipzig)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23" y="2840190"/>
            <a:ext cx="3528392" cy="106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23" y="5200228"/>
            <a:ext cx="73469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3"/>
          <a:stretch/>
        </p:blipFill>
        <p:spPr bwMode="auto">
          <a:xfrm>
            <a:off x="1045446" y="3933056"/>
            <a:ext cx="4056166" cy="110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80112" y="2708920"/>
            <a:ext cx="2047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lexical entry </a:t>
            </a:r>
            <a:r>
              <a:rPr lang="de-DE" i="1" dirty="0" smtClean="0"/>
              <a:t>Wasser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5546494" y="3284984"/>
            <a:ext cx="19511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form and grammar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573153" y="4355812"/>
            <a:ext cx="16542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lexical concepts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2915816" y="3297396"/>
            <a:ext cx="2088232" cy="10584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total lemma frequency, rank and derived scores</a:t>
            </a:r>
            <a:endParaRPr lang="de-DE" dirty="0"/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2987824" y="3140968"/>
            <a:ext cx="972108" cy="1564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06043" y="5085184"/>
            <a:ext cx="3400230" cy="6005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relative frequency of collocates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91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representation of frequency information</a:t>
            </a:r>
          </a:p>
          <a:p>
            <a:pPr lvl="1"/>
            <a:r>
              <a:rPr lang="de-DE" dirty="0" smtClean="0"/>
              <a:t>corpus-based lexicography</a:t>
            </a:r>
          </a:p>
          <a:p>
            <a:pPr lvl="2"/>
            <a:r>
              <a:rPr lang="de-DE" dirty="0" smtClean="0"/>
              <a:t>absolute frequencies</a:t>
            </a:r>
          </a:p>
          <a:p>
            <a:pPr lvl="3"/>
            <a:r>
              <a:rPr lang="de-DE" dirty="0" smtClean="0"/>
              <a:t>lemma and form frequencies</a:t>
            </a:r>
          </a:p>
          <a:p>
            <a:pPr lvl="3"/>
            <a:r>
              <a:rPr lang="de-DE" dirty="0" smtClean="0"/>
              <a:t>frequencies of annotations (e.g., sense, concept per lexical entry or form, etc.)</a:t>
            </a:r>
          </a:p>
          <a:p>
            <a:pPr lvl="2"/>
            <a:r>
              <a:rPr lang="de-DE" dirty="0" smtClean="0"/>
              <a:t>relative frequencies</a:t>
            </a:r>
          </a:p>
          <a:p>
            <a:pPr lvl="3"/>
            <a:r>
              <a:rPr lang="de-DE" dirty="0" smtClean="0"/>
              <a:t>collocations</a:t>
            </a:r>
            <a:endParaRPr lang="de-DE" dirty="0"/>
          </a:p>
          <a:p>
            <a:pPr lvl="2"/>
            <a:r>
              <a:rPr lang="de-DE" dirty="0" smtClean="0"/>
              <a:t>frequency ranks</a:t>
            </a:r>
          </a:p>
          <a:p>
            <a:pPr lvl="3"/>
            <a:r>
              <a:rPr lang="de-DE" dirty="0" smtClean="0"/>
              <a:t>Wortschatz </a:t>
            </a:r>
            <a:r>
              <a:rPr lang="de-DE" i="1" dirty="0" smtClean="0"/>
              <a:t>Rang </a:t>
            </a:r>
            <a:r>
              <a:rPr lang="de-DE" dirty="0" smtClean="0"/>
              <a:t>(position in frequency list) and </a:t>
            </a:r>
            <a:r>
              <a:rPr lang="de-DE" i="1" dirty="0" smtClean="0"/>
              <a:t>Häufigkeitsklasse </a:t>
            </a:r>
            <a:r>
              <a:rPr lang="de-DE" dirty="0" smtClean="0"/>
              <a:t>(frequency relative to maximum frequency, in logarithmic steps)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45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representation of frequency information</a:t>
            </a:r>
          </a:p>
          <a:p>
            <a:pPr lvl="1"/>
            <a:r>
              <a:rPr lang="de-DE" dirty="0" smtClean="0"/>
              <a:t>corpus-based lexicography</a:t>
            </a:r>
          </a:p>
          <a:p>
            <a:pPr lvl="2"/>
            <a:r>
              <a:rPr lang="de-DE" dirty="0" smtClean="0"/>
              <a:t>absolute frequencies</a:t>
            </a:r>
          </a:p>
          <a:p>
            <a:pPr lvl="3"/>
            <a:r>
              <a:rPr lang="de-DE" dirty="0" smtClean="0"/>
              <a:t>lemma and form frequencies</a:t>
            </a:r>
          </a:p>
          <a:p>
            <a:pPr lvl="3"/>
            <a:r>
              <a:rPr lang="de-DE" dirty="0" smtClean="0"/>
              <a:t>frequencies of annotations (e.g., sense, concept per lexical entry or form, etc.)</a:t>
            </a:r>
          </a:p>
          <a:p>
            <a:pPr lvl="2"/>
            <a:r>
              <a:rPr lang="de-DE" dirty="0" smtClean="0"/>
              <a:t>relative frequencies</a:t>
            </a:r>
          </a:p>
          <a:p>
            <a:pPr lvl="3"/>
            <a:r>
              <a:rPr lang="de-DE" dirty="0" smtClean="0"/>
              <a:t>collocations</a:t>
            </a:r>
            <a:endParaRPr lang="de-DE" dirty="0"/>
          </a:p>
          <a:p>
            <a:pPr lvl="2"/>
            <a:r>
              <a:rPr lang="de-DE" dirty="0" smtClean="0"/>
              <a:t>frequency ranks</a:t>
            </a:r>
          </a:p>
          <a:p>
            <a:pPr lvl="3"/>
            <a:r>
              <a:rPr lang="de-DE" dirty="0" smtClean="0"/>
              <a:t>Wortschatz </a:t>
            </a:r>
            <a:r>
              <a:rPr lang="de-DE" i="1" dirty="0" smtClean="0"/>
              <a:t>Rang </a:t>
            </a:r>
            <a:r>
              <a:rPr lang="de-DE" dirty="0" smtClean="0"/>
              <a:t>(position in frequency list) and </a:t>
            </a:r>
            <a:r>
              <a:rPr lang="de-DE" i="1" dirty="0" smtClean="0"/>
              <a:t>Häufigkeitsklasse </a:t>
            </a:r>
            <a:r>
              <a:rPr lang="de-DE" dirty="0" smtClean="0"/>
              <a:t>(frequency relative to maximum frequency, in logarithmic steps)</a:t>
            </a:r>
          </a:p>
          <a:p>
            <a:r>
              <a:rPr lang="de-DE" dirty="0" smtClean="0"/>
              <a:t>But where to place frequency?</a:t>
            </a:r>
          </a:p>
        </p:txBody>
      </p:sp>
    </p:spTree>
    <p:extLst>
      <p:ext uri="{BB962C8B-B14F-4D97-AF65-F5344CB8AC3E}">
        <p14:creationId xmlns:p14="http://schemas.microsoft.com/office/powerpoint/2010/main" val="87159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absolute frequency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99628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160341" y="37797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151079" y="4283804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2151079" y="4787860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151079" y="529191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1691680" y="306896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1"/>
          </p:cNvCxnSpPr>
          <p:nvPr/>
        </p:nvCxnSpPr>
        <p:spPr>
          <a:xfrm rot="16200000" flipH="1">
            <a:off x="1640301" y="3444374"/>
            <a:ext cx="67943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1"/>
          </p:cNvCxnSpPr>
          <p:nvPr/>
        </p:nvCxnSpPr>
        <p:spPr>
          <a:xfrm rot="16200000" flipH="1">
            <a:off x="1383642" y="3701033"/>
            <a:ext cx="1183486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1"/>
          </p:cNvCxnSpPr>
          <p:nvPr/>
        </p:nvCxnSpPr>
        <p:spPr>
          <a:xfrm rot="16200000" flipH="1">
            <a:off x="1131614" y="3953061"/>
            <a:ext cx="1687542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1"/>
          </p:cNvCxnSpPr>
          <p:nvPr/>
        </p:nvCxnSpPr>
        <p:spPr>
          <a:xfrm rot="16200000" flipH="1">
            <a:off x="879586" y="4205089"/>
            <a:ext cx="2191598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2564904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667741" y="2884294"/>
            <a:ext cx="1328195" cy="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1800" y="242088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3354" y="270892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782194" y="2888070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58094" y="2420888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37" name="Straight Connector 36"/>
          <p:cNvCxnSpPr>
            <a:stCxn id="21" idx="1"/>
            <a:endCxn id="21" idx="3"/>
          </p:cNvCxnSpPr>
          <p:nvPr/>
        </p:nvCxnSpPr>
        <p:spPr>
          <a:xfrm>
            <a:off x="3995936" y="2888070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6056" y="3701931"/>
            <a:ext cx="37535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Side note: „Corpus“ here is used in</a:t>
            </a:r>
          </a:p>
          <a:p>
            <a:r>
              <a:rPr lang="de-DE" dirty="0" smtClean="0"/>
              <a:t>the original, broader sense as </a:t>
            </a:r>
          </a:p>
          <a:p>
            <a:r>
              <a:rPr lang="de-DE" dirty="0" smtClean="0"/>
              <a:t>„structured data collection“.</a:t>
            </a:r>
          </a:p>
          <a:p>
            <a:r>
              <a:rPr lang="de-DE" dirty="0" smtClean="0"/>
              <a:t>This can, but does not have to be</a:t>
            </a:r>
          </a:p>
          <a:p>
            <a:r>
              <a:rPr lang="de-DE" dirty="0" smtClean="0"/>
              <a:t>a corpus in the language resource</a:t>
            </a:r>
          </a:p>
          <a:p>
            <a:r>
              <a:rPr lang="de-DE" dirty="0" smtClean="0"/>
              <a:t>sense. It could also be, e.g., a(nother) </a:t>
            </a:r>
          </a:p>
          <a:p>
            <a:r>
              <a:rPr lang="de-DE" dirty="0" smtClean="0"/>
              <a:t>dictionary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1906952" y="3068960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55063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representation of absolute frequency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99628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160341" y="3779748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151079" y="4283804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2151079" y="4787860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2151079" y="529191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1691680" y="306896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1"/>
          </p:cNvCxnSpPr>
          <p:nvPr/>
        </p:nvCxnSpPr>
        <p:spPr>
          <a:xfrm rot="16200000" flipH="1">
            <a:off x="1640301" y="3444374"/>
            <a:ext cx="67943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1"/>
          </p:cNvCxnSpPr>
          <p:nvPr/>
        </p:nvCxnSpPr>
        <p:spPr>
          <a:xfrm rot="16200000" flipH="1">
            <a:off x="1383642" y="3701033"/>
            <a:ext cx="1183486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1"/>
          </p:cNvCxnSpPr>
          <p:nvPr/>
        </p:nvCxnSpPr>
        <p:spPr>
          <a:xfrm rot="16200000" flipH="1">
            <a:off x="1131614" y="3953061"/>
            <a:ext cx="1687542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1"/>
          </p:cNvCxnSpPr>
          <p:nvPr/>
        </p:nvCxnSpPr>
        <p:spPr>
          <a:xfrm rot="16200000" flipH="1">
            <a:off x="879586" y="4205089"/>
            <a:ext cx="2191598" cy="35138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5936" y="2564904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667741" y="2884294"/>
            <a:ext cx="1328195" cy="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1800" y="2420888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3354" y="270892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782194" y="2888070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58094" y="2420888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37" name="Straight Connector 36"/>
          <p:cNvCxnSpPr>
            <a:stCxn id="21" idx="1"/>
            <a:endCxn id="21" idx="3"/>
          </p:cNvCxnSpPr>
          <p:nvPr/>
        </p:nvCxnSpPr>
        <p:spPr>
          <a:xfrm>
            <a:off x="3995936" y="2888070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44008" y="3645024"/>
            <a:ext cx="43472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This would be the minimally required </a:t>
            </a:r>
          </a:p>
          <a:p>
            <a:r>
              <a:rPr lang="de-DE" dirty="0" smtClean="0"/>
              <a:t>OntoLex extension to represent frequency-</a:t>
            </a:r>
          </a:p>
          <a:p>
            <a:r>
              <a:rPr lang="de-DE" dirty="0" smtClean="0"/>
              <a:t>related information (from which many other</a:t>
            </a:r>
          </a:p>
          <a:p>
            <a:r>
              <a:rPr lang="de-DE" dirty="0" smtClean="0"/>
              <a:t>scores may be derived).</a:t>
            </a:r>
          </a:p>
          <a:p>
            <a:endParaRPr lang="de-DE" dirty="0"/>
          </a:p>
          <a:p>
            <a:r>
              <a:rPr lang="de-DE" dirty="0" smtClean="0"/>
              <a:t>Other aspects: </a:t>
            </a:r>
          </a:p>
          <a:p>
            <a:r>
              <a:rPr lang="de-DE" dirty="0" smtClean="0"/>
              <a:t>- links to actual attestations</a:t>
            </a:r>
          </a:p>
          <a:p>
            <a:r>
              <a:rPr lang="de-DE" dirty="0" smtClean="0"/>
              <a:t>(i.e., the elements counted over)?</a:t>
            </a:r>
          </a:p>
          <a:p>
            <a:r>
              <a:rPr lang="de-DE" dirty="0" smtClean="0"/>
              <a:t>- relative frequencies</a:t>
            </a:r>
          </a:p>
          <a:p>
            <a:r>
              <a:rPr lang="de-DE" dirty="0" smtClean="0"/>
              <a:t>- derived frequency scores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06952" y="3068960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26919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Distributional Information in OntoLex</vt:lpstr>
      <vt:lpstr>Motivation</vt:lpstr>
      <vt:lpstr>Motivation</vt:lpstr>
      <vt:lpstr>Motivation</vt:lpstr>
      <vt:lpstr>Motivation</vt:lpstr>
      <vt:lpstr>Motivation</vt:lpstr>
      <vt:lpstr>Motivation</vt:lpstr>
      <vt:lpstr>Use Case</vt:lpstr>
      <vt:lpstr>Use Case</vt:lpstr>
      <vt:lpstr>Use Cases</vt:lpstr>
      <vt:lpstr>Challenges for a new module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Distributional Information in OntoLex</dc:title>
  <dc:creator>Christian Chiarcos</dc:creator>
  <cp:lastModifiedBy>Christian Chiarcos</cp:lastModifiedBy>
  <cp:revision>9</cp:revision>
  <dcterms:created xsi:type="dcterms:W3CDTF">2018-10-31T13:14:59Z</dcterms:created>
  <dcterms:modified xsi:type="dcterms:W3CDTF">2018-11-08T08:06:12Z</dcterms:modified>
</cp:coreProperties>
</file>