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183701" y="1675037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9347" y="2044369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list-based model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minimal module-specific vocabulary elements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contra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not OWL-compliant</a:t>
            </a:r>
          </a:p>
          <a:p>
            <a:r>
              <a:rPr lang="de-DE" dirty="0" smtClean="0"/>
              <a:t>no RDFS validation (indirect depencies)</a:t>
            </a:r>
          </a:p>
          <a:p>
            <a:r>
              <a:rPr lang="de-DE" dirty="0" smtClean="0"/>
              <a:t>verbose in querying and retrieval (property paths with transitive closure of rdf:rest)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5373216"/>
            <a:ext cx="66224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I‘m totally pragmatic about this, the list-based modelling follows the </a:t>
            </a:r>
          </a:p>
          <a:p>
            <a:r>
              <a:rPr lang="de-DE" dirty="0" smtClean="0"/>
              <a:t>current lexicog approach (all the critiques apply to this one too)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1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whatever fahad and katrien come up with</a:t>
            </a:r>
          </a:p>
          <a:p>
            <a:pPr lvl="1"/>
            <a:r>
              <a:rPr lang="de-DE" dirty="0" smtClean="0"/>
              <a:t>but like frequency, attestations can in principle be connected with anything in lemon</a:t>
            </a:r>
          </a:p>
          <a:p>
            <a:pPr lvl="2"/>
            <a:r>
              <a:rPr lang="de-DE" dirty="0" smtClean="0"/>
              <a:t>another reason to revive ontolex:Element</a:t>
            </a:r>
          </a:p>
          <a:p>
            <a:pPr marL="571500" indent="-457200"/>
            <a:r>
              <a:rPr lang="de-DE" dirty="0" smtClean="0"/>
              <a:t>BTW</a:t>
            </a:r>
            <a:endParaRPr lang="de-DE" dirty="0"/>
          </a:p>
          <a:p>
            <a:pPr marL="514350" lvl="1" indent="0">
              <a:buNone/>
            </a:pPr>
            <a:r>
              <a:rPr lang="de-DE" dirty="0" smtClean="0"/>
              <a:t>instead of ontolex:Element, we can just introduce a superclass </a:t>
            </a:r>
            <a:r>
              <a:rPr lang="de-DE" i="1" dirty="0" smtClean="0"/>
              <a:t>CountableElement </a:t>
            </a:r>
            <a:r>
              <a:rPr lang="de-DE" dirty="0" smtClean="0"/>
              <a:t>in the module, but if this is defined as a superclass of core classes, this becomes weird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22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all together now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49218" y="4283804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3360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633372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930696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228020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65313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862151" y="5014612"/>
            <a:ext cx="6515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991327" y="3885437"/>
            <a:ext cx="9488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546521" y="5330243"/>
            <a:ext cx="12462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669492" y="4207271"/>
            <a:ext cx="1543526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4798893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471759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4942909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122059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8094" y="4654877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122059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4222829"/>
            <a:ext cx="95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attested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30" idx="1"/>
          </p:cNvCxnSpPr>
          <p:nvPr/>
        </p:nvCxnSpPr>
        <p:spPr>
          <a:xfrm>
            <a:off x="1875653" y="4468470"/>
            <a:ext cx="2120283" cy="15504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44388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3310532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35027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3646765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910697"/>
            <a:ext cx="1395959" cy="103221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875653" y="3910697"/>
            <a:ext cx="2120283" cy="5577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77738" y="400680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875653" y="4468470"/>
            <a:ext cx="2120283" cy="6535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29812" y="179286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1453414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1658417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>
            <a:off x="1009711" y="2934236"/>
            <a:ext cx="2725" cy="134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3000434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1196752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2564904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1377826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2555612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1485191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924944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915652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1658417"/>
            <a:ext cx="3340175" cy="328449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126519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75656" y="611396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17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afterthoughts on 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wrt. embeddings and RDF, we most not confuse the following two aspects: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vector processing / machine learning</a:t>
            </a:r>
          </a:p>
          <a:p>
            <a:pPr marL="857250" lvl="2" indent="0">
              <a:buNone/>
            </a:pPr>
            <a:r>
              <a:rPr lang="de-DE" dirty="0" smtClean="0"/>
              <a:t>requires encoding structured data in embeddings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embedding publication and sharing</a:t>
            </a:r>
          </a:p>
          <a:p>
            <a:pPr marL="857250" lvl="2" indent="0">
              <a:buNone/>
            </a:pPr>
            <a:r>
              <a:rPr lang="de-DE" dirty="0" smtClean="0"/>
              <a:t>requires interoperable representation of embeddings</a:t>
            </a:r>
          </a:p>
          <a:p>
            <a:r>
              <a:rPr lang="de-DE" dirty="0" smtClean="0"/>
              <a:t>current research on RDF embeddings solely focuses on processing (1)</a:t>
            </a:r>
          </a:p>
          <a:p>
            <a:pPr lvl="1"/>
            <a:r>
              <a:rPr lang="de-DE" dirty="0" smtClean="0"/>
              <a:t>here, we are interested in resource sharing and access (2), </a:t>
            </a:r>
            <a:r>
              <a:rPr lang="de-DE" i="1" dirty="0" smtClean="0"/>
              <a:t>not </a:t>
            </a:r>
            <a:r>
              <a:rPr lang="de-DE" dirty="0" smtClean="0"/>
              <a:t>in processing. of course, subsequent processing of embeddings requires a machine learning component, but here, we are ignorant on whether this is called as an external SERVICE or whether the entire data set is encoded in a vector representation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22793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 principle, every lemon core concept can be represented by/augmented with an embedding</a:t>
            </a:r>
          </a:p>
          <a:p>
            <a:pPr lvl="1"/>
            <a:r>
              <a:rPr lang="de-DE" dirty="0" smtClean="0"/>
              <a:t>forms</a:t>
            </a:r>
          </a:p>
          <a:p>
            <a:pPr lvl="2"/>
            <a:r>
              <a:rPr lang="de-DE" dirty="0" smtClean="0"/>
              <a:t>phonological/graphological vectors</a:t>
            </a:r>
          </a:p>
          <a:p>
            <a:pPr lvl="2"/>
            <a:r>
              <a:rPr lang="de-DE" dirty="0" smtClean="0"/>
              <a:t>plain word embeddings</a:t>
            </a:r>
          </a:p>
          <a:p>
            <a:pPr lvl="1"/>
            <a:r>
              <a:rPr lang="de-DE" dirty="0" smtClean="0"/>
              <a:t>lexical entries</a:t>
            </a:r>
          </a:p>
          <a:p>
            <a:pPr lvl="2"/>
            <a:r>
              <a:rPr lang="de-DE" dirty="0" smtClean="0"/>
              <a:t>word and phrase embeddings on a lemmatized corpus</a:t>
            </a:r>
          </a:p>
          <a:p>
            <a:pPr lvl="1"/>
            <a:r>
              <a:rPr lang="de-DE" dirty="0" smtClean="0"/>
              <a:t>lexical senses</a:t>
            </a:r>
          </a:p>
          <a:p>
            <a:pPr lvl="2"/>
            <a:r>
              <a:rPr lang="de-DE" dirty="0" smtClean="0"/>
              <a:t>cf. sense embeddings paper</a:t>
            </a:r>
          </a:p>
          <a:p>
            <a:pPr lvl="1"/>
            <a:r>
              <a:rPr lang="de-DE" dirty="0" smtClean="0"/>
              <a:t>lexical concepts</a:t>
            </a:r>
          </a:p>
          <a:p>
            <a:pPr lvl="2"/>
            <a:r>
              <a:rPr lang="de-DE" dirty="0" smtClean="0"/>
              <a:t>cf. sense embeddings paper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8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to identify and compare embeddings, we need</a:t>
            </a:r>
          </a:p>
          <a:p>
            <a:pPr lvl="1"/>
            <a:r>
              <a:rPr lang="de-DE" dirty="0" smtClean="0"/>
              <a:t>procedure/method (as free text, can be contextually determined or in another</a:t>
            </a:r>
            <a:r>
              <a:rPr lang="de-DE" dirty="0"/>
              <a:t> </a:t>
            </a:r>
            <a:r>
              <a:rPr lang="de-DE" dirty="0" smtClean="0"/>
              <a:t>way; if contextually, then in different ways, CBOW, SKIP-GRAM, etc.)</a:t>
            </a:r>
          </a:p>
          <a:p>
            <a:pPr lvl="2"/>
            <a:r>
              <a:rPr lang="de-DE" dirty="0" smtClean="0"/>
              <a:t>dc:description (?)</a:t>
            </a:r>
          </a:p>
          <a:p>
            <a:pPr lvl="1"/>
            <a:r>
              <a:rPr lang="de-DE" dirty="0" smtClean="0"/>
              <a:t>corpus (if contextually determined)</a:t>
            </a:r>
          </a:p>
          <a:p>
            <a:pPr lvl="2"/>
            <a:r>
              <a:rPr lang="de-DE" dirty="0" smtClean="0"/>
              <a:t>dc:source</a:t>
            </a:r>
          </a:p>
          <a:p>
            <a:pPr lvl="1"/>
            <a:r>
              <a:rPr lang="de-DE" dirty="0" smtClean="0"/>
              <a:t>dimensionality</a:t>
            </a:r>
          </a:p>
          <a:p>
            <a:pPr lvl="2"/>
            <a:r>
              <a:rPr lang="de-DE" dirty="0" smtClean="0"/>
              <a:t>dc:extent (?)</a:t>
            </a:r>
          </a:p>
          <a:p>
            <a:pPr>
              <a:buFont typeface="Symbol"/>
              <a:buChar char="Þ"/>
            </a:pPr>
            <a:r>
              <a:rPr lang="de-DE" dirty="0" smtClean="0"/>
              <a:t>cannot just be a plain property, but requires reification =&gt; Embedding must be a Concept</a:t>
            </a:r>
          </a:p>
          <a:p>
            <a:pPr marL="457200" lvl="1" indent="0">
              <a:buNone/>
            </a:pPr>
            <a:r>
              <a:rPr lang="de-DE" dirty="0" smtClean="0"/>
              <a:t>btw: instead of Embedding, we could also just call it „Vector“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79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Embeddings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160341" y="37797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151079" y="4283804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2151079" y="4787860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151079" y="529191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1691680" y="306896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1"/>
          </p:cNvCxnSpPr>
          <p:nvPr/>
        </p:nvCxnSpPr>
        <p:spPr>
          <a:xfrm rot="16200000" flipH="1">
            <a:off x="1640301" y="3444374"/>
            <a:ext cx="67943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1"/>
          </p:cNvCxnSpPr>
          <p:nvPr/>
        </p:nvCxnSpPr>
        <p:spPr>
          <a:xfrm rot="16200000" flipH="1">
            <a:off x="1383642" y="3701033"/>
            <a:ext cx="1183486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1"/>
          </p:cNvCxnSpPr>
          <p:nvPr/>
        </p:nvCxnSpPr>
        <p:spPr>
          <a:xfrm rot="16200000" flipH="1">
            <a:off x="1131614" y="3953061"/>
            <a:ext cx="1687542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1"/>
          </p:cNvCxnSpPr>
          <p:nvPr/>
        </p:nvCxnSpPr>
        <p:spPr>
          <a:xfrm rot="16200000" flipH="1">
            <a:off x="879586" y="4205089"/>
            <a:ext cx="2191598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112171" cy="1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0" y="3701931"/>
            <a:ext cx="45625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Problem: how to represent the actual </a:t>
            </a:r>
          </a:p>
          <a:p>
            <a:r>
              <a:rPr lang="de-DE" dirty="0" smtClean="0"/>
              <a:t>embedding?</a:t>
            </a:r>
          </a:p>
          <a:p>
            <a:r>
              <a:rPr lang="de-DE" dirty="0" smtClean="0"/>
              <a:t>here, we assume that these are </a:t>
            </a:r>
          </a:p>
          <a:p>
            <a:r>
              <a:rPr lang="de-DE" dirty="0" smtClean="0"/>
              <a:t>represented by a string, i.e., a whitespace-</a:t>
            </a:r>
          </a:p>
          <a:p>
            <a:r>
              <a:rPr lang="de-DE" dirty="0" smtClean="0"/>
              <a:t>separated list of values</a:t>
            </a:r>
          </a:p>
          <a:p>
            <a:r>
              <a:rPr lang="de-DE" dirty="0" smtClean="0"/>
              <a:t>could also be an RDF List (too verbose)</a:t>
            </a:r>
          </a:p>
          <a:p>
            <a:r>
              <a:rPr lang="de-DE" dirty="0" smtClean="0"/>
              <a:t>or a URI within a CSV file (using csv2rdf, or the</a:t>
            </a:r>
          </a:p>
          <a:p>
            <a:r>
              <a:rPr lang="de-DE" dirty="0" smtClean="0"/>
              <a:t>like)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Embedding could be a wrapper vocabulary</a:t>
            </a:r>
          </a:p>
          <a:p>
            <a:r>
              <a:rPr lang="de-DE" dirty="0" smtClean="0"/>
              <a:t>for csv2rdf of existing lists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1906952" y="3068960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collocation relation can hold between two or more words, in one or different word orders</a:t>
            </a:r>
          </a:p>
          <a:p>
            <a:pPr lvl="1"/>
            <a:r>
              <a:rPr lang="de-DE" dirty="0" smtClean="0"/>
              <a:t>collocations are subjects of counting</a:t>
            </a:r>
          </a:p>
          <a:p>
            <a:pPr marL="457200" lvl="1" indent="0">
              <a:buNone/>
            </a:pPr>
            <a:r>
              <a:rPr lang="de-DE" dirty="0" smtClean="0"/>
              <a:t>=&gt; two reasons for class-based modeling</a:t>
            </a:r>
          </a:p>
          <a:p>
            <a:r>
              <a:rPr lang="de-DE" dirty="0" smtClean="0"/>
              <a:t>collocations are closely related with contextual similarity</a:t>
            </a:r>
          </a:p>
          <a:p>
            <a:pPr lvl="1"/>
            <a:r>
              <a:rPr lang="de-DE" dirty="0" smtClean="0"/>
              <a:t>paradigmatic axis </a:t>
            </a:r>
            <a:r>
              <a:rPr lang="de-DE" dirty="0" smtClean="0">
                <a:sym typeface="Wingdings" pitchFamily="2" charset="2"/>
              </a:rPr>
              <a:t> similarity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syntagmatic axis  collocation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26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collocations usually hold between forms or lemmas (lexical entries), not between senses</a:t>
            </a:r>
          </a:p>
          <a:p>
            <a:pPr lvl="1"/>
            <a:r>
              <a:rPr lang="de-DE" dirty="0" smtClean="0"/>
              <a:t>but they can be analyzed on the level of word senses (the sense that gave rise to the idiom or collocation)</a:t>
            </a:r>
          </a:p>
          <a:p>
            <a:pPr lvl="1"/>
            <a:r>
              <a:rPr lang="de-DE" dirty="0" smtClean="0"/>
              <a:t>often, collocations are not frozen, so one part is variable, could be expressed by a LexicalConcept</a:t>
            </a:r>
          </a:p>
          <a:p>
            <a:r>
              <a:rPr lang="de-DE" dirty="0" smtClean="0"/>
              <a:t>suggestion:</a:t>
            </a:r>
          </a:p>
          <a:p>
            <a:pPr lvl="1"/>
            <a:r>
              <a:rPr lang="de-DE" dirty="0" smtClean="0"/>
              <a:t>DistributionalRelation</a:t>
            </a:r>
          </a:p>
          <a:p>
            <a:pPr lvl="2"/>
            <a:r>
              <a:rPr lang="de-DE" dirty="0" smtClean="0"/>
              <a:t>rdf:value: double</a:t>
            </a:r>
          </a:p>
          <a:p>
            <a:pPr marL="1371600" lvl="3" indent="0">
              <a:buNone/>
            </a:pPr>
            <a:r>
              <a:rPr lang="de-DE" dirty="0" smtClean="0"/>
              <a:t>expressing similarity or confidence</a:t>
            </a:r>
          </a:p>
          <a:p>
            <a:pPr lvl="2"/>
            <a:r>
              <a:rPr lang="de-DE" dirty="0" smtClean="0"/>
              <a:t>rdfs:subClassOf rdf:List (of ontolex:Elements or ontolex:Embeddings)</a:t>
            </a:r>
          </a:p>
          <a:p>
            <a:pPr marL="1371600" lvl="3" indent="0">
              <a:buNone/>
            </a:pPr>
            <a:r>
              <a:rPr lang="de-DE" dirty="0" smtClean="0"/>
              <a:t>(must be closed, but not necessarily ordered)</a:t>
            </a:r>
          </a:p>
          <a:p>
            <a:pPr marL="1371600" lvl="3" indent="0">
              <a:buNone/>
            </a:pPr>
            <a:r>
              <a:rPr lang="de-DE" dirty="0" smtClean="0"/>
              <a:t>fixed order if subclass of lexinfo:idiom, otherwise flexible</a:t>
            </a:r>
          </a:p>
          <a:p>
            <a:pPr marL="1371600" lvl="3" indent="0">
              <a:buNone/>
            </a:pPr>
            <a:r>
              <a:rPr lang="de-DE" dirty="0" smtClean="0"/>
              <a:t>if fixed word order, the list may contain blank nodes</a:t>
            </a:r>
          </a:p>
          <a:p>
            <a:pPr lvl="2"/>
            <a:r>
              <a:rPr lang="de-DE" dirty="0" smtClean="0"/>
              <a:t>dc:source</a:t>
            </a:r>
          </a:p>
          <a:p>
            <a:pPr lvl="3"/>
            <a:r>
              <a:rPr lang="de-DE" dirty="0" smtClean="0"/>
              <a:t>pointer to corpus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3132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24206" y="464036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6181266" y="234888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1649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539552" y="5192032"/>
            <a:ext cx="8113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 is possible to have similarity without embeddings (e.g., human judgments),</a:t>
            </a:r>
          </a:p>
          <a:p>
            <a:r>
              <a:rPr lang="de-DE" dirty="0" smtClean="0"/>
              <a:t>for these, define your own Similarity subclass</a:t>
            </a:r>
          </a:p>
          <a:p>
            <a:r>
              <a:rPr lang="de-DE" dirty="0" smtClean="0"/>
              <a:t>by default, we assume that similarity is symmetric, for other similarity assessments,</a:t>
            </a:r>
          </a:p>
          <a:p>
            <a:r>
              <a:rPr lang="de-DE" dirty="0" smtClean="0"/>
              <a:t>define subclasses of similarity; plain collocation similarity uses collocation vectors as </a:t>
            </a:r>
          </a:p>
          <a:p>
            <a:r>
              <a:rPr lang="de-DE" dirty="0" smtClean="0"/>
              <a:t>embeddings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get all collocates for a given lemma (lexent)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smtClean="0"/>
              <a:t>SELECT ?x (MAX(?strength) as ?s)</a:t>
            </a:r>
          </a:p>
          <a:p>
            <a:pPr marL="0" indent="0">
              <a:buNone/>
            </a:pPr>
            <a:r>
              <a:rPr lang="de-DE" dirty="0" smtClean="0"/>
              <a:t>WHERE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canonicalForm/writtenRep „bucket“.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^rdf:first/(^rdf:rest)* ?coll.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?coll a Collocation; rdf:value ?strength;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rdf:rest*/rdf:first ?sim.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FILTER(?sim!=?le)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?sim canonicalForm/writtenRep ?x.</a:t>
            </a:r>
          </a:p>
          <a:p>
            <a:pPr marL="0" indent="0">
              <a:buNone/>
            </a:pPr>
            <a:r>
              <a:rPr lang="de-DE" dirty="0" smtClean="0"/>
              <a:t>} GROUP BY ?x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note that we have no way of telling whether how many elements the collocation contains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82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get all collocates for a given lexent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SELECT ?z (MAX(?strength) as ?s)</a:t>
            </a:r>
          </a:p>
          <a:p>
            <a:pPr marL="0" indent="0">
              <a:buNone/>
            </a:pPr>
            <a:r>
              <a:rPr lang="de-DE" dirty="0" smtClean="0"/>
              <a:t>WHERE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canonicalForm/writtenRep „bucket“.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^(lexicalSense|lexicalForm|lexicalConcept) ?x.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?x ^rdf:first/(^rdf:rest)* ?coll.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?coll a Collocation; rdf:value ?strength;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rdf:rest*/rdf:first ?y. FILTER(?x!=?y)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?y (^(lexicalSense|lexicalForm|lexicalConcept))? ?sim.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?sim a LexicalEntry; lexicalForm/writtenRep ?z.</a:t>
            </a:r>
          </a:p>
          <a:p>
            <a:pPr marL="0" indent="0">
              <a:buNone/>
            </a:pPr>
            <a:r>
              <a:rPr lang="de-DE" dirty="0" smtClean="0"/>
              <a:t>} GROUP BY ?sim</a:t>
            </a:r>
          </a:p>
        </p:txBody>
      </p:sp>
    </p:spTree>
    <p:extLst>
      <p:ext uri="{BB962C8B-B14F-4D97-AF65-F5344CB8AC3E}">
        <p14:creationId xmlns:p14="http://schemas.microsoft.com/office/powerpoint/2010/main" val="309238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ontolex:Element</vt:lpstr>
      <vt:lpstr>embeddings</vt:lpstr>
      <vt:lpstr>embeddings</vt:lpstr>
      <vt:lpstr>embedding</vt:lpstr>
      <vt:lpstr>collocations / similarity</vt:lpstr>
      <vt:lpstr>collocations / similarity</vt:lpstr>
      <vt:lpstr>collocations / similarity</vt:lpstr>
      <vt:lpstr>get all collocates for a given lemma (lexent)</vt:lpstr>
      <vt:lpstr>get all collocates for a given lexent</vt:lpstr>
      <vt:lpstr>the list-based model</vt:lpstr>
      <vt:lpstr>attestations</vt:lpstr>
      <vt:lpstr>all together now</vt:lpstr>
      <vt:lpstr>afterthoughts on embeddings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25</cp:revision>
  <dcterms:created xsi:type="dcterms:W3CDTF">2018-11-04T12:28:34Z</dcterms:created>
  <dcterms:modified xsi:type="dcterms:W3CDTF">2018-11-08T08:18:00Z</dcterms:modified>
</cp:coreProperties>
</file>