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2" r:id="rId2"/>
    <p:sldMasterId id="2147483664" r:id="rId3"/>
  </p:sldMasterIdLst>
  <p:notesMasterIdLst>
    <p:notesMasterId r:id="rId81"/>
  </p:notesMasterIdLst>
  <p:handoutMasterIdLst>
    <p:handoutMasterId r:id="rId82"/>
  </p:handoutMasterIdLst>
  <p:sldIdLst>
    <p:sldId id="716" r:id="rId4"/>
    <p:sldId id="826" r:id="rId5"/>
    <p:sldId id="760" r:id="rId6"/>
    <p:sldId id="831" r:id="rId7"/>
    <p:sldId id="815" r:id="rId8"/>
    <p:sldId id="817" r:id="rId9"/>
    <p:sldId id="816" r:id="rId10"/>
    <p:sldId id="820" r:id="rId11"/>
    <p:sldId id="818" r:id="rId12"/>
    <p:sldId id="819" r:id="rId13"/>
    <p:sldId id="821" r:id="rId14"/>
    <p:sldId id="822" r:id="rId15"/>
    <p:sldId id="823" r:id="rId16"/>
    <p:sldId id="824" r:id="rId17"/>
    <p:sldId id="830" r:id="rId18"/>
    <p:sldId id="832" r:id="rId19"/>
    <p:sldId id="834" r:id="rId20"/>
    <p:sldId id="835" r:id="rId21"/>
    <p:sldId id="836" r:id="rId22"/>
    <p:sldId id="837" r:id="rId23"/>
    <p:sldId id="833" r:id="rId24"/>
    <p:sldId id="841" r:id="rId25"/>
    <p:sldId id="838" r:id="rId26"/>
    <p:sldId id="839" r:id="rId27"/>
    <p:sldId id="842" r:id="rId28"/>
    <p:sldId id="843" r:id="rId29"/>
    <p:sldId id="844" r:id="rId30"/>
    <p:sldId id="845" r:id="rId31"/>
    <p:sldId id="828" r:id="rId32"/>
    <p:sldId id="829" r:id="rId33"/>
    <p:sldId id="827" r:id="rId34"/>
    <p:sldId id="825" r:id="rId35"/>
    <p:sldId id="814" r:id="rId36"/>
    <p:sldId id="761" r:id="rId37"/>
    <p:sldId id="781" r:id="rId38"/>
    <p:sldId id="763" r:id="rId39"/>
    <p:sldId id="773" r:id="rId40"/>
    <p:sldId id="774" r:id="rId41"/>
    <p:sldId id="771" r:id="rId42"/>
    <p:sldId id="767" r:id="rId43"/>
    <p:sldId id="772" r:id="rId44"/>
    <p:sldId id="782" r:id="rId45"/>
    <p:sldId id="775" r:id="rId46"/>
    <p:sldId id="776" r:id="rId47"/>
    <p:sldId id="778" r:id="rId48"/>
    <p:sldId id="780" r:id="rId49"/>
    <p:sldId id="779" r:id="rId50"/>
    <p:sldId id="783" r:id="rId51"/>
    <p:sldId id="784" r:id="rId52"/>
    <p:sldId id="785" r:id="rId53"/>
    <p:sldId id="786" r:id="rId54"/>
    <p:sldId id="787" r:id="rId55"/>
    <p:sldId id="790" r:id="rId56"/>
    <p:sldId id="788" r:id="rId57"/>
    <p:sldId id="789" r:id="rId58"/>
    <p:sldId id="791" r:id="rId59"/>
    <p:sldId id="792" r:id="rId60"/>
    <p:sldId id="793" r:id="rId61"/>
    <p:sldId id="795" r:id="rId62"/>
    <p:sldId id="797" r:id="rId63"/>
    <p:sldId id="798" r:id="rId64"/>
    <p:sldId id="799" r:id="rId65"/>
    <p:sldId id="796" r:id="rId66"/>
    <p:sldId id="800" r:id="rId67"/>
    <p:sldId id="801" r:id="rId68"/>
    <p:sldId id="811" r:id="rId69"/>
    <p:sldId id="812" r:id="rId70"/>
    <p:sldId id="802" r:id="rId71"/>
    <p:sldId id="803" r:id="rId72"/>
    <p:sldId id="804" r:id="rId73"/>
    <p:sldId id="806" r:id="rId74"/>
    <p:sldId id="805" r:id="rId75"/>
    <p:sldId id="807" r:id="rId76"/>
    <p:sldId id="813" r:id="rId77"/>
    <p:sldId id="808" r:id="rId78"/>
    <p:sldId id="809" r:id="rId79"/>
    <p:sldId id="810" r:id="rId8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Vortrag" id="{D27D775C-DDC4-459A-8552-4555DC3B690C}">
          <p14:sldIdLst>
            <p14:sldId id="716"/>
            <p14:sldId id="826"/>
            <p14:sldId id="760"/>
          </p14:sldIdLst>
        </p14:section>
        <p14:section name="freq" id="{519005E1-906C-44FF-9079-43BD1762E2B8}">
          <p14:sldIdLst>
            <p14:sldId id="831"/>
            <p14:sldId id="815"/>
            <p14:sldId id="817"/>
            <p14:sldId id="816"/>
            <p14:sldId id="820"/>
            <p14:sldId id="818"/>
            <p14:sldId id="819"/>
            <p14:sldId id="821"/>
            <p14:sldId id="822"/>
            <p14:sldId id="823"/>
            <p14:sldId id="824"/>
          </p14:sldIdLst>
        </p14:section>
        <p14:section name="Attestations" id="{8880194E-405C-481E-B322-C2D87BF5AA44}">
          <p14:sldIdLst>
            <p14:sldId id="830"/>
            <p14:sldId id="832"/>
            <p14:sldId id="834"/>
            <p14:sldId id="835"/>
            <p14:sldId id="836"/>
            <p14:sldId id="837"/>
            <p14:sldId id="833"/>
            <p14:sldId id="841"/>
            <p14:sldId id="838"/>
            <p14:sldId id="839"/>
          </p14:sldIdLst>
        </p14:section>
        <p14:section name="Embeddings" id="{53947A47-E6B9-4BC2-A920-05213F2DA352}">
          <p14:sldIdLst>
            <p14:sldId id="842"/>
            <p14:sldId id="843"/>
            <p14:sldId id="844"/>
            <p14:sldId id="845"/>
          </p14:sldIdLst>
        </p14:section>
        <p14:section name="collocations" id="{15EA62E0-1282-41A0-B4B1-E00EC1977733}">
          <p14:sldIdLst>
            <p14:sldId id="828"/>
            <p14:sldId id="829"/>
            <p14:sldId id="827"/>
            <p14:sldId id="825"/>
          </p14:sldIdLst>
        </p14:section>
        <p14:section name="Untitled Section" id="{92A47F2C-4A6C-4561-8F99-144985D3BDD1}">
          <p14:sldIdLst>
            <p14:sldId id="814"/>
            <p14:sldId id="761"/>
            <p14:sldId id="781"/>
            <p14:sldId id="763"/>
            <p14:sldId id="773"/>
            <p14:sldId id="774"/>
            <p14:sldId id="771"/>
            <p14:sldId id="767"/>
            <p14:sldId id="772"/>
            <p14:sldId id="782"/>
            <p14:sldId id="775"/>
            <p14:sldId id="776"/>
            <p14:sldId id="778"/>
            <p14:sldId id="780"/>
          </p14:sldIdLst>
        </p14:section>
        <p14:section name="NIF" id="{D7BBF553-AAF5-4F98-866A-0C9649B8A004}">
          <p14:sldIdLst>
            <p14:sldId id="779"/>
            <p14:sldId id="783"/>
            <p14:sldId id="784"/>
            <p14:sldId id="785"/>
            <p14:sldId id="786"/>
            <p14:sldId id="787"/>
            <p14:sldId id="790"/>
            <p14:sldId id="788"/>
            <p14:sldId id="789"/>
            <p14:sldId id="791"/>
            <p14:sldId id="792"/>
            <p14:sldId id="793"/>
            <p14:sldId id="795"/>
            <p14:sldId id="797"/>
            <p14:sldId id="798"/>
            <p14:sldId id="799"/>
            <p14:sldId id="796"/>
            <p14:sldId id="800"/>
            <p14:sldId id="801"/>
            <p14:sldId id="811"/>
            <p14:sldId id="812"/>
            <p14:sldId id="802"/>
            <p14:sldId id="803"/>
            <p14:sldId id="804"/>
            <p14:sldId id="806"/>
            <p14:sldId id="805"/>
            <p14:sldId id="807"/>
            <p14:sldId id="813"/>
            <p14:sldId id="808"/>
            <p14:sldId id="809"/>
            <p14:sldId id="8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BE0E3"/>
    <a:srgbClr val="99CCFF"/>
    <a:srgbClr val="FFFFCC"/>
    <a:srgbClr val="FFFF99"/>
    <a:srgbClr val="CCC1DA"/>
    <a:srgbClr val="B2B2B2"/>
    <a:srgbClr val="FFFF00"/>
    <a:srgbClr val="CC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9" autoAdjust="0"/>
    <p:restoredTop sz="87375" autoAdjust="0"/>
  </p:normalViewPr>
  <p:slideViewPr>
    <p:cSldViewPr>
      <p:cViewPr>
        <p:scale>
          <a:sx n="86" d="100"/>
          <a:sy n="86" d="100"/>
        </p:scale>
        <p:origin x="-10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forgot</a:t>
            </a:r>
            <a:r>
              <a:rPr lang="de-DE" baseline="0" dirty="0" smtClean="0"/>
              <a:t> „a String“ in TTL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28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E472F62-2C0C-4D03-AF20-56CA5076615A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0" y="33528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9" name="Picture 2" descr="http://user.uni-frankfurt.de/~s1239595/tmp/Goethe-Logo/logo_universitaet_neu_tra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2767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4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0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3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6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30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64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2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092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/>
              <a:pPr/>
              <a:t>‹#›</a:t>
            </a:fld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03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60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7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69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17.05.2019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3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7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19.05.2019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8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92450"/>
            <a:ext cx="418465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708275"/>
            <a:ext cx="4311650" cy="41497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186EE8D-2F1B-40AD-82D6-8DED740A155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19.05.2019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D440C38-AB6B-491F-A2D2-8C0F03C4DDA2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12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C555D53-45D0-4CF5-A018-A4852F53D1B1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17.05.2019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3974A2F-C49A-4669-A27C-BBC2D579E268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tl.nl/results/software/wordnettool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" TargetMode="External"/><Relationship Id="rId2" Type="http://schemas.openxmlformats.org/officeDocument/2006/relationships/hyperlink" Target="https://www.w3.org/community/openanno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annotation-protocol/" TargetMode="External"/><Relationship Id="rId4" Type="http://schemas.openxmlformats.org/officeDocument/2006/relationships/hyperlink" Target="https://www.w3.org/TR/annotation-vocab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annotation-vocab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annotation-model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catalog.ldc.upenn.edu/LDC2013T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persistence.uni-leipzig.org/nlp2rdf/ontologies/nif-core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acoli-repo/LLODifie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purl.org/powla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rg/olia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conll-r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racc.museum.upenn.edu/epsd2/su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ketchengine.eu/nosketch-engine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/>
          <a:p>
            <a:r>
              <a:rPr lang="de-DE" sz="3600" dirty="0" smtClean="0"/>
              <a:t>Towards an Ontolex-Lemon module for </a:t>
            </a:r>
            <a:br>
              <a:rPr lang="de-DE" sz="3600" dirty="0" smtClean="0"/>
            </a:br>
            <a:r>
              <a:rPr lang="de-DE" sz="3600" dirty="0" smtClean="0"/>
              <a:t>Frequency, Attestations and Corpus Information (FrAC)</a:t>
            </a:r>
            <a:endParaRPr lang="de-D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Christian Chiarcos &amp; Maxim Ionov</a:t>
            </a:r>
          </a:p>
          <a:p>
            <a:pPr algn="ctr"/>
            <a:r>
              <a:rPr lang="de-DE" dirty="0" smtClean="0"/>
              <a:t>Applied </a:t>
            </a:r>
            <a:r>
              <a:rPr lang="de-DE" dirty="0" err="1" smtClean="0"/>
              <a:t>Computational</a:t>
            </a:r>
            <a:r>
              <a:rPr lang="de-DE" dirty="0" smtClean="0"/>
              <a:t> Linguistics / LiODi</a:t>
            </a:r>
          </a:p>
          <a:p>
            <a:pPr algn="ctr"/>
            <a:r>
              <a:rPr lang="de-DE" dirty="0" smtClean="0"/>
              <a:t>Goethe-Universität Frankfurt, Germany</a:t>
            </a:r>
            <a:endParaRPr lang="de-DE" dirty="0"/>
          </a:p>
        </p:txBody>
      </p:sp>
      <p:pic>
        <p:nvPicPr>
          <p:cNvPr id="4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9432" y="22123"/>
            <a:ext cx="591456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2nd Ontolex-Lemon 2f2 meeting, held in conjunction with LDK-2019, Leipzzig, May 20, 2019</a:t>
            </a:r>
          </a:p>
        </p:txBody>
      </p:sp>
    </p:spTree>
    <p:extLst>
      <p:ext uri="{BB962C8B-B14F-4D97-AF65-F5344CB8AC3E}">
        <p14:creationId xmlns:p14="http://schemas.microsoft.com/office/powerpoint/2010/main" val="16467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in EPSD2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194550" cy="367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1143000"/>
            <a:ext cx="25557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lexical entry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30013" y="3657600"/>
            <a:ext cx="336374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lexical form		</a:t>
            </a:r>
          </a:p>
          <a:p>
            <a:pPr algn="r"/>
            <a:r>
              <a:rPr lang="de-DE" sz="1800" dirty="0" smtClean="0"/>
              <a:t>(in different periods/</a:t>
            </a:r>
          </a:p>
          <a:p>
            <a:pPr algn="r"/>
            <a:r>
              <a:rPr lang="de-DE" sz="1800" dirty="0" smtClean="0"/>
              <a:t>subcorpora)</a:t>
            </a:r>
          </a:p>
        </p:txBody>
      </p:sp>
      <p:cxnSp>
        <p:nvCxnSpPr>
          <p:cNvPr id="11" name="Straight Connector 10"/>
          <p:cNvCxnSpPr>
            <a:endCxn id="10" idx="1"/>
          </p:cNvCxnSpPr>
          <p:nvPr/>
        </p:nvCxnSpPr>
        <p:spPr>
          <a:xfrm>
            <a:off x="4648200" y="2209800"/>
            <a:ext cx="281813" cy="19094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1"/>
          </p:cNvCxnSpPr>
          <p:nvPr/>
        </p:nvCxnSpPr>
        <p:spPr>
          <a:xfrm flipH="1">
            <a:off x="2286005" y="4119265"/>
            <a:ext cx="2644008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1"/>
          </p:cNvCxnSpPr>
          <p:nvPr/>
        </p:nvCxnSpPr>
        <p:spPr>
          <a:xfrm flipV="1">
            <a:off x="2971800" y="4119265"/>
            <a:ext cx="1958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 flipV="1">
            <a:off x="4495800" y="4119265"/>
            <a:ext cx="434213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1"/>
          </p:cNvCxnSpPr>
          <p:nvPr/>
        </p:nvCxnSpPr>
        <p:spPr>
          <a:xfrm flipH="1" flipV="1">
            <a:off x="4930013" y="4119265"/>
            <a:ext cx="327790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1"/>
          </p:cNvCxnSpPr>
          <p:nvPr/>
        </p:nvCxnSpPr>
        <p:spPr>
          <a:xfrm flipH="1" flipV="1">
            <a:off x="4930013" y="4119265"/>
            <a:ext cx="9373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 flipH="1" flipV="1">
            <a:off x="4930013" y="4119265"/>
            <a:ext cx="1546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 flipH="1" flipV="1">
            <a:off x="4930013" y="4119265"/>
            <a:ext cx="1927992" cy="6813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</p:cNvCxnSpPr>
          <p:nvPr/>
        </p:nvCxnSpPr>
        <p:spPr>
          <a:xfrm>
            <a:off x="4930013" y="4119265"/>
            <a:ext cx="2461387" cy="681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oracc.museum.upenn.edu/epsd2/sux</a:t>
            </a:r>
            <a:r>
              <a:rPr lang="de-DE" sz="1800" dirty="0" smtClean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2106823" cy="136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78766" y="5562600"/>
            <a:ext cx="14360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 of </a:t>
            </a:r>
          </a:p>
          <a:p>
            <a:pPr algn="ctr"/>
            <a:r>
              <a:rPr lang="de-DE" sz="1800" dirty="0" smtClean="0"/>
              <a:t>lexical senses</a:t>
            </a:r>
          </a:p>
        </p:txBody>
      </p:sp>
      <p:cxnSp>
        <p:nvCxnSpPr>
          <p:cNvPr id="33" name="Straight Connector 32"/>
          <p:cNvCxnSpPr>
            <a:endCxn id="31" idx="1"/>
          </p:cNvCxnSpPr>
          <p:nvPr/>
        </p:nvCxnSpPr>
        <p:spPr>
          <a:xfrm>
            <a:off x="2057400" y="5715000"/>
            <a:ext cx="621366" cy="1707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1"/>
          </p:cNvCxnSpPr>
          <p:nvPr/>
        </p:nvCxnSpPr>
        <p:spPr>
          <a:xfrm>
            <a:off x="1371600" y="5800383"/>
            <a:ext cx="1307166" cy="8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1" idx="1"/>
          </p:cNvCxnSpPr>
          <p:nvPr/>
        </p:nvCxnSpPr>
        <p:spPr>
          <a:xfrm flipV="1">
            <a:off x="1828800" y="5885766"/>
            <a:ext cx="849966" cy="2102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1" idx="1"/>
          </p:cNvCxnSpPr>
          <p:nvPr/>
        </p:nvCxnSpPr>
        <p:spPr>
          <a:xfrm flipV="1">
            <a:off x="1828800" y="5885766"/>
            <a:ext cx="849966" cy="43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6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beyond lexical entries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787291" cy="45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5791200"/>
            <a:ext cx="3919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dirty="0">
                <a:hlinkClick r:id="rId3"/>
              </a:rPr>
              <a:t>http://www.cltl.nl/results/software/wordnettools</a:t>
            </a:r>
            <a:r>
              <a:rPr lang="de-DE" sz="1400" dirty="0" smtClean="0">
                <a:hlinkClick r:id="rId3"/>
              </a:rPr>
              <a:t>/</a:t>
            </a:r>
            <a:r>
              <a:rPr lang="de-DE" sz="1400" dirty="0" smtClean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5334000"/>
            <a:ext cx="45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5638800"/>
            <a:ext cx="6934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943600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769" y="6400800"/>
            <a:ext cx="40570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=&gt; corpus frequency for lexical concepts !</a:t>
            </a:r>
          </a:p>
        </p:txBody>
      </p:sp>
    </p:spTree>
    <p:extLst>
      <p:ext uri="{BB962C8B-B14F-4D97-AF65-F5344CB8AC3E}">
        <p14:creationId xmlns:p14="http://schemas.microsoft.com/office/powerpoint/2010/main" val="164878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minimum information: absolute frequency &amp; provenance, i.e. reference to source corpus (any URI)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52329" y="3997321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5537236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" y="6260068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4759321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/>
          <p:cNvCxnSpPr>
            <a:stCxn id="44" idx="3"/>
            <a:endCxn id="46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9" name="Straight Connector 48"/>
          <p:cNvCxnSpPr>
            <a:stCxn id="44" idx="1"/>
            <a:endCxn id="4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52" name="Elbow Connector 51"/>
          <p:cNvCxnSpPr>
            <a:stCxn id="37" idx="3"/>
            <a:endCxn id="44" idx="1"/>
          </p:cNvCxnSpPr>
          <p:nvPr/>
        </p:nvCxnSpPr>
        <p:spPr>
          <a:xfrm flipV="1">
            <a:off x="2577513" y="5347375"/>
            <a:ext cx="1418423" cy="1097359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36" idx="3"/>
            <a:endCxn id="44" idx="1"/>
          </p:cNvCxnSpPr>
          <p:nvPr/>
        </p:nvCxnSpPr>
        <p:spPr>
          <a:xfrm flipV="1">
            <a:off x="2576306" y="5347375"/>
            <a:ext cx="1419630" cy="374527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Elbow Connector 69"/>
          <p:cNvCxnSpPr>
            <a:stCxn id="35" idx="3"/>
            <a:endCxn id="44" idx="1"/>
          </p:cNvCxnSpPr>
          <p:nvPr/>
        </p:nvCxnSpPr>
        <p:spPr>
          <a:xfrm>
            <a:off x="2590800" y="4181987"/>
            <a:ext cx="1405136" cy="1165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Elbow Connector 72"/>
          <p:cNvCxnSpPr>
            <a:stCxn id="38" idx="3"/>
            <a:endCxn id="44" idx="1"/>
          </p:cNvCxnSpPr>
          <p:nvPr/>
        </p:nvCxnSpPr>
        <p:spPr>
          <a:xfrm>
            <a:off x="2598645" y="4943987"/>
            <a:ext cx="1397291" cy="4033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4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740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558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Corpus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ontolex:Element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ontolex:Form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ontolex:LexicalSense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ontolex:LexicalConcept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ontolex:LexicalEntry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Elbow Connector 10"/>
          <p:cNvCxnSpPr>
            <a:stCxn id="10" idx="3"/>
            <a:endCxn id="6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Elbow Connector 11"/>
          <p:cNvCxnSpPr>
            <a:stCxn id="10" idx="3"/>
            <a:endCxn id="7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Elbow Connector 12"/>
          <p:cNvCxnSpPr>
            <a:stCxn id="10" idx="3"/>
            <a:endCxn id="8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Elbow Connector 13"/>
          <p:cNvCxnSpPr>
            <a:stCxn id="10" idx="3"/>
            <a:endCxn id="9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CorpusFrequency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rdf:value: int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corpus/locus URI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dc:source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23" name="Elbow Connector 22"/>
          <p:cNvCxnSpPr>
            <a:stCxn id="5" idx="3"/>
            <a:endCxn id="15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everything in ontolex can be counted against a corpus</a:t>
            </a:r>
          </a:p>
          <a:p>
            <a:pPr lvl="1"/>
            <a:r>
              <a:rPr lang="de-DE" dirty="0" smtClean="0"/>
              <a:t>similarly for every subsequent piece of corpus information =&gt; generalization</a:t>
            </a:r>
          </a:p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721056" y="3657600"/>
            <a:ext cx="3975144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if not in the ontolex module, then introduce it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3200" y="542186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frequency</a:t>
            </a:r>
            <a:endParaRPr kumimoji="0" lang="de-DE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230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26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 smtClean="0"/>
              <a:t>long and vivid discussion in the </a:t>
            </a:r>
            <a:r>
              <a:rPr lang="de-DE" i="1" dirty="0" smtClean="0"/>
              <a:t>lexicog </a:t>
            </a:r>
            <a:r>
              <a:rPr lang="de-DE" dirty="0" smtClean="0"/>
              <a:t>model</a:t>
            </a:r>
          </a:p>
          <a:p>
            <a:pPr lvl="1"/>
            <a:r>
              <a:rPr lang="de-DE" dirty="0" smtClean="0"/>
              <a:t>Leiden f2f meeting: merge with module on corpus-related issues</a:t>
            </a:r>
          </a:p>
          <a:p>
            <a:r>
              <a:rPr lang="de-DE" dirty="0" smtClean="0"/>
              <a:t>based on two existing proposals</a:t>
            </a:r>
          </a:p>
          <a:p>
            <a:pPr lvl="1"/>
            <a:r>
              <a:rPr lang="de-DE" dirty="0" smtClean="0"/>
              <a:t>Khan and Boschetti (2018) and </a:t>
            </a:r>
            <a:r>
              <a:rPr lang="en-US" dirty="0" err="1"/>
              <a:t>Depuydt</a:t>
            </a:r>
            <a:r>
              <a:rPr lang="en-US" dirty="0"/>
              <a:t> and de Does (2018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focus on linking with an edition/corpus</a:t>
            </a:r>
          </a:p>
          <a:p>
            <a:pPr lvl="1"/>
            <a:r>
              <a:rPr lang="en-US" dirty="0" smtClean="0"/>
              <a:t>move “simple” lexicographic properties to </a:t>
            </a:r>
            <a:r>
              <a:rPr lang="en-US" dirty="0" err="1" smtClean="0"/>
              <a:t>lexinfo</a:t>
            </a:r>
            <a:endParaRPr lang="en-US" dirty="0" smtClean="0"/>
          </a:p>
          <a:p>
            <a:pPr lvl="1"/>
            <a:r>
              <a:rPr lang="en-US" dirty="0" smtClean="0"/>
              <a:t>support citations, but stay agnostic </a:t>
            </a:r>
            <a:r>
              <a:rPr lang="en-US" dirty="0" err="1" smtClean="0"/>
              <a:t>wrt</a:t>
            </a:r>
            <a:r>
              <a:rPr lang="en-US" dirty="0" smtClean="0"/>
              <a:t>. vocabulary for bibliography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2404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1676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ontolex:Element*</a:t>
            </a:r>
            <a:endParaRPr lang="de-DE" sz="18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93371" y="4601431"/>
            <a:ext cx="1581837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151571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5208" y="4007555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quotation: string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readingCertain: boolean****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 	i.e., D&amp;dD: lexcit:LexicalPhenomenon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 simplified: pointing to an anonymous superclass 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	something that contains a quotation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*** I would prefer not to prescribe nif properties in order to permit other means of cross-referencing, e.g., nif URIs, WebAnnotation selectors,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**** I would prefer to leave certainly etc. to lexinfo</a:t>
            </a:r>
            <a:endParaRPr lang="de-DE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6434" y="50876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896" y="5669050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2093371" y="4601431"/>
            <a:ext cx="1542525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16751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528696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2093371" y="3204865"/>
            <a:ext cx="1528531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743200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Locus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nif:beginIndex***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5812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locus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204865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7432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locusIn**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071451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367595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2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ontolex:Element*</a:t>
            </a:r>
            <a:endParaRPr lang="de-DE" sz="18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093371" y="3809365"/>
            <a:ext cx="1581837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Attestation***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hasContext: str(6*)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 	originally restricted to LexicalSense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 originally „isAttestedBy“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*** originally „LexicalAttestation“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**** I would prefer to leave </a:t>
            </a: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certainty </a:t>
            </a:r>
            <a:r>
              <a:rPr lang="de-DE" sz="1200" dirty="0">
                <a:solidFill>
                  <a:prstClr val="black"/>
                </a:solidFill>
                <a:latin typeface="Calibri"/>
                <a:cs typeface="+mn-cs"/>
              </a:rPr>
              <a:t>etc. to </a:t>
            </a: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lexinfo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***** originally „Work“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(6*) maybe rename such that that also context-free examples fit</a:t>
            </a:r>
            <a:endParaRPr lang="de-DE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attestation**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work URI</a:t>
            </a:r>
            <a:r>
              <a:rPr lang="de-DE" sz="1800" i="1" dirty="0" smtClean="0">
                <a:solidFill>
                  <a:prstClr val="black"/>
                </a:solidFill>
              </a:rPr>
              <a:t>*****</a:t>
            </a:r>
            <a:endParaRPr lang="de-DE" sz="1800" i="1" dirty="0">
              <a:solidFill>
                <a:prstClr val="black"/>
              </a:solidFill>
            </a:endParaRPr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foundIn(7*)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975" algn="l"/>
              </a:tabLs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(7*) I had dc:source at other occasions</a:t>
            </a:r>
            <a:endParaRPr lang="de-DE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makesAttestation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as in the other proposal, cito properties and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concepts are skipped, these are beyond the module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69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</a:t>
            </a:r>
            <a:r>
              <a:rPr lang="de-DE"/>
              <a:t>minimal </a:t>
            </a:r>
            <a:r>
              <a:rPr lang="de-DE" smtClean="0"/>
              <a:t>consensus (Nov 2018)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ontolex:Element</a:t>
            </a:r>
            <a:endParaRPr lang="de-DE" sz="18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170560" y="3941507"/>
            <a:ext cx="1697253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attestation***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Attestation*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dc:source (6*)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 D&amp;dD: Citation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 K&amp;B: hasContext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*** D&amp;dD: 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**** K&amp;B: inv of hasCitingEntity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5* D&amp;dD: implicit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prstClr val="black"/>
                </a:solidFill>
                <a:latin typeface="Calibri"/>
                <a:cs typeface="+mn-cs"/>
              </a:rPr>
              <a:t>6* D&amp;dD: inv of locusIn, K&amp;B: foundIn</a:t>
            </a:r>
            <a:endParaRPr lang="de-DE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170560" y="3945592"/>
            <a:ext cx="1460719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citation****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(5*)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3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add slides from Leiden freq and Leiden embeddings</a:t>
            </a:r>
          </a:p>
          <a:p>
            <a:r>
              <a:rPr lang="de-DE" dirty="0" smtClean="0"/>
              <a:t>create slides for attestations</a:t>
            </a:r>
          </a:p>
          <a:p>
            <a:r>
              <a:rPr lang="de-DE" dirty="0" smtClean="0"/>
              <a:t>check TTL inconsistencies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1699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ontolex:Element</a:t>
            </a:r>
            <a:endParaRPr lang="de-DE" sz="18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73516" y="941166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073516" y="941166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43819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0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Attestations: initial discussion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relate together entries, senses, </a:t>
            </a:r>
            <a:r>
              <a:rPr lang="en-US" dirty="0" err="1"/>
              <a:t>etc</a:t>
            </a:r>
            <a:r>
              <a:rPr lang="en-US" dirty="0"/>
              <a:t>, with any source that might manifest evidence of that use, e.g., a book, an inscription, a corpus; it is not simply a quotation as in Christian's model, although there should be </a:t>
            </a:r>
            <a:r>
              <a:rPr lang="en-US" dirty="0" err="1"/>
              <a:t>datatype</a:t>
            </a:r>
            <a:r>
              <a:rPr lang="en-US" dirty="0"/>
              <a:t> properties which link an attestation with its textual context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currently covered by </a:t>
            </a:r>
            <a:r>
              <a:rPr lang="en-US" i="1" dirty="0" err="1" smtClean="0"/>
              <a:t>dc:source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quotation</a:t>
            </a:r>
          </a:p>
          <a:p>
            <a:pPr lvl="1"/>
            <a:r>
              <a:rPr lang="en-US" dirty="0" smtClean="0"/>
              <a:t>the source is the </a:t>
            </a:r>
            <a:r>
              <a:rPr lang="en-US" i="1" dirty="0" err="1" smtClean="0"/>
              <a:t>dc:source</a:t>
            </a:r>
            <a:r>
              <a:rPr lang="en-US" i="1" dirty="0" smtClean="0"/>
              <a:t> </a:t>
            </a:r>
            <a:r>
              <a:rPr lang="en-US" dirty="0" smtClean="0"/>
              <a:t>element, the textual content is </a:t>
            </a:r>
            <a:r>
              <a:rPr lang="en-US" i="1" dirty="0" smtClean="0"/>
              <a:t>quotation</a:t>
            </a:r>
            <a:endParaRPr lang="en-US" dirty="0" smtClean="0"/>
          </a:p>
          <a:p>
            <a:pPr lvl="2"/>
            <a:r>
              <a:rPr lang="en-US" dirty="0" smtClean="0"/>
              <a:t>do we need a </a:t>
            </a:r>
            <a:r>
              <a:rPr lang="en-US" dirty="0" err="1" smtClean="0"/>
              <a:t>frac</a:t>
            </a:r>
            <a:r>
              <a:rPr lang="en-US" dirty="0" smtClean="0"/>
              <a:t>-specific source identifier?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36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Attestations: initial discussion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Fahad (May 15, 2019)</a:t>
            </a:r>
          </a:p>
          <a:p>
            <a:pPr lvl="1"/>
            <a:r>
              <a:rPr lang="en-US" dirty="0"/>
              <a:t> I see an attestation as evidence of the use of some linguistic element or convention and therefore attestations </a:t>
            </a:r>
            <a:r>
              <a:rPr lang="en-US" dirty="0">
                <a:solidFill>
                  <a:schemeClr val="accent1"/>
                </a:solidFill>
              </a:rPr>
              <a:t>relate </a:t>
            </a:r>
            <a:r>
              <a:rPr lang="en-US" dirty="0"/>
              <a:t>together entries, senses,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with any source </a:t>
            </a:r>
            <a:r>
              <a:rPr lang="en-US" dirty="0"/>
              <a:t>that might manifest evidence of that use, e.g., a book, an inscription, a corpus; it is not simply a quotation as in Christian's model, although there should be </a:t>
            </a:r>
            <a:r>
              <a:rPr lang="en-US" dirty="0" err="1"/>
              <a:t>datatype</a:t>
            </a:r>
            <a:r>
              <a:rPr lang="en-US" dirty="0"/>
              <a:t> properties which </a:t>
            </a:r>
            <a:r>
              <a:rPr lang="en-US" dirty="0">
                <a:solidFill>
                  <a:schemeClr val="accent2"/>
                </a:solidFill>
              </a:rPr>
              <a:t>link</a:t>
            </a:r>
            <a:r>
              <a:rPr lang="en-US" dirty="0"/>
              <a:t> an attestation </a:t>
            </a:r>
            <a:r>
              <a:rPr lang="en-US" dirty="0">
                <a:solidFill>
                  <a:schemeClr val="accent2"/>
                </a:solidFill>
              </a:rPr>
              <a:t>with its textual context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7081" y="5163821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ontolex:Element</a:t>
            </a:r>
            <a:endParaRPr lang="de-DE" sz="18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073516" y="5348487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0700" y="4982684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0769" y="5028009"/>
            <a:ext cx="178395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 smtClean="0">
                <a:solidFill>
                  <a:schemeClr val="accent2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554719" y="5348371"/>
            <a:ext cx="162486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3108" y="49681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 smtClean="0">
                <a:solidFill>
                  <a:schemeClr val="accent1"/>
                </a:solidFill>
                <a:latin typeface="Calibri"/>
                <a:cs typeface="+mn-cs"/>
              </a:rPr>
              <a:t>dc:source</a:t>
            </a:r>
            <a:endParaRPr lang="de-DE" sz="1800" b="1" dirty="0">
              <a:solidFill>
                <a:schemeClr val="accent1"/>
              </a:solidFill>
              <a:latin typeface="Calibri"/>
              <a:cs typeface="+mn-cs"/>
            </a:endParaRP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770769" y="5351175"/>
            <a:ext cx="178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34235" y="6057528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073516" y="5348487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7281" y="6336268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451537" y="5674340"/>
            <a:ext cx="21120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5867400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9583" y="5163705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5562600"/>
            <a:ext cx="21336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1"/>
                </a:solidFill>
              </a:rPr>
              <a:t>link to textual </a:t>
            </a:r>
          </a:p>
          <a:p>
            <a:pPr algn="ctr"/>
            <a:r>
              <a:rPr lang="de-DE" sz="1800" dirty="0" smtClean="0">
                <a:solidFill>
                  <a:schemeClr val="accent1"/>
                </a:solidFill>
              </a:rPr>
              <a:t>content </a:t>
            </a:r>
            <a:r>
              <a:rPr lang="de-DE" sz="1800" dirty="0" smtClean="0">
                <a:solidFill>
                  <a:schemeClr val="accent1"/>
                </a:solidFill>
              </a:rPr>
              <a:t>(rename?)</a:t>
            </a:r>
            <a:endParaRPr lang="de-DE" sz="1800" dirty="0" smtClean="0">
              <a:solidFill>
                <a:schemeClr val="accent1"/>
              </a:solidFill>
            </a:endParaRPr>
          </a:p>
        </p:txBody>
      </p:sp>
      <p:cxnSp>
        <p:nvCxnSpPr>
          <p:cNvPr id="20" name="Elbow Connector 19"/>
          <p:cNvCxnSpPr>
            <a:stCxn id="10" idx="2"/>
            <a:endCxn id="18" idx="1"/>
          </p:cNvCxnSpPr>
          <p:nvPr/>
        </p:nvCxnSpPr>
        <p:spPr>
          <a:xfrm rot="16200000" flipH="1">
            <a:off x="6425137" y="5300503"/>
            <a:ext cx="548318" cy="62220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8018" y="6172200"/>
            <a:ext cx="90858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accent2"/>
                </a:solidFill>
              </a:rPr>
              <a:t>textual </a:t>
            </a:r>
            <a:endParaRPr lang="de-DE" sz="1800" dirty="0">
              <a:solidFill>
                <a:schemeClr val="accent2"/>
              </a:solidFill>
            </a:endParaRPr>
          </a:p>
          <a:p>
            <a:pPr algn="ctr"/>
            <a:r>
              <a:rPr lang="de-DE" sz="1800" dirty="0" smtClean="0">
                <a:solidFill>
                  <a:schemeClr val="accent2"/>
                </a:solidFill>
              </a:rPr>
              <a:t>content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57800" y="5410200"/>
            <a:ext cx="296919" cy="26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Elbow Connector 24"/>
          <p:cNvCxnSpPr>
            <a:stCxn id="23" idx="3"/>
            <a:endCxn id="21" idx="1"/>
          </p:cNvCxnSpPr>
          <p:nvPr/>
        </p:nvCxnSpPr>
        <p:spPr>
          <a:xfrm>
            <a:off x="5554719" y="5542270"/>
            <a:ext cx="623299" cy="9530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1472" y="5943600"/>
            <a:ext cx="106772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well, we </a:t>
            </a:r>
          </a:p>
          <a:p>
            <a:pPr algn="ctr"/>
            <a:r>
              <a:rPr lang="de-DE" sz="1800" dirty="0" smtClean="0"/>
              <a:t>have that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28267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Attestations: initial discussion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Fahad (May 15, 2019)</a:t>
            </a:r>
          </a:p>
          <a:p>
            <a:pPr lvl="1"/>
            <a:r>
              <a:rPr lang="en-US" sz="2400" dirty="0"/>
              <a:t>uncertainty levels to attestations and in certain cases might actually be referring to a conjectural, reconstructed text; in other cases a legacy resource might actually be incorrect in regarding a certain source as attest and it would be useful to be able to annotate; we should make provision for this</a:t>
            </a:r>
            <a:r>
              <a:rPr lang="en-US" sz="2400" dirty="0" smtClean="0"/>
              <a:t>;</a:t>
            </a:r>
          </a:p>
          <a:p>
            <a:r>
              <a:rPr lang="de-DE" dirty="0" smtClean="0"/>
              <a:t>not specific to attestations =&gt; lexinfo (&amp; provo)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 smtClean="0"/>
              <a:t>eluku</a:t>
            </a:r>
            <a:r>
              <a:rPr lang="de-DE" dirty="0" smtClean="0"/>
              <a:t> ‘offered (?)‘ 		(uncertain sense)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 smtClean="0"/>
              <a:t>lemais</a:t>
            </a:r>
            <a:r>
              <a:rPr lang="de-DE" dirty="0" smtClean="0"/>
              <a:t> ‘Lemai‘, THEO (?) 	(uncertain POS)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b="1" dirty="0" smtClean="0"/>
              <a:t>ti[–</a:t>
            </a:r>
            <a:r>
              <a:rPr lang="de-DE" b="1" dirty="0"/>
              <a:t> </a:t>
            </a:r>
            <a:r>
              <a:rPr lang="de-DE" b="1" dirty="0" smtClean="0"/>
              <a:t>–</a:t>
            </a:r>
            <a:r>
              <a:rPr lang="de-DE" b="1" dirty="0"/>
              <a:t> </a:t>
            </a:r>
            <a:r>
              <a:rPr lang="de-DE" b="1" dirty="0" smtClean="0"/>
              <a:t>–] </a:t>
            </a:r>
            <a:r>
              <a:rPr lang="de-DE" dirty="0" smtClean="0"/>
              <a:t>‘?‘			(defective form)</a:t>
            </a:r>
          </a:p>
          <a:p>
            <a:pPr marL="858837" lvl="1" indent="-514350">
              <a:buFont typeface="+mj-lt"/>
              <a:buAutoNum type="arabicPeriod"/>
            </a:pPr>
            <a:r>
              <a:rPr lang="de-DE" dirty="0" smtClean="0"/>
              <a:t>got. </a:t>
            </a:r>
            <a:r>
              <a:rPr lang="de-DE" i="1" dirty="0" smtClean="0"/>
              <a:t>raíhts</a:t>
            </a:r>
            <a:r>
              <a:rPr lang="de-DE" dirty="0" smtClean="0"/>
              <a:t>, aisl. </a:t>
            </a:r>
            <a:r>
              <a:rPr lang="de-DE" i="1" dirty="0" smtClean="0"/>
              <a:t>réttr</a:t>
            </a:r>
            <a:r>
              <a:rPr lang="de-DE" dirty="0" smtClean="0"/>
              <a:t>, ags. </a:t>
            </a:r>
            <a:r>
              <a:rPr lang="de-DE" i="1" dirty="0" smtClean="0"/>
              <a:t>riht</a:t>
            </a:r>
            <a:r>
              <a:rPr lang="de-DE" dirty="0" smtClean="0"/>
              <a:t>, as. ahd. </a:t>
            </a:r>
            <a:r>
              <a:rPr lang="de-DE" i="1" dirty="0" smtClean="0"/>
              <a:t>reht ... </a:t>
            </a:r>
            <a:r>
              <a:rPr lang="de-DE" dirty="0" smtClean="0"/>
              <a:t>(= kelt. *</a:t>
            </a:r>
            <a:r>
              <a:rPr lang="de-DE" i="1" dirty="0" smtClean="0"/>
              <a:t>rektu- ...</a:t>
            </a:r>
            <a:r>
              <a:rPr lang="de-DE" dirty="0" smtClean="0"/>
              <a:t>)		(reconstructed lexeme)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2025" y="6472535"/>
            <a:ext cx="755796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1" algn="ctr"/>
            <a:r>
              <a:rPr lang="de-DE" sz="1200" dirty="0" smtClean="0"/>
              <a:t>(examples 1-3 from Wallace </a:t>
            </a:r>
            <a:r>
              <a:rPr lang="de-DE" sz="1200" dirty="0"/>
              <a:t>2008. </a:t>
            </a:r>
            <a:r>
              <a:rPr lang="de-DE" sz="1200" i="1" dirty="0"/>
              <a:t>Zikh Rasna. A Manual of the Etruscan Language and Inscriptions</a:t>
            </a:r>
            <a:r>
              <a:rPr lang="de-DE" sz="1200" dirty="0"/>
              <a:t>, Beech Stave </a:t>
            </a:r>
            <a:r>
              <a:rPr lang="de-DE" sz="1200" dirty="0" smtClean="0"/>
              <a:t>Press,</a:t>
            </a:r>
          </a:p>
          <a:p>
            <a:pPr marL="0" lvl="1" algn="ctr"/>
            <a:r>
              <a:rPr lang="de-DE" sz="1200" dirty="0" smtClean="0"/>
              <a:t>example 4 </a:t>
            </a:r>
            <a:r>
              <a:rPr lang="de-DE" sz="1200" dirty="0"/>
              <a:t>from Pokorny, J. (1969). Indogermanisches etymologisches </a:t>
            </a:r>
            <a:r>
              <a:rPr lang="de-DE" sz="1200" dirty="0" smtClean="0"/>
              <a:t>Wörterbuch </a:t>
            </a:r>
            <a:r>
              <a:rPr lang="de-DE" sz="1200" dirty="0"/>
              <a:t>(Vol. 2). </a:t>
            </a:r>
            <a:r>
              <a:rPr lang="de-DE" sz="1200" dirty="0" smtClean="0"/>
              <a:t>Francke, entry 1589)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3375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Attestations: initial discussion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de-DE" dirty="0"/>
              <a:t>Fahad (May 15, 2019)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citations</a:t>
            </a:r>
            <a:r>
              <a:rPr lang="en-US" dirty="0" smtClean="0"/>
              <a:t> </a:t>
            </a:r>
            <a:r>
              <a:rPr lang="en-US" dirty="0"/>
              <a:t>are (speech) acts which can't be correct or incorrect, they're either successful or unsuccessful, </a:t>
            </a:r>
            <a:r>
              <a:rPr lang="en-US" dirty="0">
                <a:solidFill>
                  <a:schemeClr val="accent2"/>
                </a:solidFill>
              </a:rPr>
              <a:t>they should be related to attestations</a:t>
            </a:r>
            <a:r>
              <a:rPr lang="en-US" dirty="0"/>
              <a:t>, because a lexical entry will often *cite* a book in order to specify an attestation (but this is far from the only way citations can be used in a lexical entry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438" y="524121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ontolex:Element</a:t>
            </a:r>
            <a:endParaRPr lang="de-DE" sz="18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5" idx="3"/>
            <a:endCxn id="8" idx="1"/>
          </p:cNvCxnSpPr>
          <p:nvPr/>
        </p:nvCxnSpPr>
        <p:spPr>
          <a:xfrm>
            <a:off x="2244873" y="5425878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2057" y="5060075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attestation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2126" y="5105400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Attestation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quotation: string</a:t>
            </a:r>
          </a:p>
        </p:txBody>
      </p:sp>
      <p:cxnSp>
        <p:nvCxnSpPr>
          <p:cNvPr id="9" name="Elbow Connector 8"/>
          <p:cNvCxnSpPr>
            <a:stCxn id="8" idx="3"/>
            <a:endCxn id="17" idx="1"/>
          </p:cNvCxnSpPr>
          <p:nvPr/>
        </p:nvCxnSpPr>
        <p:spPr>
          <a:xfrm flipV="1">
            <a:off x="5691836" y="5425762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4465" y="5045507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dc:source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3942126" y="5428566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05592" y="6134919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i="1" dirty="0" smtClean="0">
                <a:solidFill>
                  <a:prstClr val="black"/>
                </a:solidFill>
              </a:rPr>
              <a:t>Citation</a:t>
            </a: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244873" y="5425878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8638" y="6413659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  <a:latin typeface="Calibri"/>
                <a:cs typeface="+mn-cs"/>
              </a:rPr>
              <a:t>citation</a:t>
            </a:r>
            <a:endParaRPr lang="de-DE" sz="1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5" name="Elbow Connector 14"/>
          <p:cNvCxnSpPr>
            <a:stCxn id="12" idx="3"/>
            <a:endCxn id="8" idx="2"/>
          </p:cNvCxnSpPr>
          <p:nvPr/>
        </p:nvCxnSpPr>
        <p:spPr>
          <a:xfrm flipV="1">
            <a:off x="4622894" y="5751731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338" y="5848628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schemeClr val="accent2"/>
                </a:solidFill>
                <a:latin typeface="Calibri"/>
                <a:cs typeface="+mn-cs"/>
              </a:rPr>
              <a:t>makes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schemeClr val="accent2"/>
                </a:solidFill>
                <a:latin typeface="Calibri"/>
                <a:cs typeface="+mn-cs"/>
              </a:rPr>
              <a:t>Attestation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0940" y="5241096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locus URI</a:t>
            </a:r>
            <a:endParaRPr lang="de-DE" sz="1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9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 related distributional resources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215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r>
              <a:rPr lang="de-DE" dirty="0" smtClean="0"/>
              <a:t>in a broader sense: incl. bags of words, etc.</a:t>
            </a:r>
          </a:p>
          <a:p>
            <a:pPr lvl="1"/>
            <a:r>
              <a:rPr lang="de-DE" dirty="0" smtClean="0"/>
              <a:t>if representable as a vector</a:t>
            </a:r>
          </a:p>
          <a:p>
            <a:r>
              <a:rPr lang="de-DE" dirty="0"/>
              <a:t>w</a:t>
            </a:r>
            <a:r>
              <a:rPr lang="de-DE" dirty="0" smtClean="0"/>
              <a:t>hy?</a:t>
            </a:r>
          </a:p>
          <a:p>
            <a:pPr lvl="1"/>
            <a:r>
              <a:rPr lang="de-DE" dirty="0" smtClean="0"/>
              <a:t>most important data structure in distributional semantics, often laborsome to replicate</a:t>
            </a:r>
          </a:p>
          <a:p>
            <a:pPr lvl="2">
              <a:buFont typeface="Symbol" pitchFamily="18" charset="2"/>
              <a:buChar char="Þ"/>
            </a:pPr>
            <a:r>
              <a:rPr lang="de-DE" dirty="0" smtClean="0"/>
              <a:t>reuse encouraged</a:t>
            </a:r>
          </a:p>
          <a:p>
            <a:pPr lvl="1"/>
            <a:r>
              <a:rPr lang="de-DE" dirty="0" smtClean="0"/>
              <a:t>applicable to form, lexeme, sense,* concept*</a:t>
            </a:r>
          </a:p>
          <a:p>
            <a:pPr lvl="2"/>
            <a:r>
              <a:rPr lang="de-DE" dirty="0" smtClean="0"/>
              <a:t>but detached from their definition</a:t>
            </a:r>
          </a:p>
          <a:p>
            <a:pPr lvl="1"/>
            <a:r>
              <a:rPr lang="de-DE" dirty="0" smtClean="0"/>
              <a:t>often distributed as CSV files =&gt; vocabulary for CSV2RDF rendering</a:t>
            </a:r>
          </a:p>
          <a:p>
            <a:pPr lvl="2"/>
            <a:r>
              <a:rPr lang="de-DE" dirty="0" smtClean="0"/>
              <a:t>nobody expects embeddings to be distributed in Turtle ;)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375" y="6519446"/>
            <a:ext cx="860274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dirty="0" smtClean="0"/>
              <a:t>* cf. Rothe &amp; Schütze (2015), AutoExtend, for embedding induction over WordNet senses and synsets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521495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Embeddings: Word vectors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uncompressed form of embedding</a:t>
            </a:r>
          </a:p>
          <a:p>
            <a:pPr lvl="1"/>
            <a:r>
              <a:rPr lang="en-US" dirty="0" smtClean="0"/>
              <a:t>based on a </a:t>
            </a:r>
            <a:r>
              <a:rPr lang="en-US" dirty="0"/>
              <a:t>reference list of vocabulary items, where every reference word is associated with a fixed position, e.g., </a:t>
            </a:r>
            <a:r>
              <a:rPr lang="en-US" i="1" dirty="0"/>
              <a:t>ship</a:t>
            </a:r>
            <a:r>
              <a:rPr lang="en-US" dirty="0"/>
              <a:t> with position 1, </a:t>
            </a:r>
            <a:r>
              <a:rPr lang="en-US" i="1" dirty="0"/>
              <a:t>ocean</a:t>
            </a:r>
            <a:r>
              <a:rPr lang="en-US" dirty="0"/>
              <a:t> with 2, </a:t>
            </a:r>
            <a:r>
              <a:rPr lang="en-US" i="1" dirty="0"/>
              <a:t>sky</a:t>
            </a:r>
            <a:r>
              <a:rPr lang="en-US" dirty="0"/>
              <a:t> with 3, etc. </a:t>
            </a:r>
            <a:endParaRPr lang="en-US" dirty="0" smtClean="0"/>
          </a:p>
          <a:p>
            <a:r>
              <a:rPr lang="en-US" dirty="0" smtClean="0"/>
              <a:t>Sample corpus for </a:t>
            </a:r>
            <a:r>
              <a:rPr lang="en-US" i="1" dirty="0" err="1" smtClean="0"/>
              <a:t>frak</a:t>
            </a:r>
            <a:r>
              <a:rPr lang="en-US" i="1" dirty="0" smtClean="0"/>
              <a:t> </a:t>
            </a:r>
            <a:r>
              <a:rPr lang="en-US" dirty="0" smtClean="0"/>
              <a:t>(from </a:t>
            </a:r>
            <a:r>
              <a:rPr lang="en-US" dirty="0" err="1" smtClean="0"/>
              <a:t>Wikiquote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6591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67400"/>
            <a:ext cx="8915400" cy="29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248400"/>
            <a:ext cx="3124200" cy="2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085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Word vectors can be compressed</a:t>
            </a:r>
          </a:p>
          <a:p>
            <a:pPr lvl="1"/>
            <a:r>
              <a:rPr lang="de-DE" dirty="0" smtClean="0"/>
              <a:t>using statistical (e.g., PCA) or neural methods (e.g., Autoencoder)</a:t>
            </a:r>
          </a:p>
          <a:p>
            <a:pPr lvl="1"/>
            <a:r>
              <a:rPr lang="de-DE" dirty="0" smtClean="0"/>
              <a:t>dimensions are usually no longer interpretable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1417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Distributional associations: Collocations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 (Wortschatz Leipzig)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2840190"/>
            <a:ext cx="3528392" cy="10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5200228"/>
            <a:ext cx="73469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/>
        </p:blipFill>
        <p:spPr bwMode="auto">
          <a:xfrm>
            <a:off x="1045446" y="3933056"/>
            <a:ext cx="4056166" cy="110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2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Towards an Ontolex-Lemon module for</a:t>
            </a:r>
            <a:br>
              <a:rPr lang="de-DE" dirty="0" smtClean="0"/>
            </a:br>
            <a:r>
              <a:rPr lang="de-DE" dirty="0" smtClean="0"/>
              <a:t>Frequency, Attestations and Corpus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FrAC</a:t>
            </a:r>
          </a:p>
          <a:p>
            <a:pPr lvl="1"/>
            <a:r>
              <a:rPr lang="de-DE" dirty="0" smtClean="0"/>
              <a:t>Frequency</a:t>
            </a:r>
          </a:p>
          <a:p>
            <a:pPr lvl="1"/>
            <a:r>
              <a:rPr lang="de-DE" dirty="0" smtClean="0"/>
              <a:t>Attestations</a:t>
            </a:r>
          </a:p>
          <a:p>
            <a:pPr lvl="1"/>
            <a:r>
              <a:rPr lang="de-DE" dirty="0" smtClean="0"/>
              <a:t>Corpus(-derived) Information</a:t>
            </a:r>
          </a:p>
          <a:p>
            <a:pPr lvl="2"/>
            <a:r>
              <a:rPr lang="de-DE" dirty="0" smtClean="0"/>
              <a:t>Collocations</a:t>
            </a:r>
          </a:p>
          <a:p>
            <a:pPr lvl="2"/>
            <a:r>
              <a:rPr lang="de-DE" dirty="0" smtClean="0"/>
              <a:t>(distributional) Similarity</a:t>
            </a:r>
          </a:p>
          <a:p>
            <a:pPr lvl="2"/>
            <a:r>
              <a:rPr lang="de-DE" dirty="0" smtClean="0"/>
              <a:t>Embeddings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88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Distributional associations: Collocations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 (Wortschatz Leipzig)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2840190"/>
            <a:ext cx="3528392" cy="10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5200228"/>
            <a:ext cx="73469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/>
        </p:blipFill>
        <p:spPr bwMode="auto">
          <a:xfrm>
            <a:off x="1045446" y="3933056"/>
            <a:ext cx="4056166" cy="110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80112" y="2708920"/>
            <a:ext cx="2047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lexical entry </a:t>
            </a:r>
            <a:r>
              <a:rPr lang="de-DE" sz="1800" i="1" dirty="0" smtClean="0">
                <a:solidFill>
                  <a:prstClr val="black"/>
                </a:solidFill>
              </a:rPr>
              <a:t>Wasser</a:t>
            </a:r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6494" y="3284984"/>
            <a:ext cx="19511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form and grammar</a:t>
            </a:r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3153" y="4355812"/>
            <a:ext cx="16542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lexical concepts</a:t>
            </a:r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5816" y="3297396"/>
            <a:ext cx="2088232" cy="1058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total lemma frequency, rank and derived scores</a:t>
            </a:r>
            <a:endParaRPr lang="de-DE" sz="1800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2987824" y="3140968"/>
            <a:ext cx="972108" cy="1564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06043" y="5085184"/>
            <a:ext cx="3400230" cy="6005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smtClean="0">
                <a:solidFill>
                  <a:prstClr val="black"/>
                </a:solidFill>
              </a:rPr>
              <a:t>relative frequency of collocates</a:t>
            </a:r>
            <a:endParaRPr lang="de-DE" sz="1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0903" y="4267200"/>
            <a:ext cx="21084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&lt;= CorpusFrequency</a:t>
            </a:r>
            <a:endParaRPr lang="de-DE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88832" y="5562600"/>
            <a:ext cx="266098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opaque aggregate score(s)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6255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83182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co-occurrence information</a:t>
            </a:r>
          </a:p>
          <a:p>
            <a:pPr lvl="1"/>
            <a:r>
              <a:rPr lang="de-DE" dirty="0" smtClean="0"/>
              <a:t>e.g., programmatically, from SketchEngine</a:t>
            </a:r>
          </a:p>
          <a:p>
            <a:pPr lvl="1"/>
            <a:r>
              <a:rPr lang="de-DE" dirty="0" smtClean="0"/>
              <a:t>cf. automatically created collocation bases, e.g., Wortschatz (underlying corpus not available)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296306"/>
            <a:ext cx="5426075" cy="464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2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87481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 / Open Annotation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W3C Open Annotation Community Group</a:t>
            </a:r>
          </a:p>
          <a:p>
            <a:pPr lvl="1"/>
            <a:r>
              <a:rPr lang="de-DE" sz="2400" dirty="0">
                <a:hlinkClick r:id="rId2"/>
              </a:rPr>
              <a:t>https://www.w3.org/community/openannotation</a:t>
            </a:r>
            <a:r>
              <a:rPr lang="de-DE" sz="2400" dirty="0" smtClean="0">
                <a:hlinkClick r:id="rId2"/>
              </a:rPr>
              <a:t>/</a:t>
            </a:r>
            <a:endParaRPr lang="de-DE" sz="2400" dirty="0" smtClean="0"/>
          </a:p>
          <a:p>
            <a:pPr lvl="1"/>
            <a:r>
              <a:rPr lang="de-DE" sz="2400" dirty="0" smtClean="0"/>
              <a:t>2012-2014</a:t>
            </a:r>
          </a:p>
          <a:p>
            <a:pPr lvl="2"/>
            <a:r>
              <a:rPr lang="de-DE" sz="2000" dirty="0" smtClean="0"/>
              <a:t>mostly driven by bioinformatics, but generic formalism for annotating web content</a:t>
            </a:r>
          </a:p>
          <a:p>
            <a:r>
              <a:rPr lang="de-DE" sz="2800" dirty="0" smtClean="0"/>
              <a:t>Web Annotation (W3C recommendations, Feb 2017)</a:t>
            </a:r>
          </a:p>
          <a:p>
            <a:pPr lvl="1"/>
            <a:r>
              <a:rPr lang="de-DE" sz="2400" dirty="0"/>
              <a:t>Data </a:t>
            </a:r>
            <a:r>
              <a:rPr lang="de-DE" sz="2400" dirty="0" smtClean="0"/>
              <a:t>Model: 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www.w3.org/TR/annotation-model</a:t>
            </a:r>
            <a:endParaRPr lang="de-DE" sz="2400" dirty="0" smtClean="0"/>
          </a:p>
          <a:p>
            <a:pPr lvl="2"/>
            <a:r>
              <a:rPr lang="de-DE" sz="2000" dirty="0" smtClean="0"/>
              <a:t>general description</a:t>
            </a:r>
          </a:p>
          <a:p>
            <a:pPr lvl="1"/>
            <a:r>
              <a:rPr lang="de-DE" sz="2400" dirty="0" smtClean="0"/>
              <a:t>Vocabulary: </a:t>
            </a:r>
            <a:r>
              <a:rPr lang="de-DE" sz="2400" dirty="0" smtClean="0">
                <a:hlinkClick r:id="rId4"/>
              </a:rPr>
              <a:t>https</a:t>
            </a:r>
            <a:r>
              <a:rPr lang="de-DE" sz="2400" dirty="0">
                <a:hlinkClick r:id="rId4"/>
              </a:rPr>
              <a:t>://</a:t>
            </a:r>
            <a:r>
              <a:rPr lang="de-DE" sz="2400" dirty="0" smtClean="0">
                <a:hlinkClick r:id="rId4"/>
              </a:rPr>
              <a:t>www.w3.org/TR/annotation-vocab</a:t>
            </a:r>
            <a:endParaRPr lang="de-DE" sz="2400" dirty="0" smtClean="0"/>
          </a:p>
          <a:p>
            <a:pPr lvl="2"/>
            <a:r>
              <a:rPr lang="de-DE" sz="2000" dirty="0"/>
              <a:t>o</a:t>
            </a:r>
            <a:r>
              <a:rPr lang="de-DE" sz="2000" dirty="0" smtClean="0"/>
              <a:t>ntology</a:t>
            </a:r>
          </a:p>
          <a:p>
            <a:pPr lvl="1"/>
            <a:r>
              <a:rPr lang="de-DE" sz="2400" dirty="0" smtClean="0"/>
              <a:t>Protocol</a:t>
            </a:r>
            <a:r>
              <a:rPr lang="de-DE" sz="2400" dirty="0"/>
              <a:t>: </a:t>
            </a:r>
            <a:r>
              <a:rPr lang="de-DE" sz="2400" dirty="0">
                <a:hlinkClick r:id="rId5"/>
              </a:rPr>
              <a:t>https://</a:t>
            </a:r>
            <a:r>
              <a:rPr lang="de-DE" sz="2400" dirty="0" smtClean="0">
                <a:hlinkClick r:id="rId5"/>
              </a:rPr>
              <a:t>www.w3.org/TR/annotation-protocol</a:t>
            </a:r>
            <a:endParaRPr lang="de-DE" sz="2400" dirty="0" smtClean="0"/>
          </a:p>
          <a:p>
            <a:pPr lvl="2"/>
            <a:r>
              <a:rPr lang="de-DE" sz="1600" dirty="0" smtClean="0"/>
              <a:t>retrieving and manipulating annotations</a:t>
            </a:r>
          </a:p>
          <a:p>
            <a:pPr lvl="2"/>
            <a:r>
              <a:rPr lang="de-DE" sz="1600" dirty="0"/>
              <a:t>serialization: </a:t>
            </a:r>
            <a:r>
              <a:rPr lang="de-DE" sz="1600" i="1" dirty="0"/>
              <a:t>must </a:t>
            </a:r>
            <a:r>
              <a:rPr lang="de-DE" sz="1600" dirty="0"/>
              <a:t>JSON-LD, </a:t>
            </a:r>
            <a:r>
              <a:rPr lang="de-DE" sz="1600" i="1" dirty="0"/>
              <a:t>should </a:t>
            </a:r>
            <a:r>
              <a:rPr lang="de-DE" sz="1600" dirty="0"/>
              <a:t>Turtle, </a:t>
            </a:r>
            <a:r>
              <a:rPr lang="de-DE" sz="1600" i="1" dirty="0"/>
              <a:t>may </a:t>
            </a:r>
            <a:r>
              <a:rPr lang="de-DE" sz="1600" dirty="0"/>
              <a:t>provide other RDF </a:t>
            </a:r>
            <a:r>
              <a:rPr lang="de-DE" sz="1600" dirty="0" smtClean="0"/>
              <a:t>serializations</a:t>
            </a:r>
            <a:endParaRPr lang="de-D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773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Annotation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96728" y="7563959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990600"/>
            <a:ext cx="3983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02126" y="2632227"/>
            <a:ext cx="1824859" cy="52322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Annotation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640656"/>
            <a:ext cx="1788695" cy="52322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49" y="7540647"/>
            <a:ext cx="19548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TextualBody</a:t>
            </a:r>
          </a:p>
        </p:txBody>
      </p:sp>
      <p:sp>
        <p:nvSpPr>
          <p:cNvPr id="18" name="Oval 17"/>
          <p:cNvSpPr/>
          <p:nvPr/>
        </p:nvSpPr>
        <p:spPr>
          <a:xfrm>
            <a:off x="7171324" y="2218217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6" idx="3"/>
            <a:endCxn id="18" idx="2"/>
          </p:cNvCxnSpPr>
          <p:nvPr/>
        </p:nvCxnSpPr>
        <p:spPr>
          <a:xfrm flipV="1">
            <a:off x="5726985" y="2479827"/>
            <a:ext cx="1444339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3394" y="2079248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5990" y="2069068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Oval 31"/>
          <p:cNvSpPr/>
          <p:nvPr/>
        </p:nvSpPr>
        <p:spPr>
          <a:xfrm>
            <a:off x="7171324" y="3285017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6" idx="3"/>
            <a:endCxn id="32" idx="2"/>
          </p:cNvCxnSpPr>
          <p:nvPr/>
        </p:nvCxnSpPr>
        <p:spPr>
          <a:xfrm>
            <a:off x="5726985" y="2893837"/>
            <a:ext cx="1444339" cy="6527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5235" y="2841248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38" name="Straight Arrow Connector 37"/>
          <p:cNvCxnSpPr>
            <a:stCxn id="6" idx="1"/>
            <a:endCxn id="11" idx="3"/>
          </p:cNvCxnSpPr>
          <p:nvPr/>
        </p:nvCxnSpPr>
        <p:spPr>
          <a:xfrm flipH="1">
            <a:off x="2093495" y="2893837"/>
            <a:ext cx="1808631" cy="84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2036" y="2471916"/>
            <a:ext cx="13686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motivatedBy</a:t>
            </a:r>
          </a:p>
        </p:txBody>
      </p:sp>
      <p:sp>
        <p:nvSpPr>
          <p:cNvPr id="40" name="Oval 39"/>
          <p:cNvSpPr/>
          <p:nvPr/>
        </p:nvSpPr>
        <p:spPr>
          <a:xfrm>
            <a:off x="5101390" y="3743980"/>
            <a:ext cx="1780171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Arrow Connector 41"/>
          <p:cNvCxnSpPr>
            <a:stCxn id="6" idx="2"/>
            <a:endCxn id="40" idx="0"/>
          </p:cNvCxnSpPr>
          <p:nvPr/>
        </p:nvCxnSpPr>
        <p:spPr>
          <a:xfrm>
            <a:off x="4814556" y="3155447"/>
            <a:ext cx="1176920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9887" y="3270881"/>
            <a:ext cx="1142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809" y="3285017"/>
            <a:ext cx="11773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dc:created</a:t>
            </a:r>
          </a:p>
        </p:txBody>
      </p:sp>
      <p:sp>
        <p:nvSpPr>
          <p:cNvPr id="45" name="Oval 44"/>
          <p:cNvSpPr/>
          <p:nvPr/>
        </p:nvSpPr>
        <p:spPr>
          <a:xfrm>
            <a:off x="2573022" y="3743980"/>
            <a:ext cx="2261685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xsd:dateTime</a:t>
            </a:r>
            <a:endParaRPr lang="de-DE" sz="1800" dirty="0"/>
          </a:p>
        </p:txBody>
      </p:sp>
      <p:cxnSp>
        <p:nvCxnSpPr>
          <p:cNvPr id="47" name="Straight Arrow Connector 46"/>
          <p:cNvCxnSpPr>
            <a:stCxn id="6" idx="2"/>
            <a:endCxn id="45" idx="0"/>
          </p:cNvCxnSpPr>
          <p:nvPr/>
        </p:nvCxnSpPr>
        <p:spPr>
          <a:xfrm flipH="1">
            <a:off x="3703865" y="3155447"/>
            <a:ext cx="1110691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88414" y="520972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88414" y="566692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36014" y="4764189"/>
            <a:ext cx="15599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recommended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1895" y="5297589"/>
            <a:ext cx="9881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required</a:t>
            </a:r>
          </a:p>
        </p:txBody>
      </p:sp>
      <p:cxnSp>
        <p:nvCxnSpPr>
          <p:cNvPr id="68" name="Elbow Connector 67"/>
          <p:cNvCxnSpPr>
            <a:stCxn id="6" idx="0"/>
            <a:endCxn id="69" idx="2"/>
          </p:cNvCxnSpPr>
          <p:nvPr/>
        </p:nvCxnSpPr>
        <p:spPr>
          <a:xfrm rot="5400000" flipH="1" flipV="1">
            <a:off x="4484222" y="2301355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32242" y="1447800"/>
            <a:ext cx="116570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59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Annotation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96728" y="7563959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990600"/>
            <a:ext cx="3983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https://www.w3.org/TR/annotation-vocab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02126" y="2632227"/>
            <a:ext cx="1824859" cy="52322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Annotation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640656"/>
            <a:ext cx="1788695" cy="523220"/>
          </a:xfrm>
          <a:prstGeom prst="rect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Motivation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6449" y="7540647"/>
            <a:ext cx="195489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TextualBody</a:t>
            </a:r>
          </a:p>
        </p:txBody>
      </p:sp>
      <p:sp>
        <p:nvSpPr>
          <p:cNvPr id="18" name="Oval 17"/>
          <p:cNvSpPr/>
          <p:nvPr/>
        </p:nvSpPr>
        <p:spPr>
          <a:xfrm>
            <a:off x="7171324" y="2218217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stCxn id="6" idx="3"/>
            <a:endCxn id="18" idx="2"/>
          </p:cNvCxnSpPr>
          <p:nvPr/>
        </p:nvCxnSpPr>
        <p:spPr>
          <a:xfrm flipV="1">
            <a:off x="5726985" y="2479827"/>
            <a:ext cx="1444339" cy="41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3394" y="2079248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5990" y="2069068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Oval 31"/>
          <p:cNvSpPr/>
          <p:nvPr/>
        </p:nvSpPr>
        <p:spPr>
          <a:xfrm>
            <a:off x="7171324" y="3285017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/>
          <p:cNvCxnSpPr>
            <a:stCxn id="6" idx="3"/>
            <a:endCxn id="32" idx="2"/>
          </p:cNvCxnSpPr>
          <p:nvPr/>
        </p:nvCxnSpPr>
        <p:spPr>
          <a:xfrm>
            <a:off x="5726985" y="2893837"/>
            <a:ext cx="1444339" cy="6527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55235" y="2841248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38" name="Straight Arrow Connector 37"/>
          <p:cNvCxnSpPr>
            <a:stCxn id="6" idx="1"/>
            <a:endCxn id="11" idx="3"/>
          </p:cNvCxnSpPr>
          <p:nvPr/>
        </p:nvCxnSpPr>
        <p:spPr>
          <a:xfrm flipH="1">
            <a:off x="2093495" y="2893837"/>
            <a:ext cx="1808631" cy="842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22036" y="2471916"/>
            <a:ext cx="13686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motivatedBy</a:t>
            </a:r>
          </a:p>
        </p:txBody>
      </p:sp>
      <p:sp>
        <p:nvSpPr>
          <p:cNvPr id="40" name="Oval 39"/>
          <p:cNvSpPr/>
          <p:nvPr/>
        </p:nvSpPr>
        <p:spPr>
          <a:xfrm>
            <a:off x="5101390" y="3743980"/>
            <a:ext cx="1780171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Arrow Connector 41"/>
          <p:cNvCxnSpPr>
            <a:stCxn id="6" idx="2"/>
            <a:endCxn id="40" idx="0"/>
          </p:cNvCxnSpPr>
          <p:nvPr/>
        </p:nvCxnSpPr>
        <p:spPr>
          <a:xfrm>
            <a:off x="4814556" y="3155447"/>
            <a:ext cx="1176920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9887" y="3270881"/>
            <a:ext cx="1142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809" y="3285017"/>
            <a:ext cx="11773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dc:created</a:t>
            </a:r>
          </a:p>
        </p:txBody>
      </p:sp>
      <p:sp>
        <p:nvSpPr>
          <p:cNvPr id="45" name="Oval 44"/>
          <p:cNvSpPr/>
          <p:nvPr/>
        </p:nvSpPr>
        <p:spPr>
          <a:xfrm>
            <a:off x="2573022" y="3743980"/>
            <a:ext cx="2261685" cy="523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xsd:dateTime</a:t>
            </a:r>
            <a:endParaRPr lang="de-DE" sz="1800" dirty="0"/>
          </a:p>
        </p:txBody>
      </p:sp>
      <p:cxnSp>
        <p:nvCxnSpPr>
          <p:cNvPr id="47" name="Straight Arrow Connector 46"/>
          <p:cNvCxnSpPr>
            <a:stCxn id="6" idx="2"/>
            <a:endCxn id="45" idx="0"/>
          </p:cNvCxnSpPr>
          <p:nvPr/>
        </p:nvCxnSpPr>
        <p:spPr>
          <a:xfrm flipH="1">
            <a:off x="3703865" y="3155447"/>
            <a:ext cx="1110691" cy="58853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88414" y="5209721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488414" y="5666921"/>
            <a:ext cx="1219200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36014" y="4764189"/>
            <a:ext cx="15599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recommended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1895" y="5297589"/>
            <a:ext cx="98815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required</a:t>
            </a:r>
          </a:p>
        </p:txBody>
      </p:sp>
      <p:cxnSp>
        <p:nvCxnSpPr>
          <p:cNvPr id="68" name="Elbow Connector 67"/>
          <p:cNvCxnSpPr>
            <a:stCxn id="6" idx="0"/>
            <a:endCxn id="69" idx="2"/>
          </p:cNvCxnSpPr>
          <p:nvPr/>
        </p:nvCxnSpPr>
        <p:spPr>
          <a:xfrm rot="5400000" flipH="1" flipV="1">
            <a:off x="4484222" y="2301355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32242" y="1447800"/>
            <a:ext cx="116570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            </a:t>
            </a:r>
          </a:p>
        </p:txBody>
      </p:sp>
      <p:cxnSp>
        <p:nvCxnSpPr>
          <p:cNvPr id="85" name="Straight Arrow Connector 84"/>
          <p:cNvCxnSpPr>
            <a:stCxn id="73" idx="0"/>
            <a:endCxn id="11" idx="2"/>
          </p:cNvCxnSpPr>
          <p:nvPr/>
        </p:nvCxnSpPr>
        <p:spPr>
          <a:xfrm flipH="1" flipV="1">
            <a:off x="1199148" y="3163876"/>
            <a:ext cx="105557" cy="13211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1" idx="2"/>
          </p:cNvCxnSpPr>
          <p:nvPr/>
        </p:nvCxnSpPr>
        <p:spPr>
          <a:xfrm flipH="1" flipV="1">
            <a:off x="1199148" y="3163876"/>
            <a:ext cx="257958" cy="147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1" idx="2"/>
          </p:cNvCxnSpPr>
          <p:nvPr/>
        </p:nvCxnSpPr>
        <p:spPr>
          <a:xfrm flipH="1" flipV="1">
            <a:off x="1199148" y="3163876"/>
            <a:ext cx="410358" cy="1626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11" idx="2"/>
          </p:cNvCxnSpPr>
          <p:nvPr/>
        </p:nvCxnSpPr>
        <p:spPr>
          <a:xfrm flipH="1" flipV="1">
            <a:off x="1199148" y="3163876"/>
            <a:ext cx="562758" cy="1778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1" idx="2"/>
          </p:cNvCxnSpPr>
          <p:nvPr/>
        </p:nvCxnSpPr>
        <p:spPr>
          <a:xfrm flipH="1" flipV="1">
            <a:off x="1199148" y="3163876"/>
            <a:ext cx="715158" cy="1930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11" idx="2"/>
          </p:cNvCxnSpPr>
          <p:nvPr/>
        </p:nvCxnSpPr>
        <p:spPr>
          <a:xfrm flipH="1" flipV="1">
            <a:off x="1199148" y="3163876"/>
            <a:ext cx="867558" cy="2083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1" idx="2"/>
          </p:cNvCxnSpPr>
          <p:nvPr/>
        </p:nvCxnSpPr>
        <p:spPr>
          <a:xfrm flipH="1" flipV="1">
            <a:off x="1199148" y="3163876"/>
            <a:ext cx="1019958" cy="2235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52400" y="4485075"/>
            <a:ext cx="2304609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assessing</a:t>
            </a:r>
            <a:endParaRPr lang="de-DE" sz="2000" dirty="0"/>
          </a:p>
        </p:txBody>
      </p:sp>
      <p:sp>
        <p:nvSpPr>
          <p:cNvPr id="74" name="Oval 73"/>
          <p:cNvSpPr/>
          <p:nvPr/>
        </p:nvSpPr>
        <p:spPr>
          <a:xfrm>
            <a:off x="267929" y="4798111"/>
            <a:ext cx="2399071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bookmarking</a:t>
            </a:r>
            <a:endParaRPr lang="de-DE" sz="2000" dirty="0"/>
          </a:p>
        </p:txBody>
      </p:sp>
      <p:sp>
        <p:nvSpPr>
          <p:cNvPr id="75" name="Oval 74"/>
          <p:cNvSpPr/>
          <p:nvPr/>
        </p:nvSpPr>
        <p:spPr>
          <a:xfrm>
            <a:off x="468062" y="5133521"/>
            <a:ext cx="2351338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classifying</a:t>
            </a:r>
            <a:endParaRPr lang="de-DE" sz="2000" dirty="0"/>
          </a:p>
        </p:txBody>
      </p:sp>
      <p:sp>
        <p:nvSpPr>
          <p:cNvPr id="76" name="Oval 75"/>
          <p:cNvSpPr/>
          <p:nvPr/>
        </p:nvSpPr>
        <p:spPr>
          <a:xfrm>
            <a:off x="686253" y="5460839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commenting</a:t>
            </a:r>
            <a:endParaRPr lang="de-DE" sz="2000" dirty="0"/>
          </a:p>
        </p:txBody>
      </p:sp>
      <p:sp>
        <p:nvSpPr>
          <p:cNvPr id="78" name="Oval 77"/>
          <p:cNvSpPr/>
          <p:nvPr/>
        </p:nvSpPr>
        <p:spPr>
          <a:xfrm>
            <a:off x="991053" y="5773013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describing</a:t>
            </a:r>
            <a:endParaRPr lang="de-DE" sz="2000" dirty="0"/>
          </a:p>
        </p:txBody>
      </p:sp>
      <p:sp>
        <p:nvSpPr>
          <p:cNvPr id="80" name="Oval 79"/>
          <p:cNvSpPr/>
          <p:nvPr/>
        </p:nvSpPr>
        <p:spPr>
          <a:xfrm>
            <a:off x="1143453" y="6103374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editing</a:t>
            </a:r>
            <a:endParaRPr lang="de-DE" sz="2000" dirty="0"/>
          </a:p>
        </p:txBody>
      </p:sp>
      <p:sp>
        <p:nvSpPr>
          <p:cNvPr id="81" name="Oval 80"/>
          <p:cNvSpPr/>
          <p:nvPr/>
        </p:nvSpPr>
        <p:spPr>
          <a:xfrm>
            <a:off x="1371600" y="6422922"/>
            <a:ext cx="2437947" cy="39918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...</a:t>
            </a:r>
            <a:endParaRPr lang="de-DE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4211" y="3640213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</p:spTree>
    <p:extLst>
      <p:ext uri="{BB962C8B-B14F-4D97-AF65-F5344CB8AC3E}">
        <p14:creationId xmlns:p14="http://schemas.microsoft.com/office/powerpoint/2010/main" val="2638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Target and Body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body</a:t>
            </a:r>
          </a:p>
          <a:p>
            <a:pPr lvl="1"/>
            <a:r>
              <a:rPr lang="de-DE" dirty="0" smtClean="0"/>
              <a:t>element containing the annotation</a:t>
            </a:r>
          </a:p>
          <a:p>
            <a:pPr lvl="1"/>
            <a:r>
              <a:rPr lang="de-DE" dirty="0" smtClean="0"/>
              <a:t>object property: </a:t>
            </a:r>
            <a:r>
              <a:rPr lang="de-DE" i="1" dirty="0" smtClean="0"/>
              <a:t>oa:hasBody </a:t>
            </a:r>
            <a:r>
              <a:rPr lang="de-DE" dirty="0" smtClean="0"/>
              <a:t>(any RDF object)</a:t>
            </a:r>
          </a:p>
          <a:p>
            <a:pPr lvl="1"/>
            <a:r>
              <a:rPr lang="de-DE" dirty="0"/>
              <a:t>datatype property: </a:t>
            </a:r>
            <a:r>
              <a:rPr lang="de-DE" i="1" dirty="0" smtClean="0"/>
              <a:t>oa:bodyValue </a:t>
            </a:r>
            <a:r>
              <a:rPr lang="de-DE" dirty="0"/>
              <a:t>(strings</a:t>
            </a:r>
            <a:r>
              <a:rPr lang="de-DE" dirty="0" smtClean="0"/>
              <a:t>)</a:t>
            </a:r>
            <a:endParaRPr lang="de-DE" i="1" dirty="0" smtClean="0"/>
          </a:p>
          <a:p>
            <a:r>
              <a:rPr lang="de-DE" dirty="0" smtClean="0"/>
              <a:t>target</a:t>
            </a:r>
          </a:p>
          <a:p>
            <a:pPr lvl="1"/>
            <a:r>
              <a:rPr lang="de-DE" dirty="0" smtClean="0"/>
              <a:t>element being annotated</a:t>
            </a:r>
          </a:p>
          <a:p>
            <a:pPr lvl="1"/>
            <a:r>
              <a:rPr lang="de-DE" dirty="0" smtClean="0"/>
              <a:t>any RDF object, </a:t>
            </a:r>
            <a:r>
              <a:rPr lang="de-DE" i="1" dirty="0" smtClean="0"/>
              <a:t>including</a:t>
            </a:r>
          </a:p>
          <a:p>
            <a:pPr lvl="2"/>
            <a:r>
              <a:rPr lang="de-DE" dirty="0" smtClean="0"/>
              <a:t>oa:Selector (more in a second)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3796143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200" y="990600"/>
            <a:ext cx="3994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3"/>
              </a:rPr>
              <a:t>https://www.w3.org/TR/annotation-model</a:t>
            </a:r>
            <a:r>
              <a:rPr lang="de-DE" sz="1600" dirty="0" smtClean="0">
                <a:hlinkClick r:id="rId3"/>
              </a:rPr>
              <a:t>/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812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oa:Selector – </a:t>
            </a:r>
            <a:r>
              <a:rPr lang="de-DE" i="1" dirty="0" smtClean="0"/>
              <a:t>e.g. possible targets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270269" y="1371600"/>
            <a:ext cx="1370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286000"/>
            <a:ext cx="276409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FragmentSelector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3058180"/>
            <a:ext cx="287726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TextQuoteSelector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6964" y="3820180"/>
            <a:ext cx="313361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TextPositionSelector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017" y="4572000"/>
            <a:ext cx="321838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DataPositionSelector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3820180"/>
            <a:ext cx="18569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SvgSelector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2286000"/>
            <a:ext cx="221233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XPathSelector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4572000"/>
            <a:ext cx="22701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RangeSelector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058180"/>
            <a:ext cx="18434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mtClean="0"/>
              <a:t>CssSelector</a:t>
            </a:r>
            <a:endParaRPr lang="de-DE" dirty="0" smtClean="0"/>
          </a:p>
        </p:txBody>
      </p:sp>
      <p:sp>
        <p:nvSpPr>
          <p:cNvPr id="15" name="Isosceles Triangle 14"/>
          <p:cNvSpPr/>
          <p:nvPr/>
        </p:nvSpPr>
        <p:spPr>
          <a:xfrm>
            <a:off x="4841253" y="1894820"/>
            <a:ext cx="228600" cy="26161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7" idx="3"/>
            <a:endCxn id="15" idx="3"/>
          </p:cNvCxnSpPr>
          <p:nvPr/>
        </p:nvCxnSpPr>
        <p:spPr>
          <a:xfrm flipV="1">
            <a:off x="4135690" y="2156430"/>
            <a:ext cx="819863" cy="391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5" idx="3"/>
          </p:cNvCxnSpPr>
          <p:nvPr/>
        </p:nvCxnSpPr>
        <p:spPr>
          <a:xfrm flipV="1">
            <a:off x="4096463" y="2156430"/>
            <a:ext cx="859090" cy="1163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5" idx="3"/>
          </p:cNvCxnSpPr>
          <p:nvPr/>
        </p:nvCxnSpPr>
        <p:spPr>
          <a:xfrm flipV="1">
            <a:off x="4090579" y="2156430"/>
            <a:ext cx="864974" cy="1925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  <a:endCxn id="15" idx="3"/>
          </p:cNvCxnSpPr>
          <p:nvPr/>
        </p:nvCxnSpPr>
        <p:spPr>
          <a:xfrm flipV="1">
            <a:off x="4090399" y="2156430"/>
            <a:ext cx="865154" cy="2677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1"/>
            <a:endCxn id="15" idx="3"/>
          </p:cNvCxnSpPr>
          <p:nvPr/>
        </p:nvCxnSpPr>
        <p:spPr>
          <a:xfrm rot="10800000">
            <a:off x="4955554" y="2156430"/>
            <a:ext cx="911847" cy="391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1"/>
            <a:endCxn id="15" idx="3"/>
          </p:cNvCxnSpPr>
          <p:nvPr/>
        </p:nvCxnSpPr>
        <p:spPr>
          <a:xfrm rot="10800000">
            <a:off x="4955554" y="2156430"/>
            <a:ext cx="911847" cy="1163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1"/>
            <a:endCxn id="15" idx="3"/>
          </p:cNvCxnSpPr>
          <p:nvPr/>
        </p:nvCxnSpPr>
        <p:spPr>
          <a:xfrm rot="10800000">
            <a:off x="4955554" y="2156430"/>
            <a:ext cx="911847" cy="19253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1"/>
            <a:endCxn id="15" idx="3"/>
          </p:cNvCxnSpPr>
          <p:nvPr/>
        </p:nvCxnSpPr>
        <p:spPr>
          <a:xfrm rot="10800000">
            <a:off x="4955554" y="2156430"/>
            <a:ext cx="911847" cy="26771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86600" y="6019800"/>
            <a:ext cx="17968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or: just any URI ;)</a:t>
            </a:r>
          </a:p>
        </p:txBody>
      </p:sp>
    </p:spTree>
    <p:extLst>
      <p:ext uri="{BB962C8B-B14F-4D97-AF65-F5344CB8AC3E}">
        <p14:creationId xmlns:p14="http://schemas.microsoft.com/office/powerpoint/2010/main" val="37235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19400" y="2819400"/>
            <a:ext cx="5867400" cy="293052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OntoNotes corpus, wsj-0655</a:t>
            </a:r>
          </a:p>
          <a:p>
            <a:pPr marL="0" indent="0" algn="r">
              <a:buNone/>
            </a:pP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catalog.ldc.upenn.edu/LDC2013T19</a:t>
            </a:r>
            <a:r>
              <a:rPr lang="de-DE" sz="1600" dirty="0" smtClean="0"/>
              <a:t> </a:t>
            </a:r>
            <a:endParaRPr lang="de-DE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75099" y="2218403"/>
            <a:ext cx="5371026" cy="346586"/>
            <a:chOff x="931452" y="3505200"/>
            <a:chExt cx="5371026" cy="346586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1" r="2153" b="50000"/>
            <a:stretch/>
          </p:blipFill>
          <p:spPr bwMode="auto">
            <a:xfrm>
              <a:off x="931452" y="3505200"/>
              <a:ext cx="3448819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" t="52443" r="78014"/>
            <a:stretch/>
          </p:blipFill>
          <p:spPr bwMode="auto">
            <a:xfrm>
              <a:off x="4296696" y="3534696"/>
              <a:ext cx="2005782" cy="317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15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Corpus Frequency</a:t>
            </a:r>
            <a:endParaRPr lang="de-D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de-DE" sz="2400" dirty="0"/>
              <a:t>Side note: „Corpus“ here is used </a:t>
            </a:r>
            <a:r>
              <a:rPr lang="de-DE" sz="2400" dirty="0" smtClean="0"/>
              <a:t>in the </a:t>
            </a:r>
            <a:r>
              <a:rPr lang="de-DE" sz="2400" dirty="0"/>
              <a:t>original, broader sense </a:t>
            </a:r>
            <a:r>
              <a:rPr lang="de-DE" sz="2400" dirty="0" smtClean="0"/>
              <a:t>as „</a:t>
            </a:r>
            <a:r>
              <a:rPr lang="de-DE" sz="2400" dirty="0"/>
              <a:t>structured data collection</a:t>
            </a:r>
            <a:r>
              <a:rPr lang="de-DE" sz="2400" dirty="0" smtClean="0"/>
              <a:t>“. This </a:t>
            </a:r>
            <a:r>
              <a:rPr lang="de-DE" sz="2400" dirty="0"/>
              <a:t>can, but does not have to </a:t>
            </a:r>
            <a:r>
              <a:rPr lang="de-DE" sz="2400" dirty="0" smtClean="0"/>
              <a:t>be a </a:t>
            </a:r>
            <a:r>
              <a:rPr lang="de-DE" sz="2400" dirty="0"/>
              <a:t>corpus in the language </a:t>
            </a:r>
            <a:r>
              <a:rPr lang="de-DE" sz="2400" dirty="0" smtClean="0"/>
              <a:t>resource sense</a:t>
            </a:r>
            <a:r>
              <a:rPr lang="de-DE" sz="2400" dirty="0"/>
              <a:t>. It could also be, e.g., a(nother) </a:t>
            </a:r>
            <a:r>
              <a:rPr lang="de-DE" sz="2400" dirty="0" smtClean="0"/>
              <a:t>dictionary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65124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 (JSON-LD)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40</a:t>
            </a:fld>
            <a:endParaRPr lang="de-DE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623096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4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</a:t>
            </a:r>
            <a:r>
              <a:rPr lang="de-DE" smtClean="0"/>
              <a:t>Entity Annotations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5" y="2286000"/>
            <a:ext cx="63563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3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804834" y="2698750"/>
            <a:ext cx="1295400" cy="102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Annotations</a:t>
            </a:r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5400000" flipH="1" flipV="1">
            <a:off x="2625165" y="3718569"/>
            <a:ext cx="661207" cy="53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7577" y="2874846"/>
            <a:ext cx="19431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on:EMANEX</a:t>
            </a:r>
          </a:p>
        </p:txBody>
      </p:sp>
      <p:sp>
        <p:nvSpPr>
          <p:cNvPr id="30" name="Oval 29"/>
          <p:cNvSpPr/>
          <p:nvPr/>
        </p:nvSpPr>
        <p:spPr>
          <a:xfrm>
            <a:off x="5102367" y="4125898"/>
            <a:ext cx="1780171" cy="523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/>
          <p:cNvSpPr txBox="1"/>
          <p:nvPr/>
        </p:nvSpPr>
        <p:spPr>
          <a:xfrm>
            <a:off x="1931962" y="3534172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9338" y="4039692"/>
            <a:ext cx="9797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hasBody</a:t>
            </a:r>
          </a:p>
        </p:txBody>
      </p:sp>
      <p:cxnSp>
        <p:nvCxnSpPr>
          <p:cNvPr id="9" name="Straight Arrow Connector 8"/>
          <p:cNvCxnSpPr>
            <a:stCxn id="3" idx="6"/>
            <a:endCxn id="30" idx="2"/>
          </p:cNvCxnSpPr>
          <p:nvPr/>
        </p:nvCxnSpPr>
        <p:spPr>
          <a:xfrm>
            <a:off x="4183440" y="4387508"/>
            <a:ext cx="91892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13677" y="2874846"/>
            <a:ext cx="195489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TextualBody</a:t>
            </a:r>
          </a:p>
        </p:txBody>
      </p:sp>
      <p:cxnSp>
        <p:nvCxnSpPr>
          <p:cNvPr id="36" name="Elbow Connector 35"/>
          <p:cNvCxnSpPr>
            <a:stCxn id="30" idx="0"/>
            <a:endCxn id="35" idx="2"/>
          </p:cNvCxnSpPr>
          <p:nvPr/>
        </p:nvCxnSpPr>
        <p:spPr>
          <a:xfrm rot="16200000" flipV="1">
            <a:off x="5627873" y="3761318"/>
            <a:ext cx="727832" cy="13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53738" y="3603992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9574" y="4735324"/>
            <a:ext cx="12861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“text/plain“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91234" y="5116324"/>
            <a:ext cx="1137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“PERSON“</a:t>
            </a:r>
          </a:p>
        </p:txBody>
      </p:sp>
      <p:cxnSp>
        <p:nvCxnSpPr>
          <p:cNvPr id="43" name="Elbow Connector 42"/>
          <p:cNvCxnSpPr>
            <a:stCxn id="30" idx="4"/>
            <a:endCxn id="40" idx="1"/>
          </p:cNvCxnSpPr>
          <p:nvPr/>
        </p:nvCxnSpPr>
        <p:spPr>
          <a:xfrm rot="16200000" flipH="1">
            <a:off x="6515577" y="4125993"/>
            <a:ext cx="270872" cy="131712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0" idx="4"/>
            <a:endCxn id="42" idx="1"/>
          </p:cNvCxnSpPr>
          <p:nvPr/>
        </p:nvCxnSpPr>
        <p:spPr>
          <a:xfrm rot="16200000" flipH="1">
            <a:off x="6315907" y="4325663"/>
            <a:ext cx="651872" cy="129878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29183" y="4594592"/>
            <a:ext cx="133825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dc11:format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29183" y="4963924"/>
            <a:ext cx="101809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rdf:value</a:t>
            </a:r>
          </a:p>
        </p:txBody>
      </p:sp>
      <p:cxnSp>
        <p:nvCxnSpPr>
          <p:cNvPr id="53" name="Straight Arrow Connector 52"/>
          <p:cNvCxnSpPr>
            <a:stCxn id="3" idx="0"/>
            <a:endCxn id="51" idx="0"/>
          </p:cNvCxnSpPr>
          <p:nvPr/>
        </p:nvCxnSpPr>
        <p:spPr>
          <a:xfrm>
            <a:off x="2956037" y="4039692"/>
            <a:ext cx="765289" cy="989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318133" y="4724400"/>
            <a:ext cx="10869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hasTarget</a:t>
            </a:r>
          </a:p>
        </p:txBody>
      </p:sp>
      <p:sp>
        <p:nvSpPr>
          <p:cNvPr id="60" name="Oval 59"/>
          <p:cNvSpPr/>
          <p:nvPr/>
        </p:nvSpPr>
        <p:spPr>
          <a:xfrm>
            <a:off x="3453663" y="587758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Box 60"/>
          <p:cNvSpPr txBox="1"/>
          <p:nvPr/>
        </p:nvSpPr>
        <p:spPr>
          <a:xfrm>
            <a:off x="2896172" y="5552420"/>
            <a:ext cx="12708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hasSelector</a:t>
            </a:r>
          </a:p>
        </p:txBody>
      </p:sp>
      <p:cxnSp>
        <p:nvCxnSpPr>
          <p:cNvPr id="62" name="Straight Arrow Connector 61"/>
          <p:cNvCxnSpPr>
            <a:stCxn id="51" idx="0"/>
            <a:endCxn id="60" idx="0"/>
          </p:cNvCxnSpPr>
          <p:nvPr/>
        </p:nvCxnSpPr>
        <p:spPr>
          <a:xfrm>
            <a:off x="3721326" y="5029200"/>
            <a:ext cx="622423" cy="8483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" y="5675293"/>
            <a:ext cx="169136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TextQuote</a:t>
            </a:r>
          </a:p>
          <a:p>
            <a:pPr algn="ctr"/>
            <a:r>
              <a:rPr lang="de-DE" dirty="0" smtClean="0"/>
              <a:t>Selector</a:t>
            </a:r>
          </a:p>
        </p:txBody>
      </p:sp>
      <p:cxnSp>
        <p:nvCxnSpPr>
          <p:cNvPr id="68" name="Straight Arrow Connector 67"/>
          <p:cNvCxnSpPr>
            <a:stCxn id="60" idx="2"/>
            <a:endCxn id="65" idx="3"/>
          </p:cNvCxnSpPr>
          <p:nvPr/>
        </p:nvCxnSpPr>
        <p:spPr>
          <a:xfrm flipH="1">
            <a:off x="2224760" y="6139190"/>
            <a:ext cx="1228903" cy="131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28634" y="4039692"/>
            <a:ext cx="2454806" cy="69563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http://example.org/emanex2</a:t>
            </a:r>
            <a:endParaRPr lang="de-DE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5233834" y="6488668"/>
            <a:ext cx="15247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“James Baker“</a:t>
            </a:r>
          </a:p>
        </p:txBody>
      </p:sp>
      <p:cxnSp>
        <p:nvCxnSpPr>
          <p:cNvPr id="75" name="Elbow Connector 74"/>
          <p:cNvCxnSpPr>
            <a:stCxn id="60" idx="4"/>
            <a:endCxn id="73" idx="1"/>
          </p:cNvCxnSpPr>
          <p:nvPr/>
        </p:nvCxnSpPr>
        <p:spPr>
          <a:xfrm rot="16200000" flipH="1">
            <a:off x="4652524" y="6092024"/>
            <a:ext cx="272534" cy="89008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71834" y="6336268"/>
            <a:ext cx="6771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exact</a:t>
            </a:r>
          </a:p>
        </p:txBody>
      </p:sp>
      <p:sp>
        <p:nvSpPr>
          <p:cNvPr id="80" name="Oval 79"/>
          <p:cNvSpPr/>
          <p:nvPr/>
        </p:nvSpPr>
        <p:spPr>
          <a:xfrm>
            <a:off x="4340218" y="5182344"/>
            <a:ext cx="284016" cy="2278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/>
          <p:cNvSpPr/>
          <p:nvPr/>
        </p:nvSpPr>
        <p:spPr>
          <a:xfrm>
            <a:off x="5450574" y="5698867"/>
            <a:ext cx="3364660" cy="320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wsj:06/wsj_0655.name</a:t>
            </a:r>
            <a:endParaRPr lang="de-DE" sz="1800" dirty="0"/>
          </a:p>
        </p:txBody>
      </p:sp>
      <p:cxnSp>
        <p:nvCxnSpPr>
          <p:cNvPr id="83" name="Straight Arrow Connector 82"/>
          <p:cNvCxnSpPr>
            <a:stCxn id="51" idx="0"/>
            <a:endCxn id="82" idx="2"/>
          </p:cNvCxnSpPr>
          <p:nvPr/>
        </p:nvCxnSpPr>
        <p:spPr>
          <a:xfrm>
            <a:off x="3721326" y="5029200"/>
            <a:ext cx="1729248" cy="83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831240" y="502920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Box 84"/>
          <p:cNvSpPr txBox="1"/>
          <p:nvPr/>
        </p:nvSpPr>
        <p:spPr>
          <a:xfrm>
            <a:off x="4776634" y="5269468"/>
            <a:ext cx="114627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hasSource</a:t>
            </a:r>
          </a:p>
        </p:txBody>
      </p:sp>
      <p:sp>
        <p:nvSpPr>
          <p:cNvPr id="8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380922"/>
            <a:ext cx="2133600" cy="4572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099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 smtClean="0"/>
              <a:t>very verbose</a:t>
            </a:r>
          </a:p>
          <a:p>
            <a:pPr lvl="1"/>
            <a:r>
              <a:rPr lang="de-DE" dirty="0" smtClean="0"/>
              <a:t>„X is a person according to EMANEX annotations“ takes 11 triples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068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2" t="17849" b="73072"/>
          <a:stretch/>
        </p:blipFill>
        <p:spPr bwMode="auto">
          <a:xfrm>
            <a:off x="3048000" y="5694410"/>
            <a:ext cx="6076335" cy="31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</a:t>
            </a:r>
            <a:r>
              <a:rPr lang="de-DE" smtClean="0"/>
              <a:t>Entity Annotations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44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362200"/>
            <a:ext cx="1974440" cy="1143000"/>
            <a:chOff x="914400" y="1704975"/>
            <a:chExt cx="2686049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8"/>
            <a:stretch/>
          </p:blipFill>
          <p:spPr bwMode="auto">
            <a:xfrm>
              <a:off x="2330244" y="1704975"/>
              <a:ext cx="127020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15"/>
            <a:stretch/>
          </p:blipFill>
          <p:spPr bwMode="auto">
            <a:xfrm>
              <a:off x="914400" y="1704975"/>
              <a:ext cx="1423219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57200" y="2286000"/>
            <a:ext cx="213360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85" y="2286000"/>
            <a:ext cx="63563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6913" y="5181600"/>
            <a:ext cx="57120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notational shorthand: </a:t>
            </a:r>
            <a:r>
              <a:rPr lang="de-DE" sz="1800" i="1" dirty="0" smtClean="0"/>
              <a:t>oa:bodyValue</a:t>
            </a:r>
            <a:r>
              <a:rPr lang="de-DE" sz="1800" dirty="0" smtClean="0"/>
              <a:t> for string-value bodies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650468"/>
            <a:ext cx="3330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050" b="1" dirty="0" smtClean="0"/>
              <a:t>3-7</a:t>
            </a:r>
            <a:r>
              <a:rPr lang="de-DE" sz="1800" dirty="0"/>
              <a:t> </a:t>
            </a:r>
            <a:r>
              <a:rPr lang="de-DE" sz="1800" dirty="0" smtClean="0"/>
              <a:t>   </a:t>
            </a:r>
            <a:r>
              <a:rPr lang="de-DE" sz="1400" dirty="0" smtClean="0"/>
              <a:t>oa:bodyValue </a:t>
            </a:r>
            <a:r>
              <a:rPr lang="de-DE" sz="1400" dirty="0" smtClean="0">
                <a:solidFill>
                  <a:schemeClr val="accent2"/>
                </a:solidFill>
              </a:rPr>
              <a:t>“PERSON“</a:t>
            </a:r>
            <a:r>
              <a:rPr lang="de-DE" sz="1400" dirty="0" smtClean="0">
                <a:solidFill>
                  <a:schemeClr val="accent5"/>
                </a:solidFill>
              </a:rPr>
              <a:t>^^xsd</a:t>
            </a:r>
            <a:r>
              <a:rPr lang="de-DE" sz="1400" dirty="0" smtClean="0">
                <a:solidFill>
                  <a:schemeClr val="tx1"/>
                </a:solidFill>
              </a:rPr>
              <a:t>:string ;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6183868"/>
            <a:ext cx="25417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=&gt; 4 triples replaced by 1</a:t>
            </a:r>
          </a:p>
        </p:txBody>
      </p:sp>
    </p:spTree>
    <p:extLst>
      <p:ext uri="{BB962C8B-B14F-4D97-AF65-F5344CB8AC3E}">
        <p14:creationId xmlns:p14="http://schemas.microsoft.com/office/powerpoint/2010/main" val="3041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45</a:t>
            </a:fld>
            <a:endParaRPr lang="de-DE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/>
              <a:t>rather verbose</a:t>
            </a:r>
          </a:p>
          <a:p>
            <a:pPr lvl="1"/>
            <a:r>
              <a:rPr lang="de-DE" dirty="0"/>
              <a:t>„X is a person according to EMANEX annotations“ takes </a:t>
            </a:r>
            <a:r>
              <a:rPr lang="de-DE" strike="sngStrike" dirty="0"/>
              <a:t>11</a:t>
            </a:r>
            <a:r>
              <a:rPr lang="de-DE" dirty="0"/>
              <a:t> 7 triples</a:t>
            </a:r>
          </a:p>
        </p:txBody>
      </p:sp>
    </p:spTree>
    <p:extLst>
      <p:ext uri="{BB962C8B-B14F-4D97-AF65-F5344CB8AC3E}">
        <p14:creationId xmlns:p14="http://schemas.microsoft.com/office/powerpoint/2010/main" val="32188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Annotation: Overview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46</a:t>
            </a:fld>
            <a:endParaRPr lang="de-DE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19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relatively good uptake</a:t>
            </a:r>
          </a:p>
          <a:p>
            <a:pPr lvl="1"/>
            <a:r>
              <a:rPr lang="de-DE" dirty="0" smtClean="0"/>
              <a:t>esp. in bioinformatics</a:t>
            </a:r>
          </a:p>
          <a:p>
            <a:r>
              <a:rPr lang="de-DE" dirty="0" smtClean="0"/>
              <a:t>reification</a:t>
            </a:r>
          </a:p>
          <a:p>
            <a:pPr lvl="1"/>
            <a:r>
              <a:rPr lang="de-DE" dirty="0" smtClean="0"/>
              <a:t>annotation as </a:t>
            </a:r>
            <a:r>
              <a:rPr lang="de-DE" i="1" dirty="0" smtClean="0"/>
              <a:t>n:m</a:t>
            </a:r>
            <a:r>
              <a:rPr lang="de-DE" dirty="0" smtClean="0"/>
              <a:t> relation between bodies &amp; targets</a:t>
            </a:r>
          </a:p>
          <a:p>
            <a:pPr lvl="1"/>
            <a:r>
              <a:rPr lang="de-DE" dirty="0" smtClean="0"/>
              <a:t>with metadata</a:t>
            </a:r>
          </a:p>
          <a:p>
            <a:r>
              <a:rPr lang="de-DE" dirty="0" smtClean="0"/>
              <a:t>powerful</a:t>
            </a:r>
          </a:p>
          <a:p>
            <a:pPr lvl="1"/>
            <a:r>
              <a:rPr lang="de-DE" dirty="0" smtClean="0"/>
              <a:t>annotate all instances of a string at once using a </a:t>
            </a:r>
            <a:r>
              <a:rPr lang="de-DE" i="1" dirty="0" smtClean="0"/>
              <a:t>oa:TextQuoteSelector</a:t>
            </a:r>
          </a:p>
          <a:p>
            <a:r>
              <a:rPr lang="de-DE" dirty="0"/>
              <a:t>rather </a:t>
            </a:r>
            <a:r>
              <a:rPr lang="de-DE" dirty="0" smtClean="0"/>
              <a:t>verbose</a:t>
            </a:r>
          </a:p>
          <a:p>
            <a:r>
              <a:rPr lang="de-DE" dirty="0" smtClean="0"/>
              <a:t>no linguistic data 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NIF - NLP Interchange Format</a:t>
            </a:r>
            <a:endParaRPr lang="de-D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NIF URI schema</a:t>
            </a:r>
          </a:p>
          <a:p>
            <a:r>
              <a:rPr lang="de-DE" dirty="0" smtClean="0"/>
              <a:t>NIF ontologies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47</a:t>
            </a:fld>
            <a:endParaRPr lang="de-DE" altLang="en-US"/>
          </a:p>
        </p:txBody>
      </p:sp>
      <p:pic>
        <p:nvPicPr>
          <p:cNvPr id="8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- NLP Interchange Format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String URIs</a:t>
            </a:r>
          </a:p>
          <a:p>
            <a:pPr lvl="1"/>
            <a:r>
              <a:rPr lang="de-DE" dirty="0" smtClean="0"/>
              <a:t>e.g., in a web document</a:t>
            </a:r>
          </a:p>
          <a:p>
            <a:pPr lvl="2"/>
            <a:r>
              <a:rPr lang="de-DE" dirty="0" smtClean="0"/>
              <a:t>can be directly used as object of </a:t>
            </a:r>
            <a:r>
              <a:rPr lang="de-DE" i="1" dirty="0" smtClean="0"/>
              <a:t>oa:hasTarget</a:t>
            </a:r>
            <a:endParaRPr lang="de-DE" dirty="0" smtClean="0"/>
          </a:p>
          <a:p>
            <a:r>
              <a:rPr lang="de-DE" dirty="0" smtClean="0"/>
              <a:t>simple ontology of linguistic data structures</a:t>
            </a:r>
          </a:p>
          <a:p>
            <a:pPr lvl="1"/>
            <a:r>
              <a:rPr lang="de-DE" dirty="0" smtClean="0"/>
              <a:t>for selected, typical NLP annotations</a:t>
            </a:r>
          </a:p>
          <a:p>
            <a:pPr lvl="1"/>
            <a:r>
              <a:rPr lang="de-DE" i="1" dirty="0" smtClean="0"/>
              <a:t>not </a:t>
            </a:r>
            <a:r>
              <a:rPr lang="de-DE" dirty="0" smtClean="0"/>
              <a:t>covering all you ever need for linguistic annotations ;)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48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956846"/>
            <a:ext cx="535736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>
                <a:hlinkClick r:id="rId2"/>
              </a:rPr>
              <a:t>http://persistence.uni-leipzig.org/nlp2rdf/ontologies/nif-core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5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chemeClr val="accent2"/>
                </a:solidFill>
              </a:rPr>
              <a:t>character </a:t>
            </a:r>
            <a:r>
              <a:rPr lang="de-DE" dirty="0" smtClean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catalog.ldc.upenn.edu/docs/LDC95T7/raw/06/wsj_0655.txt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2"/>
                </a:solidFill>
              </a:rPr>
              <a:t>character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40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Motivation: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 smtClean="0"/>
              <a:t>There‘s no easy way</a:t>
            </a:r>
          </a:p>
          <a:p>
            <a:pPr lvl="1"/>
            <a:r>
              <a:rPr lang="de-DE" dirty="0" smtClean="0"/>
              <a:t>not in(to) </a:t>
            </a:r>
            <a:r>
              <a:rPr lang="de-DE" dirty="0" smtClean="0"/>
              <a:t>lexicography module</a:t>
            </a:r>
            <a:endParaRPr lang="de-DE" dirty="0" smtClean="0"/>
          </a:p>
          <a:p>
            <a:pPr lvl="2"/>
            <a:r>
              <a:rPr lang="de-DE" dirty="0" smtClean="0"/>
              <a:t>frequency </a:t>
            </a:r>
            <a:r>
              <a:rPr lang="de-DE" i="1" dirty="0" smtClean="0"/>
              <a:t>is</a:t>
            </a:r>
            <a:r>
              <a:rPr lang="de-DE" dirty="0" smtClean="0"/>
              <a:t> lexicographically relevant, </a:t>
            </a:r>
            <a:r>
              <a:rPr lang="de-DE" b="1" dirty="0" smtClean="0"/>
              <a:t>but </a:t>
            </a:r>
            <a:r>
              <a:rPr lang="de-DE" dirty="0" smtClean="0"/>
              <a:t>not only there</a:t>
            </a:r>
          </a:p>
          <a:p>
            <a:pPr lvl="1"/>
            <a:r>
              <a:rPr lang="de-DE" dirty="0" smtClean="0"/>
              <a:t>can only be defined relative to a corpus, i.e., reification</a:t>
            </a:r>
          </a:p>
          <a:p>
            <a:pPr lvl="2"/>
            <a:r>
              <a:rPr lang="de-DE" dirty="0"/>
              <a:t>not </a:t>
            </a:r>
            <a:r>
              <a:rPr lang="de-DE" dirty="0" smtClean="0"/>
              <a:t>a plain lexinfo property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3974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>
                <a:solidFill>
                  <a:schemeClr val="accent2"/>
                </a:solidFill>
              </a:rPr>
              <a:t>character </a:t>
            </a:r>
            <a:r>
              <a:rPr lang="de-DE" dirty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>
                <a:solidFill>
                  <a:schemeClr val="accent2"/>
                </a:solidFill>
              </a:rPr>
              <a:t>character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marL="1049337" lvl="2" indent="-342900"/>
            <a:r>
              <a:rPr lang="de-DE" dirty="0" smtClean="0">
                <a:solidFill>
                  <a:schemeClr val="accent2"/>
                </a:solidFill>
              </a:rPr>
              <a:t>line</a:t>
            </a:r>
            <a:r>
              <a:rPr lang="de-DE" dirty="0" smtClean="0"/>
              <a:t> offsets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accent1"/>
                </a:solidFill>
              </a:rPr>
              <a:t>https://.../</a:t>
            </a:r>
            <a:r>
              <a:rPr lang="de-DE" dirty="0" smtClean="0">
                <a:solidFill>
                  <a:schemeClr val="accent1"/>
                </a:solidFill>
              </a:rPr>
              <a:t>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line=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/>
              <a:t> (first line)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accent1"/>
                </a:solidFill>
              </a:rPr>
              <a:t>https://.../</a:t>
            </a:r>
            <a:r>
              <a:rPr lang="de-DE" dirty="0" smtClean="0">
                <a:solidFill>
                  <a:schemeClr val="accent1"/>
                </a:solidFill>
              </a:rPr>
              <a:t>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line=</a:t>
            </a:r>
            <a:r>
              <a:rPr lang="de-DE" dirty="0" smtClean="0">
                <a:solidFill>
                  <a:srgbClr val="FF0000"/>
                </a:solidFill>
              </a:rPr>
              <a:t>0</a:t>
            </a:r>
            <a:r>
              <a:rPr lang="de-DE" dirty="0" smtClean="0">
                <a:solidFill>
                  <a:schemeClr val="accent6"/>
                </a:solidFill>
              </a:rPr>
              <a:t>,</a:t>
            </a:r>
            <a:r>
              <a:rPr lang="de-DE" dirty="0" smtClean="0"/>
              <a:t> (range until the 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561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position</a:t>
            </a:r>
            <a:endParaRPr lang="de-DE" dirty="0">
              <a:solidFill>
                <a:srgbClr val="FF0000"/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lvl="2"/>
            <a:r>
              <a:rPr lang="de-DE" dirty="0" smtClean="0"/>
              <a:t>optionally followed by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integrity checks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;length=12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://...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;md5=67f60186fe687bb898ab7faed17dd96a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110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https://catalog.ldc.upenn.edu/docs/LDC95T7/raw/06/wsj_0655.txt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  <a:p>
            <a:pPr lvl="2"/>
            <a:r>
              <a:rPr lang="de-DE" dirty="0"/>
              <a:t>optionally followed by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integrity checks</a:t>
            </a:r>
            <a:r>
              <a:rPr lang="de-DE" dirty="0"/>
              <a:t> </a:t>
            </a:r>
            <a:endParaRPr lang="de-DE" dirty="0" smtClean="0"/>
          </a:p>
          <a:p>
            <a:pPr lvl="2"/>
            <a:r>
              <a:rPr lang="de-DE" dirty="0" smtClean="0"/>
              <a:t>optionally followed by </a:t>
            </a:r>
            <a:r>
              <a:rPr lang="de-DE" dirty="0" smtClean="0">
                <a:solidFill>
                  <a:srgbClr val="00B050"/>
                </a:solidFill>
              </a:rPr>
              <a:t>encoding specs</a:t>
            </a: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;length=12</a:t>
            </a:r>
            <a:r>
              <a:rPr lang="de-DE" dirty="0" smtClean="0">
                <a:solidFill>
                  <a:srgbClr val="00B050"/>
                </a:solidFill>
              </a:rPr>
              <a:t>,UTF-8</a:t>
            </a:r>
            <a:endParaRPr lang="de-DE" dirty="0">
              <a:solidFill>
                <a:srgbClr val="00B050"/>
              </a:solidFill>
            </a:endParaRPr>
          </a:p>
          <a:p>
            <a:pPr marL="1023937" lvl="3" indent="0">
              <a:buNone/>
            </a:pP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/>
              <a:t>#</a:t>
            </a:r>
            <a:r>
              <a:rPr lang="de-DE" dirty="0">
                <a:solidFill>
                  <a:schemeClr val="accent2"/>
                </a:solidFill>
              </a:rPr>
              <a:t>char=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,30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de-DE" dirty="0" smtClean="0">
                <a:solidFill>
                  <a:srgbClr val="00B050"/>
                </a:solidFill>
              </a:rPr>
              <a:t>,</a:t>
            </a:r>
            <a:r>
              <a:rPr lang="de-DE" dirty="0">
                <a:solidFill>
                  <a:srgbClr val="00B050"/>
                </a:solidFill>
              </a:rPr>
              <a:t>UTF-8</a:t>
            </a:r>
            <a:endParaRPr lang="de-DE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66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String URIs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81600"/>
          </a:xfrm>
        </p:spPr>
        <p:txBody>
          <a:bodyPr/>
          <a:lstStyle/>
          <a:p>
            <a:r>
              <a:rPr lang="de-DE" dirty="0"/>
              <a:t>RFC </a:t>
            </a:r>
            <a:r>
              <a:rPr lang="de-DE" dirty="0" smtClean="0"/>
              <a:t>5147 (for plain text documents)</a:t>
            </a:r>
          </a:p>
          <a:p>
            <a:pPr lvl="1"/>
            <a:r>
              <a:rPr lang="de-DE" dirty="0" smtClean="0"/>
              <a:t>URI fragments for text references, via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position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catalog.ldc.upenn.edu/docs/LDC95T7/raw/06/wsj_0655.txt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</a:p>
          <a:p>
            <a:pPr lvl="2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</a:p>
          <a:p>
            <a:pPr marL="1023937" lvl="3" indent="0">
              <a:buNone/>
            </a:pP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https://.../wsj_0655.txt</a:t>
            </a:r>
            <a:r>
              <a:rPr lang="de-DE" dirty="0" smtClean="0"/>
              <a:t>#</a:t>
            </a:r>
            <a:r>
              <a:rPr lang="de-DE" dirty="0" smtClean="0">
                <a:solidFill>
                  <a:schemeClr val="accent2"/>
                </a:solidFill>
              </a:rPr>
              <a:t>char=</a:t>
            </a:r>
            <a:r>
              <a:rPr lang="de-DE" dirty="0" smtClean="0">
                <a:solidFill>
                  <a:srgbClr val="FF0000"/>
                </a:solidFill>
              </a:rPr>
              <a:t>19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,30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53</a:t>
            </a:fld>
            <a:endParaRPr lang="de-DE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52400" y="4327525"/>
            <a:ext cx="635635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853" y="5842337"/>
            <a:ext cx="7363547" cy="1015663"/>
            <a:chOff x="-41796" y="5943600"/>
            <a:chExt cx="7363547" cy="101566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12" t="17849" b="73072"/>
            <a:stretch/>
          </p:blipFill>
          <p:spPr bwMode="auto">
            <a:xfrm>
              <a:off x="408584" y="5943600"/>
              <a:ext cx="6913167" cy="990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-41796" y="5943600"/>
              <a:ext cx="7054047" cy="101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050" b="1" dirty="0" smtClean="0"/>
                <a:t>  0        </a:t>
              </a:r>
              <a:r>
                <a:rPr lang="de-DE" sz="1400" dirty="0" smtClean="0"/>
                <a:t>PREFIX wsj_0655 : &lt;</a:t>
              </a:r>
              <a:r>
                <a:rPr lang="de-DE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https</a:t>
              </a:r>
              <a:r>
                <a:rPr lang="de-DE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://catalog.ldc.upenn.edu/docs/LDC95T7/raw/06/wsj_0655.txt</a:t>
              </a:r>
              <a:r>
                <a:rPr lang="de-DE" sz="1400" dirty="0" smtClean="0"/>
                <a:t>#&gt;</a:t>
              </a:r>
            </a:p>
            <a:p>
              <a:r>
                <a:rPr lang="de-DE" sz="1400" dirty="0" smtClean="0"/>
                <a:t>  ...</a:t>
              </a:r>
            </a:p>
            <a:p>
              <a:r>
                <a:rPr lang="de-DE" sz="1050" b="1" dirty="0" smtClean="0"/>
                <a:t> 8-12</a:t>
              </a:r>
              <a:r>
                <a:rPr lang="de-DE" sz="1800" dirty="0" smtClean="0"/>
                <a:t>         </a:t>
              </a:r>
              <a:r>
                <a:rPr lang="de-DE" sz="1400" dirty="0" smtClean="0"/>
                <a:t>oa:hasTarget wsj_0655:</a:t>
              </a:r>
              <a:r>
                <a:rPr lang="de-DE" sz="1400" dirty="0" smtClean="0">
                  <a:solidFill>
                    <a:schemeClr val="accent2"/>
                  </a:solidFill>
                </a:rPr>
                <a:t>char=</a:t>
              </a:r>
              <a:r>
                <a:rPr lang="de-DE" sz="1400" dirty="0" smtClean="0">
                  <a:solidFill>
                    <a:srgbClr val="FF0000"/>
                  </a:solidFill>
                </a:rPr>
                <a:t>19</a:t>
              </a:r>
              <a:r>
                <a:rPr lang="de-DE" sz="1400" dirty="0" smtClean="0">
                  <a:solidFill>
                    <a:schemeClr val="accent6"/>
                  </a:solidFill>
                </a:rPr>
                <a:t>,30 </a:t>
              </a:r>
              <a:r>
                <a:rPr lang="de-DE" sz="14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50" b="1" dirty="0" smtClean="0">
                  <a:solidFill>
                    <a:schemeClr val="tx1"/>
                  </a:solidFill>
                </a:rPr>
                <a:t>13-14</a:t>
              </a:r>
              <a:r>
                <a:rPr lang="de-DE" sz="1050" dirty="0" smtClean="0">
                  <a:solidFill>
                    <a:schemeClr val="tx1"/>
                  </a:solidFill>
                </a:rPr>
                <a:t>  </a:t>
              </a:r>
              <a:r>
                <a:rPr lang="de-DE" sz="1400" dirty="0" smtClean="0"/>
                <a:t>wsj_0655:</a:t>
              </a:r>
              <a:r>
                <a:rPr lang="de-DE" sz="1400" dirty="0" smtClean="0">
                  <a:solidFill>
                    <a:schemeClr val="accent2"/>
                  </a:solidFill>
                </a:rPr>
                <a:t>char=</a:t>
              </a:r>
              <a:r>
                <a:rPr lang="de-DE" sz="1400" dirty="0" smtClean="0">
                  <a:solidFill>
                    <a:srgbClr val="FF0000"/>
                  </a:solidFill>
                </a:rPr>
                <a:t>19</a:t>
              </a:r>
              <a:r>
                <a:rPr lang="de-DE" sz="1400" dirty="0" smtClean="0">
                  <a:solidFill>
                    <a:schemeClr val="accent6"/>
                  </a:solidFill>
                </a:rPr>
                <a:t>,30</a:t>
              </a:r>
              <a:r>
                <a:rPr lang="de-DE" sz="1400" dirty="0" smtClean="0">
                  <a:solidFill>
                    <a:srgbClr val="FF0000"/>
                  </a:solidFill>
                </a:rPr>
                <a:t> oa:hasSource wsj:06/wsj_0655.name </a:t>
              </a:r>
              <a:r>
                <a:rPr lang="de-DE" sz="1400" dirty="0" smtClean="0">
                  <a:solidFill>
                    <a:schemeClr val="tx1"/>
                  </a:solidFill>
                </a:rPr>
                <a:t>.</a:t>
              </a:r>
              <a:endParaRPr lang="de-DE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9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NIF String URIs: Offset-based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de-DE" dirty="0" smtClean="0"/>
              <a:t>conceptually similar to RFC 5147</a:t>
            </a:r>
          </a:p>
          <a:p>
            <a:pPr lvl="1"/>
            <a:r>
              <a:rPr lang="de-DE" dirty="0" smtClean="0"/>
              <a:t>extends to other mime types by assuming text streams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54</a:t>
            </a:fld>
            <a:endParaRPr lang="de-DE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888408"/>
            <a:ext cx="7419975" cy="137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8600" y="4785852"/>
            <a:ext cx="8582025" cy="538623"/>
            <a:chOff x="457200" y="5090652"/>
            <a:chExt cx="8582025" cy="53862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41"/>
            <a:stretch/>
          </p:blipFill>
          <p:spPr bwMode="auto">
            <a:xfrm>
              <a:off x="457200" y="5090652"/>
              <a:ext cx="8582025" cy="538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486400" y="5329237"/>
              <a:ext cx="381000" cy="233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85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Native NIF String URIs: Match-based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r>
              <a:rPr lang="de-DE" dirty="0" smtClean="0"/>
              <a:t>a community convention, not a standard</a:t>
            </a:r>
          </a:p>
          <a:p>
            <a:r>
              <a:rPr lang="de-DE" dirty="0" smtClean="0"/>
              <a:t>resolve against </a:t>
            </a:r>
            <a:r>
              <a:rPr lang="de-DE" i="1" dirty="0" smtClean="0"/>
              <a:t>all</a:t>
            </a:r>
            <a:r>
              <a:rPr lang="de-DE" dirty="0" smtClean="0"/>
              <a:t> Strings matching the search term and its (MD5-encoded) context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55</a:t>
            </a:fld>
            <a:endParaRPr lang="de-DE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57225" y="3244644"/>
            <a:ext cx="8181975" cy="2622756"/>
            <a:chOff x="838200" y="2782742"/>
            <a:chExt cx="8867775" cy="30084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25" y="2782742"/>
              <a:ext cx="4600575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124200"/>
              <a:ext cx="8867775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04800" y="5978013"/>
            <a:ext cx="8562975" cy="498987"/>
            <a:chOff x="152400" y="5701788"/>
            <a:chExt cx="8562975" cy="498987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09"/>
            <a:stretch/>
          </p:blipFill>
          <p:spPr bwMode="auto">
            <a:xfrm>
              <a:off x="152400" y="5701788"/>
              <a:ext cx="8562975" cy="49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153400" y="5919787"/>
              <a:ext cx="228600" cy="2524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007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2.0 String (sub-)Ontology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56</a:t>
            </a:fld>
            <a:endParaRPr lang="de-DE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51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1143000"/>
            <a:ext cx="2509533" cy="92333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b="1" dirty="0" smtClean="0"/>
              <a:t>String </a:t>
            </a:r>
            <a:r>
              <a:rPr lang="de-DE" sz="1800" dirty="0" smtClean="0"/>
              <a:t>class</a:t>
            </a:r>
          </a:p>
          <a:p>
            <a:pPr algn="ctr"/>
            <a:r>
              <a:rPr lang="de-DE" sz="1800" dirty="0" smtClean="0"/>
              <a:t>other classes explicating </a:t>
            </a:r>
          </a:p>
          <a:p>
            <a:pPr algn="ctr"/>
            <a:r>
              <a:rPr lang="de-DE" sz="1800" dirty="0" smtClean="0"/>
              <a:t>URI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38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2.0 Annotation (sub-)Ontology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57</a:t>
            </a:fld>
            <a:endParaRPr lang="de-DE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527983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8304" y="5678269"/>
            <a:ext cx="4424096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subclasses of </a:t>
            </a:r>
            <a:r>
              <a:rPr lang="de-DE" sz="1800" b="1" dirty="0" smtClean="0"/>
              <a:t>String</a:t>
            </a:r>
            <a:endParaRPr lang="de-DE" sz="1800" b="1" dirty="0"/>
          </a:p>
          <a:p>
            <a:pPr algn="ctr"/>
            <a:r>
              <a:rPr lang="de-DE" sz="1800" dirty="0" smtClean="0"/>
              <a:t>annotation properties for selected properties</a:t>
            </a:r>
          </a:p>
        </p:txBody>
      </p:sp>
    </p:spTree>
    <p:extLst>
      <p:ext uri="{BB962C8B-B14F-4D97-AF65-F5344CB8AC3E}">
        <p14:creationId xmlns:p14="http://schemas.microsoft.com/office/powerpoint/2010/main" val="31882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 (Turtle)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58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378884" y="3475835"/>
            <a:ext cx="8077200" cy="2696365"/>
            <a:chOff x="378884" y="3475835"/>
            <a:chExt cx="8077200" cy="2696365"/>
          </a:xfrm>
        </p:grpSpPr>
        <p:grpSp>
          <p:nvGrpSpPr>
            <p:cNvPr id="7" name="Group 6"/>
            <p:cNvGrpSpPr/>
            <p:nvPr/>
          </p:nvGrpSpPr>
          <p:grpSpPr>
            <a:xfrm>
              <a:off x="378884" y="3475835"/>
              <a:ext cx="8077200" cy="2696365"/>
              <a:chOff x="378884" y="1752729"/>
              <a:chExt cx="8077200" cy="26963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8884" y="1752729"/>
                <a:ext cx="8077200" cy="1816382"/>
                <a:chOff x="990600" y="1215922"/>
                <a:chExt cx="9915834" cy="2401136"/>
              </a:xfrm>
            </p:grpSpPr>
            <p:pic>
              <p:nvPicPr>
                <p:cNvPr id="9219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950"/>
                <a:stretch/>
              </p:blipFill>
              <p:spPr bwMode="auto">
                <a:xfrm>
                  <a:off x="1081548" y="1215922"/>
                  <a:ext cx="9824886" cy="1625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218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651"/>
                <a:stretch/>
              </p:blipFill>
              <p:spPr bwMode="auto">
                <a:xfrm>
                  <a:off x="990600" y="2819401"/>
                  <a:ext cx="9905999" cy="7976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104" b="-1060"/>
              <a:stretch/>
            </p:blipFill>
            <p:spPr bwMode="auto">
              <a:xfrm>
                <a:off x="381000" y="3571566"/>
                <a:ext cx="8069189" cy="877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62000" y="3229894"/>
                <a:ext cx="35779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de-DE" sz="1800" dirty="0" smtClean="0"/>
                  <a:t>...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81000" y="5137666"/>
              <a:ext cx="304800" cy="154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61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59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2136781"/>
            <a:chOff x="4965330" y="3578219"/>
            <a:chExt cx="3965433" cy="2136781"/>
          </a:xfrm>
        </p:grpSpPr>
        <p:sp>
          <p:nvSpPr>
            <p:cNvPr id="61" name="Rectangle 60"/>
            <p:cNvSpPr/>
            <p:nvPr/>
          </p:nvSpPr>
          <p:spPr>
            <a:xfrm>
              <a:off x="7482695" y="5297507"/>
              <a:ext cx="1061111" cy="417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07345" y="5188938"/>
              <a:ext cx="1438234" cy="3266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82763" y="5193268"/>
              <a:ext cx="146281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800" dirty="0" smtClean="0"/>
                <a:t>on:EMANEX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06763" y="5345668"/>
              <a:ext cx="11370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“PERSON“</a:t>
              </a:r>
            </a:p>
          </p:txBody>
        </p:sp>
        <p:cxnSp>
          <p:nvCxnSpPr>
            <p:cNvPr id="53" name="Elbow Connector 52"/>
            <p:cNvCxnSpPr>
              <a:endCxn id="55" idx="1"/>
            </p:cNvCxnSpPr>
            <p:nvPr/>
          </p:nvCxnSpPr>
          <p:spPr>
            <a:xfrm rot="16200000" flipH="1">
              <a:off x="5923781" y="4047352"/>
              <a:ext cx="1414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8278466" y="3487254"/>
            <a:ext cx="152400" cy="128003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625053" y="5331993"/>
            <a:ext cx="2418932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optional</a:t>
            </a:r>
          </a:p>
          <a:p>
            <a:pPr algn="ctr"/>
            <a:r>
              <a:rPr lang="de-DE" sz="1800" dirty="0" smtClean="0"/>
              <a:t>(i.e., implicitly encoded </a:t>
            </a:r>
          </a:p>
          <a:p>
            <a:pPr algn="ctr"/>
            <a:r>
              <a:rPr lang="de-DE" sz="1800" dirty="0" smtClean="0"/>
              <a:t>in the URI scheme)</a:t>
            </a:r>
          </a:p>
        </p:txBody>
      </p:sp>
      <p:cxnSp>
        <p:nvCxnSpPr>
          <p:cNvPr id="10" name="Elbow Connector 9"/>
          <p:cNvCxnSpPr>
            <a:stCxn id="6" idx="1"/>
          </p:cNvCxnSpPr>
          <p:nvPr/>
        </p:nvCxnSpPr>
        <p:spPr>
          <a:xfrm>
            <a:off x="8430866" y="4127271"/>
            <a:ext cx="255934" cy="120472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Motivation: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1711325"/>
          </a:xfrm>
        </p:spPr>
        <p:txBody>
          <a:bodyPr/>
          <a:lstStyle/>
          <a:p>
            <a:r>
              <a:rPr lang="de-DE" dirty="0" smtClean="0"/>
              <a:t>There‘s no easy way</a:t>
            </a:r>
          </a:p>
          <a:p>
            <a:pPr lvl="1"/>
            <a:r>
              <a:rPr lang="de-DE" dirty="0" smtClean="0"/>
              <a:t>not in(to) lexicography module</a:t>
            </a:r>
          </a:p>
          <a:p>
            <a:pPr lvl="2"/>
            <a:r>
              <a:rPr lang="de-DE" dirty="0" smtClean="0"/>
              <a:t>frequency </a:t>
            </a:r>
            <a:r>
              <a:rPr lang="de-DE" i="1" dirty="0" smtClean="0"/>
              <a:t>is</a:t>
            </a:r>
            <a:r>
              <a:rPr lang="de-DE" dirty="0" smtClean="0"/>
              <a:t> lexicographically relevant, </a:t>
            </a:r>
            <a:r>
              <a:rPr lang="de-DE" b="1" dirty="0" smtClean="0"/>
              <a:t>but </a:t>
            </a:r>
            <a:r>
              <a:rPr lang="de-DE" dirty="0" smtClean="0"/>
              <a:t>not only there</a:t>
            </a:r>
          </a:p>
          <a:p>
            <a:pPr lvl="1"/>
            <a:r>
              <a:rPr lang="de-DE" dirty="0" smtClean="0"/>
              <a:t>can only be defined relative to a corpus, i.e., reification</a:t>
            </a:r>
          </a:p>
          <a:p>
            <a:pPr lvl="2"/>
            <a:r>
              <a:rPr lang="de-DE" dirty="0"/>
              <a:t>not </a:t>
            </a:r>
            <a:r>
              <a:rPr lang="de-DE" dirty="0" smtClean="0"/>
              <a:t>a plain lexinfo property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900863" cy="32920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810000" y="1847671"/>
            <a:ext cx="5105400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BTW: We </a:t>
            </a:r>
            <a:r>
              <a:rPr lang="de-DE" sz="1800" b="1" i="1" dirty="0" smtClean="0"/>
              <a:t>still </a:t>
            </a:r>
            <a:r>
              <a:rPr lang="de-DE" sz="1800" dirty="0" smtClean="0"/>
              <a:t>don‘t have a solution for that</a:t>
            </a:r>
          </a:p>
          <a:p>
            <a:pPr algn="ctr"/>
            <a:r>
              <a:rPr lang="de-DE" sz="1800" dirty="0" smtClean="0"/>
              <a:t>original use case annotation engineering</a:t>
            </a:r>
          </a:p>
          <a:p>
            <a:pPr algn="ctr"/>
            <a:r>
              <a:rPr lang="de-DE" sz="1800" dirty="0" smtClean="0"/>
              <a:t>(Chiarcos &amp; Fäth@LDK-2019)</a:t>
            </a:r>
          </a:p>
          <a:p>
            <a:pPr algn="ctr"/>
            <a:r>
              <a:rPr lang="de-DE" sz="1800" dirty="0" smtClean="0"/>
              <a:t>so far without frequency-based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772930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tangle 133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Box 101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Box 95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110" name="Elbow Connector 109"/>
          <p:cNvCxnSpPr>
            <a:stCxn id="131" idx="4"/>
            <a:endCxn id="108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31" idx="4"/>
            <a:endCxn id="124" idx="4"/>
          </p:cNvCxnSpPr>
          <p:nvPr/>
        </p:nvCxnSpPr>
        <p:spPr>
          <a:xfrm flipV="1">
            <a:off x="1723452" y="4735809"/>
            <a:ext cx="864114" cy="8250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76011" y="4590518"/>
            <a:ext cx="102624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oa:hasSelector</a:t>
            </a:r>
          </a:p>
        </p:txBody>
      </p:sp>
      <p:cxnSp>
        <p:nvCxnSpPr>
          <p:cNvPr id="116" name="Straight Arrow Connector 115"/>
          <p:cNvCxnSpPr>
            <a:stCxn id="124" idx="5"/>
            <a:endCxn id="129" idx="1"/>
          </p:cNvCxnSpPr>
          <p:nvPr/>
        </p:nvCxnSpPr>
        <p:spPr>
          <a:xfrm>
            <a:off x="3016332" y="4680962"/>
            <a:ext cx="566437" cy="3363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10000" y="3962400"/>
            <a:ext cx="130792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oa:TextQuote</a:t>
            </a:r>
          </a:p>
          <a:p>
            <a:pPr algn="ctr"/>
            <a:r>
              <a:rPr lang="de-DE" sz="1600" dirty="0" smtClean="0"/>
              <a:t>Selector</a:t>
            </a:r>
          </a:p>
        </p:txBody>
      </p:sp>
      <p:cxnSp>
        <p:nvCxnSpPr>
          <p:cNvPr id="118" name="Straight Arrow Connector 117"/>
          <p:cNvCxnSpPr>
            <a:stCxn id="129" idx="4"/>
            <a:endCxn id="117" idx="2"/>
          </p:cNvCxnSpPr>
          <p:nvPr/>
        </p:nvCxnSpPr>
        <p:spPr>
          <a:xfrm flipV="1">
            <a:off x="4011535" y="4547175"/>
            <a:ext cx="452426" cy="7898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29" idx="4"/>
            <a:endCxn id="126" idx="1"/>
          </p:cNvCxnSpPr>
          <p:nvPr/>
        </p:nvCxnSpPr>
        <p:spPr>
          <a:xfrm rot="16200000" flipH="1">
            <a:off x="4256709" y="5091832"/>
            <a:ext cx="222516" cy="71286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157811" y="5335196"/>
            <a:ext cx="668773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oa:exact</a:t>
            </a:r>
          </a:p>
        </p:txBody>
      </p:sp>
      <p:sp>
        <p:nvSpPr>
          <p:cNvPr id="121" name="Oval 120"/>
          <p:cNvSpPr/>
          <p:nvPr/>
        </p:nvSpPr>
        <p:spPr>
          <a:xfrm>
            <a:off x="4958575" y="3925456"/>
            <a:ext cx="193484" cy="16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2" name="Oval 121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123" name="Straight Arrow Connector 122"/>
          <p:cNvCxnSpPr>
            <a:stCxn id="124" idx="4"/>
            <a:endCxn id="122" idx="4"/>
          </p:cNvCxnSpPr>
          <p:nvPr/>
        </p:nvCxnSpPr>
        <p:spPr>
          <a:xfrm flipV="1">
            <a:off x="2587566" y="4057118"/>
            <a:ext cx="6313" cy="6786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981200" y="4361292"/>
            <a:ext cx="1212732" cy="3745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6" name="TextBox 125"/>
          <p:cNvSpPr txBox="1"/>
          <p:nvPr/>
        </p:nvSpPr>
        <p:spPr>
          <a:xfrm>
            <a:off x="4724400" y="5428718"/>
            <a:ext cx="1013419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“James Baker“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2400" y="3295118"/>
            <a:ext cx="193687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cf. WebAnnotation</a:t>
            </a:r>
          </a:p>
        </p:txBody>
      </p:sp>
      <p:cxnSp>
        <p:nvCxnSpPr>
          <p:cNvPr id="128" name="Straight Arrow Connector 127"/>
          <p:cNvCxnSpPr>
            <a:stCxn id="131" idx="4"/>
            <a:endCxn id="96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3405169" y="4962490"/>
            <a:ext cx="1212732" cy="3745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0" name="TextBox 129"/>
          <p:cNvSpPr txBox="1"/>
          <p:nvPr/>
        </p:nvSpPr>
        <p:spPr>
          <a:xfrm>
            <a:off x="4343400" y="4724400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sp>
        <p:nvSpPr>
          <p:cNvPr id="131" name="Oval 130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 vs. WA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60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2136781"/>
            <a:chOff x="4965330" y="3578219"/>
            <a:chExt cx="3965433" cy="2136781"/>
          </a:xfrm>
        </p:grpSpPr>
        <p:sp>
          <p:nvSpPr>
            <p:cNvPr id="61" name="Rectangle 60"/>
            <p:cNvSpPr/>
            <p:nvPr/>
          </p:nvSpPr>
          <p:spPr>
            <a:xfrm>
              <a:off x="7482695" y="5297507"/>
              <a:ext cx="1061111" cy="4174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07345" y="5188938"/>
              <a:ext cx="1438234" cy="3266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82763" y="5193268"/>
              <a:ext cx="146281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800" dirty="0" smtClean="0"/>
                <a:t>on:EMANEX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06763" y="5345668"/>
              <a:ext cx="113704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“PERSON“</a:t>
              </a:r>
            </a:p>
          </p:txBody>
        </p:sp>
        <p:cxnSp>
          <p:nvCxnSpPr>
            <p:cNvPr id="53" name="Elbow Connector 52"/>
            <p:cNvCxnSpPr>
              <a:endCxn id="55" idx="1"/>
            </p:cNvCxnSpPr>
            <p:nvPr/>
          </p:nvCxnSpPr>
          <p:spPr>
            <a:xfrm rot="16200000" flipH="1">
              <a:off x="5923781" y="4047352"/>
              <a:ext cx="1414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stCxn id="21" idx="0"/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630498" y="4069742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</p:spTree>
    <p:extLst>
      <p:ext uri="{BB962C8B-B14F-4D97-AF65-F5344CB8AC3E}">
        <p14:creationId xmlns:p14="http://schemas.microsoft.com/office/powerpoint/2010/main" val="5277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Named Entity annotation in NIF+WA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61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2" name="Group 91"/>
          <p:cNvGrpSpPr/>
          <p:nvPr/>
        </p:nvGrpSpPr>
        <p:grpSpPr>
          <a:xfrm>
            <a:off x="4343400" y="3048000"/>
            <a:ext cx="3965433" cy="1755781"/>
            <a:chOff x="4965330" y="3578219"/>
            <a:chExt cx="3965433" cy="1755781"/>
          </a:xfrm>
        </p:grpSpPr>
        <p:sp>
          <p:nvSpPr>
            <p:cNvPr id="60" name="Rectangle 59"/>
            <p:cNvSpPr/>
            <p:nvPr/>
          </p:nvSpPr>
          <p:spPr>
            <a:xfrm>
              <a:off x="5897511" y="4038599"/>
              <a:ext cx="1448068" cy="1103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4965330" y="3578219"/>
              <a:ext cx="1780171" cy="5232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800" dirty="0" smtClean="0"/>
                <a:t>doc:offset_19_30</a:t>
              </a:r>
              <a:endParaRPr lang="de-DE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5987" y="4201924"/>
              <a:ext cx="152477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“James Baker“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7647" y="4582924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“19“</a:t>
              </a:r>
            </a:p>
          </p:txBody>
        </p:sp>
        <p:cxnSp>
          <p:nvCxnSpPr>
            <p:cNvPr id="30" name="Elbow Connector 29"/>
            <p:cNvCxnSpPr>
              <a:endCxn id="28" idx="1"/>
            </p:cNvCxnSpPr>
            <p:nvPr/>
          </p:nvCxnSpPr>
          <p:spPr>
            <a:xfrm rot="16200000" flipH="1">
              <a:off x="6495265" y="3475868"/>
              <a:ext cx="270872" cy="155057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29" idx="1"/>
            </p:cNvCxnSpPr>
            <p:nvPr/>
          </p:nvCxnSpPr>
          <p:spPr>
            <a:xfrm rot="16200000" flipH="1">
              <a:off x="6295595" y="3675538"/>
              <a:ext cx="651872" cy="153223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6632" y="4061192"/>
              <a:ext cx="1369286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800" dirty="0" smtClean="0"/>
                <a:t>nif:anchorOf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2146" y="4430524"/>
              <a:ext cx="15261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nif:beginIndex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06763" y="4964668"/>
              <a:ext cx="61106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“30“</a:t>
              </a:r>
            </a:p>
          </p:txBody>
        </p:sp>
        <p:cxnSp>
          <p:nvCxnSpPr>
            <p:cNvPr id="51" name="Elbow Connector 50"/>
            <p:cNvCxnSpPr>
              <a:endCxn id="50" idx="1"/>
            </p:cNvCxnSpPr>
            <p:nvPr/>
          </p:nvCxnSpPr>
          <p:spPr>
            <a:xfrm rot="16200000" flipH="1">
              <a:off x="6114281" y="3856852"/>
              <a:ext cx="1033616" cy="1551347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82763" y="4812268"/>
              <a:ext cx="136422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800" dirty="0" smtClean="0"/>
                <a:t>nif:endIndex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cxnSp>
        <p:nvCxnSpPr>
          <p:cNvPr id="77" name="Straight Arrow Connector 76"/>
          <p:cNvCxnSpPr>
            <a:stCxn id="84" idx="4"/>
            <a:endCxn id="21" idx="3"/>
          </p:cNvCxnSpPr>
          <p:nvPr/>
        </p:nvCxnSpPr>
        <p:spPr>
          <a:xfrm flipV="1">
            <a:off x="1723452" y="3494596"/>
            <a:ext cx="2880648" cy="20662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87" name="Oval 86"/>
          <p:cNvSpPr/>
          <p:nvPr/>
        </p:nvSpPr>
        <p:spPr>
          <a:xfrm>
            <a:off x="4958575" y="3925456"/>
            <a:ext cx="193484" cy="163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8" name="Oval 87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89" name="Straight Arrow Connector 88"/>
          <p:cNvCxnSpPr>
            <a:stCxn id="21" idx="2"/>
            <a:endCxn id="88" idx="7"/>
          </p:cNvCxnSpPr>
          <p:nvPr/>
        </p:nvCxnSpPr>
        <p:spPr>
          <a:xfrm flipH="1">
            <a:off x="3404278" y="3309610"/>
            <a:ext cx="939122" cy="5514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28828" y="3385419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73239" y="1995948"/>
            <a:ext cx="15103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nif:String</a:t>
            </a:r>
          </a:p>
        </p:txBody>
      </p:sp>
      <p:cxnSp>
        <p:nvCxnSpPr>
          <p:cNvPr id="98" name="Elbow Connector 97"/>
          <p:cNvCxnSpPr>
            <a:stCxn id="21" idx="0"/>
            <a:endCxn id="97" idx="2"/>
          </p:cNvCxnSpPr>
          <p:nvPr/>
        </p:nvCxnSpPr>
        <p:spPr>
          <a:xfrm rot="16200000" flipV="1">
            <a:off x="4966534" y="2781048"/>
            <a:ext cx="528832" cy="50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46664" y="2590800"/>
            <a:ext cx="9349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rdf:type</a:t>
            </a:r>
          </a:p>
        </p:txBody>
      </p:sp>
      <p:cxnSp>
        <p:nvCxnSpPr>
          <p:cNvPr id="105" name="Straight Arrow Connector 104"/>
          <p:cNvCxnSpPr>
            <a:stCxn id="84" idx="4"/>
            <a:endCxn id="63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80" name="Rectangle 79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88185" y="3687786"/>
            <a:ext cx="5779215" cy="2332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NIF+WA minimalistic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62</a:t>
            </a:fld>
            <a:endParaRPr lang="de-DE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" y="1143000"/>
            <a:ext cx="864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319389" y="1981200"/>
            <a:ext cx="2133600" cy="1295400"/>
            <a:chOff x="6319389" y="1981200"/>
            <a:chExt cx="2133600" cy="1295400"/>
          </a:xfrm>
        </p:grpSpPr>
        <p:sp>
          <p:nvSpPr>
            <p:cNvPr id="14" name="Rectangle 13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1" name="Oval 20"/>
          <p:cNvSpPr/>
          <p:nvPr/>
        </p:nvSpPr>
        <p:spPr>
          <a:xfrm>
            <a:off x="4343400" y="3048000"/>
            <a:ext cx="1780171" cy="523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/>
              <a:t>doc:offset_19_30</a:t>
            </a:r>
            <a:endParaRPr lang="de-DE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4234908"/>
            <a:ext cx="1129367" cy="318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on:EMANEX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0993" y="4701077"/>
            <a:ext cx="61200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rdf:type</a:t>
            </a:r>
          </a:p>
        </p:txBody>
      </p:sp>
      <p:cxnSp>
        <p:nvCxnSpPr>
          <p:cNvPr id="77" name="Straight Arrow Connector 76"/>
          <p:cNvCxnSpPr>
            <a:stCxn id="84" idx="4"/>
            <a:endCxn id="21" idx="3"/>
          </p:cNvCxnSpPr>
          <p:nvPr/>
        </p:nvCxnSpPr>
        <p:spPr>
          <a:xfrm flipV="1">
            <a:off x="1723452" y="3494596"/>
            <a:ext cx="2880648" cy="20662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67628" y="4735830"/>
            <a:ext cx="9284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oa:hasTarget</a:t>
            </a:r>
          </a:p>
        </p:txBody>
      </p:sp>
      <p:sp>
        <p:nvSpPr>
          <p:cNvPr id="88" name="Oval 87"/>
          <p:cNvSpPr/>
          <p:nvPr/>
        </p:nvSpPr>
        <p:spPr>
          <a:xfrm>
            <a:off x="1447800" y="3827397"/>
            <a:ext cx="2292157" cy="2297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wsj:06/wsj_0655.name</a:t>
            </a:r>
            <a:endParaRPr lang="de-DE" sz="1100" dirty="0"/>
          </a:p>
        </p:txBody>
      </p:sp>
      <p:cxnSp>
        <p:nvCxnSpPr>
          <p:cNvPr id="89" name="Straight Arrow Connector 88"/>
          <p:cNvCxnSpPr>
            <a:stCxn id="21" idx="2"/>
            <a:endCxn id="88" idx="7"/>
          </p:cNvCxnSpPr>
          <p:nvPr/>
        </p:nvCxnSpPr>
        <p:spPr>
          <a:xfrm flipH="1">
            <a:off x="3404278" y="3309610"/>
            <a:ext cx="939122" cy="5514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928828" y="3385419"/>
            <a:ext cx="95090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oa:hasSource</a:t>
            </a:r>
          </a:p>
        </p:txBody>
      </p:sp>
      <p:cxnSp>
        <p:nvCxnSpPr>
          <p:cNvPr id="105" name="Straight Arrow Connector 104"/>
          <p:cNvCxnSpPr>
            <a:stCxn id="84" idx="4"/>
            <a:endCxn id="63" idx="2"/>
          </p:cNvCxnSpPr>
          <p:nvPr/>
        </p:nvCxnSpPr>
        <p:spPr>
          <a:xfrm flipH="1" flipV="1">
            <a:off x="945684" y="4553160"/>
            <a:ext cx="777768" cy="100769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87290" y="5062925"/>
            <a:ext cx="1672324" cy="497928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http://example.org/emanex2</a:t>
            </a:r>
            <a:endParaRPr lang="de-DE" sz="1100" dirty="0"/>
          </a:p>
        </p:txBody>
      </p:sp>
      <p:sp>
        <p:nvSpPr>
          <p:cNvPr id="80" name="Rectangle 79"/>
          <p:cNvSpPr/>
          <p:nvPr/>
        </p:nvSpPr>
        <p:spPr>
          <a:xfrm>
            <a:off x="1770499" y="5602307"/>
            <a:ext cx="927804" cy="221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/>
          <p:cNvSpPr txBox="1"/>
          <p:nvPr/>
        </p:nvSpPr>
        <p:spPr>
          <a:xfrm>
            <a:off x="1752600" y="5562600"/>
            <a:ext cx="97334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oa:bodyValue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28021" y="5710508"/>
            <a:ext cx="700979" cy="25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Box 82"/>
          <p:cNvSpPr txBox="1"/>
          <p:nvPr/>
        </p:nvSpPr>
        <p:spPr>
          <a:xfrm>
            <a:off x="2698303" y="5715000"/>
            <a:ext cx="730697" cy="245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100" dirty="0" smtClean="0"/>
              <a:t>“PERSON“</a:t>
            </a:r>
          </a:p>
        </p:txBody>
      </p:sp>
      <p:cxnSp>
        <p:nvCxnSpPr>
          <p:cNvPr id="85" name="Elbow Connector 84"/>
          <p:cNvCxnSpPr>
            <a:endCxn id="83" idx="1"/>
          </p:cNvCxnSpPr>
          <p:nvPr/>
        </p:nvCxnSpPr>
        <p:spPr>
          <a:xfrm rot="16200000" flipH="1">
            <a:off x="2072323" y="5211981"/>
            <a:ext cx="277108" cy="9748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69320" y="3909656"/>
            <a:ext cx="2252540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information encoded</a:t>
            </a:r>
          </a:p>
          <a:p>
            <a:pPr algn="ctr"/>
            <a:r>
              <a:rPr lang="de-DE" sz="1800" dirty="0" smtClean="0"/>
              <a:t>in the NIF URI scheme</a:t>
            </a:r>
          </a:p>
          <a:p>
            <a:pPr algn="ctr"/>
            <a:r>
              <a:rPr lang="de-DE" sz="1800" dirty="0" smtClean="0"/>
              <a:t>can be omitted</a:t>
            </a:r>
          </a:p>
        </p:txBody>
      </p:sp>
    </p:spTree>
    <p:extLst>
      <p:ext uri="{BB962C8B-B14F-4D97-AF65-F5344CB8AC3E}">
        <p14:creationId xmlns:p14="http://schemas.microsoft.com/office/powerpoint/2010/main" val="24798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Using NIF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at the moment, one of the most widely known RDF-based annotation formalism for NLP</a:t>
            </a:r>
          </a:p>
          <a:p>
            <a:r>
              <a:rPr lang="de-DE" dirty="0" smtClean="0"/>
              <a:t>shallow, word-level annotations</a:t>
            </a:r>
          </a:p>
          <a:p>
            <a:pPr lvl="1"/>
            <a:r>
              <a:rPr lang="de-DE" dirty="0" smtClean="0"/>
              <a:t>implicit unification of annotations referring to the same string</a:t>
            </a:r>
          </a:p>
          <a:p>
            <a:pPr lvl="2"/>
            <a:r>
              <a:rPr lang="de-DE" dirty="0" smtClean="0"/>
              <a:t>useful in NLP</a:t>
            </a:r>
          </a:p>
          <a:p>
            <a:pPr lvl="2"/>
            <a:r>
              <a:rPr lang="de-DE" dirty="0" smtClean="0"/>
              <a:t>often unacceptable to linguists</a:t>
            </a:r>
          </a:p>
          <a:p>
            <a:r>
              <a:rPr lang="de-DE" dirty="0" smtClean="0"/>
              <a:t>implicit unification of annotations can be circumvented, e.g., using Web Annotation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22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NIF limitations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NIF data structures are no sufficient solution shallow for advanced linguistic annotations</a:t>
            </a:r>
          </a:p>
          <a:p>
            <a:pPr lvl="1"/>
            <a:r>
              <a:rPr lang="de-DE" dirty="0" smtClean="0"/>
              <a:t>morphology? (no sub-word strings)</a:t>
            </a:r>
          </a:p>
          <a:p>
            <a:pPr lvl="1"/>
            <a:r>
              <a:rPr lang="de-DE" dirty="0" smtClean="0"/>
              <a:t>non-phrasal/discontinuous segments ?</a:t>
            </a:r>
          </a:p>
          <a:p>
            <a:pPr lvl="1"/>
            <a:r>
              <a:rPr lang="de-DE" dirty="0" smtClean="0"/>
              <a:t>hard-wired annotation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64</a:t>
            </a:fld>
            <a:endParaRPr lang="de-DE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80995"/>
            <a:ext cx="6241982" cy="287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6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2667000"/>
            <a:ext cx="52578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686800" cy="1139825"/>
          </a:xfrm>
        </p:spPr>
        <p:txBody>
          <a:bodyPr/>
          <a:lstStyle/>
          <a:p>
            <a:r>
              <a:rPr lang="de-DE" dirty="0" smtClean="0"/>
              <a:t>Beyond NIF I: domain-specific vocabularies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0450" algn="l"/>
                <a:tab pos="2603500" algn="l"/>
                <a:tab pos="2957513" algn="l"/>
              </a:tabLst>
            </a:pPr>
            <a:r>
              <a:rPr lang="de-DE" dirty="0" smtClean="0"/>
              <a:t>Interlinear Glossed Text (IGT)</a:t>
            </a:r>
          </a:p>
          <a:p>
            <a:pPr lvl="1">
              <a:tabLst>
                <a:tab pos="2330450" algn="l"/>
                <a:tab pos="2603500" algn="l"/>
                <a:tab pos="2957513" algn="l"/>
              </a:tabLst>
            </a:pPr>
            <a:r>
              <a:rPr lang="de-DE" dirty="0" smtClean="0"/>
              <a:t>FLEx-RDF	</a:t>
            </a:r>
            <a:r>
              <a:rPr lang="de-DE" sz="1600" dirty="0" smtClean="0"/>
              <a:t>(Chiarcos et al.@LDK-2017, </a:t>
            </a:r>
            <a:r>
              <a:rPr lang="de-DE" sz="1600" dirty="0" smtClean="0">
                <a:hlinkClick r:id="rId2"/>
              </a:rPr>
              <a:t>https</a:t>
            </a:r>
            <a:r>
              <a:rPr lang="de-DE" sz="1600" dirty="0">
                <a:hlinkClick r:id="rId2"/>
              </a:rPr>
              <a:t>://</a:t>
            </a:r>
            <a:r>
              <a:rPr lang="de-DE" sz="1600" dirty="0" smtClean="0">
                <a:hlinkClick r:id="rId2"/>
              </a:rPr>
              <a:t>github.com/acoli-repo/LLODifier</a:t>
            </a:r>
            <a:r>
              <a:rPr lang="de-DE" sz="1600" dirty="0"/>
              <a:t>)</a:t>
            </a:r>
            <a:endParaRPr lang="de-DE" sz="1600" dirty="0" smtClean="0"/>
          </a:p>
          <a:p>
            <a:pPr lvl="1"/>
            <a:r>
              <a:rPr lang="de-DE" dirty="0" smtClean="0"/>
              <a:t>Ligt </a:t>
            </a:r>
          </a:p>
          <a:p>
            <a:pPr marL="671512" lvl="2" indent="0">
              <a:buNone/>
            </a:pPr>
            <a:r>
              <a:rPr lang="de-DE" sz="1600" dirty="0" smtClean="0"/>
              <a:t>(Chiarcos &amp; Ionov@LDK-2019)</a:t>
            </a:r>
          </a:p>
          <a:p>
            <a:pPr lvl="2">
              <a:tabLst>
                <a:tab pos="987425" algn="l"/>
              </a:tabLst>
            </a:pPr>
            <a:r>
              <a:rPr lang="de-DE" dirty="0" smtClean="0"/>
              <a:t>morpheme-level </a:t>
            </a:r>
          </a:p>
          <a:p>
            <a:pPr marL="671512" lvl="2" indent="0">
              <a:buNone/>
              <a:tabLst>
                <a:tab pos="987425" algn="l"/>
              </a:tabLst>
            </a:pPr>
            <a:r>
              <a:rPr lang="de-DE" dirty="0"/>
              <a:t>	</a:t>
            </a:r>
            <a:r>
              <a:rPr lang="de-DE" dirty="0" smtClean="0"/>
              <a:t>annotations</a:t>
            </a:r>
          </a:p>
          <a:p>
            <a:pPr marL="671512" lvl="2" indent="0" algn="r">
              <a:buNone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65</a:t>
            </a:fld>
            <a:endParaRPr lang="de-DE" altLang="en-US"/>
          </a:p>
        </p:txBody>
      </p:sp>
      <p:pic>
        <p:nvPicPr>
          <p:cNvPr id="10242" name="Picture 2" descr="C:\Users\chiarcos\Desktop\acoli-svn\papers\ldk-2019-ligt\images\ligt-ann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60448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NIF II: Linguistic Data Structures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generic vocabulary for linguistic data structures</a:t>
            </a:r>
          </a:p>
          <a:p>
            <a:pPr lvl="1">
              <a:tabLst>
                <a:tab pos="4129088" algn="l"/>
                <a:tab pos="4306888" algn="l"/>
                <a:tab pos="4845050" algn="l"/>
              </a:tabLst>
            </a:pPr>
            <a:r>
              <a:rPr lang="de-DE" dirty="0" smtClean="0"/>
              <a:t>POWLA 	</a:t>
            </a:r>
            <a:r>
              <a:rPr lang="de-DE" sz="1600" dirty="0" smtClean="0"/>
              <a:t>(Chiarcos@ESWC 2012</a:t>
            </a:r>
            <a:r>
              <a:rPr lang="de-DE" sz="1600" dirty="0"/>
              <a:t>, </a:t>
            </a:r>
            <a:r>
              <a:rPr lang="de-DE" sz="1600" dirty="0">
                <a:hlinkClick r:id="rId2"/>
              </a:rPr>
              <a:t>http://purl.org/powla</a:t>
            </a:r>
            <a:r>
              <a:rPr lang="de-DE" sz="1600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66</a:t>
            </a:fld>
            <a:endParaRPr lang="de-DE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490"/>
            <a:ext cx="8001000" cy="466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NIF III: Linguistic Annotations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linguistic data categories</a:t>
            </a:r>
          </a:p>
          <a:p>
            <a:pPr lvl="1"/>
            <a:r>
              <a:rPr lang="de-DE" dirty="0" smtClean="0"/>
              <a:t>Ontologies of Linguistic Annotation (OLiA)</a:t>
            </a:r>
          </a:p>
          <a:p>
            <a:pPr marL="0" indent="0" algn="r">
              <a:buNone/>
            </a:pPr>
            <a:r>
              <a:rPr lang="de-DE" sz="1600" dirty="0" smtClean="0"/>
              <a:t>(Chiarcos &amp; Sukhareva 2016,</a:t>
            </a:r>
          </a:p>
          <a:p>
            <a:pPr marL="0" indent="0" algn="r">
              <a:buNone/>
            </a:pPr>
            <a:r>
              <a:rPr lang="de-DE" sz="1600" dirty="0" smtClean="0">
                <a:hlinkClick r:id="rId2"/>
              </a:rPr>
              <a:t>http://purl.org/olia</a:t>
            </a:r>
            <a:r>
              <a:rPr lang="de-DE" sz="1600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67</a:t>
            </a:fld>
            <a:endParaRPr lang="de-DE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200" y="2667000"/>
            <a:ext cx="5865014" cy="4013903"/>
            <a:chOff x="1027620" y="1484313"/>
            <a:chExt cx="7703630" cy="5297270"/>
          </a:xfrm>
        </p:grpSpPr>
        <p:sp>
          <p:nvSpPr>
            <p:cNvPr id="5" name="Freeform 2"/>
            <p:cNvSpPr>
              <a:spLocks/>
            </p:cNvSpPr>
            <p:nvPr/>
          </p:nvSpPr>
          <p:spPr bwMode="auto">
            <a:xfrm>
              <a:off x="2138363" y="3733800"/>
              <a:ext cx="3925887" cy="2733675"/>
            </a:xfrm>
            <a:custGeom>
              <a:avLst/>
              <a:gdLst>
                <a:gd name="T0" fmla="*/ 1364 w 2473"/>
                <a:gd name="T1" fmla="*/ 88 h 1722"/>
                <a:gd name="T2" fmla="*/ 1228 w 2473"/>
                <a:gd name="T3" fmla="*/ 172 h 1722"/>
                <a:gd name="T4" fmla="*/ 1177 w 2473"/>
                <a:gd name="T5" fmla="*/ 215 h 1722"/>
                <a:gd name="T6" fmla="*/ 1118 w 2473"/>
                <a:gd name="T7" fmla="*/ 232 h 1722"/>
                <a:gd name="T8" fmla="*/ 1084 w 2473"/>
                <a:gd name="T9" fmla="*/ 257 h 1722"/>
                <a:gd name="T10" fmla="*/ 1076 w 2473"/>
                <a:gd name="T11" fmla="*/ 282 h 1722"/>
                <a:gd name="T12" fmla="*/ 1025 w 2473"/>
                <a:gd name="T13" fmla="*/ 308 h 1722"/>
                <a:gd name="T14" fmla="*/ 949 w 2473"/>
                <a:gd name="T15" fmla="*/ 384 h 1722"/>
                <a:gd name="T16" fmla="*/ 898 w 2473"/>
                <a:gd name="T17" fmla="*/ 418 h 1722"/>
                <a:gd name="T18" fmla="*/ 805 w 2473"/>
                <a:gd name="T19" fmla="*/ 553 h 1722"/>
                <a:gd name="T20" fmla="*/ 771 w 2473"/>
                <a:gd name="T21" fmla="*/ 587 h 1722"/>
                <a:gd name="T22" fmla="*/ 720 w 2473"/>
                <a:gd name="T23" fmla="*/ 621 h 1722"/>
                <a:gd name="T24" fmla="*/ 593 w 2473"/>
                <a:gd name="T25" fmla="*/ 740 h 1722"/>
                <a:gd name="T26" fmla="*/ 474 w 2473"/>
                <a:gd name="T27" fmla="*/ 850 h 1722"/>
                <a:gd name="T28" fmla="*/ 389 w 2473"/>
                <a:gd name="T29" fmla="*/ 909 h 1722"/>
                <a:gd name="T30" fmla="*/ 296 w 2473"/>
                <a:gd name="T31" fmla="*/ 968 h 1722"/>
                <a:gd name="T32" fmla="*/ 245 w 2473"/>
                <a:gd name="T33" fmla="*/ 1019 h 1722"/>
                <a:gd name="T34" fmla="*/ 220 w 2473"/>
                <a:gd name="T35" fmla="*/ 1053 h 1722"/>
                <a:gd name="T36" fmla="*/ 110 w 2473"/>
                <a:gd name="T37" fmla="*/ 1146 h 1722"/>
                <a:gd name="T38" fmla="*/ 25 w 2473"/>
                <a:gd name="T39" fmla="*/ 1290 h 1722"/>
                <a:gd name="T40" fmla="*/ 85 w 2473"/>
                <a:gd name="T41" fmla="*/ 1494 h 1722"/>
                <a:gd name="T42" fmla="*/ 110 w 2473"/>
                <a:gd name="T43" fmla="*/ 1511 h 1722"/>
                <a:gd name="T44" fmla="*/ 220 w 2473"/>
                <a:gd name="T45" fmla="*/ 1519 h 1722"/>
                <a:gd name="T46" fmla="*/ 322 w 2473"/>
                <a:gd name="T47" fmla="*/ 1570 h 1722"/>
                <a:gd name="T48" fmla="*/ 677 w 2473"/>
                <a:gd name="T49" fmla="*/ 1638 h 1722"/>
                <a:gd name="T50" fmla="*/ 771 w 2473"/>
                <a:gd name="T51" fmla="*/ 1663 h 1722"/>
                <a:gd name="T52" fmla="*/ 796 w 2473"/>
                <a:gd name="T53" fmla="*/ 1680 h 1722"/>
                <a:gd name="T54" fmla="*/ 847 w 2473"/>
                <a:gd name="T55" fmla="*/ 1697 h 1722"/>
                <a:gd name="T56" fmla="*/ 1304 w 2473"/>
                <a:gd name="T57" fmla="*/ 1672 h 1722"/>
                <a:gd name="T58" fmla="*/ 1770 w 2473"/>
                <a:gd name="T59" fmla="*/ 1680 h 1722"/>
                <a:gd name="T60" fmla="*/ 1897 w 2473"/>
                <a:gd name="T61" fmla="*/ 1688 h 1722"/>
                <a:gd name="T62" fmla="*/ 1948 w 2473"/>
                <a:gd name="T63" fmla="*/ 1714 h 1722"/>
                <a:gd name="T64" fmla="*/ 2050 w 2473"/>
                <a:gd name="T65" fmla="*/ 1722 h 1722"/>
                <a:gd name="T66" fmla="*/ 2143 w 2473"/>
                <a:gd name="T67" fmla="*/ 1663 h 1722"/>
                <a:gd name="T68" fmla="*/ 2219 w 2473"/>
                <a:gd name="T69" fmla="*/ 1451 h 1722"/>
                <a:gd name="T70" fmla="*/ 2304 w 2473"/>
                <a:gd name="T71" fmla="*/ 1155 h 1722"/>
                <a:gd name="T72" fmla="*/ 2405 w 2473"/>
                <a:gd name="T73" fmla="*/ 647 h 1722"/>
                <a:gd name="T74" fmla="*/ 2473 w 2473"/>
                <a:gd name="T75" fmla="*/ 104 h 1722"/>
                <a:gd name="T76" fmla="*/ 2295 w 2473"/>
                <a:gd name="T77" fmla="*/ 11 h 1722"/>
                <a:gd name="T78" fmla="*/ 2007 w 2473"/>
                <a:gd name="T79" fmla="*/ 20 h 1722"/>
                <a:gd name="T80" fmla="*/ 1813 w 2473"/>
                <a:gd name="T81" fmla="*/ 45 h 1722"/>
                <a:gd name="T82" fmla="*/ 1414 w 2473"/>
                <a:gd name="T83" fmla="*/ 62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3" h="1722">
                  <a:moveTo>
                    <a:pt x="1364" y="88"/>
                  </a:moveTo>
                  <a:cubicBezTo>
                    <a:pt x="1319" y="116"/>
                    <a:pt x="1279" y="156"/>
                    <a:pt x="1228" y="172"/>
                  </a:cubicBezTo>
                  <a:cubicBezTo>
                    <a:pt x="1210" y="185"/>
                    <a:pt x="1196" y="204"/>
                    <a:pt x="1177" y="215"/>
                  </a:cubicBezTo>
                  <a:cubicBezTo>
                    <a:pt x="1159" y="225"/>
                    <a:pt x="1137" y="225"/>
                    <a:pt x="1118" y="232"/>
                  </a:cubicBezTo>
                  <a:cubicBezTo>
                    <a:pt x="1107" y="240"/>
                    <a:pt x="1093" y="246"/>
                    <a:pt x="1084" y="257"/>
                  </a:cubicBezTo>
                  <a:cubicBezTo>
                    <a:pt x="1078" y="264"/>
                    <a:pt x="1082" y="276"/>
                    <a:pt x="1076" y="282"/>
                  </a:cubicBezTo>
                  <a:cubicBezTo>
                    <a:pt x="1063" y="295"/>
                    <a:pt x="1039" y="295"/>
                    <a:pt x="1025" y="308"/>
                  </a:cubicBezTo>
                  <a:cubicBezTo>
                    <a:pt x="998" y="332"/>
                    <a:pt x="979" y="364"/>
                    <a:pt x="949" y="384"/>
                  </a:cubicBezTo>
                  <a:cubicBezTo>
                    <a:pt x="932" y="395"/>
                    <a:pt x="910" y="402"/>
                    <a:pt x="898" y="418"/>
                  </a:cubicBezTo>
                  <a:cubicBezTo>
                    <a:pt x="864" y="463"/>
                    <a:pt x="845" y="513"/>
                    <a:pt x="805" y="553"/>
                  </a:cubicBezTo>
                  <a:cubicBezTo>
                    <a:pt x="785" y="611"/>
                    <a:pt x="813" y="553"/>
                    <a:pt x="771" y="587"/>
                  </a:cubicBezTo>
                  <a:cubicBezTo>
                    <a:pt x="718" y="630"/>
                    <a:pt x="797" y="603"/>
                    <a:pt x="720" y="621"/>
                  </a:cubicBezTo>
                  <a:cubicBezTo>
                    <a:pt x="670" y="654"/>
                    <a:pt x="643" y="706"/>
                    <a:pt x="593" y="740"/>
                  </a:cubicBezTo>
                  <a:cubicBezTo>
                    <a:pt x="573" y="797"/>
                    <a:pt x="517" y="813"/>
                    <a:pt x="474" y="850"/>
                  </a:cubicBezTo>
                  <a:cubicBezTo>
                    <a:pt x="407" y="907"/>
                    <a:pt x="478" y="866"/>
                    <a:pt x="389" y="909"/>
                  </a:cubicBezTo>
                  <a:cubicBezTo>
                    <a:pt x="361" y="938"/>
                    <a:pt x="335" y="956"/>
                    <a:pt x="296" y="968"/>
                  </a:cubicBezTo>
                  <a:cubicBezTo>
                    <a:pt x="279" y="985"/>
                    <a:pt x="259" y="1000"/>
                    <a:pt x="245" y="1019"/>
                  </a:cubicBezTo>
                  <a:cubicBezTo>
                    <a:pt x="237" y="1030"/>
                    <a:pt x="230" y="1043"/>
                    <a:pt x="220" y="1053"/>
                  </a:cubicBezTo>
                  <a:cubicBezTo>
                    <a:pt x="187" y="1087"/>
                    <a:pt x="139" y="1108"/>
                    <a:pt x="110" y="1146"/>
                  </a:cubicBezTo>
                  <a:cubicBezTo>
                    <a:pt x="77" y="1189"/>
                    <a:pt x="49" y="1241"/>
                    <a:pt x="25" y="1290"/>
                  </a:cubicBezTo>
                  <a:cubicBezTo>
                    <a:pt x="0" y="1398"/>
                    <a:pt x="5" y="1436"/>
                    <a:pt x="85" y="1494"/>
                  </a:cubicBezTo>
                  <a:cubicBezTo>
                    <a:pt x="93" y="1500"/>
                    <a:pt x="100" y="1509"/>
                    <a:pt x="110" y="1511"/>
                  </a:cubicBezTo>
                  <a:cubicBezTo>
                    <a:pt x="146" y="1518"/>
                    <a:pt x="183" y="1516"/>
                    <a:pt x="220" y="1519"/>
                  </a:cubicBezTo>
                  <a:cubicBezTo>
                    <a:pt x="257" y="1532"/>
                    <a:pt x="285" y="1557"/>
                    <a:pt x="322" y="1570"/>
                  </a:cubicBezTo>
                  <a:cubicBezTo>
                    <a:pt x="422" y="1643"/>
                    <a:pt x="559" y="1628"/>
                    <a:pt x="677" y="1638"/>
                  </a:cubicBezTo>
                  <a:cubicBezTo>
                    <a:pt x="708" y="1648"/>
                    <a:pt x="740" y="1653"/>
                    <a:pt x="771" y="1663"/>
                  </a:cubicBezTo>
                  <a:cubicBezTo>
                    <a:pt x="779" y="1669"/>
                    <a:pt x="787" y="1676"/>
                    <a:pt x="796" y="1680"/>
                  </a:cubicBezTo>
                  <a:cubicBezTo>
                    <a:pt x="812" y="1687"/>
                    <a:pt x="847" y="1697"/>
                    <a:pt x="847" y="1697"/>
                  </a:cubicBezTo>
                  <a:cubicBezTo>
                    <a:pt x="999" y="1677"/>
                    <a:pt x="1155" y="1707"/>
                    <a:pt x="1304" y="1672"/>
                  </a:cubicBezTo>
                  <a:cubicBezTo>
                    <a:pt x="1459" y="1675"/>
                    <a:pt x="1617" y="1709"/>
                    <a:pt x="1770" y="1680"/>
                  </a:cubicBezTo>
                  <a:cubicBezTo>
                    <a:pt x="1812" y="1683"/>
                    <a:pt x="1855" y="1683"/>
                    <a:pt x="1897" y="1688"/>
                  </a:cubicBezTo>
                  <a:cubicBezTo>
                    <a:pt x="2002" y="1700"/>
                    <a:pt x="1839" y="1693"/>
                    <a:pt x="1948" y="1714"/>
                  </a:cubicBezTo>
                  <a:cubicBezTo>
                    <a:pt x="1981" y="1721"/>
                    <a:pt x="2016" y="1719"/>
                    <a:pt x="2050" y="1722"/>
                  </a:cubicBezTo>
                  <a:cubicBezTo>
                    <a:pt x="2144" y="1709"/>
                    <a:pt x="2087" y="1717"/>
                    <a:pt x="2143" y="1663"/>
                  </a:cubicBezTo>
                  <a:cubicBezTo>
                    <a:pt x="2167" y="1591"/>
                    <a:pt x="2191" y="1522"/>
                    <a:pt x="2219" y="1451"/>
                  </a:cubicBezTo>
                  <a:cubicBezTo>
                    <a:pt x="2237" y="1350"/>
                    <a:pt x="2279" y="1254"/>
                    <a:pt x="2304" y="1155"/>
                  </a:cubicBezTo>
                  <a:cubicBezTo>
                    <a:pt x="2348" y="982"/>
                    <a:pt x="2371" y="820"/>
                    <a:pt x="2405" y="647"/>
                  </a:cubicBezTo>
                  <a:cubicBezTo>
                    <a:pt x="2416" y="467"/>
                    <a:pt x="2432" y="280"/>
                    <a:pt x="2473" y="104"/>
                  </a:cubicBezTo>
                  <a:cubicBezTo>
                    <a:pt x="2392" y="89"/>
                    <a:pt x="2369" y="31"/>
                    <a:pt x="2295" y="11"/>
                  </a:cubicBezTo>
                  <a:cubicBezTo>
                    <a:pt x="2199" y="14"/>
                    <a:pt x="2103" y="15"/>
                    <a:pt x="2007" y="20"/>
                  </a:cubicBezTo>
                  <a:cubicBezTo>
                    <a:pt x="1943" y="23"/>
                    <a:pt x="1880" y="43"/>
                    <a:pt x="1813" y="45"/>
                  </a:cubicBezTo>
                  <a:cubicBezTo>
                    <a:pt x="1415" y="59"/>
                    <a:pt x="1547" y="0"/>
                    <a:pt x="1414" y="62"/>
                  </a:cubicBezTo>
                </a:path>
              </a:pathLst>
            </a:custGeom>
            <a:solidFill>
              <a:srgbClr val="FF9933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/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1519238" y="1836738"/>
              <a:ext cx="4189412" cy="2874962"/>
            </a:xfrm>
            <a:custGeom>
              <a:avLst/>
              <a:gdLst>
                <a:gd name="T0" fmla="*/ 1059 w 2639"/>
                <a:gd name="T1" fmla="*/ 97 h 1811"/>
                <a:gd name="T2" fmla="*/ 1008 w 2639"/>
                <a:gd name="T3" fmla="*/ 114 h 1811"/>
                <a:gd name="T4" fmla="*/ 940 w 2639"/>
                <a:gd name="T5" fmla="*/ 147 h 1811"/>
                <a:gd name="T6" fmla="*/ 703 w 2639"/>
                <a:gd name="T7" fmla="*/ 334 h 1811"/>
                <a:gd name="T8" fmla="*/ 602 w 2639"/>
                <a:gd name="T9" fmla="*/ 435 h 1811"/>
                <a:gd name="T10" fmla="*/ 449 w 2639"/>
                <a:gd name="T11" fmla="*/ 563 h 1811"/>
                <a:gd name="T12" fmla="*/ 407 w 2639"/>
                <a:gd name="T13" fmla="*/ 639 h 1811"/>
                <a:gd name="T14" fmla="*/ 288 w 2639"/>
                <a:gd name="T15" fmla="*/ 800 h 1811"/>
                <a:gd name="T16" fmla="*/ 254 w 2639"/>
                <a:gd name="T17" fmla="*/ 876 h 1811"/>
                <a:gd name="T18" fmla="*/ 220 w 2639"/>
                <a:gd name="T19" fmla="*/ 944 h 1811"/>
                <a:gd name="T20" fmla="*/ 178 w 2639"/>
                <a:gd name="T21" fmla="*/ 1122 h 1811"/>
                <a:gd name="T22" fmla="*/ 119 w 2639"/>
                <a:gd name="T23" fmla="*/ 1257 h 1811"/>
                <a:gd name="T24" fmla="*/ 85 w 2639"/>
                <a:gd name="T25" fmla="*/ 1359 h 1811"/>
                <a:gd name="T26" fmla="*/ 51 w 2639"/>
                <a:gd name="T27" fmla="*/ 1410 h 1811"/>
                <a:gd name="T28" fmla="*/ 0 w 2639"/>
                <a:gd name="T29" fmla="*/ 1520 h 1811"/>
                <a:gd name="T30" fmla="*/ 59 w 2639"/>
                <a:gd name="T31" fmla="*/ 1689 h 1811"/>
                <a:gd name="T32" fmla="*/ 153 w 2639"/>
                <a:gd name="T33" fmla="*/ 1706 h 1811"/>
                <a:gd name="T34" fmla="*/ 1059 w 2639"/>
                <a:gd name="T35" fmla="*/ 1689 h 1811"/>
                <a:gd name="T36" fmla="*/ 1220 w 2639"/>
                <a:gd name="T37" fmla="*/ 1587 h 1811"/>
                <a:gd name="T38" fmla="*/ 1330 w 2639"/>
                <a:gd name="T39" fmla="*/ 1494 h 1811"/>
                <a:gd name="T40" fmla="*/ 1593 w 2639"/>
                <a:gd name="T41" fmla="*/ 1291 h 1811"/>
                <a:gd name="T42" fmla="*/ 1720 w 2639"/>
                <a:gd name="T43" fmla="*/ 1206 h 1811"/>
                <a:gd name="T44" fmla="*/ 1771 w 2639"/>
                <a:gd name="T45" fmla="*/ 1164 h 1811"/>
                <a:gd name="T46" fmla="*/ 1889 w 2639"/>
                <a:gd name="T47" fmla="*/ 1062 h 1811"/>
                <a:gd name="T48" fmla="*/ 1957 w 2639"/>
                <a:gd name="T49" fmla="*/ 1028 h 1811"/>
                <a:gd name="T50" fmla="*/ 2025 w 2639"/>
                <a:gd name="T51" fmla="*/ 986 h 1811"/>
                <a:gd name="T52" fmla="*/ 2177 w 2639"/>
                <a:gd name="T53" fmla="*/ 927 h 1811"/>
                <a:gd name="T54" fmla="*/ 2313 w 2639"/>
                <a:gd name="T55" fmla="*/ 851 h 1811"/>
                <a:gd name="T56" fmla="*/ 2414 w 2639"/>
                <a:gd name="T57" fmla="*/ 783 h 1811"/>
                <a:gd name="T58" fmla="*/ 2448 w 2639"/>
                <a:gd name="T59" fmla="*/ 766 h 1811"/>
                <a:gd name="T60" fmla="*/ 2609 w 2639"/>
                <a:gd name="T61" fmla="*/ 554 h 1811"/>
                <a:gd name="T62" fmla="*/ 2635 w 2639"/>
                <a:gd name="T63" fmla="*/ 478 h 1811"/>
                <a:gd name="T64" fmla="*/ 2558 w 2639"/>
                <a:gd name="T65" fmla="*/ 147 h 1811"/>
                <a:gd name="T66" fmla="*/ 2304 w 2639"/>
                <a:gd name="T67" fmla="*/ 37 h 1811"/>
                <a:gd name="T68" fmla="*/ 1855 w 2639"/>
                <a:gd name="T69" fmla="*/ 29 h 1811"/>
                <a:gd name="T70" fmla="*/ 1152 w 2639"/>
                <a:gd name="T71" fmla="*/ 71 h 1811"/>
                <a:gd name="T72" fmla="*/ 1127 w 2639"/>
                <a:gd name="T73" fmla="*/ 80 h 1811"/>
                <a:gd name="T74" fmla="*/ 1059 w 2639"/>
                <a:gd name="T75" fmla="*/ 97 h 1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39" h="1811">
                  <a:moveTo>
                    <a:pt x="1059" y="97"/>
                  </a:moveTo>
                  <a:cubicBezTo>
                    <a:pt x="1042" y="103"/>
                    <a:pt x="1025" y="108"/>
                    <a:pt x="1008" y="114"/>
                  </a:cubicBezTo>
                  <a:cubicBezTo>
                    <a:pt x="984" y="122"/>
                    <a:pt x="940" y="147"/>
                    <a:pt x="940" y="147"/>
                  </a:cubicBezTo>
                  <a:cubicBezTo>
                    <a:pt x="865" y="223"/>
                    <a:pt x="779" y="264"/>
                    <a:pt x="703" y="334"/>
                  </a:cubicBezTo>
                  <a:cubicBezTo>
                    <a:pt x="703" y="334"/>
                    <a:pt x="625" y="412"/>
                    <a:pt x="602" y="435"/>
                  </a:cubicBezTo>
                  <a:cubicBezTo>
                    <a:pt x="556" y="481"/>
                    <a:pt x="490" y="510"/>
                    <a:pt x="449" y="563"/>
                  </a:cubicBezTo>
                  <a:cubicBezTo>
                    <a:pt x="431" y="586"/>
                    <a:pt x="423" y="615"/>
                    <a:pt x="407" y="639"/>
                  </a:cubicBezTo>
                  <a:cubicBezTo>
                    <a:pt x="370" y="695"/>
                    <a:pt x="314" y="735"/>
                    <a:pt x="288" y="800"/>
                  </a:cubicBezTo>
                  <a:cubicBezTo>
                    <a:pt x="228" y="951"/>
                    <a:pt x="304" y="786"/>
                    <a:pt x="254" y="876"/>
                  </a:cubicBezTo>
                  <a:cubicBezTo>
                    <a:pt x="242" y="898"/>
                    <a:pt x="220" y="944"/>
                    <a:pt x="220" y="944"/>
                  </a:cubicBezTo>
                  <a:cubicBezTo>
                    <a:pt x="211" y="1002"/>
                    <a:pt x="199" y="1067"/>
                    <a:pt x="178" y="1122"/>
                  </a:cubicBezTo>
                  <a:cubicBezTo>
                    <a:pt x="160" y="1167"/>
                    <a:pt x="133" y="1210"/>
                    <a:pt x="119" y="1257"/>
                  </a:cubicBezTo>
                  <a:cubicBezTo>
                    <a:pt x="100" y="1319"/>
                    <a:pt x="112" y="1314"/>
                    <a:pt x="85" y="1359"/>
                  </a:cubicBezTo>
                  <a:cubicBezTo>
                    <a:pt x="74" y="1377"/>
                    <a:pt x="51" y="1410"/>
                    <a:pt x="51" y="1410"/>
                  </a:cubicBezTo>
                  <a:cubicBezTo>
                    <a:pt x="39" y="1447"/>
                    <a:pt x="18" y="1484"/>
                    <a:pt x="0" y="1520"/>
                  </a:cubicBezTo>
                  <a:cubicBezTo>
                    <a:pt x="7" y="1575"/>
                    <a:pt x="5" y="1653"/>
                    <a:pt x="59" y="1689"/>
                  </a:cubicBezTo>
                  <a:cubicBezTo>
                    <a:pt x="79" y="1702"/>
                    <a:pt x="145" y="1705"/>
                    <a:pt x="153" y="1706"/>
                  </a:cubicBezTo>
                  <a:cubicBezTo>
                    <a:pt x="444" y="1811"/>
                    <a:pt x="763" y="1741"/>
                    <a:pt x="1059" y="1689"/>
                  </a:cubicBezTo>
                  <a:cubicBezTo>
                    <a:pt x="1110" y="1654"/>
                    <a:pt x="1176" y="1631"/>
                    <a:pt x="1220" y="1587"/>
                  </a:cubicBezTo>
                  <a:cubicBezTo>
                    <a:pt x="1259" y="1549"/>
                    <a:pt x="1288" y="1526"/>
                    <a:pt x="1330" y="1494"/>
                  </a:cubicBezTo>
                  <a:cubicBezTo>
                    <a:pt x="1357" y="1390"/>
                    <a:pt x="1496" y="1321"/>
                    <a:pt x="1593" y="1291"/>
                  </a:cubicBezTo>
                  <a:cubicBezTo>
                    <a:pt x="1634" y="1263"/>
                    <a:pt x="1685" y="1242"/>
                    <a:pt x="1720" y="1206"/>
                  </a:cubicBezTo>
                  <a:cubicBezTo>
                    <a:pt x="1765" y="1160"/>
                    <a:pt x="1722" y="1179"/>
                    <a:pt x="1771" y="1164"/>
                  </a:cubicBezTo>
                  <a:cubicBezTo>
                    <a:pt x="1806" y="1129"/>
                    <a:pt x="1847" y="1087"/>
                    <a:pt x="1889" y="1062"/>
                  </a:cubicBezTo>
                  <a:cubicBezTo>
                    <a:pt x="1911" y="1049"/>
                    <a:pt x="1936" y="1042"/>
                    <a:pt x="1957" y="1028"/>
                  </a:cubicBezTo>
                  <a:cubicBezTo>
                    <a:pt x="1976" y="1015"/>
                    <a:pt x="2006" y="994"/>
                    <a:pt x="2025" y="986"/>
                  </a:cubicBezTo>
                  <a:cubicBezTo>
                    <a:pt x="2076" y="965"/>
                    <a:pt x="2128" y="955"/>
                    <a:pt x="2177" y="927"/>
                  </a:cubicBezTo>
                  <a:cubicBezTo>
                    <a:pt x="2222" y="901"/>
                    <a:pt x="2269" y="878"/>
                    <a:pt x="2313" y="851"/>
                  </a:cubicBezTo>
                  <a:cubicBezTo>
                    <a:pt x="2348" y="830"/>
                    <a:pt x="2378" y="801"/>
                    <a:pt x="2414" y="783"/>
                  </a:cubicBezTo>
                  <a:cubicBezTo>
                    <a:pt x="2425" y="777"/>
                    <a:pt x="2438" y="774"/>
                    <a:pt x="2448" y="766"/>
                  </a:cubicBezTo>
                  <a:cubicBezTo>
                    <a:pt x="2519" y="707"/>
                    <a:pt x="2558" y="629"/>
                    <a:pt x="2609" y="554"/>
                  </a:cubicBezTo>
                  <a:cubicBezTo>
                    <a:pt x="2616" y="528"/>
                    <a:pt x="2634" y="505"/>
                    <a:pt x="2635" y="478"/>
                  </a:cubicBezTo>
                  <a:cubicBezTo>
                    <a:pt x="2639" y="387"/>
                    <a:pt x="2611" y="228"/>
                    <a:pt x="2558" y="147"/>
                  </a:cubicBezTo>
                  <a:cubicBezTo>
                    <a:pt x="2524" y="41"/>
                    <a:pt x="2394" y="46"/>
                    <a:pt x="2304" y="37"/>
                  </a:cubicBezTo>
                  <a:cubicBezTo>
                    <a:pt x="2146" y="0"/>
                    <a:pt x="2058" y="24"/>
                    <a:pt x="1855" y="29"/>
                  </a:cubicBezTo>
                  <a:cubicBezTo>
                    <a:pt x="1638" y="158"/>
                    <a:pt x="1502" y="67"/>
                    <a:pt x="1152" y="71"/>
                  </a:cubicBezTo>
                  <a:cubicBezTo>
                    <a:pt x="1144" y="74"/>
                    <a:pt x="1127" y="80"/>
                    <a:pt x="1127" y="80"/>
                  </a:cubicBezTo>
                  <a:lnTo>
                    <a:pt x="1059" y="97"/>
                  </a:lnTo>
                  <a:close/>
                </a:path>
              </a:pathLst>
            </a:custGeom>
            <a:solidFill>
              <a:srgbClr val="BBE0E3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588125" y="3168650"/>
              <a:ext cx="1871663" cy="9810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OLiA</a:t>
              </a:r>
            </a:p>
            <a:p>
              <a:pPr algn="ctr"/>
              <a:r>
                <a:rPr lang="de-DE" sz="1200">
                  <a:latin typeface="Arial" charset="0"/>
                </a:rPr>
                <a:t>Reference </a:t>
              </a:r>
            </a:p>
            <a:p>
              <a:pPr algn="ctr"/>
              <a:r>
                <a:rPr lang="de-DE" sz="1200">
                  <a:latin typeface="Arial" charset="0"/>
                </a:rPr>
                <a:t>Model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354763" y="4810125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529388" y="4902200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702425" y="4992688"/>
              <a:ext cx="1506538" cy="550862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877050" y="5084763"/>
              <a:ext cx="1506538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7050088" y="5176838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224713" y="5268913"/>
              <a:ext cx="1506537" cy="54927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Annotation</a:t>
              </a:r>
            </a:p>
            <a:p>
              <a:pPr algn="ctr"/>
              <a:r>
                <a:rPr lang="de-DE" sz="1200">
                  <a:latin typeface="Arial" charset="0"/>
                </a:rPr>
                <a:t>Models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25" idx="2"/>
              <a:endCxn id="7" idx="0"/>
            </p:cNvCxnSpPr>
            <p:nvPr/>
          </p:nvCxnSpPr>
          <p:spPr bwMode="auto">
            <a:xfrm flipH="1">
              <a:off x="7524750" y="2492375"/>
              <a:ext cx="255588" cy="676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20" idx="1"/>
              <a:endCxn id="7" idx="0"/>
            </p:cNvCxnSpPr>
            <p:nvPr/>
          </p:nvCxnSpPr>
          <p:spPr bwMode="auto">
            <a:xfrm>
              <a:off x="6156325" y="1758950"/>
              <a:ext cx="1368425" cy="1409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21" idx="0"/>
              <a:endCxn id="7" idx="0"/>
            </p:cNvCxnSpPr>
            <p:nvPr/>
          </p:nvCxnSpPr>
          <p:spPr bwMode="auto">
            <a:xfrm>
              <a:off x="7085013" y="1576388"/>
              <a:ext cx="439737" cy="1592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22" idx="1"/>
              <a:endCxn id="7" idx="0"/>
            </p:cNvCxnSpPr>
            <p:nvPr/>
          </p:nvCxnSpPr>
          <p:spPr bwMode="auto">
            <a:xfrm>
              <a:off x="6503988" y="1943100"/>
              <a:ext cx="1020762" cy="1225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23" idx="1"/>
              <a:endCxn id="7" idx="0"/>
            </p:cNvCxnSpPr>
            <p:nvPr/>
          </p:nvCxnSpPr>
          <p:spPr bwMode="auto">
            <a:xfrm>
              <a:off x="6678613" y="2033588"/>
              <a:ext cx="846137" cy="1135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7" idx="0"/>
              <a:endCxn id="24" idx="0"/>
            </p:cNvCxnSpPr>
            <p:nvPr/>
          </p:nvCxnSpPr>
          <p:spPr bwMode="auto">
            <a:xfrm flipV="1">
              <a:off x="7524750" y="1851025"/>
              <a:ext cx="80963" cy="1317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156325" y="1484313"/>
              <a:ext cx="1506538" cy="549275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330950" y="1576388"/>
              <a:ext cx="1506538" cy="549275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503988" y="1666875"/>
              <a:ext cx="1506537" cy="55086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678613" y="1758950"/>
              <a:ext cx="1506537" cy="549275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851650" y="1851025"/>
              <a:ext cx="1506538" cy="549275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solidFill>
                    <a:schemeClr val="accent1"/>
                  </a:solidFill>
                  <a:latin typeface="Arial" charset="0"/>
                </a:rPr>
                <a:t>Repositories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7026275" y="1943100"/>
              <a:ext cx="1506538" cy="549275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200">
                  <a:latin typeface="Arial" charset="0"/>
                </a:rPr>
                <a:t>Terminology</a:t>
              </a:r>
            </a:p>
            <a:p>
              <a:pPr algn="ctr"/>
              <a:r>
                <a:rPr lang="de-DE" sz="1200">
                  <a:latin typeface="Arial" charset="0"/>
                </a:rPr>
                <a:t>Repositories</a:t>
              </a:r>
            </a:p>
          </p:txBody>
        </p:sp>
        <p:cxnSp>
          <p:nvCxnSpPr>
            <p:cNvPr id="26" name="AutoShape 24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7108825" y="4149725"/>
              <a:ext cx="415925" cy="660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7283450" y="4149725"/>
              <a:ext cx="241300" cy="7524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6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7456488" y="4149725"/>
              <a:ext cx="68262" cy="8429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7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7524750" y="4149725"/>
              <a:ext cx="106363" cy="9350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8"/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>
              <a:off x="7524750" y="4149725"/>
              <a:ext cx="279400" cy="10271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9"/>
            <p:cNvCxnSpPr>
              <a:cxnSpLocks noChangeShapeType="1"/>
              <a:stCxn id="7" idx="2"/>
              <a:endCxn id="13" idx="0"/>
            </p:cNvCxnSpPr>
            <p:nvPr/>
          </p:nvCxnSpPr>
          <p:spPr bwMode="auto">
            <a:xfrm>
              <a:off x="7524750" y="4149725"/>
              <a:ext cx="454025" cy="11191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941763" y="4113213"/>
              <a:ext cx="1622425" cy="415925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POS</a:t>
              </a:r>
            </a:p>
          </p:txBody>
        </p:sp>
        <p:cxnSp>
          <p:nvCxnSpPr>
            <p:cNvPr id="33" name="AutoShape 31"/>
            <p:cNvCxnSpPr>
              <a:cxnSpLocks noChangeShapeType="1"/>
              <a:stCxn id="32" idx="2"/>
              <a:endCxn id="34" idx="2"/>
            </p:cNvCxnSpPr>
            <p:nvPr/>
          </p:nvCxnSpPr>
          <p:spPr bwMode="auto">
            <a:xfrm flipH="1">
              <a:off x="3821113" y="4529138"/>
              <a:ext cx="931862" cy="7127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321050" y="4868863"/>
              <a:ext cx="1000125" cy="373062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89807" y="4652963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cxnSp>
          <p:nvCxnSpPr>
            <p:cNvPr id="36" name="AutoShape 36"/>
            <p:cNvCxnSpPr>
              <a:cxnSpLocks noChangeShapeType="1"/>
              <a:stCxn id="34" idx="2"/>
            </p:cNvCxnSpPr>
            <p:nvPr/>
          </p:nvCxnSpPr>
          <p:spPr bwMode="auto">
            <a:xfrm flipH="1">
              <a:off x="3022600" y="5241925"/>
              <a:ext cx="798513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7"/>
            <p:cNvCxnSpPr>
              <a:cxnSpLocks noChangeShapeType="1"/>
              <a:stCxn id="34" idx="2"/>
            </p:cNvCxnSpPr>
            <p:nvPr/>
          </p:nvCxnSpPr>
          <p:spPr bwMode="auto">
            <a:xfrm>
              <a:off x="3821113" y="5241925"/>
              <a:ext cx="641350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163704" y="5324475"/>
              <a:ext cx="857372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rdf:type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4322702" y="5324475"/>
              <a:ext cx="857372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/>
                <a:t>rdf:type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379663" y="3889375"/>
              <a:ext cx="1000125" cy="4746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Attributive</a:t>
              </a:r>
            </a:p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3525838" y="2133600"/>
              <a:ext cx="1622425" cy="631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 dirty="0">
                  <a:latin typeface="Arial" charset="0"/>
                </a:rPr>
                <a:t>Morphosyntactic</a:t>
              </a:r>
            </a:p>
            <a:p>
              <a:pPr algn="ctr"/>
              <a:r>
                <a:rPr lang="de-DE" sz="1100" dirty="0">
                  <a:latin typeface="Arial" charset="0"/>
                </a:rPr>
                <a:t>Category</a:t>
              </a:r>
            </a:p>
          </p:txBody>
        </p:sp>
        <p:cxnSp>
          <p:nvCxnSpPr>
            <p:cNvPr id="42" name="AutoShape 44"/>
            <p:cNvCxnSpPr>
              <a:cxnSpLocks noChangeShapeType="1"/>
              <a:stCxn id="41" idx="2"/>
              <a:endCxn id="40" idx="0"/>
            </p:cNvCxnSpPr>
            <p:nvPr/>
          </p:nvCxnSpPr>
          <p:spPr bwMode="auto">
            <a:xfrm flipH="1">
              <a:off x="2879725" y="2765425"/>
              <a:ext cx="1457325" cy="1123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2905125" y="3133725"/>
              <a:ext cx="1000125" cy="3444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100">
                  <a:latin typeface="Arial" charset="0"/>
                </a:rPr>
                <a:t>Adjective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328762" y="2790825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570954" y="3462338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/>
                <a:t>rdfs:subClassOf</a:t>
              </a:r>
              <a:endParaRPr lang="de-DE" sz="1100" dirty="0"/>
            </a:p>
          </p:txBody>
        </p:sp>
        <p:cxnSp>
          <p:nvCxnSpPr>
            <p:cNvPr id="46" name="AutoShape 48"/>
            <p:cNvCxnSpPr>
              <a:cxnSpLocks noChangeShapeType="1"/>
              <a:stCxn id="40" idx="2"/>
            </p:cNvCxnSpPr>
            <p:nvPr/>
          </p:nvCxnSpPr>
          <p:spPr bwMode="auto">
            <a:xfrm rot="16200000" flipH="1">
              <a:off x="2944019" y="4299744"/>
              <a:ext cx="1454150" cy="1582738"/>
            </a:xfrm>
            <a:prstGeom prst="curvedConnector3">
              <a:avLst>
                <a:gd name="adj1" fmla="val 74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069273" y="4748214"/>
              <a:ext cx="85737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de-DE" sz="1100" dirty="0" smtClean="0">
                  <a:latin typeface="Arial" charset="0"/>
                </a:rPr>
                <a:t>rdf:type</a:t>
              </a:r>
              <a:endParaRPr lang="de-DE" sz="1100" dirty="0">
                <a:latin typeface="Arial" charset="0"/>
              </a:endParaRPr>
            </a:p>
          </p:txBody>
        </p:sp>
        <p:cxnSp>
          <p:nvCxnSpPr>
            <p:cNvPr id="48" name="AutoShape 50"/>
            <p:cNvCxnSpPr>
              <a:cxnSpLocks noChangeShapeType="1"/>
              <a:stCxn id="43" idx="2"/>
              <a:endCxn id="34" idx="0"/>
            </p:cNvCxnSpPr>
            <p:nvPr/>
          </p:nvCxnSpPr>
          <p:spPr bwMode="auto">
            <a:xfrm>
              <a:off x="3405188" y="3478213"/>
              <a:ext cx="415925" cy="13906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629904" y="3596146"/>
              <a:ext cx="1558511" cy="345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100" dirty="0" smtClean="0">
                  <a:latin typeface="Arial" charset="0"/>
                </a:rPr>
                <a:t>rdfs:subClassOf</a:t>
              </a:r>
              <a:endParaRPr lang="de-DE" sz="1100" dirty="0">
                <a:latin typeface="Arial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774447" y="6375400"/>
              <a:ext cx="2726741" cy="40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400">
                  <a:latin typeface="Arial" charset="0"/>
                </a:rPr>
                <a:t>STTS Annotation Model</a:t>
              </a:r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027620" y="1557338"/>
              <a:ext cx="2608832" cy="40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de-DE" sz="1400">
                  <a:latin typeface="Arial" charset="0"/>
                </a:rPr>
                <a:t>OLiA Reference Model</a:t>
              </a:r>
            </a:p>
          </p:txBody>
        </p:sp>
        <p:sp>
          <p:nvSpPr>
            <p:cNvPr id="52" name="Oval 56"/>
            <p:cNvSpPr>
              <a:spLocks noChangeArrowheads="1"/>
            </p:cNvSpPr>
            <p:nvPr/>
          </p:nvSpPr>
          <p:spPr bwMode="auto">
            <a:xfrm>
              <a:off x="2339975" y="5805488"/>
              <a:ext cx="1368425" cy="288925"/>
            </a:xfrm>
            <a:prstGeom prst="ellipse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050"/>
                <a:t>ADJD</a:t>
              </a: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3779838" y="5805488"/>
              <a:ext cx="1368425" cy="288925"/>
            </a:xfrm>
            <a:prstGeom prst="ellipse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050"/>
                <a:t>ADJA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6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lvl="1"/>
            <a:r>
              <a:rPr lang="de-DE" sz="2400" dirty="0" smtClean="0"/>
              <a:t>often project-based funding, limited capacity to care about esoteric formalisms to facilitate reusability</a:t>
            </a:r>
          </a:p>
          <a:p>
            <a:r>
              <a:rPr lang="de-DE" sz="2800" dirty="0" smtClean="0"/>
              <a:t>inherent reasons</a:t>
            </a:r>
          </a:p>
          <a:p>
            <a:pPr lvl="1"/>
            <a:r>
              <a:rPr lang="de-DE" sz="2400" dirty="0" smtClean="0"/>
              <a:t>some technical overhead</a:t>
            </a:r>
          </a:p>
          <a:p>
            <a:pPr lvl="1"/>
            <a:r>
              <a:rPr lang="de-DE" sz="2400" dirty="0" smtClean="0"/>
              <a:t>can be verbose/foreign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lvl="1"/>
            <a:r>
              <a:rPr lang="de-DE" sz="2400" dirty="0" smtClean="0"/>
              <a:t>limited tool support for linked data in NLP &amp; linguistics</a:t>
            </a:r>
          </a:p>
          <a:p>
            <a:pPr lvl="1"/>
            <a:r>
              <a:rPr lang="de-DE" sz="2400" dirty="0" smtClean="0"/>
              <a:t>not integrated in existing workflows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84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often project-based funding, limited capacity to care about data re-use</a:t>
            </a:r>
          </a:p>
          <a:p>
            <a:r>
              <a:rPr lang="de-DE" sz="2800" dirty="0" smtClean="0"/>
              <a:t>inherent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some technical overhead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can be verbose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limited tool support for linked data in NLP &amp; linguistics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not supported by existing tools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69</a:t>
            </a:fld>
            <a:endParaRPr lang="de-DE" altLang="en-US"/>
          </a:p>
        </p:txBody>
      </p:sp>
      <p:sp>
        <p:nvSpPr>
          <p:cNvPr id="5" name="5-Point Star 4"/>
          <p:cNvSpPr/>
          <p:nvPr/>
        </p:nvSpPr>
        <p:spPr>
          <a:xfrm>
            <a:off x="457200" y="2696496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-Point Star 5"/>
          <p:cNvSpPr/>
          <p:nvPr/>
        </p:nvSpPr>
        <p:spPr>
          <a:xfrm>
            <a:off x="457200" y="4038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5-Point Star 6"/>
          <p:cNvSpPr/>
          <p:nvPr/>
        </p:nvSpPr>
        <p:spPr>
          <a:xfrm>
            <a:off x="457200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019800" y="3650902"/>
            <a:ext cx="1696105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we‘re working on that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032090" y="3733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867400" y="3581400"/>
            <a:ext cx="1905000" cy="145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FrAC – Beyond Frequency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r>
              <a:rPr lang="de-DE" sz="2800" dirty="0" smtClean="0"/>
              <a:t>frequency can only be defined relative to a corpus</a:t>
            </a:r>
            <a:endParaRPr lang="de-DE" sz="2400" dirty="0" smtClean="0"/>
          </a:p>
          <a:p>
            <a:pPr>
              <a:buFont typeface="Symbol"/>
              <a:buChar char="Þ"/>
            </a:pPr>
            <a:r>
              <a:rPr lang="de-DE" sz="2800" dirty="0" smtClean="0"/>
              <a:t>if we need to provide novel vocabulary anyway, other, corpus-related information can be included here, too</a:t>
            </a:r>
          </a:p>
          <a:p>
            <a:pPr lvl="1"/>
            <a:r>
              <a:rPr lang="de-DE" sz="2400" dirty="0" smtClean="0"/>
              <a:t>Leiden f2f meeting</a:t>
            </a:r>
          </a:p>
          <a:p>
            <a:pPr lvl="2"/>
            <a:r>
              <a:rPr lang="de-DE" sz="2000" dirty="0" smtClean="0"/>
              <a:t>attestations (originally suggested for </a:t>
            </a:r>
            <a:r>
              <a:rPr lang="de-DE" sz="2000" i="1" dirty="0" smtClean="0"/>
              <a:t>lexicog</a:t>
            </a:r>
            <a:r>
              <a:rPr lang="de-DE" sz="2000" dirty="0" smtClean="0"/>
              <a:t> module)</a:t>
            </a:r>
          </a:p>
          <a:p>
            <a:pPr lvl="1"/>
            <a:r>
              <a:rPr lang="de-DE" sz="2400" dirty="0" smtClean="0"/>
              <a:t>corpus-derived information for digital lexicography</a:t>
            </a:r>
          </a:p>
          <a:p>
            <a:pPr lvl="2">
              <a:tabLst>
                <a:tab pos="6364288" algn="l"/>
              </a:tabLst>
            </a:pPr>
            <a:r>
              <a:rPr lang="de-DE" sz="2000" dirty="0" smtClean="0"/>
              <a:t>collocations</a:t>
            </a:r>
            <a:r>
              <a:rPr lang="de-DE" sz="2400" dirty="0" smtClean="0"/>
              <a:t>	</a:t>
            </a:r>
            <a:r>
              <a:rPr lang="de-DE" sz="2400" dirty="0"/>
              <a:t>(and NLP</a:t>
            </a:r>
            <a:r>
              <a:rPr lang="de-DE" sz="2400" dirty="0" smtClean="0"/>
              <a:t>)</a:t>
            </a:r>
          </a:p>
          <a:p>
            <a:pPr lvl="2"/>
            <a:r>
              <a:rPr lang="de-DE" sz="2000" dirty="0" smtClean="0"/>
              <a:t>distributional similarity (clusters) [as produced by common tools]</a:t>
            </a:r>
          </a:p>
          <a:p>
            <a:pPr lvl="1"/>
            <a:r>
              <a:rPr lang="de-DE" sz="2400" dirty="0" smtClean="0"/>
              <a:t>SOTA NLP resources (beyond lexicography)</a:t>
            </a:r>
          </a:p>
          <a:p>
            <a:pPr lvl="2">
              <a:tabLst>
                <a:tab pos="2514600" algn="l"/>
                <a:tab pos="2868613" algn="l"/>
                <a:tab pos="2957513" algn="l"/>
              </a:tabLst>
            </a:pPr>
            <a:r>
              <a:rPr lang="de-DE" sz="2000" dirty="0" smtClean="0"/>
              <a:t>embeddings?	(esp., sense embeddings, cf. Rothe &amp; Schütze 2015)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46248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Annotations in NLP and Linguistics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sz="2800" dirty="0" smtClean="0"/>
              <a:t>great potential for resource interoperability and integration</a:t>
            </a:r>
          </a:p>
          <a:p>
            <a:pPr lvl="1"/>
            <a:r>
              <a:rPr lang="de-DE" sz="2400" dirty="0" smtClean="0"/>
              <a:t>still limited uptake</a:t>
            </a:r>
          </a:p>
          <a:p>
            <a:r>
              <a:rPr lang="de-DE" sz="2800" dirty="0" smtClean="0"/>
              <a:t>structural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often project-based funding, limited capacity to care about data re-use</a:t>
            </a:r>
          </a:p>
          <a:p>
            <a:r>
              <a:rPr lang="de-DE" sz="2800" dirty="0" smtClean="0"/>
              <a:t>inherent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some technical overhead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can be verbose in comparison to older formats</a:t>
            </a:r>
          </a:p>
          <a:p>
            <a:r>
              <a:rPr lang="de-DE" sz="2800" dirty="0" smtClean="0"/>
              <a:t>pragmatic reasons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limited tool support for linked data in NLP &amp; linguistics</a:t>
            </a:r>
          </a:p>
          <a:p>
            <a:pPr marL="344487" lvl="1" indent="0"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not supported by existing tools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70</a:t>
            </a:fld>
            <a:endParaRPr lang="de-DE" altLang="en-US"/>
          </a:p>
        </p:txBody>
      </p:sp>
      <p:sp>
        <p:nvSpPr>
          <p:cNvPr id="5" name="5-Point Star 4"/>
          <p:cNvSpPr/>
          <p:nvPr/>
        </p:nvSpPr>
        <p:spPr>
          <a:xfrm>
            <a:off x="457200" y="2696496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5-Point Star 5"/>
          <p:cNvSpPr/>
          <p:nvPr/>
        </p:nvSpPr>
        <p:spPr>
          <a:xfrm>
            <a:off x="457200" y="40386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5-Point Star 6"/>
          <p:cNvSpPr/>
          <p:nvPr/>
        </p:nvSpPr>
        <p:spPr>
          <a:xfrm>
            <a:off x="457200" y="54102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6019800" y="3650902"/>
            <a:ext cx="1696105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we‘re working on that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6032090" y="3733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867400" y="3581400"/>
            <a:ext cx="1905000" cy="145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181600" y="5259203"/>
            <a:ext cx="31998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Example: CoNLL-RDF</a:t>
            </a:r>
          </a:p>
        </p:txBody>
      </p:sp>
    </p:spTree>
    <p:extLst>
      <p:ext uri="{BB962C8B-B14F-4D97-AF65-F5344CB8AC3E}">
        <p14:creationId xmlns:p14="http://schemas.microsoft.com/office/powerpoint/2010/main" val="36223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CoNLL-RDF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An NLP-friendly formalism for RDF corpora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71</a:t>
            </a:fld>
            <a:endParaRPr lang="de-DE" altLang="en-US"/>
          </a:p>
        </p:txBody>
      </p:sp>
      <p:pic>
        <p:nvPicPr>
          <p:cNvPr id="12" name="Picture 4" descr="http://acoli.informatik.uni-frankfurt.de/img/lio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93" y="5638800"/>
            <a:ext cx="14542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acoli.informatik.uni-frankfurt.de/img/acoli-lowr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7" y="5715000"/>
            <a:ext cx="232128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 format family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de-DE" dirty="0" smtClean="0"/>
              <a:t>CoNLL is a format family widely used in NLP</a:t>
            </a:r>
          </a:p>
          <a:p>
            <a:pPr lvl="1"/>
            <a:r>
              <a:rPr lang="de-DE" dirty="0" smtClean="0"/>
              <a:t>tab-separated values</a:t>
            </a:r>
          </a:p>
          <a:p>
            <a:pPr lvl="1"/>
            <a:r>
              <a:rPr lang="de-DE" dirty="0" smtClean="0"/>
              <a:t>one word per line</a:t>
            </a:r>
          </a:p>
          <a:p>
            <a:pPr lvl="1"/>
            <a:r>
              <a:rPr lang="de-DE" dirty="0" smtClean="0"/>
              <a:t>one column for annotation type</a:t>
            </a:r>
          </a:p>
          <a:p>
            <a:pPr lvl="1"/>
            <a:r>
              <a:rPr lang="de-DE" dirty="0"/>
              <a:t>sentences separated by empty </a:t>
            </a:r>
            <a:r>
              <a:rPr lang="de-DE" dirty="0" smtClean="0"/>
              <a:t>lines</a:t>
            </a:r>
          </a:p>
          <a:p>
            <a:pPr lvl="1"/>
            <a:r>
              <a:rPr lang="de-DE" dirty="0" smtClean="0"/>
              <a:t>conventions for most types of word-based linguistic annotation</a:t>
            </a:r>
          </a:p>
          <a:p>
            <a:pPr lvl="2"/>
            <a:r>
              <a:rPr lang="de-DE" dirty="0" smtClean="0"/>
              <a:t>SRL, dependency syntax, phrase structure syntax, span annotation, coreference</a:t>
            </a:r>
          </a:p>
          <a:p>
            <a:r>
              <a:rPr lang="de-DE" dirty="0" smtClean="0"/>
              <a:t>and beyond</a:t>
            </a:r>
          </a:p>
          <a:p>
            <a:pPr lvl="1"/>
            <a:r>
              <a:rPr lang="de-DE" dirty="0" smtClean="0"/>
              <a:t>cf. SketchEngine, NoSketchEngine, CorpusWorkbench</a:t>
            </a:r>
          </a:p>
          <a:p>
            <a:pPr lvl="2"/>
            <a:r>
              <a:rPr lang="de-DE" dirty="0" smtClean="0"/>
              <a:t>one-word-per-line TSV formats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72</a:t>
            </a:fld>
            <a:endParaRPr lang="de-DE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319389" y="1905000"/>
            <a:ext cx="2133600" cy="1295400"/>
            <a:chOff x="6319389" y="1981200"/>
            <a:chExt cx="2133600" cy="1295400"/>
          </a:xfrm>
        </p:grpSpPr>
        <p:sp>
          <p:nvSpPr>
            <p:cNvPr id="6" name="Rectangle 5"/>
            <p:cNvSpPr/>
            <p:nvPr/>
          </p:nvSpPr>
          <p:spPr>
            <a:xfrm>
              <a:off x="6319389" y="1981200"/>
              <a:ext cx="2133600" cy="12954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395589" y="2057400"/>
              <a:ext cx="1974440" cy="1143000"/>
              <a:chOff x="914400" y="1704975"/>
              <a:chExt cx="2686049" cy="1724025"/>
            </a:xfrm>
          </p:grpSpPr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458"/>
              <a:stretch/>
            </p:blipFill>
            <p:spPr bwMode="auto">
              <a:xfrm>
                <a:off x="2330244" y="1704975"/>
                <a:ext cx="1270205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5"/>
              <a:stretch/>
            </p:blipFill>
            <p:spPr bwMode="auto">
              <a:xfrm>
                <a:off x="914400" y="1704975"/>
                <a:ext cx="1423219" cy="1724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714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isomorphic rendering of CoNLL data structures in RDF</a:t>
            </a:r>
          </a:p>
          <a:p>
            <a:pPr lvl="1"/>
            <a:r>
              <a:rPr lang="de-DE" sz="2400" dirty="0" smtClean="0"/>
              <a:t>every line a </a:t>
            </a:r>
            <a:r>
              <a:rPr lang="de-DE" sz="2400" i="1" dirty="0" smtClean="0"/>
              <a:t>nif:Word</a:t>
            </a:r>
            <a:endParaRPr lang="de-DE" sz="2400" dirty="0" smtClean="0"/>
          </a:p>
          <a:p>
            <a:pPr lvl="1"/>
            <a:r>
              <a:rPr lang="de-DE" sz="2400" dirty="0" smtClean="0"/>
              <a:t>every block a </a:t>
            </a:r>
            <a:r>
              <a:rPr lang="de-DE" sz="2400" i="1" dirty="0" smtClean="0"/>
              <a:t>nif:Sentence</a:t>
            </a:r>
            <a:endParaRPr lang="de-DE" sz="2400" dirty="0" smtClean="0"/>
          </a:p>
          <a:p>
            <a:r>
              <a:rPr lang="de-DE" sz="2800" dirty="0" smtClean="0"/>
              <a:t>user provides labels for column names</a:t>
            </a:r>
          </a:p>
          <a:p>
            <a:pPr lvl="1"/>
            <a:r>
              <a:rPr lang="de-DE" sz="2400" dirty="0" smtClean="0"/>
              <a:t>column label =&gt; property in the </a:t>
            </a:r>
            <a:r>
              <a:rPr lang="de-DE" sz="2400" i="1" dirty="0" smtClean="0"/>
              <a:t>conll:</a:t>
            </a:r>
            <a:r>
              <a:rPr lang="de-DE" sz="2400" dirty="0" smtClean="0"/>
              <a:t> namespace</a:t>
            </a:r>
          </a:p>
          <a:p>
            <a:pPr lvl="2"/>
            <a:r>
              <a:rPr lang="de-DE" sz="2000" dirty="0" smtClean="0"/>
              <a:t>no underlying ontology</a:t>
            </a:r>
          </a:p>
          <a:p>
            <a:pPr lvl="1"/>
            <a:r>
              <a:rPr lang="de-DE" sz="2400" dirty="0" smtClean="0"/>
              <a:t>columns </a:t>
            </a:r>
            <a:r>
              <a:rPr lang="de-DE" sz="2400" i="1" dirty="0" smtClean="0"/>
              <a:t>HEAD</a:t>
            </a:r>
            <a:r>
              <a:rPr lang="de-DE" sz="2400" dirty="0" smtClean="0"/>
              <a:t> and </a:t>
            </a:r>
            <a:r>
              <a:rPr lang="de-DE" sz="2400" i="1" dirty="0" smtClean="0"/>
              <a:t>SRL-ARGs </a:t>
            </a:r>
            <a:r>
              <a:rPr lang="de-DE" sz="2400" dirty="0" smtClean="0"/>
              <a:t>become object properties</a:t>
            </a:r>
          </a:p>
          <a:p>
            <a:pPr lvl="2"/>
            <a:r>
              <a:rPr lang="de-DE" sz="2000" dirty="0" smtClean="0"/>
              <a:t>„foreign keys“, references to other words</a:t>
            </a:r>
          </a:p>
          <a:p>
            <a:pPr lvl="1"/>
            <a:r>
              <a:rPr lang="de-DE" sz="2400" dirty="0" smtClean="0"/>
              <a:t>other columns become datatype properties</a:t>
            </a:r>
          </a:p>
          <a:p>
            <a:pPr lvl="2"/>
            <a:r>
              <a:rPr lang="de-DE" sz="2000" dirty="0" smtClean="0"/>
              <a:t>annotation as literal value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24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Why?</a:t>
            </a:r>
          </a:p>
          <a:p>
            <a:pPr lvl="1"/>
            <a:r>
              <a:rPr lang="de-DE" dirty="0" smtClean="0"/>
              <a:t>create an RDF graph for every sentence</a:t>
            </a:r>
          </a:p>
          <a:p>
            <a:pPr lvl="1"/>
            <a:r>
              <a:rPr lang="de-DE" dirty="0" smtClean="0"/>
              <a:t>use SPARQL Update for manipulating or enriching annotations</a:t>
            </a:r>
          </a:p>
          <a:p>
            <a:pPr lvl="1"/>
            <a:r>
              <a:rPr lang="de-DE" dirty="0" smtClean="0"/>
              <a:t>serialize back into CoNLL, other formats or full-fledged Linked Data</a:t>
            </a:r>
          </a:p>
          <a:p>
            <a:pPr>
              <a:buFont typeface="Symbol"/>
              <a:buChar char="Þ"/>
            </a:pPr>
            <a:r>
              <a:rPr lang="de-DE" dirty="0" smtClean="0"/>
              <a:t>seamless integration with existing TSV-based workflows/corpus tech </a:t>
            </a:r>
            <a:r>
              <a:rPr lang="de-DE" b="1" dirty="0" smtClean="0"/>
              <a:t>and</a:t>
            </a:r>
            <a:r>
              <a:rPr lang="de-DE" dirty="0" smtClean="0"/>
              <a:t> with Semantic Web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2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r>
              <a:rPr lang="de-DE" dirty="0" smtClean="0"/>
              <a:t>Why?</a:t>
            </a:r>
          </a:p>
          <a:p>
            <a:pPr lvl="1"/>
            <a:r>
              <a:rPr lang="de-DE" dirty="0" smtClean="0"/>
              <a:t>create an RDF graph for every sentence</a:t>
            </a:r>
          </a:p>
          <a:p>
            <a:pPr lvl="1"/>
            <a:r>
              <a:rPr lang="de-DE" dirty="0" smtClean="0"/>
              <a:t>use SPARQL Update for manipulating or enriching annotations</a:t>
            </a:r>
          </a:p>
          <a:p>
            <a:pPr lvl="1"/>
            <a:r>
              <a:rPr lang="de-DE" dirty="0" smtClean="0"/>
              <a:t>serialize back into CoNLL, other formats or full-fledged Linked Data</a:t>
            </a:r>
          </a:p>
          <a:p>
            <a:r>
              <a:rPr lang="de-DE" dirty="0" smtClean="0"/>
              <a:t>decouples format from transformation logic</a:t>
            </a:r>
          </a:p>
          <a:p>
            <a:pPr lvl="1"/>
            <a:r>
              <a:rPr lang="de-DE" dirty="0" smtClean="0"/>
              <a:t>transformations applicable to different CoNLL dialects</a:t>
            </a:r>
          </a:p>
          <a:p>
            <a:pPr lvl="2"/>
            <a:r>
              <a:rPr lang="de-DE" dirty="0" smtClean="0"/>
              <a:t>we don‘t care whether column </a:t>
            </a:r>
            <a:r>
              <a:rPr lang="de-DE" i="1" dirty="0" smtClean="0"/>
              <a:t>EDGE</a:t>
            </a:r>
            <a:r>
              <a:rPr lang="de-DE" dirty="0" smtClean="0"/>
              <a:t> is 3rd or 42th column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63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implementation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command-line/JAVA tools for </a:t>
            </a:r>
          </a:p>
          <a:p>
            <a:pPr lvl="1"/>
            <a:r>
              <a:rPr lang="de-DE" dirty="0" smtClean="0"/>
              <a:t>parsing CoNLL (with user-provided column names)</a:t>
            </a:r>
          </a:p>
          <a:p>
            <a:pPr lvl="1"/>
            <a:r>
              <a:rPr lang="de-DE" dirty="0" smtClean="0"/>
              <a:t>applying SPARQL Update scripts or SELECT queries</a:t>
            </a:r>
          </a:p>
          <a:p>
            <a:pPr lvl="2"/>
            <a:r>
              <a:rPr lang="de-DE" dirty="0" smtClean="0"/>
              <a:t>streamable: sentence-by-sentence</a:t>
            </a:r>
          </a:p>
          <a:p>
            <a:pPr lvl="2"/>
            <a:r>
              <a:rPr lang="de-DE" dirty="0" smtClean="0"/>
              <a:t>scalable: parallelized</a:t>
            </a:r>
          </a:p>
          <a:p>
            <a:pPr lvl="1"/>
            <a:r>
              <a:rPr lang="de-DE" dirty="0" smtClean="0"/>
              <a:t>serializing and/or visualizing</a:t>
            </a:r>
          </a:p>
          <a:p>
            <a:pPr lvl="2"/>
            <a:r>
              <a:rPr lang="de-DE" dirty="0" smtClean="0"/>
              <a:t>CoNLL, TIGER-XML, RDF</a:t>
            </a:r>
          </a:p>
          <a:p>
            <a:pPr lvl="2"/>
            <a:r>
              <a:rPr lang="de-DE" dirty="0" smtClean="0"/>
              <a:t>dependency syntax</a:t>
            </a:r>
          </a:p>
          <a:p>
            <a:pPr lvl="2"/>
            <a:r>
              <a:rPr lang="de-DE" dirty="0" smtClean="0"/>
              <a:t>GraphViz/Dot visualization of results and intermediate steps</a:t>
            </a:r>
          </a:p>
          <a:p>
            <a:pPr lvl="1"/>
            <a:r>
              <a:rPr lang="de-DE" dirty="0" smtClean="0"/>
              <a:t>canonical CoNLL-RDF format</a:t>
            </a:r>
          </a:p>
          <a:p>
            <a:pPr lvl="2"/>
            <a:r>
              <a:rPr lang="de-DE" dirty="0" smtClean="0"/>
              <a:t>Turtle, one word per line, ;-separated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76</a:t>
            </a:fld>
            <a:endParaRPr lang="de-DE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8951" y="838200"/>
            <a:ext cx="39177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2"/>
              </a:rPr>
              <a:t>https://</a:t>
            </a:r>
            <a:r>
              <a:rPr lang="de-DE" sz="1800" dirty="0" smtClean="0">
                <a:hlinkClick r:id="rId2"/>
              </a:rPr>
              <a:t>github.com/acoli-repo/conll-rdf</a:t>
            </a:r>
            <a:r>
              <a:rPr lang="de-DE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0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CoNLL-RDF: applications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previously applied to</a:t>
            </a:r>
          </a:p>
          <a:p>
            <a:pPr lvl="1"/>
            <a:r>
              <a:rPr lang="de-DE" dirty="0" smtClean="0"/>
              <a:t>dependency parsing</a:t>
            </a:r>
          </a:p>
          <a:p>
            <a:pPr lvl="2"/>
            <a:r>
              <a:rPr lang="de-DE" dirty="0" smtClean="0"/>
              <a:t>for Sumerian (Chiarcos et al.@LDL-2018)</a:t>
            </a:r>
          </a:p>
          <a:p>
            <a:pPr lvl="1"/>
            <a:r>
              <a:rPr lang="de-DE" dirty="0" smtClean="0"/>
              <a:t>phrase structure parsing</a:t>
            </a:r>
          </a:p>
          <a:p>
            <a:pPr lvl="2"/>
            <a:r>
              <a:rPr lang="de-DE" dirty="0" smtClean="0"/>
              <a:t>for Middle High German (Chiarcos et al.@LREC-2018)</a:t>
            </a:r>
          </a:p>
          <a:p>
            <a:pPr lvl="1"/>
            <a:r>
              <a:rPr lang="de-DE" dirty="0" smtClean="0"/>
              <a:t>annotation engineering</a:t>
            </a:r>
          </a:p>
          <a:p>
            <a:pPr lvl="2"/>
            <a:r>
              <a:rPr lang="de-DE" dirty="0" smtClean="0"/>
              <a:t>PropBank + Universal Dependencies =&gt; Role and Reference Grammar (Chiarcos &amp; Fäth@LDK-2019)</a:t>
            </a:r>
          </a:p>
          <a:p>
            <a:pPr lvl="1"/>
            <a:r>
              <a:rPr lang="de-DE" dirty="0" smtClean="0"/>
              <a:t>cross-corpus querying &amp; resource integration</a:t>
            </a:r>
          </a:p>
          <a:p>
            <a:pPr marL="671512" lvl="2" indent="0">
              <a:buNone/>
            </a:pPr>
            <a:r>
              <a:rPr lang="de-DE" dirty="0" smtClean="0"/>
              <a:t>=&gt; practical session by Christian Fäth &amp; Maxim Ionov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0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 in EPSD2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54"/>
          <a:stretch/>
        </p:blipFill>
        <p:spPr bwMode="auto">
          <a:xfrm>
            <a:off x="381000" y="1600200"/>
            <a:ext cx="7194550" cy="44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1143000"/>
            <a:ext cx="113063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frequency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71600" y="1327666"/>
            <a:ext cx="457200" cy="2725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1855" y="773668"/>
            <a:ext cx="437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>
                <a:hlinkClick r:id="rId3"/>
              </a:rPr>
              <a:t>http://</a:t>
            </a:r>
            <a:r>
              <a:rPr lang="de-DE" sz="1800" dirty="0" smtClean="0">
                <a:hlinkClick r:id="rId3"/>
              </a:rPr>
              <a:t>oracc.museum.upenn.edu/epsd2/sux</a:t>
            </a:r>
            <a:r>
              <a:rPr lang="de-DE" sz="1800" dirty="0" smtClean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95503"/>
            <a:ext cx="3813736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corpus-based lexicography</a:t>
            </a:r>
          </a:p>
          <a:p>
            <a:r>
              <a:rPr lang="de-DE" sz="1800" dirty="0" smtClean="0"/>
              <a:t>taking corpus frequencies into account</a:t>
            </a:r>
          </a:p>
          <a:p>
            <a:r>
              <a:rPr lang="de-DE" sz="1800" dirty="0" smtClean="0"/>
              <a:t>(at least, displaying them)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80748"/>
            <a:ext cx="6157372" cy="18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 bwMode="auto">
          <a:xfrm>
            <a:off x="948734" y="32004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de-DE" dirty="0" smtClean="0"/>
              <a:t>Corpus Frequency in NoSketchEngine</a:t>
            </a:r>
          </a:p>
          <a:p>
            <a:pPr algn="r"/>
            <a:r>
              <a:rPr lang="de-DE" sz="1800" dirty="0">
                <a:hlinkClick r:id="rId5"/>
              </a:rPr>
              <a:t>https://www.sketchengine.eu/nosketch-engine</a:t>
            </a:r>
            <a:r>
              <a:rPr lang="de-DE" sz="1800" dirty="0" smtClean="0">
                <a:hlinkClick r:id="rId5"/>
              </a:rPr>
              <a:t>/</a:t>
            </a:r>
            <a:r>
              <a:rPr lang="de-DE" sz="18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73552" y="4041704"/>
            <a:ext cx="2596095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dirty="0" smtClean="0"/>
              <a:t>basically for everything</a:t>
            </a:r>
          </a:p>
          <a:p>
            <a:r>
              <a:rPr lang="de-DE" sz="1800" dirty="0" smtClean="0"/>
              <a:t>that you could find in</a:t>
            </a:r>
          </a:p>
          <a:p>
            <a:r>
              <a:rPr lang="de-DE" sz="1800" dirty="0" smtClean="0"/>
              <a:t>a corpus</a:t>
            </a:r>
          </a:p>
          <a:p>
            <a:pPr marL="285750" indent="-285750">
              <a:buFont typeface="Symbol"/>
              <a:buChar char="Þ"/>
            </a:pPr>
            <a:r>
              <a:rPr lang="de-DE" sz="1800" dirty="0" smtClean="0"/>
              <a:t>informs lexicographers</a:t>
            </a:r>
          </a:p>
          <a:p>
            <a:r>
              <a:rPr lang="de-DE" sz="1800" dirty="0" smtClean="0"/>
              <a:t>about commonness, etc.</a:t>
            </a:r>
          </a:p>
        </p:txBody>
      </p:sp>
    </p:spTree>
    <p:extLst>
      <p:ext uri="{BB962C8B-B14F-4D97-AF65-F5344CB8AC3E}">
        <p14:creationId xmlns:p14="http://schemas.microsoft.com/office/powerpoint/2010/main" val="361599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Corpus Frequency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frequency relative to a corpus, i.e., reified</a:t>
                </a:r>
              </a:p>
              <a:p>
                <a:pPr marL="344487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de-DE" dirty="0" smtClean="0"/>
                  <a:t>lexinfo:frequency </a:t>
                </a:r>
              </a:p>
              <a:p>
                <a:pPr marL="344487" lvl="1" indent="0">
                  <a:buNone/>
                </a:pPr>
                <a:r>
                  <a:rPr lang="de-DE" dirty="0" smtClean="0"/>
                  <a:t>„</a:t>
                </a:r>
                <a:r>
                  <a:rPr lang="en-US" dirty="0"/>
                  <a:t>The relative commonness with which a term occurs</a:t>
                </a:r>
                <a:r>
                  <a:rPr lang="en-US" dirty="0" smtClean="0"/>
                  <a:t>.”</a:t>
                </a:r>
              </a:p>
              <a:p>
                <a:pPr marL="344487" lvl="1" indent="0">
                  <a:buNone/>
                </a:pPr>
                <a:r>
                  <a:rPr lang="de-DE" dirty="0" smtClean="0"/>
                  <a:t>domain: lexinfo:Frequency = { lexinfo:commonlyUsed, lexinfo:infrequentlyUsed, lexinfo:rarelyUsed }</a:t>
                </a:r>
              </a:p>
              <a:p>
                <a:pPr marL="344487" lvl="1" indent="0">
                  <a:buNone/>
                </a:pPr>
                <a:r>
                  <a:rPr lang="de-DE" dirty="0"/>
                  <a:t>	</a:t>
                </a:r>
                <a:r>
                  <a:rPr lang="de-DE" dirty="0" smtClean="0"/>
                  <a:t>no actual frequency counts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78661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 algn="ctr">
          <a:defRPr sz="1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3228</Words>
  <Application>Microsoft Office PowerPoint</Application>
  <PresentationFormat>On-screen Show (4:3)</PresentationFormat>
  <Paragraphs>838</Paragraphs>
  <Slides>77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0" baseType="lpstr">
      <vt:lpstr>Kante</vt:lpstr>
      <vt:lpstr>Office Theme</vt:lpstr>
      <vt:lpstr>1_Office Theme</vt:lpstr>
      <vt:lpstr>Towards an Ontolex-Lemon module for  Frequency, Attestations and Corpus Information (FrAC)</vt:lpstr>
      <vt:lpstr>TODO</vt:lpstr>
      <vt:lpstr>Towards an Ontolex-Lemon module for Frequency, Attestations and Corpus Information</vt:lpstr>
      <vt:lpstr>Corpus Frequency</vt:lpstr>
      <vt:lpstr>FrAC – Motivation: Frequency</vt:lpstr>
      <vt:lpstr>FrAC – Motivation: Frequency</vt:lpstr>
      <vt:lpstr>FrAC – Beyond Frequency</vt:lpstr>
      <vt:lpstr>Corpus Frequency in EPSD2 </vt:lpstr>
      <vt:lpstr>Corpus Frequency</vt:lpstr>
      <vt:lpstr>Corpus Frequency in EPSD2 </vt:lpstr>
      <vt:lpstr>Corpus Frequency beyond lexical entries</vt:lpstr>
      <vt:lpstr>Corpus Frequency</vt:lpstr>
      <vt:lpstr>Corpus Frequency</vt:lpstr>
      <vt:lpstr>Corpus Frequency</vt:lpstr>
      <vt:lpstr>Attestations</vt:lpstr>
      <vt:lpstr>Attestations</vt:lpstr>
      <vt:lpstr>attestations after Depuydt &amp; de Does 2018</vt:lpstr>
      <vt:lpstr>attestations after Khan &amp; Boschetti (2018)</vt:lpstr>
      <vt:lpstr>attestations: proposal for a minimal consensus (Nov 2018)</vt:lpstr>
      <vt:lpstr>PowerPoint Presentation</vt:lpstr>
      <vt:lpstr>Attestations: initial discussion</vt:lpstr>
      <vt:lpstr>Attestations: initial discussion</vt:lpstr>
      <vt:lpstr>Attestations: initial discussion</vt:lpstr>
      <vt:lpstr>Attestations: initial discussion</vt:lpstr>
      <vt:lpstr>Embeddings</vt:lpstr>
      <vt:lpstr>Embeddings</vt:lpstr>
      <vt:lpstr>Embeddings: Word vectors</vt:lpstr>
      <vt:lpstr>Embeddings</vt:lpstr>
      <vt:lpstr>Distributional associations: Collocations</vt:lpstr>
      <vt:lpstr>Distributional associations: Collocations</vt:lpstr>
      <vt:lpstr>PowerPoint Presentation</vt:lpstr>
      <vt:lpstr>Collocations</vt:lpstr>
      <vt:lpstr>PowerPoint Presentation</vt:lpstr>
      <vt:lpstr>Web Annotation / Open Annotation</vt:lpstr>
      <vt:lpstr>Web Annotation: Annotation</vt:lpstr>
      <vt:lpstr>Web Annotation: Annotation</vt:lpstr>
      <vt:lpstr>Web Annotation: Target and Body</vt:lpstr>
      <vt:lpstr>oa:Selector – e.g. possible targets</vt:lpstr>
      <vt:lpstr>Named Entity Annotations</vt:lpstr>
      <vt:lpstr>Named Entity Annotations (JSON-LD)</vt:lpstr>
      <vt:lpstr>Named Entity Annotations (Turtle)</vt:lpstr>
      <vt:lpstr>Named Entity Annotations</vt:lpstr>
      <vt:lpstr>Web Annotation: Overview</vt:lpstr>
      <vt:lpstr>Named Entity Annotations (Turtle)</vt:lpstr>
      <vt:lpstr>Web Annotation: Overview</vt:lpstr>
      <vt:lpstr>Web Annotation: Overview</vt:lpstr>
      <vt:lpstr>NIF - NLP Interchange Format</vt:lpstr>
      <vt:lpstr>NIF - NLP Interchange Format</vt:lpstr>
      <vt:lpstr>NIF String URIs</vt:lpstr>
      <vt:lpstr>NIF String URIs</vt:lpstr>
      <vt:lpstr>NIF String URIs</vt:lpstr>
      <vt:lpstr>NIF String URIs</vt:lpstr>
      <vt:lpstr>NIF String URIs</vt:lpstr>
      <vt:lpstr>Native NIF String URIs: Offset-based</vt:lpstr>
      <vt:lpstr>Native NIF String URIs: Match-based</vt:lpstr>
      <vt:lpstr>NIF 2.0 String (sub-)Ontology</vt:lpstr>
      <vt:lpstr>NIF 2.0 Annotation (sub-)Ontology</vt:lpstr>
      <vt:lpstr>Named Entity annotation in NIF (Turtle)</vt:lpstr>
      <vt:lpstr>Named Entity annotation in NIF</vt:lpstr>
      <vt:lpstr>Named Entity annotation in NIF vs. WA</vt:lpstr>
      <vt:lpstr>Named Entity annotation in NIF+WA</vt:lpstr>
      <vt:lpstr>NIF+WA minimalistic</vt:lpstr>
      <vt:lpstr>Using NIF</vt:lpstr>
      <vt:lpstr>NIF limitations</vt:lpstr>
      <vt:lpstr>Beyond NIF I: domain-specific vocabularies</vt:lpstr>
      <vt:lpstr>Beyond NIF II: Linguistic Data Structures</vt:lpstr>
      <vt:lpstr>Beyond NIF III: Linguistic Annotations</vt:lpstr>
      <vt:lpstr>RDF Annotations in NLP and Linguistics</vt:lpstr>
      <vt:lpstr>RDF Annotations in NLP and Linguistics</vt:lpstr>
      <vt:lpstr>RDF Annotations in NLP and Linguistics</vt:lpstr>
      <vt:lpstr>CoNLL-RDF</vt:lpstr>
      <vt:lpstr>CoNLL format family</vt:lpstr>
      <vt:lpstr>CoNLL-RDF: idea</vt:lpstr>
      <vt:lpstr>CoNLL-RDF: motivation</vt:lpstr>
      <vt:lpstr>CoNLL-RDF: motivation</vt:lpstr>
      <vt:lpstr>CoNLL-RDF: implementation</vt:lpstr>
      <vt:lpstr>CoNLL-RDF: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695</cp:revision>
  <cp:lastPrinted>2015-03-15T18:01:39Z</cp:lastPrinted>
  <dcterms:created xsi:type="dcterms:W3CDTF">2012-04-27T04:26:24Z</dcterms:created>
  <dcterms:modified xsi:type="dcterms:W3CDTF">2019-05-19T07:07:06Z</dcterms:modified>
</cp:coreProperties>
</file>