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60" r:id="rId4"/>
    <p:sldId id="263" r:id="rId5"/>
    <p:sldId id="271" r:id="rId6"/>
    <p:sldId id="272" r:id="rId7"/>
    <p:sldId id="274" r:id="rId8"/>
    <p:sldId id="275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92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02.03.2019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78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02.03.2019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47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02.03.2019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88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02.03.2019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2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02.03.2019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46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02.03.2019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62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02.03.2019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90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02.03.2019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53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02.03.2019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39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02.03.2019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34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02.03.2019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28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55D53-45D0-4CF5-A018-A4852F53D1B1}" type="datetimeFigureOut">
              <a:rPr lang="de-DE" smtClean="0"/>
              <a:t>02.03.2019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19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ontolex:Element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3183701" y="1675037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ontolex:Element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755157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149347" y="2755158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6444208" y="2755157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1868830" y="2755158"/>
            <a:ext cx="206524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3934075" y="2044369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Elbow Connector 10"/>
          <p:cNvCxnSpPr>
            <a:stCxn id="9" idx="3"/>
            <a:endCxn id="5" idx="0"/>
          </p:cNvCxnSpPr>
          <p:nvPr/>
        </p:nvCxnSpPr>
        <p:spPr>
          <a:xfrm rot="5400000">
            <a:off x="2259040" y="972110"/>
            <a:ext cx="494764" cy="307133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6" idx="0"/>
          </p:cNvCxnSpPr>
          <p:nvPr/>
        </p:nvCxnSpPr>
        <p:spPr>
          <a:xfrm rot="16200000" flipH="1">
            <a:off x="4378111" y="1924368"/>
            <a:ext cx="494765" cy="11668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3"/>
            <a:endCxn id="7" idx="0"/>
          </p:cNvCxnSpPr>
          <p:nvPr/>
        </p:nvCxnSpPr>
        <p:spPr>
          <a:xfrm rot="16200000" flipH="1">
            <a:off x="5582994" y="719486"/>
            <a:ext cx="494764" cy="357657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3"/>
            <a:endCxn id="8" idx="0"/>
          </p:cNvCxnSpPr>
          <p:nvPr/>
        </p:nvCxnSpPr>
        <p:spPr>
          <a:xfrm rot="5400000">
            <a:off x="3224388" y="1937458"/>
            <a:ext cx="494765" cy="114063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49347" y="2044369"/>
            <a:ext cx="1152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/>
              <a:t>used to exist </a:t>
            </a:r>
          </a:p>
          <a:p>
            <a:r>
              <a:rPr lang="de-DE" sz="1050" dirty="0" smtClean="0"/>
              <a:t>in Monnet/lemon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353605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218" y="3899191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ontolex:Element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1368253" y="5561364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5858688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6156012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3874907" y="6453336"/>
            <a:ext cx="206524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899592" y="4293096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Elbow Connector 9"/>
          <p:cNvCxnSpPr>
            <a:stCxn id="9" idx="3"/>
            <a:endCxn id="5" idx="1"/>
          </p:cNvCxnSpPr>
          <p:nvPr/>
        </p:nvCxnSpPr>
        <p:spPr>
          <a:xfrm rot="16200000" flipH="1">
            <a:off x="569473" y="4947250"/>
            <a:ext cx="1236910" cy="36064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6" idx="1"/>
          </p:cNvCxnSpPr>
          <p:nvPr/>
        </p:nvCxnSpPr>
        <p:spPr>
          <a:xfrm rot="16200000" flipH="1">
            <a:off x="1698649" y="3818075"/>
            <a:ext cx="1534234" cy="291632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7" idx="1"/>
          </p:cNvCxnSpPr>
          <p:nvPr/>
        </p:nvCxnSpPr>
        <p:spPr>
          <a:xfrm rot="16200000" flipH="1">
            <a:off x="253843" y="5262881"/>
            <a:ext cx="1831558" cy="32403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8" idx="1"/>
          </p:cNvCxnSpPr>
          <p:nvPr/>
        </p:nvCxnSpPr>
        <p:spPr>
          <a:xfrm rot="16200000" flipH="1">
            <a:off x="1376814" y="4139909"/>
            <a:ext cx="2128882" cy="286730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95936" y="5024209"/>
            <a:ext cx="1786258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CorpusFrequency</a:t>
            </a:r>
          </a:p>
          <a:p>
            <a:r>
              <a:rPr lang="de-DE" dirty="0" smtClean="0"/>
              <a:t>rdf:value: int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2937313" y="5363924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frequency</a:t>
            </a:r>
            <a:endParaRPr lang="de-DE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6973354" y="5168225"/>
            <a:ext cx="177292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corpus/locus </a:t>
            </a:r>
            <a:r>
              <a:rPr lang="de-DE" dirty="0" smtClean="0"/>
              <a:t>URI</a:t>
            </a:r>
            <a:endParaRPr lang="de-DE" dirty="0"/>
          </a:p>
        </p:txBody>
      </p:sp>
      <p:cxnSp>
        <p:nvCxnSpPr>
          <p:cNvPr id="18" name="Straight Arrow Connector 17"/>
          <p:cNvCxnSpPr>
            <a:stCxn id="14" idx="3"/>
            <a:endCxn id="17" idx="1"/>
          </p:cNvCxnSpPr>
          <p:nvPr/>
        </p:nvCxnSpPr>
        <p:spPr>
          <a:xfrm>
            <a:off x="5782194" y="5347375"/>
            <a:ext cx="1191160" cy="5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96136" y="5373216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20" name="Straight Connector 19"/>
          <p:cNvCxnSpPr>
            <a:stCxn id="14" idx="1"/>
            <a:endCxn id="14" idx="3"/>
          </p:cNvCxnSpPr>
          <p:nvPr/>
        </p:nvCxnSpPr>
        <p:spPr>
          <a:xfrm>
            <a:off x="3995936" y="5347375"/>
            <a:ext cx="17862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24200" y="3683167"/>
            <a:ext cx="121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attestation</a:t>
            </a:r>
            <a:endParaRPr lang="de-DE" i="1" dirty="0"/>
          </a:p>
        </p:txBody>
      </p:sp>
      <p:cxnSp>
        <p:nvCxnSpPr>
          <p:cNvPr id="27" name="Elbow Connector 26"/>
          <p:cNvCxnSpPr>
            <a:stCxn id="4" idx="3"/>
            <a:endCxn id="79" idx="1"/>
          </p:cNvCxnSpPr>
          <p:nvPr/>
        </p:nvCxnSpPr>
        <p:spPr>
          <a:xfrm flipV="1">
            <a:off x="1875653" y="4080860"/>
            <a:ext cx="3848475" cy="299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936" y="2415078"/>
            <a:ext cx="2180982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dirty="0" smtClean="0"/>
          </a:p>
          <a:p>
            <a:r>
              <a:rPr lang="de-DE" dirty="0" smtClean="0"/>
              <a:t>dc:description: String</a:t>
            </a:r>
          </a:p>
          <a:p>
            <a:r>
              <a:rPr lang="de-DE" dirty="0" smtClean="0"/>
              <a:t>dc:extent: int</a:t>
            </a:r>
          </a:p>
          <a:p>
            <a:r>
              <a:rPr lang="de-DE" dirty="0" smtClean="0"/>
              <a:t>rdf:value: Literal</a:t>
            </a:r>
            <a:endParaRPr lang="de-DE" dirty="0"/>
          </a:p>
        </p:txBody>
      </p:sp>
      <p:sp>
        <p:nvSpPr>
          <p:cNvPr id="34" name="TextBox 33"/>
          <p:cNvSpPr txBox="1"/>
          <p:nvPr/>
        </p:nvSpPr>
        <p:spPr>
          <a:xfrm>
            <a:off x="2833311" y="260729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3995936" y="2751311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2" idx="3"/>
            <a:endCxn id="17" idx="0"/>
          </p:cNvCxnSpPr>
          <p:nvPr/>
        </p:nvCxnSpPr>
        <p:spPr>
          <a:xfrm>
            <a:off x="6176918" y="3015243"/>
            <a:ext cx="1682897" cy="215298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" idx="3"/>
            <a:endCxn id="32" idx="1"/>
          </p:cNvCxnSpPr>
          <p:nvPr/>
        </p:nvCxnSpPr>
        <p:spPr>
          <a:xfrm flipV="1">
            <a:off x="1875653" y="3015243"/>
            <a:ext cx="2120283" cy="106861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724724" y="2596262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47" name="Elbow Connector 46"/>
          <p:cNvCxnSpPr>
            <a:stCxn id="4" idx="3"/>
            <a:endCxn id="14" idx="1"/>
          </p:cNvCxnSpPr>
          <p:nvPr/>
        </p:nvCxnSpPr>
        <p:spPr>
          <a:xfrm>
            <a:off x="1875653" y="4083857"/>
            <a:ext cx="2120283" cy="126351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712953" y="846693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grpSp>
        <p:nvGrpSpPr>
          <p:cNvPr id="54" name="Group 53"/>
          <p:cNvGrpSpPr/>
          <p:nvPr/>
        </p:nvGrpSpPr>
        <p:grpSpPr>
          <a:xfrm>
            <a:off x="329393" y="557960"/>
            <a:ext cx="1074255" cy="369332"/>
            <a:chOff x="4355976" y="1268760"/>
            <a:chExt cx="1074255" cy="369332"/>
          </a:xfrm>
        </p:grpSpPr>
        <p:sp>
          <p:nvSpPr>
            <p:cNvPr id="55" name="TextBox 54"/>
            <p:cNvSpPr txBox="1"/>
            <p:nvPr/>
          </p:nvSpPr>
          <p:spPr>
            <a:xfrm>
              <a:off x="4355976" y="1268760"/>
              <a:ext cx="831381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dirty="0" smtClean="0"/>
                <a:t>rdf:List</a:t>
              </a:r>
              <a:endParaRPr lang="de-DE" dirty="0"/>
            </a:p>
          </p:txBody>
        </p:sp>
        <p:sp>
          <p:nvSpPr>
            <p:cNvPr id="56" name="Isosceles Triangle 55"/>
            <p:cNvSpPr/>
            <p:nvPr/>
          </p:nvSpPr>
          <p:spPr>
            <a:xfrm rot="16200000">
              <a:off x="5214207" y="1366706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7" name="Elbow Connector 56"/>
          <p:cNvCxnSpPr>
            <a:stCxn id="56" idx="3"/>
            <a:endCxn id="61" idx="1"/>
          </p:cNvCxnSpPr>
          <p:nvPr/>
        </p:nvCxnSpPr>
        <p:spPr>
          <a:xfrm flipV="1">
            <a:off x="1403648" y="762963"/>
            <a:ext cx="648072" cy="95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4" idx="2"/>
            <a:endCxn id="4" idx="0"/>
          </p:cNvCxnSpPr>
          <p:nvPr/>
        </p:nvCxnSpPr>
        <p:spPr>
          <a:xfrm>
            <a:off x="1009711" y="2038782"/>
            <a:ext cx="2725" cy="1860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319331" y="2104980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grpSp>
        <p:nvGrpSpPr>
          <p:cNvPr id="60" name="Group 59"/>
          <p:cNvGrpSpPr/>
          <p:nvPr/>
        </p:nvGrpSpPr>
        <p:grpSpPr>
          <a:xfrm>
            <a:off x="2051720" y="301298"/>
            <a:ext cx="2180982" cy="1152128"/>
            <a:chOff x="3779912" y="2420888"/>
            <a:chExt cx="2180982" cy="1152128"/>
          </a:xfrm>
        </p:grpSpPr>
        <p:sp>
          <p:nvSpPr>
            <p:cNvPr id="61" name="TextBox 60"/>
            <p:cNvSpPr txBox="1"/>
            <p:nvPr/>
          </p:nvSpPr>
          <p:spPr>
            <a:xfrm>
              <a:off x="3779912" y="2420888"/>
              <a:ext cx="218098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ContextualRelation</a:t>
              </a:r>
              <a:endParaRPr lang="de-DE" dirty="0" smtClean="0"/>
            </a:p>
            <a:p>
              <a:r>
                <a:rPr lang="de-DE" dirty="0" smtClean="0"/>
                <a:t>dc:description: String</a:t>
              </a:r>
            </a:p>
            <a:p>
              <a:r>
                <a:rPr lang="de-DE" dirty="0" smtClean="0"/>
                <a:t>rdf:value: double</a:t>
              </a:r>
              <a:endParaRPr lang="de-DE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Isosceles Triangle 62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95536" y="1669450"/>
            <a:ext cx="1228350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Collocation</a:t>
            </a:r>
            <a:endParaRPr lang="de-DE" dirty="0" smtClean="0"/>
          </a:p>
        </p:txBody>
      </p:sp>
      <p:cxnSp>
        <p:nvCxnSpPr>
          <p:cNvPr id="65" name="Elbow Connector 64"/>
          <p:cNvCxnSpPr>
            <a:stCxn id="63" idx="3"/>
            <a:endCxn id="64" idx="0"/>
          </p:cNvCxnSpPr>
          <p:nvPr/>
        </p:nvCxnSpPr>
        <p:spPr>
          <a:xfrm rot="5400000">
            <a:off x="1980766" y="482372"/>
            <a:ext cx="216024" cy="21581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572000" y="1660158"/>
            <a:ext cx="105990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Similarity</a:t>
            </a:r>
            <a:endParaRPr lang="de-DE" dirty="0" smtClean="0"/>
          </a:p>
        </p:txBody>
      </p:sp>
      <p:cxnSp>
        <p:nvCxnSpPr>
          <p:cNvPr id="67" name="Elbow Connector 66"/>
          <p:cNvCxnSpPr>
            <a:stCxn id="63" idx="3"/>
            <a:endCxn id="66" idx="0"/>
          </p:cNvCxnSpPr>
          <p:nvPr/>
        </p:nvCxnSpPr>
        <p:spPr>
          <a:xfrm rot="16200000" flipH="1">
            <a:off x="4031532" y="589737"/>
            <a:ext cx="206732" cy="19341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6" idx="2"/>
            <a:endCxn id="32" idx="0"/>
          </p:cNvCxnSpPr>
          <p:nvPr/>
        </p:nvCxnSpPr>
        <p:spPr>
          <a:xfrm flipH="1">
            <a:off x="5086427" y="2029490"/>
            <a:ext cx="15526" cy="385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207768" y="2020198"/>
            <a:ext cx="246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rdf:first, rdf</a:t>
            </a:r>
            <a:r>
              <a:rPr lang="de-DE" dirty="0" smtClean="0"/>
              <a:t>:_1, ...</a:t>
            </a:r>
            <a:endParaRPr lang="de-DE" dirty="0"/>
          </a:p>
        </p:txBody>
      </p:sp>
      <p:cxnSp>
        <p:nvCxnSpPr>
          <p:cNvPr id="78" name="Elbow Connector 77"/>
          <p:cNvCxnSpPr>
            <a:stCxn id="61" idx="3"/>
            <a:endCxn id="17" idx="0"/>
          </p:cNvCxnSpPr>
          <p:nvPr/>
        </p:nvCxnSpPr>
        <p:spPr>
          <a:xfrm>
            <a:off x="4232702" y="762963"/>
            <a:ext cx="3627113" cy="440526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61" idx="0"/>
            <a:endCxn id="55" idx="0"/>
          </p:cNvCxnSpPr>
          <p:nvPr/>
        </p:nvCxnSpPr>
        <p:spPr>
          <a:xfrm rot="16200000" flipH="1" flipV="1">
            <a:off x="1815317" y="-768935"/>
            <a:ext cx="256662" cy="2397127"/>
          </a:xfrm>
          <a:prstGeom prst="bentConnector3">
            <a:avLst>
              <a:gd name="adj1" fmla="val -8906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039030" y="116632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rdf:rest</a:t>
            </a:r>
            <a:endParaRPr lang="de-DE" dirty="0"/>
          </a:p>
        </p:txBody>
      </p:sp>
      <p:cxnSp>
        <p:nvCxnSpPr>
          <p:cNvPr id="51" name="Elbow Connector 50"/>
          <p:cNvCxnSpPr>
            <a:stCxn id="79" idx="3"/>
            <a:endCxn id="17" idx="0"/>
          </p:cNvCxnSpPr>
          <p:nvPr/>
        </p:nvCxnSpPr>
        <p:spPr>
          <a:xfrm>
            <a:off x="7473838" y="4080860"/>
            <a:ext cx="385977" cy="108736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735358" y="4648122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sp>
        <p:nvSpPr>
          <p:cNvPr id="71" name="TextBox 70"/>
          <p:cNvSpPr txBox="1"/>
          <p:nvPr/>
        </p:nvSpPr>
        <p:spPr>
          <a:xfrm>
            <a:off x="3995936" y="4456672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004896" y="4681987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  <a:endParaRPr lang="de-DE" i="1" dirty="0"/>
          </a:p>
        </p:txBody>
      </p:sp>
      <p:sp>
        <p:nvSpPr>
          <p:cNvPr id="75" name="TextBox 74"/>
          <p:cNvSpPr txBox="1"/>
          <p:nvPr/>
        </p:nvSpPr>
        <p:spPr>
          <a:xfrm>
            <a:off x="4932040" y="4663404"/>
            <a:ext cx="18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makesAttestation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24128" y="3757694"/>
            <a:ext cx="1749710" cy="646331"/>
            <a:chOff x="8176191" y="6138279"/>
            <a:chExt cx="1749710" cy="646331"/>
          </a:xfrm>
        </p:grpSpPr>
        <p:sp>
          <p:nvSpPr>
            <p:cNvPr id="79" name="TextBox 78"/>
            <p:cNvSpPr txBox="1"/>
            <p:nvPr/>
          </p:nvSpPr>
          <p:spPr>
            <a:xfrm>
              <a:off x="8176191" y="6138279"/>
              <a:ext cx="1749710" cy="646331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Attestation</a:t>
              </a:r>
            </a:p>
            <a:p>
              <a:r>
                <a:rPr lang="de-DE" dirty="0" smtClean="0"/>
                <a:t>quotation: string</a:t>
              </a:r>
            </a:p>
          </p:txBody>
        </p:sp>
        <p:cxnSp>
          <p:nvCxnSpPr>
            <p:cNvPr id="80" name="Straight Connector 79"/>
            <p:cNvCxnSpPr>
              <a:stCxn id="79" idx="1"/>
              <a:endCxn id="79" idx="3"/>
            </p:cNvCxnSpPr>
            <p:nvPr/>
          </p:nvCxnSpPr>
          <p:spPr>
            <a:xfrm>
              <a:off x="8176191" y="6461445"/>
              <a:ext cx="17497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2" name="Elbow Connector 81"/>
          <p:cNvCxnSpPr>
            <a:stCxn id="4" idx="3"/>
            <a:endCxn id="71" idx="1"/>
          </p:cNvCxnSpPr>
          <p:nvPr/>
        </p:nvCxnSpPr>
        <p:spPr>
          <a:xfrm>
            <a:off x="1875653" y="4083857"/>
            <a:ext cx="2120283" cy="55748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1" idx="3"/>
            <a:endCxn id="79" idx="2"/>
          </p:cNvCxnSpPr>
          <p:nvPr/>
        </p:nvCxnSpPr>
        <p:spPr>
          <a:xfrm flipV="1">
            <a:off x="4913238" y="4404025"/>
            <a:ext cx="1685745" cy="23731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22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embedding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941306" y="2699628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ontolex:Element</a:t>
            </a:r>
            <a:endParaRPr lang="de-DE" dirty="0"/>
          </a:p>
        </p:txBody>
      </p:sp>
      <p:sp>
        <p:nvSpPr>
          <p:cNvPr id="21" name="TextBox 20"/>
          <p:cNvSpPr txBox="1"/>
          <p:nvPr/>
        </p:nvSpPr>
        <p:spPr>
          <a:xfrm>
            <a:off x="3779912" y="2300679"/>
            <a:ext cx="2180982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dirty="0" smtClean="0"/>
          </a:p>
          <a:p>
            <a:r>
              <a:rPr lang="de-DE" dirty="0" smtClean="0"/>
              <a:t>dc:description: String</a:t>
            </a:r>
          </a:p>
          <a:p>
            <a:r>
              <a:rPr lang="de-DE" dirty="0" smtClean="0"/>
              <a:t>dc:extent: int</a:t>
            </a:r>
          </a:p>
          <a:p>
            <a:r>
              <a:rPr lang="de-DE" dirty="0" smtClean="0"/>
              <a:t>rdf:value: Literal</a:t>
            </a:r>
            <a:endParaRPr lang="de-DE" dirty="0"/>
          </a:p>
        </p:txBody>
      </p:sp>
      <p:cxnSp>
        <p:nvCxnSpPr>
          <p:cNvPr id="23" name="Straight Arrow Connector 22"/>
          <p:cNvCxnSpPr>
            <a:stCxn id="4" idx="3"/>
            <a:endCxn id="21" idx="1"/>
          </p:cNvCxnSpPr>
          <p:nvPr/>
        </p:nvCxnSpPr>
        <p:spPr>
          <a:xfrm>
            <a:off x="2667741" y="2884294"/>
            <a:ext cx="1112171" cy="16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55776" y="227687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6973354" y="2708920"/>
            <a:ext cx="1199046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corpus</a:t>
            </a:r>
            <a:r>
              <a:rPr lang="de-DE" dirty="0"/>
              <a:t> </a:t>
            </a:r>
            <a:r>
              <a:rPr lang="de-DE" dirty="0" smtClean="0"/>
              <a:t>URI</a:t>
            </a:r>
            <a:endParaRPr lang="de-DE" dirty="0"/>
          </a:p>
        </p:txBody>
      </p:sp>
      <p:cxnSp>
        <p:nvCxnSpPr>
          <p:cNvPr id="29" name="Straight Arrow Connector 28"/>
          <p:cNvCxnSpPr>
            <a:stCxn id="21" idx="3"/>
            <a:endCxn id="25" idx="1"/>
          </p:cNvCxnSpPr>
          <p:nvPr/>
        </p:nvCxnSpPr>
        <p:spPr>
          <a:xfrm flipV="1">
            <a:off x="5960894" y="2893586"/>
            <a:ext cx="1012460" cy="7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12160" y="2276872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779912" y="2636912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30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collocations / similarity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724206" y="4640362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ontolex:Element</a:t>
            </a:r>
            <a:endParaRPr lang="de-DE" dirty="0"/>
          </a:p>
        </p:txBody>
      </p:sp>
      <p:sp>
        <p:nvSpPr>
          <p:cNvPr id="25" name="TextBox 24"/>
          <p:cNvSpPr txBox="1"/>
          <p:nvPr/>
        </p:nvSpPr>
        <p:spPr>
          <a:xfrm>
            <a:off x="6181266" y="2348880"/>
            <a:ext cx="1199046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corpus</a:t>
            </a:r>
            <a:r>
              <a:rPr lang="de-DE" dirty="0"/>
              <a:t> </a:t>
            </a:r>
            <a:r>
              <a:rPr lang="de-DE" dirty="0" smtClean="0"/>
              <a:t>URI</a:t>
            </a:r>
            <a:endParaRPr lang="de-DE" dirty="0"/>
          </a:p>
        </p:txBody>
      </p:sp>
      <p:cxnSp>
        <p:nvCxnSpPr>
          <p:cNvPr id="29" name="Straight Arrow Connector 28"/>
          <p:cNvCxnSpPr>
            <a:stCxn id="21" idx="3"/>
            <a:endCxn id="25" idx="1"/>
          </p:cNvCxnSpPr>
          <p:nvPr/>
        </p:nvCxnSpPr>
        <p:spPr>
          <a:xfrm>
            <a:off x="5168806" y="2522513"/>
            <a:ext cx="1012460" cy="11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20072" y="1916832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661838" y="1268760"/>
            <a:ext cx="831381" cy="585356"/>
            <a:chOff x="4355976" y="1268760"/>
            <a:chExt cx="831381" cy="585356"/>
          </a:xfrm>
        </p:grpSpPr>
        <p:sp>
          <p:nvSpPr>
            <p:cNvPr id="26" name="TextBox 25"/>
            <p:cNvSpPr txBox="1"/>
            <p:nvPr/>
          </p:nvSpPr>
          <p:spPr>
            <a:xfrm>
              <a:off x="4355976" y="1268760"/>
              <a:ext cx="831381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dirty="0" smtClean="0"/>
                <a:t>rdf:List</a:t>
              </a:r>
              <a:endParaRPr lang="de-DE" dirty="0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4663654" y="16380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8" name="Elbow Connector 27"/>
          <p:cNvCxnSpPr>
            <a:stCxn id="27" idx="3"/>
            <a:endCxn id="21" idx="0"/>
          </p:cNvCxnSpPr>
          <p:nvPr/>
        </p:nvCxnSpPr>
        <p:spPr>
          <a:xfrm rot="16200000" flipH="1">
            <a:off x="3974555" y="1957088"/>
            <a:ext cx="206732" cy="7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5" idx="2"/>
            <a:endCxn id="4" idx="0"/>
          </p:cNvCxnSpPr>
          <p:nvPr/>
        </p:nvCxnSpPr>
        <p:spPr>
          <a:xfrm>
            <a:off x="1585775" y="3870340"/>
            <a:ext cx="1649" cy="770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30561" y="3920282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grpSp>
        <p:nvGrpSpPr>
          <p:cNvPr id="41" name="Group 40"/>
          <p:cNvGrpSpPr/>
          <p:nvPr/>
        </p:nvGrpSpPr>
        <p:grpSpPr>
          <a:xfrm>
            <a:off x="2987824" y="2060848"/>
            <a:ext cx="2180982" cy="1152128"/>
            <a:chOff x="3779912" y="2420888"/>
            <a:chExt cx="2180982" cy="1152128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2420888"/>
              <a:ext cx="218098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ContextualRelation</a:t>
              </a:r>
              <a:endParaRPr lang="de-DE" dirty="0" smtClean="0"/>
            </a:p>
            <a:p>
              <a:r>
                <a:rPr lang="de-DE" dirty="0" smtClean="0"/>
                <a:t>dc:description: String</a:t>
              </a:r>
            </a:p>
            <a:p>
              <a:r>
                <a:rPr lang="de-DE" dirty="0" smtClean="0"/>
                <a:t>rdf:value: double</a:t>
              </a:r>
              <a:endParaRPr lang="de-D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Isosceles Triangle 33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971600" y="3501008"/>
            <a:ext cx="1228350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Collocation</a:t>
            </a:r>
            <a:endParaRPr lang="de-DE" dirty="0" smtClean="0"/>
          </a:p>
        </p:txBody>
      </p:sp>
      <p:cxnSp>
        <p:nvCxnSpPr>
          <p:cNvPr id="40" name="Elbow Connector 39"/>
          <p:cNvCxnSpPr>
            <a:stCxn id="34" idx="3"/>
            <a:endCxn id="35" idx="0"/>
          </p:cNvCxnSpPr>
          <p:nvPr/>
        </p:nvCxnSpPr>
        <p:spPr>
          <a:xfrm rot="5400000">
            <a:off x="2700846" y="2097906"/>
            <a:ext cx="288032" cy="25181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76390" y="3501009"/>
            <a:ext cx="105990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Similarity</a:t>
            </a:r>
            <a:endParaRPr lang="de-DE" dirty="0" smtClean="0"/>
          </a:p>
        </p:txBody>
      </p:sp>
      <p:cxnSp>
        <p:nvCxnSpPr>
          <p:cNvPr id="46" name="Elbow Connector 45"/>
          <p:cNvCxnSpPr>
            <a:stCxn id="34" idx="3"/>
            <a:endCxn id="45" idx="0"/>
          </p:cNvCxnSpPr>
          <p:nvPr/>
        </p:nvCxnSpPr>
        <p:spPr>
          <a:xfrm rot="16200000" flipH="1">
            <a:off x="5261129" y="2055794"/>
            <a:ext cx="288033" cy="26023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84168" y="4657152"/>
            <a:ext cx="1245854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50" name="Straight Arrow Connector 49"/>
          <p:cNvCxnSpPr>
            <a:stCxn id="45" idx="2"/>
            <a:endCxn id="49" idx="0"/>
          </p:cNvCxnSpPr>
          <p:nvPr/>
        </p:nvCxnSpPr>
        <p:spPr>
          <a:xfrm>
            <a:off x="6706343" y="3870341"/>
            <a:ext cx="752" cy="7868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863952" y="3937072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342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hiarcos\Desktop\corpus\ontolex-frac\trunk\img\attestations-lexc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5033606" cy="279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088" y="773832"/>
            <a:ext cx="3322712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attestations after Depuydt &amp; de Does 2018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558290"/>
            <a:ext cx="1841851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ontolex:Element*</a:t>
            </a:r>
            <a:endParaRPr lang="de-DE" dirty="0"/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>
            <a:off x="2093371" y="4742956"/>
            <a:ext cx="1581837" cy="6289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16442" y="4293096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citation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675208" y="4149080"/>
            <a:ext cx="3518335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  <a:p>
            <a:r>
              <a:rPr lang="de-DE" dirty="0" smtClean="0"/>
              <a:t>quotation: string</a:t>
            </a:r>
          </a:p>
          <a:p>
            <a:r>
              <a:rPr lang="de-DE" dirty="0" smtClean="0"/>
              <a:t>readingCertain: boolean****</a:t>
            </a:r>
          </a:p>
          <a:p>
            <a:r>
              <a:rPr lang="de-DE" dirty="0" smtClean="0"/>
              <a:t>interpretationCertain: boolean****</a:t>
            </a:r>
            <a:endParaRPr lang="de-DE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353" y="5685055"/>
            <a:ext cx="9133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de-DE" sz="1200" dirty="0" smtClean="0"/>
              <a:t>* 	i.e., D&amp;dD: lexcit:LexicalPhenomenon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 simplified: pointing to an anonymous superclass of 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	something that contains a quotation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*** I would prefer not to prescribe nif properties in order to permit other means of cross-referencing, e.g., nif URIs, WebAnnotation selectors, etc.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**** I would prefer to leave certainly etc. to lexinfo</a:t>
            </a:r>
            <a:endParaRPr lang="de-D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16434" y="5229200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attestation</a:t>
            </a:r>
            <a:endParaRPr lang="de-DE" dirty="0"/>
          </a:p>
        </p:txBody>
      </p:sp>
      <p:sp>
        <p:nvSpPr>
          <p:cNvPr id="18" name="TextBox 17"/>
          <p:cNvSpPr txBox="1"/>
          <p:nvPr/>
        </p:nvSpPr>
        <p:spPr>
          <a:xfrm>
            <a:off x="3635896" y="5810575"/>
            <a:ext cx="121873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Attestation</a:t>
            </a:r>
            <a:endParaRPr lang="de-DE" i="1" dirty="0" smtClean="0"/>
          </a:p>
        </p:txBody>
      </p:sp>
      <p:cxnSp>
        <p:nvCxnSpPr>
          <p:cNvPr id="19" name="Elbow Connector 18"/>
          <p:cNvCxnSpPr>
            <a:stCxn id="4" idx="3"/>
            <a:endCxn id="18" idx="1"/>
          </p:cNvCxnSpPr>
          <p:nvPr/>
        </p:nvCxnSpPr>
        <p:spPr>
          <a:xfrm>
            <a:off x="2093371" y="4742956"/>
            <a:ext cx="1542525" cy="125228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>
            <a:off x="3995936" y="5309043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Elbow Connector 22"/>
          <p:cNvCxnSpPr/>
          <p:nvPr/>
        </p:nvCxnSpPr>
        <p:spPr>
          <a:xfrm rot="5400000">
            <a:off x="3963884" y="5670221"/>
            <a:ext cx="280197" cy="2139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3"/>
            <a:endCxn id="28" idx="1"/>
          </p:cNvCxnSpPr>
          <p:nvPr/>
        </p:nvCxnSpPr>
        <p:spPr>
          <a:xfrm flipV="1">
            <a:off x="2093371" y="3346390"/>
            <a:ext cx="1528531" cy="139656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21902" y="2884725"/>
            <a:ext cx="1872372" cy="92333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Locus</a:t>
            </a:r>
          </a:p>
          <a:p>
            <a:r>
              <a:rPr lang="de-DE" dirty="0" smtClean="0"/>
              <a:t>nif:beginIndex***</a:t>
            </a:r>
          </a:p>
          <a:p>
            <a:r>
              <a:rPr lang="de-DE" dirty="0" smtClean="0"/>
              <a:t>nif:endIndex***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61211" y="372276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locus</a:t>
            </a:r>
            <a:endParaRPr lang="de-DE" dirty="0"/>
          </a:p>
        </p:txBody>
      </p:sp>
      <p:cxnSp>
        <p:nvCxnSpPr>
          <p:cNvPr id="31" name="Elbow Connector 30"/>
          <p:cNvCxnSpPr>
            <a:stCxn id="28" idx="3"/>
            <a:endCxn id="12" idx="3"/>
          </p:cNvCxnSpPr>
          <p:nvPr/>
        </p:nvCxnSpPr>
        <p:spPr>
          <a:xfrm>
            <a:off x="5494274" y="3346390"/>
            <a:ext cx="1699269" cy="1402855"/>
          </a:xfrm>
          <a:prstGeom prst="bentConnector3">
            <a:avLst>
              <a:gd name="adj1" fmla="val 113453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96136" y="2884725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locusIn**</a:t>
            </a:r>
            <a:endParaRPr lang="de-DE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3635896" y="3212976"/>
            <a:ext cx="18583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694358" y="4509120"/>
            <a:ext cx="34991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5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hiarcos\Desktop\corpus\ontolex-frac\trunk\img\attestations-khan-boschet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4189092" cy="26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088" y="773832"/>
            <a:ext cx="3322712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attestations after Khan &amp; Boschetti (2018)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624705"/>
            <a:ext cx="1841851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ontolex:Element*</a:t>
            </a:r>
            <a:endParaRPr lang="de-DE" dirty="0"/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 flipV="1">
            <a:off x="2093371" y="3809365"/>
            <a:ext cx="1581837" cy="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75208" y="3347700"/>
            <a:ext cx="2572884" cy="92333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Attestation***</a:t>
            </a:r>
          </a:p>
          <a:p>
            <a:r>
              <a:rPr lang="de-DE" dirty="0" smtClean="0"/>
              <a:t>hasContext: str(6*)</a:t>
            </a:r>
          </a:p>
          <a:p>
            <a:r>
              <a:rPr lang="de-DE" dirty="0" smtClean="0"/>
              <a:t>conjectural: boolean****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53" y="5445224"/>
            <a:ext cx="3553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de-DE" sz="1200" dirty="0" smtClean="0"/>
              <a:t>* 	originally restricted to LexicalSense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 originally „isAttestedBy“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*** originally „LexicalAttestation“</a:t>
            </a:r>
          </a:p>
          <a:p>
            <a:pPr>
              <a:tabLst>
                <a:tab pos="180975" algn="l"/>
              </a:tabLst>
            </a:pPr>
            <a:r>
              <a:rPr lang="de-DE" sz="1200" dirty="0"/>
              <a:t>**** I would prefer to leave </a:t>
            </a:r>
            <a:r>
              <a:rPr lang="de-DE" sz="1200" dirty="0" smtClean="0"/>
              <a:t>certainty </a:t>
            </a:r>
            <a:r>
              <a:rPr lang="de-DE" sz="1200" dirty="0"/>
              <a:t>etc. to </a:t>
            </a:r>
            <a:r>
              <a:rPr lang="de-DE" sz="1200" dirty="0" smtClean="0"/>
              <a:t>lexinfo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***** originally „Work“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(6*) maybe rename such that that also context-free examples fit</a:t>
            </a:r>
            <a:endParaRPr lang="de-D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204015" y="3419708"/>
            <a:ext cx="143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attestation**</a:t>
            </a:r>
            <a:endParaRPr lang="de-DE" dirty="0"/>
          </a:p>
        </p:txBody>
      </p:sp>
      <p:sp>
        <p:nvSpPr>
          <p:cNvPr id="26" name="TextBox 25"/>
          <p:cNvSpPr txBox="1"/>
          <p:nvPr/>
        </p:nvSpPr>
        <p:spPr>
          <a:xfrm>
            <a:off x="4153498" y="4931876"/>
            <a:ext cx="1614032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work URI</a:t>
            </a:r>
            <a:r>
              <a:rPr lang="de-DE" i="1" dirty="0" smtClean="0"/>
              <a:t>*****</a:t>
            </a:r>
            <a:endParaRPr lang="de-DE" i="1" dirty="0"/>
          </a:p>
        </p:txBody>
      </p:sp>
      <p:cxnSp>
        <p:nvCxnSpPr>
          <p:cNvPr id="30" name="Elbow Connector 29"/>
          <p:cNvCxnSpPr>
            <a:stCxn id="12" idx="2"/>
            <a:endCxn id="26" idx="0"/>
          </p:cNvCxnSpPr>
          <p:nvPr/>
        </p:nvCxnSpPr>
        <p:spPr>
          <a:xfrm rot="5400000">
            <a:off x="4630659" y="4600885"/>
            <a:ext cx="660846" cy="113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4048" y="4427820"/>
            <a:ext cx="1290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foundIn(7*)</a:t>
            </a:r>
            <a:endParaRPr lang="de-DE" dirty="0"/>
          </a:p>
        </p:txBody>
      </p:sp>
      <p:sp>
        <p:nvSpPr>
          <p:cNvPr id="33" name="TextBox 32"/>
          <p:cNvSpPr txBox="1"/>
          <p:nvPr/>
        </p:nvSpPr>
        <p:spPr>
          <a:xfrm>
            <a:off x="3322721" y="5445224"/>
            <a:ext cx="3553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de-DE" sz="1200" dirty="0" smtClean="0"/>
              <a:t>(7*) I had dc:source at other occasions</a:t>
            </a:r>
            <a:endParaRPr lang="de-DE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8100392" y="3622186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</p:txBody>
      </p:sp>
      <p:cxnSp>
        <p:nvCxnSpPr>
          <p:cNvPr id="36" name="Elbow Connector 35"/>
          <p:cNvCxnSpPr>
            <a:stCxn id="35" idx="1"/>
            <a:endCxn id="12" idx="3"/>
          </p:cNvCxnSpPr>
          <p:nvPr/>
        </p:nvCxnSpPr>
        <p:spPr>
          <a:xfrm rot="10800000" flipV="1">
            <a:off x="6248092" y="3806851"/>
            <a:ext cx="1852300" cy="2513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00192" y="3412791"/>
            <a:ext cx="18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makesAttestation</a:t>
            </a:r>
            <a:endParaRPr lang="de-DE" dirty="0"/>
          </a:p>
        </p:txBody>
      </p:sp>
      <p:sp>
        <p:nvSpPr>
          <p:cNvPr id="20" name="TextBox 19"/>
          <p:cNvSpPr txBox="1"/>
          <p:nvPr/>
        </p:nvSpPr>
        <p:spPr>
          <a:xfrm>
            <a:off x="3923928" y="5877272"/>
            <a:ext cx="5041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as in the other proposal, cito properties and</a:t>
            </a:r>
          </a:p>
          <a:p>
            <a:r>
              <a:rPr lang="de-DE" dirty="0" smtClean="0"/>
              <a:t>concepts are skipped, these are beyond the module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452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attestations: proposal for a minimal consensus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 fontScale="62500" lnSpcReduction="20000"/>
          </a:bodyPr>
          <a:lstStyle/>
          <a:p>
            <a:r>
              <a:rPr lang="de-DE" dirty="0" smtClean="0"/>
              <a:t>we do not cover: </a:t>
            </a:r>
          </a:p>
          <a:p>
            <a:pPr lvl="1"/>
            <a:r>
              <a:rPr lang="de-DE" dirty="0" smtClean="0"/>
              <a:t>scientific citations (should refine Citation, using external vocabularies)</a:t>
            </a:r>
          </a:p>
          <a:p>
            <a:pPr lvl="1"/>
            <a:r>
              <a:rPr lang="de-DE" dirty="0" smtClean="0"/>
              <a:t>corpus pointers (can be NIF objects, NIF URIs, WebAnnotation selectors, CTS URNs, URLs, etc.)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444125" y="3760926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ontolex:Element</a:t>
            </a:r>
            <a:endParaRPr lang="de-DE" dirty="0"/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 flipV="1">
            <a:off x="2170560" y="3941507"/>
            <a:ext cx="1697253" cy="408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67744" y="3573016"/>
            <a:ext cx="1546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attestation***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867813" y="3618341"/>
            <a:ext cx="1980542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Attestation*</a:t>
            </a:r>
          </a:p>
          <a:p>
            <a:r>
              <a:rPr lang="de-DE" dirty="0" smtClean="0"/>
              <a:t>quotation: string**</a:t>
            </a:r>
          </a:p>
        </p:txBody>
      </p:sp>
      <p:cxnSp>
        <p:nvCxnSpPr>
          <p:cNvPr id="31" name="Elbow Connector 30"/>
          <p:cNvCxnSpPr>
            <a:stCxn id="12" idx="3"/>
            <a:endCxn id="50" idx="1"/>
          </p:cNvCxnSpPr>
          <p:nvPr/>
        </p:nvCxnSpPr>
        <p:spPr>
          <a:xfrm flipV="1">
            <a:off x="5848355" y="3938703"/>
            <a:ext cx="1428272" cy="280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40152" y="3429000"/>
            <a:ext cx="151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 (6*)</a:t>
            </a:r>
            <a:endParaRPr lang="de-DE" dirty="0"/>
          </a:p>
        </p:txBody>
      </p:sp>
      <p:cxnSp>
        <p:nvCxnSpPr>
          <p:cNvPr id="42" name="Straight Connector 41"/>
          <p:cNvCxnSpPr>
            <a:stCxn id="12" idx="1"/>
            <a:endCxn id="12" idx="3"/>
          </p:cNvCxnSpPr>
          <p:nvPr/>
        </p:nvCxnSpPr>
        <p:spPr>
          <a:xfrm>
            <a:off x="3867813" y="3941507"/>
            <a:ext cx="19805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24128" y="5253007"/>
            <a:ext cx="25513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* D&amp;dD: Citation</a:t>
            </a:r>
          </a:p>
          <a:p>
            <a:r>
              <a:rPr lang="de-DE" sz="1200" dirty="0" smtClean="0"/>
              <a:t>** K&amp;B: hasContext</a:t>
            </a:r>
          </a:p>
          <a:p>
            <a:r>
              <a:rPr lang="de-DE" sz="1200" dirty="0" smtClean="0"/>
              <a:t>*** D&amp;dD: attestation</a:t>
            </a:r>
          </a:p>
          <a:p>
            <a:r>
              <a:rPr lang="de-DE" sz="1200" dirty="0" smtClean="0"/>
              <a:t>**** K&amp;B: inv of hasCitingEntity</a:t>
            </a:r>
          </a:p>
          <a:p>
            <a:r>
              <a:rPr lang="de-DE" sz="1200" dirty="0" smtClean="0"/>
              <a:t>5* D&amp;dD: implicit</a:t>
            </a:r>
          </a:p>
          <a:p>
            <a:r>
              <a:rPr lang="de-DE" sz="1200" dirty="0" smtClean="0"/>
              <a:t>6* D&amp;dD: inv of locusIn, K&amp;B: foundIn</a:t>
            </a:r>
            <a:endParaRPr lang="de-DE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631279" y="4647860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</p:txBody>
      </p:sp>
      <p:cxnSp>
        <p:nvCxnSpPr>
          <p:cNvPr id="41" name="Elbow Connector 40"/>
          <p:cNvCxnSpPr>
            <a:stCxn id="4" idx="3"/>
            <a:endCxn id="39" idx="1"/>
          </p:cNvCxnSpPr>
          <p:nvPr/>
        </p:nvCxnSpPr>
        <p:spPr>
          <a:xfrm>
            <a:off x="2170560" y="3945592"/>
            <a:ext cx="1460719" cy="886934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44325" y="4926600"/>
            <a:ext cx="135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citation****</a:t>
            </a:r>
            <a:endParaRPr lang="de-DE" dirty="0"/>
          </a:p>
        </p:txBody>
      </p:sp>
      <p:cxnSp>
        <p:nvCxnSpPr>
          <p:cNvPr id="44" name="Elbow Connector 43"/>
          <p:cNvCxnSpPr>
            <a:stCxn id="39" idx="3"/>
            <a:endCxn id="12" idx="2"/>
          </p:cNvCxnSpPr>
          <p:nvPr/>
        </p:nvCxnSpPr>
        <p:spPr>
          <a:xfrm flipV="1">
            <a:off x="4548581" y="4264672"/>
            <a:ext cx="309503" cy="56785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914025" y="4361569"/>
            <a:ext cx="1218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makes</a:t>
            </a:r>
          </a:p>
          <a:p>
            <a:r>
              <a:rPr lang="de-DE" dirty="0" smtClean="0"/>
              <a:t>Attestation</a:t>
            </a:r>
          </a:p>
          <a:p>
            <a:r>
              <a:rPr lang="de-DE" dirty="0" smtClean="0"/>
              <a:t>(5*)</a:t>
            </a:r>
            <a:endParaRPr lang="de-DE" dirty="0"/>
          </a:p>
        </p:txBody>
      </p:sp>
      <p:sp>
        <p:nvSpPr>
          <p:cNvPr id="50" name="TextBox 49"/>
          <p:cNvSpPr txBox="1"/>
          <p:nvPr/>
        </p:nvSpPr>
        <p:spPr>
          <a:xfrm>
            <a:off x="7276627" y="3754037"/>
            <a:ext cx="105189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locus URI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218538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081" y="756500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ontolex:Element</a:t>
            </a:r>
            <a:endParaRPr lang="de-DE" dirty="0"/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>
            <a:off x="2073516" y="941166"/>
            <a:ext cx="1697253" cy="268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70700" y="575363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attestation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770769" y="620688"/>
            <a:ext cx="1749710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Attestation</a:t>
            </a:r>
          </a:p>
          <a:p>
            <a:r>
              <a:rPr lang="de-DE" dirty="0" smtClean="0"/>
              <a:t>quotation: string</a:t>
            </a:r>
          </a:p>
        </p:txBody>
      </p:sp>
      <p:cxnSp>
        <p:nvCxnSpPr>
          <p:cNvPr id="31" name="Elbow Connector 30"/>
          <p:cNvCxnSpPr>
            <a:stCxn id="12" idx="3"/>
            <a:endCxn id="50" idx="1"/>
          </p:cNvCxnSpPr>
          <p:nvPr/>
        </p:nvCxnSpPr>
        <p:spPr>
          <a:xfrm flipV="1">
            <a:off x="5520479" y="941050"/>
            <a:ext cx="1659104" cy="280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43108" y="560795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42" name="Straight Connector 41"/>
          <p:cNvCxnSpPr>
            <a:stCxn id="12" idx="1"/>
            <a:endCxn id="12" idx="3"/>
          </p:cNvCxnSpPr>
          <p:nvPr/>
        </p:nvCxnSpPr>
        <p:spPr>
          <a:xfrm>
            <a:off x="3770769" y="943854"/>
            <a:ext cx="17497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34235" y="1650207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</p:txBody>
      </p:sp>
      <p:cxnSp>
        <p:nvCxnSpPr>
          <p:cNvPr id="41" name="Elbow Connector 40"/>
          <p:cNvCxnSpPr>
            <a:stCxn id="4" idx="3"/>
            <a:endCxn id="39" idx="1"/>
          </p:cNvCxnSpPr>
          <p:nvPr/>
        </p:nvCxnSpPr>
        <p:spPr>
          <a:xfrm>
            <a:off x="2073516" y="941166"/>
            <a:ext cx="1460719" cy="89370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47281" y="1928947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citation</a:t>
            </a:r>
            <a:endParaRPr lang="de-DE" dirty="0"/>
          </a:p>
        </p:txBody>
      </p:sp>
      <p:cxnSp>
        <p:nvCxnSpPr>
          <p:cNvPr id="44" name="Elbow Connector 43"/>
          <p:cNvCxnSpPr>
            <a:stCxn id="39" idx="3"/>
            <a:endCxn id="12" idx="2"/>
          </p:cNvCxnSpPr>
          <p:nvPr/>
        </p:nvCxnSpPr>
        <p:spPr>
          <a:xfrm flipV="1">
            <a:off x="4451537" y="1267019"/>
            <a:ext cx="194087" cy="56785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16981" y="1363916"/>
            <a:ext cx="1218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makes</a:t>
            </a:r>
          </a:p>
          <a:p>
            <a:r>
              <a:rPr lang="de-DE" dirty="0" smtClean="0"/>
              <a:t>Attestation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179583" y="756384"/>
            <a:ext cx="105189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locus URI</a:t>
            </a:r>
            <a:endParaRPr lang="de-DE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733390"/>
              </p:ext>
            </p:extLst>
          </p:nvPr>
        </p:nvGraphicFramePr>
        <p:xfrm>
          <a:off x="84085" y="3068960"/>
          <a:ext cx="8928990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6330"/>
                <a:gridCol w="2976330"/>
                <a:gridCol w="2976330"/>
              </a:tblGrid>
              <a:tr h="0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proposed</a:t>
                      </a:r>
                      <a:r>
                        <a:rPr lang="de-DE" sz="1100" baseline="0" dirty="0" smtClean="0"/>
                        <a:t> minimal consensus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D&amp;dD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K&amp;B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ontolex:Element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LexicalPhenomenon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(LexicalSense)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isAttestedBy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Citation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~ Citation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Citation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citation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~</a:t>
                      </a:r>
                      <a:r>
                        <a:rPr lang="de-DE" sz="1100" baseline="0" dirty="0" smtClean="0"/>
                        <a:t> </a:t>
                      </a:r>
                      <a:r>
                        <a:rPr lang="de-DE" sz="1100" dirty="0" smtClean="0"/>
                        <a:t>citation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(indirectly via makesAttestation)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makesAttestation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[</a:t>
                      </a:r>
                      <a:r>
                        <a:rPr lang="de-DE" sz="1100" dirty="0" smtClean="0"/>
                        <a:t>identity/subClassOf]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makesAttestation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dc:source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^locusIn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foundIn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quotation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quotation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hasContext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(locus URI)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Locus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Work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(indirectly</a:t>
                      </a:r>
                      <a:r>
                        <a:rPr lang="de-DE" sz="1100" baseline="0" dirty="0" smtClean="0"/>
                        <a:t> via attestations)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locus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(hasCitingEntity/hasCitedEntity)</a:t>
                      </a:r>
                      <a:endParaRPr lang="de-DE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20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Microsoft Office PowerPoint</Application>
  <PresentationFormat>On-screen Show (4:3)</PresentationFormat>
  <Paragraphs>168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ontolex:Element</vt:lpstr>
      <vt:lpstr>PowerPoint Presentation</vt:lpstr>
      <vt:lpstr>embedding</vt:lpstr>
      <vt:lpstr>collocations / similarity</vt:lpstr>
      <vt:lpstr>attestations after Depuydt &amp; de Does 2018</vt:lpstr>
      <vt:lpstr>attestations after Khan &amp; Boschetti (2018)</vt:lpstr>
      <vt:lpstr>attestations: proposal for a minimal consensus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embeddings in lemon?</dc:title>
  <dc:creator>Christian Chiarcos</dc:creator>
  <cp:lastModifiedBy>Christian Chiarcos</cp:lastModifiedBy>
  <cp:revision>42</cp:revision>
  <dcterms:created xsi:type="dcterms:W3CDTF">2018-11-04T12:28:34Z</dcterms:created>
  <dcterms:modified xsi:type="dcterms:W3CDTF">2019-03-02T15:20:35Z</dcterms:modified>
</cp:coreProperties>
</file>