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76" r:id="rId3"/>
    <p:sldId id="282" r:id="rId4"/>
    <p:sldId id="277" r:id="rId5"/>
    <p:sldId id="260" r:id="rId6"/>
    <p:sldId id="263" r:id="rId7"/>
    <p:sldId id="285" r:id="rId8"/>
    <p:sldId id="288" r:id="rId9"/>
    <p:sldId id="291" r:id="rId10"/>
    <p:sldId id="292" r:id="rId11"/>
    <p:sldId id="279" r:id="rId12"/>
    <p:sldId id="289" r:id="rId13"/>
    <p:sldId id="290" r:id="rId14"/>
    <p:sldId id="286" r:id="rId15"/>
    <p:sldId id="284" r:id="rId16"/>
    <p:sldId id="280" r:id="rId17"/>
    <p:sldId id="278" r:id="rId18"/>
    <p:sldId id="281" r:id="rId19"/>
    <p:sldId id="271" r:id="rId20"/>
    <p:sldId id="272" r:id="rId21"/>
    <p:sldId id="274" r:id="rId22"/>
    <p:sldId id="275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6FDAC6-C5EA-4B86-A3D8-B6A1B8A5979E}">
          <p14:sldIdLst>
            <p14:sldId id="257"/>
            <p14:sldId id="276"/>
            <p14:sldId id="282"/>
            <p14:sldId id="277"/>
            <p14:sldId id="260"/>
            <p14:sldId id="263"/>
          </p14:sldIdLst>
        </p14:section>
        <p14:section name="Modelling area" id="{37157C53-D5E5-45A4-8A4C-1A6316989718}">
          <p14:sldIdLst>
            <p14:sldId id="285"/>
            <p14:sldId id="288"/>
            <p14:sldId id="291"/>
            <p14:sldId id="292"/>
            <p14:sldId id="279"/>
          </p14:sldIdLst>
        </p14:section>
        <p14:section name="relics" id="{913878ED-508D-49E0-B327-18C94CF48E31}">
          <p14:sldIdLst>
            <p14:sldId id="289"/>
            <p14:sldId id="290"/>
            <p14:sldId id="286"/>
            <p14:sldId id="284"/>
            <p14:sldId id="280"/>
            <p14:sldId id="278"/>
            <p14:sldId id="281"/>
            <p14:sldId id="271"/>
            <p14:sldId id="272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92" y="-6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9DDC8-5590-434B-9C56-6F0CAB9C410A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92D87-3411-4B6F-A0B9-C415849E2B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568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got embeddings in. note that we need </a:t>
            </a:r>
          </a:p>
          <a:p>
            <a:r>
              <a:rPr lang="de-DE" dirty="0" smtClean="0"/>
              <a:t>attestation embeddings, too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92D87-3411-4B6F-A0B9-C415849E2B8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34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7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4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88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2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46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62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90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3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39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34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28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5D53-45D0-4CF5-A018-A4852F53D1B1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19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Observable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538382" y="1675037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755157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149347" y="2755158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6444208" y="2755157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868830" y="2755158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3934075" y="2044369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Elbow Connector 10"/>
          <p:cNvCxnSpPr>
            <a:stCxn id="9" idx="3"/>
            <a:endCxn id="5" idx="0"/>
          </p:cNvCxnSpPr>
          <p:nvPr/>
        </p:nvCxnSpPr>
        <p:spPr>
          <a:xfrm rot="5400000">
            <a:off x="2259040" y="972110"/>
            <a:ext cx="494764" cy="30713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6" idx="0"/>
          </p:cNvCxnSpPr>
          <p:nvPr/>
        </p:nvCxnSpPr>
        <p:spPr>
          <a:xfrm rot="16200000" flipH="1">
            <a:off x="4378111" y="1924368"/>
            <a:ext cx="494765" cy="11668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7" idx="0"/>
          </p:cNvCxnSpPr>
          <p:nvPr/>
        </p:nvCxnSpPr>
        <p:spPr>
          <a:xfrm rot="16200000" flipH="1">
            <a:off x="5582994" y="719486"/>
            <a:ext cx="494764" cy="357657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8" idx="0"/>
          </p:cNvCxnSpPr>
          <p:nvPr/>
        </p:nvCxnSpPr>
        <p:spPr>
          <a:xfrm rot="5400000">
            <a:off x="3224388" y="1937458"/>
            <a:ext cx="494765" cy="114063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70756" y="4509120"/>
            <a:ext cx="54423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history:</a:t>
            </a:r>
          </a:p>
          <a:p>
            <a:r>
              <a:rPr lang="de-DE" dirty="0" smtClean="0"/>
              <a:t>- CC: originally „ontolex:Element“</a:t>
            </a:r>
          </a:p>
          <a:p>
            <a:r>
              <a:rPr lang="de-DE" dirty="0" smtClean="0"/>
              <a:t>- JM: no extension of lemon core admitted</a:t>
            </a:r>
          </a:p>
          <a:p>
            <a:r>
              <a:rPr lang="de-DE" dirty="0" smtClean="0"/>
              <a:t>- CC: „frac:Element“ (disambiguated by frac namespace)</a:t>
            </a:r>
          </a:p>
          <a:p>
            <a:r>
              <a:rPr lang="de-DE" dirty="0" smtClean="0"/>
              <a:t>- Dec 2019 consensus: too generic =&gt; „frac:Observable“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0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2807" y="3261787"/>
            <a:ext cx="1004570" cy="307777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Observable</a:t>
            </a:r>
            <a:endParaRPr lang="de-DE" sz="1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424175" y="5301538"/>
            <a:ext cx="116038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ontolex:Form</a:t>
            </a: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471195" y="5544395"/>
            <a:ext cx="1692451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ontolex:LexicalSense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394849" y="5787253"/>
            <a:ext cx="1871218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ontolex:LexicalConcept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471196" y="6030110"/>
            <a:ext cx="169734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ontolex:LexicalEntry</a:t>
            </a:r>
            <a:endParaRPr lang="de-DE" sz="1400" dirty="0"/>
          </a:p>
        </p:txBody>
      </p:sp>
      <p:sp>
        <p:nvSpPr>
          <p:cNvPr id="9" name="Isosceles Triangle 8"/>
          <p:cNvSpPr/>
          <p:nvPr/>
        </p:nvSpPr>
        <p:spPr>
          <a:xfrm>
            <a:off x="1048792" y="3569069"/>
            <a:ext cx="173029" cy="17645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424788" y="4456039"/>
            <a:ext cx="1709907" cy="28886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326869" y="3553958"/>
            <a:ext cx="1952764" cy="233588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167267" y="4713560"/>
            <a:ext cx="2195622" cy="25954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084012" y="3796814"/>
            <a:ext cx="2438479" cy="233588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28872" y="4865213"/>
            <a:ext cx="1834777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CorpusFrequency</a:t>
            </a:r>
          </a:p>
          <a:p>
            <a:r>
              <a:rPr lang="de-DE" sz="1400" dirty="0" smtClean="0"/>
              <a:t>rdf:value: int</a:t>
            </a:r>
            <a:endParaRPr lang="de-D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423968" y="4773955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frequency</a:t>
            </a:r>
            <a:endParaRPr lang="de-DE" sz="14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28446" y="4773955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528872" y="5124370"/>
            <a:ext cx="1834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392279" y="1628800"/>
                <a:ext cx="10280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 i="1" dirty="0" smtClean="0"/>
                  <a:t>attestation </a:t>
                </a:r>
                <a:endParaRPr lang="de-DE" sz="1400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sz="1400" i="1" dirty="0" smtClean="0"/>
                  <a:t> citation</a:t>
                </a:r>
                <a:endParaRPr lang="de-DE" sz="1400" i="1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79" y="1628800"/>
                <a:ext cx="1028038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592" r="-1775" b="-104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4" idx="3"/>
            <a:endCxn id="46" idx="1"/>
          </p:cNvCxnSpPr>
          <p:nvPr/>
        </p:nvCxnSpPr>
        <p:spPr>
          <a:xfrm flipV="1">
            <a:off x="1627377" y="2138781"/>
            <a:ext cx="1911120" cy="1276895"/>
          </a:xfrm>
          <a:prstGeom prst="bentConnector3">
            <a:avLst>
              <a:gd name="adj1" fmla="val 1273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44407" y="2936588"/>
            <a:ext cx="1826545" cy="954107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dirty="0" smtClean="0"/>
          </a:p>
          <a:p>
            <a:r>
              <a:rPr lang="de-DE" sz="1400" dirty="0" smtClean="0"/>
              <a:t>dc:description: String</a:t>
            </a:r>
          </a:p>
          <a:p>
            <a:r>
              <a:rPr lang="de-DE" sz="1400" dirty="0" smtClean="0"/>
              <a:t>dc:extent: int</a:t>
            </a:r>
          </a:p>
          <a:p>
            <a:r>
              <a:rPr lang="de-DE" sz="1400" dirty="0" smtClean="0"/>
              <a:t>rdf:value: Literal</a:t>
            </a:r>
            <a:endParaRPr lang="de-DE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320271" y="3021585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i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548122" y="3189779"/>
            <a:ext cx="1746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48" idx="1"/>
          </p:cNvCxnSpPr>
          <p:nvPr/>
        </p:nvCxnSpPr>
        <p:spPr>
          <a:xfrm flipV="1">
            <a:off x="5361875" y="2157081"/>
            <a:ext cx="1495865" cy="86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21" idx="1"/>
          </p:cNvCxnSpPr>
          <p:nvPr/>
        </p:nvCxnSpPr>
        <p:spPr>
          <a:xfrm flipV="1">
            <a:off x="1627377" y="3413642"/>
            <a:ext cx="1917030" cy="203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3"/>
          </p:cNvCxnSpPr>
          <p:nvPr/>
        </p:nvCxnSpPr>
        <p:spPr>
          <a:xfrm>
            <a:off x="1627377" y="3415676"/>
            <a:ext cx="1901494" cy="1708694"/>
          </a:xfrm>
          <a:prstGeom prst="bentConnector3">
            <a:avLst>
              <a:gd name="adj1" fmla="val 1304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538497" y="1769449"/>
            <a:ext cx="1834777" cy="738664"/>
            <a:chOff x="8176191" y="6138279"/>
            <a:chExt cx="2290692" cy="904327"/>
          </a:xfrm>
        </p:grpSpPr>
        <p:sp>
          <p:nvSpPr>
            <p:cNvPr id="46" name="TextBox 45"/>
            <p:cNvSpPr txBox="1"/>
            <p:nvPr/>
          </p:nvSpPr>
          <p:spPr>
            <a:xfrm>
              <a:off x="8176191" y="6138279"/>
              <a:ext cx="2288477" cy="904327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400" i="1" dirty="0" smtClean="0"/>
                <a:t>Attestation</a:t>
              </a:r>
            </a:p>
            <a:p>
              <a:r>
                <a:rPr lang="de-DE" sz="1400" dirty="0" smtClean="0"/>
                <a:t>quotation: string</a:t>
              </a:r>
            </a:p>
            <a:p>
              <a:r>
                <a:rPr lang="de-DE" sz="1400" dirty="0" smtClean="0"/>
                <a:t>attestationGloss:string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8176191" y="647798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6857740" y="1895471"/>
            <a:ext cx="791123" cy="52322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locus </a:t>
            </a:r>
          </a:p>
          <a:p>
            <a:pPr algn="ctr"/>
            <a:r>
              <a:rPr lang="de-DE" sz="1400" dirty="0" smtClean="0"/>
              <a:t>URI</a:t>
            </a:r>
            <a:endParaRPr lang="de-DE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580132" y="1772235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locus</a:t>
            </a:r>
            <a:endParaRPr lang="de-DE" sz="1400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6856775" y="3156185"/>
            <a:ext cx="811569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</a:p>
          <a:p>
            <a:r>
              <a:rPr lang="de-DE" sz="1400" i="1" dirty="0" smtClean="0"/>
              <a:t>total</a:t>
            </a:r>
            <a:r>
              <a:rPr lang="de-DE" sz="1400" dirty="0" smtClean="0"/>
              <a:t>: int</a:t>
            </a:r>
            <a:endParaRPr lang="de-DE" sz="1400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6856775" y="3434592"/>
            <a:ext cx="811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1" idx="3"/>
            <a:endCxn id="50" idx="1"/>
          </p:cNvCxnSpPr>
          <p:nvPr/>
        </p:nvCxnSpPr>
        <p:spPr>
          <a:xfrm>
            <a:off x="5370952" y="3413642"/>
            <a:ext cx="1485823" cy="415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47542" y="3072812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cxnSp>
        <p:nvCxnSpPr>
          <p:cNvPr id="56" name="Elbow Connector 55"/>
          <p:cNvCxnSpPr>
            <a:stCxn id="9" idx="3"/>
            <a:endCxn id="57" idx="1"/>
          </p:cNvCxnSpPr>
          <p:nvPr/>
        </p:nvCxnSpPr>
        <p:spPr>
          <a:xfrm rot="16200000" flipH="1">
            <a:off x="-72419" y="4953246"/>
            <a:ext cx="2674995" cy="25954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394849" y="6266626"/>
            <a:ext cx="1881410" cy="3077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... </a:t>
            </a:r>
            <a:r>
              <a:rPr lang="de-DE" sz="1400" i="1" dirty="0" smtClean="0"/>
              <a:t>(user-defined)</a:t>
            </a:r>
            <a:endParaRPr lang="de-DE" sz="14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5510640" y="3837851"/>
            <a:ext cx="1562159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TimeSeries</a:t>
            </a:r>
          </a:p>
          <a:p>
            <a:r>
              <a:rPr lang="de-DE" sz="1400" dirty="0" smtClean="0"/>
              <a:t>rdf:value </a:t>
            </a:r>
            <a:r>
              <a:rPr lang="de-DE" sz="1400" dirty="0" smtClean="0"/>
              <a:t>rdf:JSON</a:t>
            </a:r>
            <a:endParaRPr lang="de-DE" sz="14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3528871" y="4212235"/>
            <a:ext cx="1826545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FixedSizeVector</a:t>
            </a:r>
            <a:endParaRPr lang="de-DE" sz="1400" i="1" dirty="0" smtClean="0"/>
          </a:p>
          <a:p>
            <a:r>
              <a:rPr lang="de-DE" sz="1400" dirty="0" smtClean="0"/>
              <a:t>rdf:value </a:t>
            </a:r>
            <a:r>
              <a:rPr lang="de-DE" sz="1400" dirty="0" smtClean="0"/>
              <a:t>rdf:Literal</a:t>
            </a:r>
            <a:endParaRPr lang="de-DE" sz="1400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2104247" y="3836601"/>
            <a:ext cx="1295291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/>
              <a:t>Bag (of words)</a:t>
            </a:r>
            <a:endParaRPr lang="de-DE" sz="1400" i="1" dirty="0" smtClean="0"/>
          </a:p>
          <a:p>
            <a:r>
              <a:rPr lang="de-DE" sz="1400" dirty="0" smtClean="0"/>
              <a:t>rdf:value: JSON</a:t>
            </a:r>
            <a:endParaRPr lang="de-DE" sz="1400" dirty="0" smtClean="0"/>
          </a:p>
        </p:txBody>
      </p:sp>
      <p:cxnSp>
        <p:nvCxnSpPr>
          <p:cNvPr id="61" name="Elbow Connector 60"/>
          <p:cNvCxnSpPr>
            <a:stCxn id="58" idx="1"/>
            <a:endCxn id="64" idx="3"/>
          </p:cNvCxnSpPr>
          <p:nvPr/>
        </p:nvCxnSpPr>
        <p:spPr>
          <a:xfrm rot="10800000">
            <a:off x="4444588" y="4044117"/>
            <a:ext cx="1066053" cy="55344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60" idx="3"/>
            <a:endCxn id="64" idx="3"/>
          </p:cNvCxnSpPr>
          <p:nvPr/>
        </p:nvCxnSpPr>
        <p:spPr>
          <a:xfrm flipV="1">
            <a:off x="3399538" y="4044117"/>
            <a:ext cx="1045049" cy="54094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Straight Connector 62"/>
          <p:cNvCxnSpPr>
            <a:stCxn id="59" idx="0"/>
            <a:endCxn id="64" idx="0"/>
          </p:cNvCxnSpPr>
          <p:nvPr/>
        </p:nvCxnSpPr>
        <p:spPr>
          <a:xfrm flipV="1">
            <a:off x="4442144" y="3900320"/>
            <a:ext cx="2443" cy="3119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Isosceles Triangle 63"/>
          <p:cNvSpPr/>
          <p:nvPr/>
        </p:nvSpPr>
        <p:spPr>
          <a:xfrm>
            <a:off x="4384620" y="3900320"/>
            <a:ext cx="119934" cy="14379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65" name="Straight Connector 64"/>
          <p:cNvCxnSpPr>
            <a:stCxn id="58" idx="1"/>
            <a:endCxn id="58" idx="3"/>
          </p:cNvCxnSpPr>
          <p:nvPr/>
        </p:nvCxnSpPr>
        <p:spPr>
          <a:xfrm>
            <a:off x="5510640" y="4099461"/>
            <a:ext cx="1562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1"/>
            <a:endCxn id="59" idx="3"/>
          </p:cNvCxnSpPr>
          <p:nvPr/>
        </p:nvCxnSpPr>
        <p:spPr>
          <a:xfrm>
            <a:off x="3528871" y="4473845"/>
            <a:ext cx="1826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0" idx="1"/>
            <a:endCxn id="60" idx="3"/>
          </p:cNvCxnSpPr>
          <p:nvPr/>
        </p:nvCxnSpPr>
        <p:spPr>
          <a:xfrm>
            <a:off x="2104247" y="4098211"/>
            <a:ext cx="129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+ contextualized embedding (embedding per attestation)</a:t>
            </a:r>
            <a:endParaRPr lang="de-DE" dirty="0"/>
          </a:p>
        </p:txBody>
      </p:sp>
      <p:cxnSp>
        <p:nvCxnSpPr>
          <p:cNvPr id="53" name="Elbow Connector 52"/>
          <p:cNvCxnSpPr>
            <a:stCxn id="46" idx="2"/>
            <a:endCxn id="21" idx="0"/>
          </p:cNvCxnSpPr>
          <p:nvPr/>
        </p:nvCxnSpPr>
        <p:spPr>
          <a:xfrm rot="16200000" flipH="1">
            <a:off x="4242102" y="2721009"/>
            <a:ext cx="428475" cy="268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84995" y="2580121"/>
            <a:ext cx="1612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instanceEmbedding</a:t>
            </a:r>
            <a:endParaRPr lang="de-DE" sz="1400" i="1" dirty="0"/>
          </a:p>
        </p:txBody>
      </p:sp>
      <p:cxnSp>
        <p:nvCxnSpPr>
          <p:cNvPr id="69" name="Elbow Connector 68"/>
          <p:cNvCxnSpPr>
            <a:stCxn id="14" idx="3"/>
            <a:endCxn id="50" idx="2"/>
          </p:cNvCxnSpPr>
          <p:nvPr/>
        </p:nvCxnSpPr>
        <p:spPr>
          <a:xfrm flipV="1">
            <a:off x="5363649" y="3679405"/>
            <a:ext cx="1898911" cy="144741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759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RELICS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older slides, may be important for understanding how the model evolved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4541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full version as of GlobaLex-2020</a:t>
            </a:r>
            <a:br>
              <a:rPr lang="de-DE" dirty="0" smtClean="0"/>
            </a:br>
            <a:r>
              <a:rPr lang="de-DE" dirty="0" smtClean="0"/>
              <a:t>(June 2020)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attestation and frequency agreed upon</a:t>
            </a:r>
          </a:p>
          <a:p>
            <a:r>
              <a:rPr lang="de-DE" dirty="0" smtClean="0"/>
              <a:t>embeddings and collocation/similarity not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4844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376253" y="3850091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1368253" y="5218243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0" name="TextBox 59"/>
          <p:cNvSpPr txBox="1"/>
          <p:nvPr/>
        </p:nvSpPr>
        <p:spPr>
          <a:xfrm>
            <a:off x="3923928" y="5515567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61" name="TextBox 60"/>
          <p:cNvSpPr txBox="1"/>
          <p:nvPr/>
        </p:nvSpPr>
        <p:spPr>
          <a:xfrm>
            <a:off x="1331640" y="5812891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62" name="TextBox 61"/>
          <p:cNvSpPr txBox="1"/>
          <p:nvPr/>
        </p:nvSpPr>
        <p:spPr>
          <a:xfrm>
            <a:off x="3923929" y="6110215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63" name="Isosceles Triangle 62"/>
          <p:cNvSpPr/>
          <p:nvPr/>
        </p:nvSpPr>
        <p:spPr>
          <a:xfrm>
            <a:off x="899592" y="4210131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Elbow Connector 63"/>
          <p:cNvCxnSpPr>
            <a:stCxn id="63" idx="3"/>
            <a:endCxn id="59" idx="1"/>
          </p:cNvCxnSpPr>
          <p:nvPr/>
        </p:nvCxnSpPr>
        <p:spPr>
          <a:xfrm rot="16200000" flipH="1">
            <a:off x="699551" y="4734207"/>
            <a:ext cx="976754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63" idx="3"/>
            <a:endCxn id="60" idx="1"/>
          </p:cNvCxnSpPr>
          <p:nvPr/>
        </p:nvCxnSpPr>
        <p:spPr>
          <a:xfrm rot="16200000" flipH="1">
            <a:off x="1828727" y="3605032"/>
            <a:ext cx="1274078" cy="29163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3" idx="3"/>
            <a:endCxn id="61" idx="1"/>
          </p:cNvCxnSpPr>
          <p:nvPr/>
        </p:nvCxnSpPr>
        <p:spPr>
          <a:xfrm rot="16200000" flipH="1">
            <a:off x="383921" y="5049838"/>
            <a:ext cx="1571402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3" idx="3"/>
            <a:endCxn id="62" idx="1"/>
          </p:cNvCxnSpPr>
          <p:nvPr/>
        </p:nvCxnSpPr>
        <p:spPr>
          <a:xfrm rot="16200000" flipH="1">
            <a:off x="1531403" y="3902355"/>
            <a:ext cx="1868726" cy="291632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995936" y="3707816"/>
            <a:ext cx="2290692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69" name="TextBox 68"/>
          <p:cNvSpPr txBox="1"/>
          <p:nvPr/>
        </p:nvSpPr>
        <p:spPr>
          <a:xfrm>
            <a:off x="2793297" y="3687491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cxnSp>
        <p:nvCxnSpPr>
          <p:cNvPr id="70" name="Straight Arrow Connector 69"/>
          <p:cNvCxnSpPr>
            <a:stCxn id="68" idx="3"/>
            <a:endCxn id="104" idx="1"/>
          </p:cNvCxnSpPr>
          <p:nvPr/>
        </p:nvCxnSpPr>
        <p:spPr>
          <a:xfrm flipV="1">
            <a:off x="6286628" y="4030981"/>
            <a:ext cx="116569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492375" y="3687491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72" name="Straight Connector 71"/>
          <p:cNvCxnSpPr>
            <a:stCxn id="68" idx="1"/>
            <a:endCxn id="68" idx="3"/>
          </p:cNvCxnSpPr>
          <p:nvPr/>
        </p:nvCxnSpPr>
        <p:spPr>
          <a:xfrm>
            <a:off x="3995936" y="4030982"/>
            <a:ext cx="2290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2771800" y="4571912"/>
                <a:ext cx="12629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i="1" dirty="0" smtClean="0"/>
                  <a:t>attestation </a:t>
                </a:r>
                <a:endParaRPr lang="de-DE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i="1" dirty="0" smtClean="0"/>
                  <a:t> citation</a:t>
                </a:r>
                <a:endParaRPr lang="de-DE" i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571912"/>
                <a:ext cx="1262974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4348" t="-4717" r="-2899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Elbow Connector 73"/>
          <p:cNvCxnSpPr>
            <a:stCxn id="58" idx="3"/>
            <a:endCxn id="100" idx="1"/>
          </p:cNvCxnSpPr>
          <p:nvPr/>
        </p:nvCxnSpPr>
        <p:spPr>
          <a:xfrm>
            <a:off x="1613451" y="4034757"/>
            <a:ext cx="2382485" cy="86583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995935" y="2420888"/>
            <a:ext cx="2280415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sp>
        <p:nvSpPr>
          <p:cNvPr id="76" name="TextBox 75"/>
          <p:cNvSpPr txBox="1"/>
          <p:nvPr/>
        </p:nvSpPr>
        <p:spPr>
          <a:xfrm>
            <a:off x="2699792" y="261310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3995936" y="2757121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00" idx="3"/>
            <a:endCxn id="102" idx="1"/>
          </p:cNvCxnSpPr>
          <p:nvPr/>
        </p:nvCxnSpPr>
        <p:spPr>
          <a:xfrm>
            <a:off x="6286628" y="4900594"/>
            <a:ext cx="1165692" cy="410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58" idx="3"/>
            <a:endCxn id="75" idx="1"/>
          </p:cNvCxnSpPr>
          <p:nvPr/>
        </p:nvCxnSpPr>
        <p:spPr>
          <a:xfrm flipV="1">
            <a:off x="1613451" y="3021053"/>
            <a:ext cx="2382484" cy="10137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8" idx="3"/>
            <a:endCxn id="68" idx="1"/>
          </p:cNvCxnSpPr>
          <p:nvPr/>
        </p:nvCxnSpPr>
        <p:spPr>
          <a:xfrm flipV="1">
            <a:off x="1613451" y="4030982"/>
            <a:ext cx="2382485" cy="377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29393" y="502719"/>
            <a:ext cx="1074255" cy="369332"/>
            <a:chOff x="4355976" y="1268760"/>
            <a:chExt cx="1074255" cy="369332"/>
          </a:xfrm>
        </p:grpSpPr>
        <p:sp>
          <p:nvSpPr>
            <p:cNvPr id="82" name="TextBox 81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83" name="Isosceles Triangle 82"/>
            <p:cNvSpPr/>
            <p:nvPr/>
          </p:nvSpPr>
          <p:spPr>
            <a:xfrm rot="16200000">
              <a:off x="5214207" y="1366706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84" name="Elbow Connector 83"/>
          <p:cNvCxnSpPr>
            <a:stCxn id="83" idx="3"/>
            <a:endCxn id="88" idx="1"/>
          </p:cNvCxnSpPr>
          <p:nvPr/>
        </p:nvCxnSpPr>
        <p:spPr>
          <a:xfrm flipV="1">
            <a:off x="1403648" y="707722"/>
            <a:ext cx="648072" cy="9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91" idx="2"/>
            <a:endCxn id="58" idx="0"/>
          </p:cNvCxnSpPr>
          <p:nvPr/>
        </p:nvCxnSpPr>
        <p:spPr>
          <a:xfrm flipH="1">
            <a:off x="994852" y="1983541"/>
            <a:ext cx="14859" cy="1866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115616" y="2049739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87" name="Group 86"/>
          <p:cNvGrpSpPr/>
          <p:nvPr/>
        </p:nvGrpSpPr>
        <p:grpSpPr>
          <a:xfrm>
            <a:off x="2051720" y="246057"/>
            <a:ext cx="2180982" cy="1152128"/>
            <a:chOff x="3779912" y="2420888"/>
            <a:chExt cx="2180982" cy="1152128"/>
          </a:xfrm>
        </p:grpSpPr>
        <p:sp>
          <p:nvSpPr>
            <p:cNvPr id="88" name="TextBox 87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Isosceles Triangle 89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95536" y="1614209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92" name="Elbow Connector 91"/>
          <p:cNvCxnSpPr>
            <a:stCxn id="90" idx="3"/>
            <a:endCxn id="91" idx="0"/>
          </p:cNvCxnSpPr>
          <p:nvPr/>
        </p:nvCxnSpPr>
        <p:spPr>
          <a:xfrm rot="5400000">
            <a:off x="1980766" y="427131"/>
            <a:ext cx="216024" cy="21581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611464" y="1604917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94" name="Elbow Connector 93"/>
          <p:cNvCxnSpPr>
            <a:stCxn id="90" idx="3"/>
            <a:endCxn id="93" idx="0"/>
          </p:cNvCxnSpPr>
          <p:nvPr/>
        </p:nvCxnSpPr>
        <p:spPr>
          <a:xfrm rot="16200000" flipH="1">
            <a:off x="4051264" y="514764"/>
            <a:ext cx="206732" cy="19735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3" idx="2"/>
            <a:endCxn id="75" idx="0"/>
          </p:cNvCxnSpPr>
          <p:nvPr/>
        </p:nvCxnSpPr>
        <p:spPr>
          <a:xfrm flipH="1">
            <a:off x="5136143" y="1974249"/>
            <a:ext cx="5274" cy="4466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07768" y="2051556"/>
            <a:ext cx="24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rdf:first, rdf</a:t>
            </a:r>
            <a:r>
              <a:rPr lang="de-DE" dirty="0" smtClean="0"/>
              <a:t>:_1, ...</a:t>
            </a:r>
            <a:endParaRPr lang="de-DE" dirty="0"/>
          </a:p>
        </p:txBody>
      </p:sp>
      <p:cxnSp>
        <p:nvCxnSpPr>
          <p:cNvPr id="97" name="Elbow Connector 96"/>
          <p:cNvCxnSpPr>
            <a:stCxn id="88" idx="0"/>
            <a:endCxn id="82" idx="0"/>
          </p:cNvCxnSpPr>
          <p:nvPr/>
        </p:nvCxnSpPr>
        <p:spPr>
          <a:xfrm rot="16200000" flipH="1" flipV="1">
            <a:off x="1815317" y="-824176"/>
            <a:ext cx="256662" cy="2397127"/>
          </a:xfrm>
          <a:prstGeom prst="bentConnector3">
            <a:avLst>
              <a:gd name="adj1" fmla="val -890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039030" y="61391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rdf:rest</a:t>
            </a:r>
            <a:endParaRPr lang="de-DE" dirty="0"/>
          </a:p>
        </p:txBody>
      </p:sp>
      <p:grpSp>
        <p:nvGrpSpPr>
          <p:cNvPr id="99" name="Group 98"/>
          <p:cNvGrpSpPr/>
          <p:nvPr/>
        </p:nvGrpSpPr>
        <p:grpSpPr>
          <a:xfrm>
            <a:off x="3995936" y="4438929"/>
            <a:ext cx="2290692" cy="923330"/>
            <a:chOff x="8176191" y="6138279"/>
            <a:chExt cx="2290692" cy="923330"/>
          </a:xfrm>
        </p:grpSpPr>
        <p:sp>
          <p:nvSpPr>
            <p:cNvPr id="100" name="TextBox 99"/>
            <p:cNvSpPr txBox="1"/>
            <p:nvPr/>
          </p:nvSpPr>
          <p:spPr>
            <a:xfrm>
              <a:off x="8176191" y="6138279"/>
              <a:ext cx="229069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string</a:t>
              </a:r>
            </a:p>
            <a:p>
              <a:r>
                <a:rPr lang="de-DE" dirty="0" smtClean="0"/>
                <a:t>attestationGloss:string</a:t>
              </a: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8176191" y="647798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7452320" y="4581537"/>
            <a:ext cx="987706" cy="64633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locus </a:t>
            </a:r>
          </a:p>
          <a:p>
            <a:pPr algn="ctr"/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103" name="TextBox 102"/>
          <p:cNvSpPr txBox="1"/>
          <p:nvPr/>
        </p:nvSpPr>
        <p:spPr>
          <a:xfrm>
            <a:off x="6567523" y="456087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locus</a:t>
            </a:r>
            <a:endParaRPr lang="de-DE" i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7452320" y="3707815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int</a:t>
            </a:r>
            <a:endParaRPr lang="de-DE" dirty="0"/>
          </a:p>
        </p:txBody>
      </p:sp>
      <p:cxnSp>
        <p:nvCxnSpPr>
          <p:cNvPr id="105" name="Straight Connector 104"/>
          <p:cNvCxnSpPr>
            <a:stCxn id="104" idx="3"/>
            <a:endCxn id="104" idx="1"/>
          </p:cNvCxnSpPr>
          <p:nvPr/>
        </p:nvCxnSpPr>
        <p:spPr>
          <a:xfrm flipH="1">
            <a:off x="7452320" y="4030981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75" idx="3"/>
            <a:endCxn id="104" idx="0"/>
          </p:cNvCxnSpPr>
          <p:nvPr/>
        </p:nvCxnSpPr>
        <p:spPr>
          <a:xfrm>
            <a:off x="6276350" y="3021053"/>
            <a:ext cx="1669823" cy="68676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88" idx="3"/>
            <a:endCxn id="104" idx="0"/>
          </p:cNvCxnSpPr>
          <p:nvPr/>
        </p:nvCxnSpPr>
        <p:spPr>
          <a:xfrm>
            <a:off x="4232702" y="707722"/>
            <a:ext cx="3713471" cy="300009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516216" y="2675821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140447" y="742562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110" name="Elbow Connector 109"/>
          <p:cNvCxnSpPr>
            <a:stCxn id="63" idx="3"/>
            <a:endCxn id="111" idx="1"/>
          </p:cNvCxnSpPr>
          <p:nvPr/>
        </p:nvCxnSpPr>
        <p:spPr>
          <a:xfrm rot="16200000" flipH="1">
            <a:off x="90479" y="5343280"/>
            <a:ext cx="2158286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331640" y="6399775"/>
            <a:ext cx="2348913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... </a:t>
            </a:r>
            <a:r>
              <a:rPr lang="de-DE" i="1" dirty="0" smtClean="0"/>
              <a:t>(user-defined)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821523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first published version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Chiarcos et al. 2020@GlobaLex</a:t>
            </a:r>
          </a:p>
          <a:p>
            <a:r>
              <a:rPr lang="de-DE" dirty="0" smtClean="0"/>
              <a:t>(embeddings, collocations and similarity omitted)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922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253" y="4005064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68253" y="5507940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5210616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4898035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874907" y="4581128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899592" y="4398969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649122" y="4973474"/>
            <a:ext cx="1077613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2075622" y="3546975"/>
            <a:ext cx="780289" cy="29163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935768" y="4686829"/>
            <a:ext cx="467708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2365855" y="3256741"/>
            <a:ext cx="150801" cy="286730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25902" y="2009165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411760" y="2636912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cxnSp>
        <p:nvCxnSpPr>
          <p:cNvPr id="18" name="Straight Arrow Connector 17"/>
          <p:cNvCxnSpPr>
            <a:stCxn id="14" idx="3"/>
            <a:endCxn id="74" idx="1"/>
          </p:cNvCxnSpPr>
          <p:nvPr/>
        </p:nvCxnSpPr>
        <p:spPr>
          <a:xfrm flipV="1">
            <a:off x="6012160" y="2332330"/>
            <a:ext cx="117253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4343" y="1916832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4225902" y="2332331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184694" y="2009164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int</a:t>
            </a:r>
            <a:endParaRPr lang="de-DE" dirty="0"/>
          </a:p>
        </p:txBody>
      </p:sp>
      <p:cxnSp>
        <p:nvCxnSpPr>
          <p:cNvPr id="76" name="Straight Connector 75"/>
          <p:cNvCxnSpPr>
            <a:stCxn id="74" idx="3"/>
            <a:endCxn id="74" idx="1"/>
          </p:cNvCxnSpPr>
          <p:nvPr/>
        </p:nvCxnSpPr>
        <p:spPr>
          <a:xfrm flipH="1">
            <a:off x="7184694" y="2332330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Frequency and Attestation (Chiarcos et al. 2020@GlobaLex)</a:t>
            </a:r>
            <a:endParaRPr lang="de-DE" dirty="0"/>
          </a:p>
        </p:txBody>
      </p:sp>
      <p:sp>
        <p:nvSpPr>
          <p:cNvPr id="90" name="TextBox 89"/>
          <p:cNvSpPr txBox="1"/>
          <p:nvPr/>
        </p:nvSpPr>
        <p:spPr>
          <a:xfrm>
            <a:off x="2339752" y="3717032"/>
            <a:ext cx="2317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</a:p>
          <a:p>
            <a:r>
              <a:rPr lang="de-DE" dirty="0" smtClean="0"/>
              <a:t>subPropertyOf </a:t>
            </a:r>
            <a:r>
              <a:rPr lang="de-DE" i="1" dirty="0" smtClean="0"/>
              <a:t>citation</a:t>
            </a:r>
            <a:endParaRPr lang="de-DE" dirty="0"/>
          </a:p>
        </p:txBody>
      </p:sp>
      <p:cxnSp>
        <p:nvCxnSpPr>
          <p:cNvPr id="92" name="Elbow Connector 91"/>
          <p:cNvCxnSpPr>
            <a:stCxn id="97" idx="3"/>
            <a:endCxn id="94" idx="1"/>
          </p:cNvCxnSpPr>
          <p:nvPr/>
        </p:nvCxnSpPr>
        <p:spPr>
          <a:xfrm>
            <a:off x="6352950" y="3543399"/>
            <a:ext cx="881754" cy="23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234704" y="3222601"/>
            <a:ext cx="721672" cy="64633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locus </a:t>
            </a:r>
          </a:p>
          <a:p>
            <a:pPr algn="ctr"/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95" name="TextBox 94"/>
          <p:cNvSpPr txBox="1"/>
          <p:nvPr/>
        </p:nvSpPr>
        <p:spPr>
          <a:xfrm>
            <a:off x="6423507" y="314096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locus</a:t>
            </a:r>
            <a:endParaRPr lang="de-DE" i="1" dirty="0"/>
          </a:p>
        </p:txBody>
      </p:sp>
      <p:grpSp>
        <p:nvGrpSpPr>
          <p:cNvPr id="96" name="Group 95"/>
          <p:cNvGrpSpPr/>
          <p:nvPr/>
        </p:nvGrpSpPr>
        <p:grpSpPr>
          <a:xfrm>
            <a:off x="4009360" y="3081734"/>
            <a:ext cx="2343590" cy="923330"/>
            <a:chOff x="8176191" y="6000546"/>
            <a:chExt cx="2343590" cy="923330"/>
          </a:xfrm>
        </p:grpSpPr>
        <p:sp>
          <p:nvSpPr>
            <p:cNvPr id="97" name="TextBox 96"/>
            <p:cNvSpPr txBox="1"/>
            <p:nvPr/>
          </p:nvSpPr>
          <p:spPr>
            <a:xfrm>
              <a:off x="8176191" y="6000546"/>
              <a:ext cx="2343590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string</a:t>
              </a:r>
            </a:p>
            <a:p>
              <a:r>
                <a:rPr lang="de-DE" dirty="0" smtClean="0"/>
                <a:t>attestationGloss: string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195441" y="634781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Curved Connector 28"/>
          <p:cNvCxnSpPr>
            <a:stCxn id="4" idx="0"/>
            <a:endCxn id="14" idx="1"/>
          </p:cNvCxnSpPr>
          <p:nvPr/>
        </p:nvCxnSpPr>
        <p:spPr>
          <a:xfrm rot="5400000" flipH="1" flipV="1">
            <a:off x="1774011" y="1553173"/>
            <a:ext cx="1672733" cy="323105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4" idx="0"/>
            <a:endCxn id="97" idx="1"/>
          </p:cNvCxnSpPr>
          <p:nvPr/>
        </p:nvCxnSpPr>
        <p:spPr>
          <a:xfrm rot="5400000" flipH="1" flipV="1">
            <a:off x="2271274" y="2266978"/>
            <a:ext cx="461665" cy="301450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9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initial draft (Nov 2018)</a:t>
            </a:r>
            <a:endParaRPr lang="de-D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253" y="3899191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68253" y="5561364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5858688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6156012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874907" y="6453336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899592" y="4293096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569473" y="4947250"/>
            <a:ext cx="1236910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698649" y="3818075"/>
            <a:ext cx="1534234" cy="29163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253843" y="5262881"/>
            <a:ext cx="1831558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376814" y="4139909"/>
            <a:ext cx="2128882" cy="286730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95936" y="5024209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937313" y="5363924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73354" y="5168225"/>
            <a:ext cx="177292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corpus/locus URI</a:t>
            </a:r>
            <a:endParaRPr lang="de-DE" dirty="0"/>
          </a:p>
        </p:txBody>
      </p:sp>
      <p:cxnSp>
        <p:nvCxnSpPr>
          <p:cNvPr id="18" name="Straight Arrow Connector 17"/>
          <p:cNvCxnSpPr>
            <a:stCxn id="14" idx="3"/>
            <a:endCxn id="17" idx="1"/>
          </p:cNvCxnSpPr>
          <p:nvPr/>
        </p:nvCxnSpPr>
        <p:spPr>
          <a:xfrm>
            <a:off x="5782194" y="5347375"/>
            <a:ext cx="1191160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96136" y="537321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3995936" y="5347375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24200" y="3683167"/>
            <a:ext cx="12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  <a:endParaRPr lang="de-DE" i="1" dirty="0"/>
          </a:p>
        </p:txBody>
      </p:sp>
      <p:cxnSp>
        <p:nvCxnSpPr>
          <p:cNvPr id="27" name="Elbow Connector 26"/>
          <p:cNvCxnSpPr>
            <a:stCxn id="4" idx="3"/>
            <a:endCxn id="79" idx="1"/>
          </p:cNvCxnSpPr>
          <p:nvPr/>
        </p:nvCxnSpPr>
        <p:spPr>
          <a:xfrm flipV="1">
            <a:off x="1613451" y="4080860"/>
            <a:ext cx="4110677" cy="299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2415078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sp>
        <p:nvSpPr>
          <p:cNvPr id="34" name="TextBox 33"/>
          <p:cNvSpPr txBox="1"/>
          <p:nvPr/>
        </p:nvSpPr>
        <p:spPr>
          <a:xfrm>
            <a:off x="2833311" y="260729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995936" y="2751311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2" idx="3"/>
            <a:endCxn id="17" idx="0"/>
          </p:cNvCxnSpPr>
          <p:nvPr/>
        </p:nvCxnSpPr>
        <p:spPr>
          <a:xfrm>
            <a:off x="6176918" y="3015243"/>
            <a:ext cx="1682897" cy="215298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32" idx="1"/>
          </p:cNvCxnSpPr>
          <p:nvPr/>
        </p:nvCxnSpPr>
        <p:spPr>
          <a:xfrm flipV="1">
            <a:off x="1613451" y="3015243"/>
            <a:ext cx="2382485" cy="106861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24724" y="259626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47" name="Elbow Connector 46"/>
          <p:cNvCxnSpPr>
            <a:stCxn id="4" idx="3"/>
            <a:endCxn id="14" idx="1"/>
          </p:cNvCxnSpPr>
          <p:nvPr/>
        </p:nvCxnSpPr>
        <p:spPr>
          <a:xfrm>
            <a:off x="1613451" y="4083857"/>
            <a:ext cx="2382485" cy="126351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712953" y="846693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grpSp>
        <p:nvGrpSpPr>
          <p:cNvPr id="54" name="Group 53"/>
          <p:cNvGrpSpPr/>
          <p:nvPr/>
        </p:nvGrpSpPr>
        <p:grpSpPr>
          <a:xfrm>
            <a:off x="329393" y="557960"/>
            <a:ext cx="1074255" cy="369332"/>
            <a:chOff x="4355976" y="1268760"/>
            <a:chExt cx="1074255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56" name="Isosceles Triangle 55"/>
            <p:cNvSpPr/>
            <p:nvPr/>
          </p:nvSpPr>
          <p:spPr>
            <a:xfrm rot="16200000">
              <a:off x="5214207" y="1366706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7" name="Elbow Connector 56"/>
          <p:cNvCxnSpPr>
            <a:stCxn id="56" idx="3"/>
            <a:endCxn id="61" idx="1"/>
          </p:cNvCxnSpPr>
          <p:nvPr/>
        </p:nvCxnSpPr>
        <p:spPr>
          <a:xfrm flipV="1">
            <a:off x="1403648" y="762963"/>
            <a:ext cx="648072" cy="9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4" idx="2"/>
            <a:endCxn id="4" idx="0"/>
          </p:cNvCxnSpPr>
          <p:nvPr/>
        </p:nvCxnSpPr>
        <p:spPr>
          <a:xfrm flipH="1">
            <a:off x="994852" y="2038782"/>
            <a:ext cx="14859" cy="1860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19331" y="2104980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51720" y="301298"/>
            <a:ext cx="2180982" cy="1152128"/>
            <a:chOff x="3779912" y="2420888"/>
            <a:chExt cx="2180982" cy="1152128"/>
          </a:xfrm>
        </p:grpSpPr>
        <p:sp>
          <p:nvSpPr>
            <p:cNvPr id="61" name="TextBox 6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Isosceles Triangle 62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95536" y="1669450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65" name="Elbow Connector 64"/>
          <p:cNvCxnSpPr>
            <a:stCxn id="63" idx="3"/>
            <a:endCxn id="64" idx="0"/>
          </p:cNvCxnSpPr>
          <p:nvPr/>
        </p:nvCxnSpPr>
        <p:spPr>
          <a:xfrm rot="5400000">
            <a:off x="1980766" y="482372"/>
            <a:ext cx="216024" cy="21581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72000" y="1660158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67" name="Elbow Connector 66"/>
          <p:cNvCxnSpPr>
            <a:stCxn id="63" idx="3"/>
            <a:endCxn id="66" idx="0"/>
          </p:cNvCxnSpPr>
          <p:nvPr/>
        </p:nvCxnSpPr>
        <p:spPr>
          <a:xfrm rot="16200000" flipH="1">
            <a:off x="4031532" y="589737"/>
            <a:ext cx="206732" cy="19341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2"/>
            <a:endCxn id="32" idx="0"/>
          </p:cNvCxnSpPr>
          <p:nvPr/>
        </p:nvCxnSpPr>
        <p:spPr>
          <a:xfrm flipH="1">
            <a:off x="5086427" y="2029490"/>
            <a:ext cx="15526" cy="385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07768" y="2020198"/>
            <a:ext cx="24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rdf:first, rdf</a:t>
            </a:r>
            <a:r>
              <a:rPr lang="de-DE" dirty="0" smtClean="0"/>
              <a:t>:_1, ...</a:t>
            </a:r>
            <a:endParaRPr lang="de-DE" dirty="0"/>
          </a:p>
        </p:txBody>
      </p:sp>
      <p:cxnSp>
        <p:nvCxnSpPr>
          <p:cNvPr id="78" name="Elbow Connector 77"/>
          <p:cNvCxnSpPr>
            <a:stCxn id="61" idx="3"/>
            <a:endCxn id="17" idx="0"/>
          </p:cNvCxnSpPr>
          <p:nvPr/>
        </p:nvCxnSpPr>
        <p:spPr>
          <a:xfrm>
            <a:off x="4232702" y="762963"/>
            <a:ext cx="3627113" cy="440526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1" idx="0"/>
            <a:endCxn id="55" idx="0"/>
          </p:cNvCxnSpPr>
          <p:nvPr/>
        </p:nvCxnSpPr>
        <p:spPr>
          <a:xfrm rot="16200000" flipH="1" flipV="1">
            <a:off x="1815317" y="-768935"/>
            <a:ext cx="256662" cy="2397127"/>
          </a:xfrm>
          <a:prstGeom prst="bentConnector3">
            <a:avLst>
              <a:gd name="adj1" fmla="val -890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39030" y="116632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rdf:rest</a:t>
            </a:r>
            <a:endParaRPr lang="de-DE" dirty="0"/>
          </a:p>
        </p:txBody>
      </p:sp>
      <p:cxnSp>
        <p:nvCxnSpPr>
          <p:cNvPr id="51" name="Elbow Connector 50"/>
          <p:cNvCxnSpPr>
            <a:stCxn id="79" idx="3"/>
            <a:endCxn id="17" idx="0"/>
          </p:cNvCxnSpPr>
          <p:nvPr/>
        </p:nvCxnSpPr>
        <p:spPr>
          <a:xfrm>
            <a:off x="7473838" y="4080860"/>
            <a:ext cx="385977" cy="108736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35358" y="464812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sp>
        <p:nvSpPr>
          <p:cNvPr id="71" name="TextBox 70"/>
          <p:cNvSpPr txBox="1"/>
          <p:nvPr/>
        </p:nvSpPr>
        <p:spPr>
          <a:xfrm>
            <a:off x="3995936" y="4456672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04896" y="4681987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  <a:endParaRPr lang="de-DE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4932040" y="4663404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makesAttestation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24128" y="3757694"/>
            <a:ext cx="1749710" cy="646331"/>
            <a:chOff x="8176191" y="6138279"/>
            <a:chExt cx="1749710" cy="646331"/>
          </a:xfrm>
        </p:grpSpPr>
        <p:sp>
          <p:nvSpPr>
            <p:cNvPr id="79" name="TextBox 78"/>
            <p:cNvSpPr txBox="1"/>
            <p:nvPr/>
          </p:nvSpPr>
          <p:spPr>
            <a:xfrm>
              <a:off x="8176191" y="6138279"/>
              <a:ext cx="1749710" cy="64633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string</a:t>
              </a:r>
            </a:p>
          </p:txBody>
        </p:sp>
        <p:cxnSp>
          <p:nvCxnSpPr>
            <p:cNvPr id="80" name="Straight Connector 79"/>
            <p:cNvCxnSpPr>
              <a:stCxn id="79" idx="1"/>
              <a:endCxn id="79" idx="3"/>
            </p:cNvCxnSpPr>
            <p:nvPr/>
          </p:nvCxnSpPr>
          <p:spPr>
            <a:xfrm>
              <a:off x="8176191" y="6461445"/>
              <a:ext cx="17497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Elbow Connector 81"/>
          <p:cNvCxnSpPr>
            <a:stCxn id="4" idx="3"/>
            <a:endCxn id="71" idx="1"/>
          </p:cNvCxnSpPr>
          <p:nvPr/>
        </p:nvCxnSpPr>
        <p:spPr>
          <a:xfrm>
            <a:off x="1613451" y="4083857"/>
            <a:ext cx="2382485" cy="55748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1" idx="3"/>
            <a:endCxn id="79" idx="2"/>
          </p:cNvCxnSpPr>
          <p:nvPr/>
        </p:nvCxnSpPr>
        <p:spPr>
          <a:xfrm flipV="1">
            <a:off x="4913238" y="4404025"/>
            <a:ext cx="1685745" cy="23731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8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development of attestation model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876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iarcos\Desktop\corpus\ontolex-frac\trunk\img\attestations-lexc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5033606" cy="279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773832"/>
            <a:ext cx="3322712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attestations after Depuydt &amp; de Does 2018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558290"/>
            <a:ext cx="1077026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r>
              <a:rPr lang="de-DE" dirty="0" smtClean="0"/>
              <a:t>*</a:t>
            </a:r>
            <a:endParaRPr lang="de-DE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>
            <a:off x="1328546" y="4742956"/>
            <a:ext cx="2346662" cy="6289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6442" y="4293096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citation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675208" y="4149080"/>
            <a:ext cx="3518335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  <a:p>
            <a:r>
              <a:rPr lang="de-DE" dirty="0" smtClean="0"/>
              <a:t>quotation: string</a:t>
            </a:r>
          </a:p>
          <a:p>
            <a:r>
              <a:rPr lang="de-DE" dirty="0" smtClean="0"/>
              <a:t>readingCertain: boolean****</a:t>
            </a:r>
          </a:p>
          <a:p>
            <a:r>
              <a:rPr lang="de-DE" dirty="0" smtClean="0"/>
              <a:t>interpretationCertain: boolean****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53" y="5685055"/>
            <a:ext cx="9133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de-DE" sz="1200" dirty="0" smtClean="0"/>
              <a:t>* 	i.e., D&amp;dD: lexcit:LexicalPhenomenon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 simplified: pointing to an anonymous superclass of 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	something that contains a quotation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 I would prefer not to prescribe nif properties in order to permit other means of cross-referencing, e.g., nif URIs, WebAnnotation selectors, etc.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**** I would prefer to leave certainly etc. to lexinfo</a:t>
            </a:r>
            <a:endParaRPr lang="de-D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16434" y="5229200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</a:t>
            </a:r>
            <a:endParaRPr lang="de-DE" dirty="0"/>
          </a:p>
        </p:txBody>
      </p:sp>
      <p:sp>
        <p:nvSpPr>
          <p:cNvPr id="18" name="TextBox 17"/>
          <p:cNvSpPr txBox="1"/>
          <p:nvPr/>
        </p:nvSpPr>
        <p:spPr>
          <a:xfrm>
            <a:off x="3635896" y="5810575"/>
            <a:ext cx="121873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</a:p>
        </p:txBody>
      </p:sp>
      <p:cxnSp>
        <p:nvCxnSpPr>
          <p:cNvPr id="19" name="Elbow Connector 18"/>
          <p:cNvCxnSpPr>
            <a:stCxn id="4" idx="3"/>
            <a:endCxn id="18" idx="1"/>
          </p:cNvCxnSpPr>
          <p:nvPr/>
        </p:nvCxnSpPr>
        <p:spPr>
          <a:xfrm>
            <a:off x="1328546" y="4742956"/>
            <a:ext cx="2307350" cy="125228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3995936" y="5309043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3963884" y="5670221"/>
            <a:ext cx="280197" cy="213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28" idx="1"/>
          </p:cNvCxnSpPr>
          <p:nvPr/>
        </p:nvCxnSpPr>
        <p:spPr>
          <a:xfrm flipV="1">
            <a:off x="1328546" y="3346390"/>
            <a:ext cx="2293356" cy="139656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21902" y="2884725"/>
            <a:ext cx="1872372" cy="92333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Locus</a:t>
            </a:r>
          </a:p>
          <a:p>
            <a:r>
              <a:rPr lang="de-DE" dirty="0" smtClean="0"/>
              <a:t>nif:beginIndex***</a:t>
            </a:r>
          </a:p>
          <a:p>
            <a:r>
              <a:rPr lang="de-DE" dirty="0" smtClean="0"/>
              <a:t>nif:endIndex***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61211" y="372276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locus</a:t>
            </a:r>
            <a:endParaRPr lang="de-DE" dirty="0"/>
          </a:p>
        </p:txBody>
      </p:sp>
      <p:cxnSp>
        <p:nvCxnSpPr>
          <p:cNvPr id="31" name="Elbow Connector 30"/>
          <p:cNvCxnSpPr>
            <a:stCxn id="28" idx="3"/>
            <a:endCxn id="12" idx="3"/>
          </p:cNvCxnSpPr>
          <p:nvPr/>
        </p:nvCxnSpPr>
        <p:spPr>
          <a:xfrm>
            <a:off x="5494274" y="3346390"/>
            <a:ext cx="1699269" cy="1402855"/>
          </a:xfrm>
          <a:prstGeom prst="bentConnector3">
            <a:avLst>
              <a:gd name="adj1" fmla="val 113453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96136" y="288472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locusIn**</a:t>
            </a:r>
            <a:endParaRPr lang="de-DE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635896" y="3212976"/>
            <a:ext cx="1858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94358" y="4509120"/>
            <a:ext cx="34991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5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8272" y="4316484"/>
            <a:ext cx="1004570" cy="307777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Observable</a:t>
            </a:r>
            <a:endParaRPr lang="de-DE" sz="1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299640" y="5502345"/>
            <a:ext cx="116038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ontolex:Form</a:t>
            </a: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346660" y="5745202"/>
            <a:ext cx="1692451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ontolex:LexicalSense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70314" y="5988060"/>
            <a:ext cx="1871218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ontolex:LexicalConcept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346661" y="6230917"/>
            <a:ext cx="169734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ontolex:LexicalEntry</a:t>
            </a:r>
            <a:endParaRPr lang="de-DE" sz="1400" dirty="0"/>
          </a:p>
        </p:txBody>
      </p:sp>
      <p:sp>
        <p:nvSpPr>
          <p:cNvPr id="9" name="Isosceles Triangle 8"/>
          <p:cNvSpPr/>
          <p:nvPr/>
        </p:nvSpPr>
        <p:spPr>
          <a:xfrm>
            <a:off x="924257" y="4653136"/>
            <a:ext cx="173029" cy="17645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741883" y="5098476"/>
            <a:ext cx="826647" cy="28886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643964" y="4196395"/>
            <a:ext cx="1069504" cy="233588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484362" y="5355997"/>
            <a:ext cx="1312362" cy="25954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401107" y="4439251"/>
            <a:ext cx="1555219" cy="233588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04337" y="4240338"/>
            <a:ext cx="1834777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CorpusFrequency</a:t>
            </a:r>
          </a:p>
          <a:p>
            <a:r>
              <a:rPr lang="de-DE" sz="1400" dirty="0" smtClean="0"/>
              <a:t>rdf:value: int</a:t>
            </a:r>
            <a:endParaRPr lang="de-DE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441058" y="4252010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frequency</a:t>
            </a:r>
            <a:endParaRPr lang="de-DE" sz="1400" i="1" dirty="0"/>
          </a:p>
        </p:txBody>
      </p:sp>
      <p:cxnSp>
        <p:nvCxnSpPr>
          <p:cNvPr id="18" name="Straight Arrow Connector 17"/>
          <p:cNvCxnSpPr>
            <a:stCxn id="14" idx="3"/>
            <a:endCxn id="74" idx="1"/>
          </p:cNvCxnSpPr>
          <p:nvPr/>
        </p:nvCxnSpPr>
        <p:spPr>
          <a:xfrm flipV="1">
            <a:off x="5239114" y="4482698"/>
            <a:ext cx="1493126" cy="19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3911" y="4149080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3404337" y="4501948"/>
            <a:ext cx="1834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2423840" y="4974415"/>
                <a:ext cx="10280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i="1" dirty="0" smtClean="0"/>
                  <a:t>attestation </a:t>
                </a:r>
                <a:endParaRPr lang="de-DE" sz="14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sz="1400" i="1" dirty="0" smtClean="0"/>
                  <a:t> citation</a:t>
                </a:r>
                <a:endParaRPr lang="de-DE" sz="1400" i="1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40" y="4974415"/>
                <a:ext cx="102803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786" r="-1190" b="-104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Elbow Connector 26"/>
          <p:cNvCxnSpPr>
            <a:stCxn id="4" idx="3"/>
            <a:endCxn id="79" idx="1"/>
          </p:cNvCxnSpPr>
          <p:nvPr/>
        </p:nvCxnSpPr>
        <p:spPr>
          <a:xfrm>
            <a:off x="1502842" y="4470373"/>
            <a:ext cx="1901495" cy="76475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9872" y="2311713"/>
            <a:ext cx="1826545" cy="954107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dirty="0" smtClean="0"/>
          </a:p>
          <a:p>
            <a:r>
              <a:rPr lang="de-DE" sz="1400" dirty="0" smtClean="0"/>
              <a:t>dc:description: String</a:t>
            </a:r>
          </a:p>
          <a:p>
            <a:r>
              <a:rPr lang="de-DE" sz="1400" dirty="0" smtClean="0"/>
              <a:t>dc:extent: int</a:t>
            </a:r>
          </a:p>
          <a:p>
            <a:r>
              <a:rPr lang="de-DE" sz="1400" dirty="0" smtClean="0"/>
              <a:t>rdf:value: Literal</a:t>
            </a:r>
            <a:endParaRPr lang="de-DE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366165" y="2396710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i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423587" y="2564904"/>
            <a:ext cx="1746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79" idx="3"/>
            <a:endCxn id="68" idx="1"/>
          </p:cNvCxnSpPr>
          <p:nvPr/>
        </p:nvCxnSpPr>
        <p:spPr>
          <a:xfrm flipV="1">
            <a:off x="5237340" y="5234261"/>
            <a:ext cx="1495865" cy="86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32" idx="1"/>
          </p:cNvCxnSpPr>
          <p:nvPr/>
        </p:nvCxnSpPr>
        <p:spPr>
          <a:xfrm flipV="1">
            <a:off x="1502842" y="2788767"/>
            <a:ext cx="1917030" cy="168160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" idx="3"/>
            <a:endCxn id="14" idx="1"/>
          </p:cNvCxnSpPr>
          <p:nvPr/>
        </p:nvCxnSpPr>
        <p:spPr>
          <a:xfrm>
            <a:off x="1502842" y="4470373"/>
            <a:ext cx="1901495" cy="3157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7544" y="653674"/>
            <a:ext cx="860447" cy="307778"/>
            <a:chOff x="4355976" y="1245192"/>
            <a:chExt cx="1074255" cy="376804"/>
          </a:xfrm>
        </p:grpSpPr>
        <p:sp>
          <p:nvSpPr>
            <p:cNvPr id="55" name="TextBox 54"/>
            <p:cNvSpPr txBox="1"/>
            <p:nvPr/>
          </p:nvSpPr>
          <p:spPr>
            <a:xfrm>
              <a:off x="4355976" y="1245192"/>
              <a:ext cx="859449" cy="3768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400" dirty="0" smtClean="0"/>
                <a:t>rdf:List</a:t>
              </a:r>
              <a:endParaRPr lang="de-DE" sz="1400" dirty="0"/>
            </a:p>
          </p:txBody>
        </p:sp>
        <p:sp>
          <p:nvSpPr>
            <p:cNvPr id="56" name="Isosceles Triangle 55"/>
            <p:cNvSpPr/>
            <p:nvPr/>
          </p:nvSpPr>
          <p:spPr>
            <a:xfrm rot="16200000">
              <a:off x="5214207" y="135492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cxnSp>
        <p:nvCxnSpPr>
          <p:cNvPr id="57" name="Elbow Connector 56"/>
          <p:cNvCxnSpPr>
            <a:stCxn id="56" idx="3"/>
            <a:endCxn id="61" idx="1"/>
          </p:cNvCxnSpPr>
          <p:nvPr/>
        </p:nvCxnSpPr>
        <p:spPr>
          <a:xfrm>
            <a:off x="1327991" y="831528"/>
            <a:ext cx="519086" cy="108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4" idx="2"/>
            <a:endCxn id="4" idx="0"/>
          </p:cNvCxnSpPr>
          <p:nvPr/>
        </p:nvCxnSpPr>
        <p:spPr>
          <a:xfrm flipH="1">
            <a:off x="1000557" y="1898203"/>
            <a:ext cx="19687" cy="2418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97285" y="1936547"/>
            <a:ext cx="842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rdf:first,</a:t>
            </a:r>
          </a:p>
          <a:p>
            <a:r>
              <a:rPr lang="de-DE" sz="1400" dirty="0" smtClean="0"/>
              <a:t>rdf:_1, ...</a:t>
            </a:r>
            <a:endParaRPr lang="de-DE" sz="14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1847077" y="463280"/>
            <a:ext cx="1746902" cy="941070"/>
            <a:chOff x="3779912" y="2420888"/>
            <a:chExt cx="2180982" cy="1152128"/>
          </a:xfrm>
        </p:grpSpPr>
        <p:sp>
          <p:nvSpPr>
            <p:cNvPr id="61" name="TextBox 60"/>
            <p:cNvSpPr txBox="1"/>
            <p:nvPr/>
          </p:nvSpPr>
          <p:spPr>
            <a:xfrm>
              <a:off x="3779912" y="2420888"/>
              <a:ext cx="2168878" cy="904327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400" i="1" dirty="0" smtClean="0"/>
                <a:t>ContextualRelation</a:t>
              </a:r>
              <a:endParaRPr lang="de-DE" sz="1400" dirty="0" smtClean="0"/>
            </a:p>
            <a:p>
              <a:r>
                <a:rPr lang="de-DE" sz="1400" dirty="0" smtClean="0"/>
                <a:t>dc:description: String</a:t>
              </a:r>
            </a:p>
            <a:p>
              <a:r>
                <a:rPr lang="de-DE" sz="1400" dirty="0" smtClean="0"/>
                <a:t>rdf:value: double</a:t>
              </a:r>
              <a:endParaRPr lang="de-DE" sz="1400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Isosceles Triangle 62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20523" y="1590426"/>
            <a:ext cx="999441" cy="307777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Collocation</a:t>
            </a:r>
            <a:endParaRPr lang="de-DE" sz="1400" dirty="0" smtClean="0"/>
          </a:p>
        </p:txBody>
      </p:sp>
      <p:cxnSp>
        <p:nvCxnSpPr>
          <p:cNvPr id="65" name="Elbow Connector 64"/>
          <p:cNvCxnSpPr>
            <a:stCxn id="63" idx="3"/>
            <a:endCxn id="64" idx="0"/>
          </p:cNvCxnSpPr>
          <p:nvPr/>
        </p:nvCxnSpPr>
        <p:spPr>
          <a:xfrm rot="5400000">
            <a:off x="1787614" y="636980"/>
            <a:ext cx="186076" cy="17208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887731" y="1592461"/>
            <a:ext cx="870751" cy="307777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Similarity</a:t>
            </a:r>
            <a:endParaRPr lang="de-DE" sz="1400" dirty="0" smtClean="0"/>
          </a:p>
        </p:txBody>
      </p:sp>
      <p:cxnSp>
        <p:nvCxnSpPr>
          <p:cNvPr id="67" name="Elbow Connector 66"/>
          <p:cNvCxnSpPr>
            <a:stCxn id="63" idx="3"/>
            <a:endCxn id="66" idx="0"/>
          </p:cNvCxnSpPr>
          <p:nvPr/>
        </p:nvCxnSpPr>
        <p:spPr>
          <a:xfrm rot="16200000" flipH="1">
            <a:off x="3438028" y="707381"/>
            <a:ext cx="188111" cy="15820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2"/>
            <a:endCxn id="32" idx="0"/>
          </p:cNvCxnSpPr>
          <p:nvPr/>
        </p:nvCxnSpPr>
        <p:spPr>
          <a:xfrm>
            <a:off x="4323107" y="1900238"/>
            <a:ext cx="10038" cy="411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374978" y="1938031"/>
            <a:ext cx="1970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smtClean="0"/>
              <a:t>rdf:first, rdf</a:t>
            </a:r>
            <a:r>
              <a:rPr lang="de-DE" sz="1400" dirty="0" smtClean="0"/>
              <a:t>:_1, ...</a:t>
            </a:r>
            <a:endParaRPr lang="de-DE" sz="1400" dirty="0"/>
          </a:p>
        </p:txBody>
      </p:sp>
      <p:cxnSp>
        <p:nvCxnSpPr>
          <p:cNvPr id="81" name="Elbow Connector 80"/>
          <p:cNvCxnSpPr>
            <a:stCxn id="61" idx="0"/>
            <a:endCxn id="55" idx="0"/>
          </p:cNvCxnSpPr>
          <p:nvPr/>
        </p:nvCxnSpPr>
        <p:spPr>
          <a:xfrm rot="16200000" flipH="1" flipV="1">
            <a:off x="1668514" y="-393493"/>
            <a:ext cx="190394" cy="1903940"/>
          </a:xfrm>
          <a:prstGeom prst="bentConnector3">
            <a:avLst>
              <a:gd name="adj1" fmla="val -1200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35942" y="312443"/>
            <a:ext cx="721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rdf:rest</a:t>
            </a:r>
            <a:endParaRPr lang="de-DE" sz="14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3404337" y="4865793"/>
            <a:ext cx="1834777" cy="738664"/>
            <a:chOff x="8176191" y="6138279"/>
            <a:chExt cx="2290692" cy="904327"/>
          </a:xfrm>
        </p:grpSpPr>
        <p:sp>
          <p:nvSpPr>
            <p:cNvPr id="79" name="TextBox 78"/>
            <p:cNvSpPr txBox="1"/>
            <p:nvPr/>
          </p:nvSpPr>
          <p:spPr>
            <a:xfrm>
              <a:off x="8176191" y="6138279"/>
              <a:ext cx="2288477" cy="904327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400" i="1" dirty="0" smtClean="0"/>
                <a:t>Attestation</a:t>
              </a:r>
            </a:p>
            <a:p>
              <a:r>
                <a:rPr lang="de-DE" sz="1400" dirty="0" smtClean="0"/>
                <a:t>quotation: string</a:t>
              </a:r>
            </a:p>
            <a:p>
              <a:r>
                <a:rPr lang="de-DE" sz="1400" dirty="0" smtClean="0"/>
                <a:t>attestationGloss:string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8176191" y="647798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6733205" y="4972651"/>
            <a:ext cx="791123" cy="52322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locus </a:t>
            </a:r>
          </a:p>
          <a:p>
            <a:pPr algn="ctr"/>
            <a:r>
              <a:rPr lang="de-DE" sz="1400" dirty="0" smtClean="0"/>
              <a:t>URI</a:t>
            </a:r>
            <a:endParaRPr lang="de-DE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5455597" y="4849415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locus</a:t>
            </a:r>
            <a:endParaRPr lang="de-DE" sz="1400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6732240" y="4221088"/>
            <a:ext cx="811569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</a:p>
          <a:p>
            <a:r>
              <a:rPr lang="de-DE" sz="1400" i="1" dirty="0" smtClean="0"/>
              <a:t>total</a:t>
            </a:r>
            <a:r>
              <a:rPr lang="de-DE" sz="1400" dirty="0" smtClean="0"/>
              <a:t>: int</a:t>
            </a:r>
            <a:endParaRPr lang="de-DE" sz="1400" dirty="0"/>
          </a:p>
        </p:txBody>
      </p:sp>
      <p:cxnSp>
        <p:nvCxnSpPr>
          <p:cNvPr id="76" name="Straight Connector 75"/>
          <p:cNvCxnSpPr>
            <a:stCxn id="74" idx="3"/>
            <a:endCxn id="74" idx="1"/>
          </p:cNvCxnSpPr>
          <p:nvPr/>
        </p:nvCxnSpPr>
        <p:spPr>
          <a:xfrm flipH="1">
            <a:off x="6732240" y="4482698"/>
            <a:ext cx="811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32" idx="3"/>
            <a:endCxn id="74" idx="0"/>
          </p:cNvCxnSpPr>
          <p:nvPr/>
        </p:nvCxnSpPr>
        <p:spPr>
          <a:xfrm>
            <a:off x="5246417" y="2788767"/>
            <a:ext cx="1891608" cy="1432321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1" idx="3"/>
            <a:endCxn id="74" idx="0"/>
          </p:cNvCxnSpPr>
          <p:nvPr/>
        </p:nvCxnSpPr>
        <p:spPr>
          <a:xfrm>
            <a:off x="3584284" y="832612"/>
            <a:ext cx="3553741" cy="338847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23007" y="2447937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sp>
        <p:nvSpPr>
          <p:cNvPr id="89" name="TextBox 88"/>
          <p:cNvSpPr txBox="1"/>
          <p:nvPr/>
        </p:nvSpPr>
        <p:spPr>
          <a:xfrm>
            <a:off x="5922997" y="868831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cxnSp>
        <p:nvCxnSpPr>
          <p:cNvPr id="78" name="Elbow Connector 77"/>
          <p:cNvCxnSpPr>
            <a:stCxn id="9" idx="3"/>
            <a:endCxn id="90" idx="1"/>
          </p:cNvCxnSpPr>
          <p:nvPr/>
        </p:nvCxnSpPr>
        <p:spPr>
          <a:xfrm rot="16200000" flipH="1">
            <a:off x="244676" y="5595683"/>
            <a:ext cx="1791735" cy="25954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270314" y="6467433"/>
            <a:ext cx="1881410" cy="3077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... </a:t>
            </a:r>
            <a:r>
              <a:rPr lang="de-DE" sz="1400" i="1" dirty="0" smtClean="0"/>
              <a:t>(user-defined)</a:t>
            </a:r>
            <a:endParaRPr lang="de-DE" sz="1400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5386105" y="3212976"/>
            <a:ext cx="1562159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TimeSeries</a:t>
            </a:r>
          </a:p>
          <a:p>
            <a:r>
              <a:rPr lang="de-DE" sz="1400" dirty="0" smtClean="0"/>
              <a:t>rdf:value </a:t>
            </a:r>
            <a:r>
              <a:rPr lang="de-DE" sz="1400" dirty="0" smtClean="0"/>
              <a:t>rdf:JSON</a:t>
            </a:r>
            <a:endParaRPr lang="de-DE" sz="1400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3404336" y="3587360"/>
            <a:ext cx="1826545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FixedSizeVector</a:t>
            </a:r>
            <a:endParaRPr lang="de-DE" sz="1400" i="1" dirty="0" smtClean="0"/>
          </a:p>
          <a:p>
            <a:r>
              <a:rPr lang="de-DE" sz="1400" dirty="0" smtClean="0"/>
              <a:t>rdf:value </a:t>
            </a:r>
            <a:r>
              <a:rPr lang="de-DE" sz="1400" dirty="0" smtClean="0"/>
              <a:t>rdf:Literal</a:t>
            </a:r>
            <a:endParaRPr lang="de-DE" sz="1400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1979712" y="3211726"/>
            <a:ext cx="1295291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/>
              <a:t>Bag (of words)</a:t>
            </a:r>
            <a:endParaRPr lang="de-DE" sz="1400" i="1" dirty="0" smtClean="0"/>
          </a:p>
          <a:p>
            <a:r>
              <a:rPr lang="de-DE" sz="1400" dirty="0" smtClean="0"/>
              <a:t>rdf:value: JSON</a:t>
            </a:r>
            <a:endParaRPr lang="de-DE" sz="1400" dirty="0" smtClean="0"/>
          </a:p>
        </p:txBody>
      </p:sp>
      <p:cxnSp>
        <p:nvCxnSpPr>
          <p:cNvPr id="102" name="Elbow Connector 101"/>
          <p:cNvCxnSpPr>
            <a:stCxn id="99" idx="1"/>
            <a:endCxn id="105" idx="3"/>
          </p:cNvCxnSpPr>
          <p:nvPr/>
        </p:nvCxnSpPr>
        <p:spPr>
          <a:xfrm rot="10800000">
            <a:off x="4320053" y="3419242"/>
            <a:ext cx="1066053" cy="55344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Elbow Connector 102"/>
          <p:cNvCxnSpPr>
            <a:stCxn id="101" idx="3"/>
            <a:endCxn id="105" idx="3"/>
          </p:cNvCxnSpPr>
          <p:nvPr/>
        </p:nvCxnSpPr>
        <p:spPr>
          <a:xfrm flipV="1">
            <a:off x="3275003" y="3419242"/>
            <a:ext cx="1045049" cy="54094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Straight Connector 103"/>
          <p:cNvCxnSpPr>
            <a:stCxn id="100" idx="0"/>
            <a:endCxn id="105" idx="0"/>
          </p:cNvCxnSpPr>
          <p:nvPr/>
        </p:nvCxnSpPr>
        <p:spPr>
          <a:xfrm flipV="1">
            <a:off x="4317609" y="3275445"/>
            <a:ext cx="2443" cy="3119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Isosceles Triangle 104"/>
          <p:cNvSpPr/>
          <p:nvPr/>
        </p:nvSpPr>
        <p:spPr>
          <a:xfrm>
            <a:off x="4260085" y="3275445"/>
            <a:ext cx="119934" cy="14379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9" name="Straight Connector 108"/>
          <p:cNvCxnSpPr>
            <a:stCxn id="99" idx="1"/>
            <a:endCxn id="99" idx="3"/>
          </p:cNvCxnSpPr>
          <p:nvPr/>
        </p:nvCxnSpPr>
        <p:spPr>
          <a:xfrm>
            <a:off x="5386105" y="3474586"/>
            <a:ext cx="1562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0" idx="1"/>
            <a:endCxn id="100" idx="3"/>
          </p:cNvCxnSpPr>
          <p:nvPr/>
        </p:nvCxnSpPr>
        <p:spPr>
          <a:xfrm>
            <a:off x="3404336" y="3848970"/>
            <a:ext cx="1826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1" idx="1"/>
            <a:endCxn id="101" idx="3"/>
          </p:cNvCxnSpPr>
          <p:nvPr/>
        </p:nvCxnSpPr>
        <p:spPr>
          <a:xfrm>
            <a:off x="1979712" y="3473336"/>
            <a:ext cx="129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3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hiarcos\Desktop\corpus\ontolex-frac\trunk\img\attestations-khan-boschet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4189092" cy="26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773832"/>
            <a:ext cx="3322712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attestations after Khan &amp; Boschetti (2018)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624705"/>
            <a:ext cx="1077026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r>
              <a:rPr lang="de-DE" dirty="0" smtClean="0"/>
              <a:t>*</a:t>
            </a:r>
            <a:endParaRPr lang="de-DE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 flipV="1">
            <a:off x="1328546" y="3809365"/>
            <a:ext cx="2346662" cy="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75208" y="3347700"/>
            <a:ext cx="2572884" cy="92333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Attestation***</a:t>
            </a:r>
          </a:p>
          <a:p>
            <a:r>
              <a:rPr lang="de-DE" dirty="0" smtClean="0"/>
              <a:t>hasContext: str(6*)</a:t>
            </a:r>
          </a:p>
          <a:p>
            <a:r>
              <a:rPr lang="de-DE" dirty="0" smtClean="0"/>
              <a:t>conjectural: boolean****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53" y="5445224"/>
            <a:ext cx="3553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de-DE" sz="1200" dirty="0" smtClean="0"/>
              <a:t>* 	originally restricted to LexicalSense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 originally „isAttestedBy“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 originally „LexicalAttestation“</a:t>
            </a:r>
          </a:p>
          <a:p>
            <a:pPr>
              <a:tabLst>
                <a:tab pos="180975" algn="l"/>
              </a:tabLst>
            </a:pPr>
            <a:r>
              <a:rPr lang="de-DE" sz="1200" dirty="0"/>
              <a:t>**** I would prefer to leave </a:t>
            </a:r>
            <a:r>
              <a:rPr lang="de-DE" sz="1200" dirty="0" smtClean="0"/>
              <a:t>certainty </a:t>
            </a:r>
            <a:r>
              <a:rPr lang="de-DE" sz="1200" dirty="0"/>
              <a:t>etc. to </a:t>
            </a:r>
            <a:r>
              <a:rPr lang="de-DE" sz="1200" dirty="0" smtClean="0"/>
              <a:t>lexinfo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***** originally „Work“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(6*) maybe rename such that that also context-free examples fit</a:t>
            </a:r>
            <a:endParaRPr lang="de-D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204015" y="3419708"/>
            <a:ext cx="143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attestation**</a:t>
            </a:r>
            <a:endParaRPr lang="de-DE" dirty="0"/>
          </a:p>
        </p:txBody>
      </p:sp>
      <p:sp>
        <p:nvSpPr>
          <p:cNvPr id="26" name="TextBox 25"/>
          <p:cNvSpPr txBox="1"/>
          <p:nvPr/>
        </p:nvSpPr>
        <p:spPr>
          <a:xfrm>
            <a:off x="4153498" y="4931876"/>
            <a:ext cx="1614032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work URI</a:t>
            </a:r>
            <a:r>
              <a:rPr lang="de-DE" i="1" dirty="0" smtClean="0"/>
              <a:t>*****</a:t>
            </a:r>
            <a:endParaRPr lang="de-DE" i="1" dirty="0"/>
          </a:p>
        </p:txBody>
      </p:sp>
      <p:cxnSp>
        <p:nvCxnSpPr>
          <p:cNvPr id="30" name="Elbow Connector 29"/>
          <p:cNvCxnSpPr>
            <a:stCxn id="12" idx="2"/>
            <a:endCxn id="26" idx="0"/>
          </p:cNvCxnSpPr>
          <p:nvPr/>
        </p:nvCxnSpPr>
        <p:spPr>
          <a:xfrm rot="5400000">
            <a:off x="4630659" y="4600885"/>
            <a:ext cx="660846" cy="113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4048" y="4427820"/>
            <a:ext cx="129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foundIn(7*)</a:t>
            </a:r>
            <a:endParaRPr lang="de-DE" dirty="0"/>
          </a:p>
        </p:txBody>
      </p:sp>
      <p:sp>
        <p:nvSpPr>
          <p:cNvPr id="33" name="TextBox 32"/>
          <p:cNvSpPr txBox="1"/>
          <p:nvPr/>
        </p:nvSpPr>
        <p:spPr>
          <a:xfrm>
            <a:off x="3322721" y="5445224"/>
            <a:ext cx="3553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de-DE" sz="1200" dirty="0" smtClean="0"/>
              <a:t>(7*) I had dc:source at other occasions</a:t>
            </a:r>
            <a:endParaRPr lang="de-DE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100392" y="3622186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cxnSp>
        <p:nvCxnSpPr>
          <p:cNvPr id="36" name="Elbow Connector 35"/>
          <p:cNvCxnSpPr>
            <a:stCxn id="35" idx="1"/>
            <a:endCxn id="12" idx="3"/>
          </p:cNvCxnSpPr>
          <p:nvPr/>
        </p:nvCxnSpPr>
        <p:spPr>
          <a:xfrm rot="10800000" flipV="1">
            <a:off x="6248092" y="3806851"/>
            <a:ext cx="1852300" cy="2513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00192" y="3412791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makesAttestation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3923928" y="5877272"/>
            <a:ext cx="5041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as in the other proposal, cito properties and</a:t>
            </a:r>
          </a:p>
          <a:p>
            <a:r>
              <a:rPr lang="de-DE" dirty="0" smtClean="0"/>
              <a:t>concepts are skipped, these are beyond the module</a:t>
            </a:r>
            <a:endParaRPr lang="de-DE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524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attestations: proposal for a minimal consensus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 fontScale="62500" lnSpcReduction="20000"/>
          </a:bodyPr>
          <a:lstStyle/>
          <a:p>
            <a:r>
              <a:rPr lang="de-DE" dirty="0" smtClean="0"/>
              <a:t>we do not cover: </a:t>
            </a:r>
          </a:p>
          <a:p>
            <a:pPr lvl="1"/>
            <a:r>
              <a:rPr lang="de-DE" dirty="0" smtClean="0"/>
              <a:t>scientific citations (should refine Citation, using external vocabularies)</a:t>
            </a:r>
          </a:p>
          <a:p>
            <a:pPr lvl="1"/>
            <a:r>
              <a:rPr lang="de-DE" dirty="0" smtClean="0"/>
              <a:t>corpus pointers (can be NIF objects, NIF URIs, WebAnnotation selectors, CTS URNs, URLs, etc.)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444125" y="3760926"/>
            <a:ext cx="961610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endParaRPr lang="de-DE" i="1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 flipV="1">
            <a:off x="1405735" y="3941507"/>
            <a:ext cx="2462078" cy="408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7744" y="3573016"/>
            <a:ext cx="154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attestation***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867813" y="3618341"/>
            <a:ext cx="1980542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Attestation*</a:t>
            </a:r>
          </a:p>
          <a:p>
            <a:r>
              <a:rPr lang="de-DE" dirty="0" smtClean="0"/>
              <a:t>quotation: string**</a:t>
            </a:r>
          </a:p>
        </p:txBody>
      </p:sp>
      <p:cxnSp>
        <p:nvCxnSpPr>
          <p:cNvPr id="31" name="Elbow Connector 30"/>
          <p:cNvCxnSpPr>
            <a:stCxn id="12" idx="3"/>
            <a:endCxn id="50" idx="1"/>
          </p:cNvCxnSpPr>
          <p:nvPr/>
        </p:nvCxnSpPr>
        <p:spPr>
          <a:xfrm flipV="1">
            <a:off x="5848355" y="3938703"/>
            <a:ext cx="1428272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40152" y="3429000"/>
            <a:ext cx="15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 (6*)</a:t>
            </a:r>
            <a:endParaRPr lang="de-DE" dirty="0"/>
          </a:p>
        </p:txBody>
      </p:sp>
      <p:cxnSp>
        <p:nvCxnSpPr>
          <p:cNvPr id="42" name="Straight Connector 41"/>
          <p:cNvCxnSpPr>
            <a:stCxn id="12" idx="1"/>
            <a:endCxn id="12" idx="3"/>
          </p:cNvCxnSpPr>
          <p:nvPr/>
        </p:nvCxnSpPr>
        <p:spPr>
          <a:xfrm>
            <a:off x="3867813" y="3941507"/>
            <a:ext cx="19805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24128" y="5253007"/>
            <a:ext cx="2551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* D&amp;dD: Citation</a:t>
            </a:r>
          </a:p>
          <a:p>
            <a:r>
              <a:rPr lang="de-DE" sz="1200" dirty="0" smtClean="0"/>
              <a:t>** K&amp;B: hasContext</a:t>
            </a:r>
          </a:p>
          <a:p>
            <a:r>
              <a:rPr lang="de-DE" sz="1200" dirty="0" smtClean="0"/>
              <a:t>*** D&amp;dD: attestation</a:t>
            </a:r>
          </a:p>
          <a:p>
            <a:r>
              <a:rPr lang="de-DE" sz="1200" dirty="0" smtClean="0"/>
              <a:t>**** K&amp;B: inv of hasCitingEntity</a:t>
            </a:r>
          </a:p>
          <a:p>
            <a:r>
              <a:rPr lang="de-DE" sz="1200" dirty="0" smtClean="0"/>
              <a:t>5* D&amp;dD: implicit</a:t>
            </a:r>
          </a:p>
          <a:p>
            <a:r>
              <a:rPr lang="de-DE" sz="1200" dirty="0" smtClean="0"/>
              <a:t>6* D&amp;dD: inv of locusIn, K&amp;B: foundIn</a:t>
            </a:r>
            <a:endParaRPr lang="de-DE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631279" y="4647860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cxnSp>
        <p:nvCxnSpPr>
          <p:cNvPr id="41" name="Elbow Connector 40"/>
          <p:cNvCxnSpPr>
            <a:stCxn id="4" idx="3"/>
            <a:endCxn id="39" idx="1"/>
          </p:cNvCxnSpPr>
          <p:nvPr/>
        </p:nvCxnSpPr>
        <p:spPr>
          <a:xfrm>
            <a:off x="1405735" y="3945592"/>
            <a:ext cx="2225544" cy="886934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44325" y="4926600"/>
            <a:ext cx="135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citation****</a:t>
            </a:r>
            <a:endParaRPr lang="de-DE" dirty="0"/>
          </a:p>
        </p:txBody>
      </p:sp>
      <p:cxnSp>
        <p:nvCxnSpPr>
          <p:cNvPr id="44" name="Elbow Connector 43"/>
          <p:cNvCxnSpPr>
            <a:stCxn id="39" idx="3"/>
            <a:endCxn id="12" idx="2"/>
          </p:cNvCxnSpPr>
          <p:nvPr/>
        </p:nvCxnSpPr>
        <p:spPr>
          <a:xfrm flipV="1">
            <a:off x="4548581" y="4264672"/>
            <a:ext cx="309503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14025" y="4361569"/>
            <a:ext cx="1218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makes</a:t>
            </a:r>
          </a:p>
          <a:p>
            <a:r>
              <a:rPr lang="de-DE" dirty="0" smtClean="0"/>
              <a:t>Attestation</a:t>
            </a:r>
          </a:p>
          <a:p>
            <a:r>
              <a:rPr lang="de-DE" dirty="0" smtClean="0"/>
              <a:t>(5*)</a:t>
            </a:r>
            <a:endParaRPr lang="de-DE" dirty="0"/>
          </a:p>
        </p:txBody>
      </p:sp>
      <p:sp>
        <p:nvSpPr>
          <p:cNvPr id="50" name="TextBox 49"/>
          <p:cNvSpPr txBox="1"/>
          <p:nvPr/>
        </p:nvSpPr>
        <p:spPr>
          <a:xfrm>
            <a:off x="7276627" y="3754037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locus URI</a:t>
            </a:r>
            <a:endParaRPr lang="de-DE" i="1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386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081" y="756500"/>
            <a:ext cx="961610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endParaRPr lang="de-DE" i="1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>
            <a:off x="1308691" y="941166"/>
            <a:ext cx="2462078" cy="268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70700" y="575363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770769" y="620688"/>
            <a:ext cx="1749710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</a:p>
          <a:p>
            <a:r>
              <a:rPr lang="de-DE" dirty="0" smtClean="0"/>
              <a:t>quotation: string</a:t>
            </a:r>
          </a:p>
        </p:txBody>
      </p:sp>
      <p:cxnSp>
        <p:nvCxnSpPr>
          <p:cNvPr id="31" name="Elbow Connector 30"/>
          <p:cNvCxnSpPr>
            <a:stCxn id="12" idx="3"/>
            <a:endCxn id="50" idx="1"/>
          </p:cNvCxnSpPr>
          <p:nvPr/>
        </p:nvCxnSpPr>
        <p:spPr>
          <a:xfrm flipV="1">
            <a:off x="5520479" y="941050"/>
            <a:ext cx="1659104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43108" y="560795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42" name="Straight Connector 41"/>
          <p:cNvCxnSpPr>
            <a:stCxn id="12" idx="1"/>
            <a:endCxn id="12" idx="3"/>
          </p:cNvCxnSpPr>
          <p:nvPr/>
        </p:nvCxnSpPr>
        <p:spPr>
          <a:xfrm>
            <a:off x="3770769" y="943854"/>
            <a:ext cx="1749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34235" y="1650207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cxnSp>
        <p:nvCxnSpPr>
          <p:cNvPr id="41" name="Elbow Connector 40"/>
          <p:cNvCxnSpPr>
            <a:stCxn id="4" idx="3"/>
            <a:endCxn id="39" idx="1"/>
          </p:cNvCxnSpPr>
          <p:nvPr/>
        </p:nvCxnSpPr>
        <p:spPr>
          <a:xfrm>
            <a:off x="1308691" y="941166"/>
            <a:ext cx="2225544" cy="89370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7281" y="1928947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citation</a:t>
            </a:r>
            <a:endParaRPr lang="de-DE" dirty="0"/>
          </a:p>
        </p:txBody>
      </p:sp>
      <p:cxnSp>
        <p:nvCxnSpPr>
          <p:cNvPr id="44" name="Elbow Connector 43"/>
          <p:cNvCxnSpPr>
            <a:stCxn id="39" idx="3"/>
            <a:endCxn id="12" idx="2"/>
          </p:cNvCxnSpPr>
          <p:nvPr/>
        </p:nvCxnSpPr>
        <p:spPr>
          <a:xfrm flipV="1">
            <a:off x="4451537" y="1267019"/>
            <a:ext cx="194087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16981" y="1363916"/>
            <a:ext cx="121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makes</a:t>
            </a:r>
          </a:p>
          <a:p>
            <a:r>
              <a:rPr lang="de-DE" dirty="0" smtClean="0"/>
              <a:t>Attestation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79583" y="756384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locus URI</a:t>
            </a:r>
            <a:endParaRPr lang="de-DE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33390"/>
              </p:ext>
            </p:extLst>
          </p:nvPr>
        </p:nvGraphicFramePr>
        <p:xfrm>
          <a:off x="84085" y="3068960"/>
          <a:ext cx="892899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330"/>
                <a:gridCol w="2976330"/>
                <a:gridCol w="2976330"/>
              </a:tblGrid>
              <a:tr h="0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proposed</a:t>
                      </a:r>
                      <a:r>
                        <a:rPr lang="de-DE" sz="1100" baseline="0" dirty="0" smtClean="0"/>
                        <a:t> minimal consensus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D&amp;dD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K&amp;B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ontolex:Element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LexicalPhenomenon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(LexicalSense)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isAttestedBy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~ 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~</a:t>
                      </a:r>
                      <a:r>
                        <a:rPr lang="de-DE" sz="1100" baseline="0" dirty="0" smtClean="0"/>
                        <a:t> </a:t>
                      </a:r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(indirectly via makesAttestation)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makesAttestation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[identity/subClassOf]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makesAttestation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dc:source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^locusIn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foundIn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quotation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quotation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hasContext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(locus URI)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Locus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Work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(indirectly</a:t>
                      </a:r>
                      <a:r>
                        <a:rPr lang="de-DE" sz="1100" baseline="0" dirty="0" smtClean="0"/>
                        <a:t> via attestations)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locus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(hasCitingEntity/hasCitedEntity)</a:t>
                      </a:r>
                      <a:endParaRPr lang="de-DE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0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Frequency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76253" y="3850091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95936" y="3707816"/>
            <a:ext cx="2290692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2793297" y="3687491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cxnSp>
        <p:nvCxnSpPr>
          <p:cNvPr id="21" name="Straight Arrow Connector 20"/>
          <p:cNvCxnSpPr>
            <a:stCxn id="15" idx="3"/>
            <a:endCxn id="25" idx="1"/>
          </p:cNvCxnSpPr>
          <p:nvPr/>
        </p:nvCxnSpPr>
        <p:spPr>
          <a:xfrm flipV="1">
            <a:off x="6286628" y="4030981"/>
            <a:ext cx="116569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92375" y="3687491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23" name="Straight Connector 22"/>
          <p:cNvCxnSpPr>
            <a:stCxn id="15" idx="1"/>
            <a:endCxn id="15" idx="3"/>
          </p:cNvCxnSpPr>
          <p:nvPr/>
        </p:nvCxnSpPr>
        <p:spPr>
          <a:xfrm>
            <a:off x="3995936" y="4030982"/>
            <a:ext cx="2290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3"/>
            <a:endCxn id="15" idx="1"/>
          </p:cNvCxnSpPr>
          <p:nvPr/>
        </p:nvCxnSpPr>
        <p:spPr>
          <a:xfrm flipV="1">
            <a:off x="1613451" y="4030982"/>
            <a:ext cx="2382485" cy="377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52320" y="3707815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int</a:t>
            </a:r>
            <a:endParaRPr lang="de-DE" dirty="0"/>
          </a:p>
        </p:txBody>
      </p:sp>
      <p:cxnSp>
        <p:nvCxnSpPr>
          <p:cNvPr id="26" name="Straight Connector 25"/>
          <p:cNvCxnSpPr>
            <a:stCxn id="25" idx="3"/>
            <a:endCxn id="25" idx="1"/>
          </p:cNvCxnSpPr>
          <p:nvPr/>
        </p:nvCxnSpPr>
        <p:spPr>
          <a:xfrm flipH="1">
            <a:off x="7452320" y="4030981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Attestations</a:t>
            </a:r>
            <a:endParaRPr lang="de-DE" dirty="0"/>
          </a:p>
        </p:txBody>
      </p:sp>
      <p:sp>
        <p:nvSpPr>
          <p:cNvPr id="39" name="TextBox 38"/>
          <p:cNvSpPr txBox="1"/>
          <p:nvPr/>
        </p:nvSpPr>
        <p:spPr>
          <a:xfrm>
            <a:off x="971600" y="2924944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2568838" y="2776012"/>
                <a:ext cx="12629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i="1" dirty="0" smtClean="0"/>
                  <a:t>attestation </a:t>
                </a:r>
                <a:endParaRPr lang="de-DE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i="1" dirty="0" smtClean="0"/>
                  <a:t> citation</a:t>
                </a:r>
                <a:endParaRPr lang="de-DE" i="1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838" y="2776012"/>
                <a:ext cx="1262974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3846" t="-4717" r="-2885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Elbow Connector 41"/>
          <p:cNvCxnSpPr>
            <a:stCxn id="39" idx="3"/>
            <a:endCxn id="47" idx="1"/>
          </p:cNvCxnSpPr>
          <p:nvPr/>
        </p:nvCxnSpPr>
        <p:spPr>
          <a:xfrm flipV="1">
            <a:off x="2208798" y="3104694"/>
            <a:ext cx="1584176" cy="491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7" idx="3"/>
            <a:endCxn id="49" idx="1"/>
          </p:cNvCxnSpPr>
          <p:nvPr/>
        </p:nvCxnSpPr>
        <p:spPr>
          <a:xfrm>
            <a:off x="6083666" y="3104694"/>
            <a:ext cx="1165692" cy="410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3792974" y="2643029"/>
            <a:ext cx="2290692" cy="923330"/>
            <a:chOff x="8176191" y="6138279"/>
            <a:chExt cx="2290692" cy="923330"/>
          </a:xfrm>
        </p:grpSpPr>
        <p:sp>
          <p:nvSpPr>
            <p:cNvPr id="47" name="TextBox 46"/>
            <p:cNvSpPr txBox="1"/>
            <p:nvPr/>
          </p:nvSpPr>
          <p:spPr>
            <a:xfrm>
              <a:off x="8176191" y="6138279"/>
              <a:ext cx="229069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string</a:t>
              </a:r>
            </a:p>
            <a:p>
              <a:r>
                <a:rPr lang="de-DE" dirty="0" smtClean="0"/>
                <a:t>attestationGloss:string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8176191" y="647798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7249358" y="2785637"/>
            <a:ext cx="987706" cy="64633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locus </a:t>
            </a:r>
          </a:p>
          <a:p>
            <a:pPr algn="ctr"/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50" name="TextBox 49"/>
          <p:cNvSpPr txBox="1"/>
          <p:nvPr/>
        </p:nvSpPr>
        <p:spPr>
          <a:xfrm>
            <a:off x="6364561" y="276497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locus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33073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41306" y="2744544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779912" y="2300679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cxnSp>
        <p:nvCxnSpPr>
          <p:cNvPr id="23" name="Straight Arrow Connector 22"/>
          <p:cNvCxnSpPr>
            <a:stCxn id="4" idx="3"/>
            <a:endCxn id="21" idx="1"/>
          </p:cNvCxnSpPr>
          <p:nvPr/>
        </p:nvCxnSpPr>
        <p:spPr>
          <a:xfrm flipV="1">
            <a:off x="2178504" y="2900844"/>
            <a:ext cx="1601408" cy="28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5776" y="227687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 flipV="1">
            <a:off x="5960894" y="2893586"/>
            <a:ext cx="1012460" cy="7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2160" y="2276872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779912" y="2636912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39768" y="2570420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int</a:t>
            </a:r>
            <a:endParaRPr lang="de-DE" dirty="0"/>
          </a:p>
        </p:txBody>
      </p:sp>
      <p:cxnSp>
        <p:nvCxnSpPr>
          <p:cNvPr id="13" name="Straight Connector 12"/>
          <p:cNvCxnSpPr>
            <a:stCxn id="12" idx="3"/>
            <a:endCxn id="12" idx="1"/>
          </p:cNvCxnSpPr>
          <p:nvPr/>
        </p:nvCxnSpPr>
        <p:spPr>
          <a:xfrm flipH="1">
            <a:off x="6939768" y="2893586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3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collocations / similarity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4640362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Observable</a:t>
            </a:r>
            <a:endParaRPr lang="de-DE" i="1" dirty="0"/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>
            <a:off x="5168806" y="2522513"/>
            <a:ext cx="1012460" cy="11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20072" y="1916832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61838" y="1268760"/>
            <a:ext cx="831381" cy="585356"/>
            <a:chOff x="4355976" y="1268760"/>
            <a:chExt cx="831381" cy="585356"/>
          </a:xfrm>
        </p:grpSpPr>
        <p:sp>
          <p:nvSpPr>
            <p:cNvPr id="26" name="TextBox 25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4663654" y="16380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8" name="Elbow Connector 27"/>
          <p:cNvCxnSpPr>
            <a:stCxn id="27" idx="3"/>
            <a:endCxn id="21" idx="0"/>
          </p:cNvCxnSpPr>
          <p:nvPr/>
        </p:nvCxnSpPr>
        <p:spPr>
          <a:xfrm rot="16200000" flipH="1">
            <a:off x="3974555" y="1957088"/>
            <a:ext cx="206732" cy="7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5" idx="2"/>
            <a:endCxn id="4" idx="0"/>
          </p:cNvCxnSpPr>
          <p:nvPr/>
        </p:nvCxnSpPr>
        <p:spPr>
          <a:xfrm>
            <a:off x="1585775" y="3870340"/>
            <a:ext cx="4424" cy="770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30561" y="392028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41" name="Group 40"/>
          <p:cNvGrpSpPr/>
          <p:nvPr/>
        </p:nvGrpSpPr>
        <p:grpSpPr>
          <a:xfrm>
            <a:off x="2987824" y="2060848"/>
            <a:ext cx="2180982" cy="1152128"/>
            <a:chOff x="3779912" y="2420888"/>
            <a:chExt cx="2180982" cy="1152128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71600" y="3501008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40" name="Elbow Connector 39"/>
          <p:cNvCxnSpPr>
            <a:stCxn id="34" idx="3"/>
            <a:endCxn id="35" idx="0"/>
          </p:cNvCxnSpPr>
          <p:nvPr/>
        </p:nvCxnSpPr>
        <p:spPr>
          <a:xfrm rot="5400000">
            <a:off x="2700846" y="2097906"/>
            <a:ext cx="288032" cy="25181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76390" y="3501009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46" name="Elbow Connector 45"/>
          <p:cNvCxnSpPr>
            <a:stCxn id="34" idx="3"/>
            <a:endCxn id="45" idx="0"/>
          </p:cNvCxnSpPr>
          <p:nvPr/>
        </p:nvCxnSpPr>
        <p:spPr>
          <a:xfrm rot="16200000" flipH="1">
            <a:off x="5261129" y="2055794"/>
            <a:ext cx="288033" cy="26023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84168" y="4657152"/>
            <a:ext cx="1245854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50" name="Straight Arrow Connector 49"/>
          <p:cNvCxnSpPr>
            <a:stCxn id="45" idx="2"/>
            <a:endCxn id="49" idx="0"/>
          </p:cNvCxnSpPr>
          <p:nvPr/>
        </p:nvCxnSpPr>
        <p:spPr>
          <a:xfrm>
            <a:off x="6706343" y="3870341"/>
            <a:ext cx="752" cy="786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63952" y="393707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6181266" y="2210380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int</a:t>
            </a:r>
            <a:endParaRPr lang="de-DE" dirty="0"/>
          </a:p>
        </p:txBody>
      </p:sp>
      <p:cxnSp>
        <p:nvCxnSpPr>
          <p:cNvPr id="31" name="Straight Connector 30"/>
          <p:cNvCxnSpPr>
            <a:stCxn id="24" idx="3"/>
            <a:endCxn id="24" idx="1"/>
          </p:cNvCxnSpPr>
          <p:nvPr/>
        </p:nvCxnSpPr>
        <p:spPr>
          <a:xfrm flipH="1">
            <a:off x="6181266" y="2533546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03648" y="5661248"/>
            <a:ext cx="180446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not discussed yet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42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Sandbox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Area for drafting extensions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25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 (CC, 2020-06-25)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41306" y="2629403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707904" y="2228671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cxnSp>
        <p:nvCxnSpPr>
          <p:cNvPr id="23" name="Straight Arrow Connector 22"/>
          <p:cNvCxnSpPr>
            <a:stCxn id="4" idx="3"/>
            <a:endCxn id="21" idx="1"/>
          </p:cNvCxnSpPr>
          <p:nvPr/>
        </p:nvCxnSpPr>
        <p:spPr>
          <a:xfrm>
            <a:off x="2178504" y="2814069"/>
            <a:ext cx="1529400" cy="14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11760" y="24208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29" name="Straight Arrow Connector 28"/>
          <p:cNvCxnSpPr>
            <a:stCxn id="21" idx="3"/>
            <a:endCxn id="12" idx="1"/>
          </p:cNvCxnSpPr>
          <p:nvPr/>
        </p:nvCxnSpPr>
        <p:spPr>
          <a:xfrm>
            <a:off x="5888886" y="2828836"/>
            <a:ext cx="1050882" cy="12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60327" y="2430180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707904" y="2532804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39768" y="2656495"/>
            <a:ext cx="829073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47664" y="4162762"/>
            <a:ext cx="1959126" cy="9233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TimeSeries</a:t>
            </a:r>
          </a:p>
          <a:p>
            <a:r>
              <a:rPr lang="de-DE" dirty="0" smtClean="0"/>
              <a:t>rdf:value !rdf:JSON</a:t>
            </a:r>
          </a:p>
          <a:p>
            <a:pPr algn="r"/>
            <a:r>
              <a:rPr lang="de-DE" dirty="0" smtClean="0"/>
              <a:t>(JSON array)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3668503" y="4172054"/>
            <a:ext cx="2199641" cy="9233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Bag (of words)</a:t>
            </a:r>
          </a:p>
          <a:p>
            <a:r>
              <a:rPr lang="de-DE" dirty="0" smtClean="0"/>
              <a:t>rdf:value rdf:JSON</a:t>
            </a:r>
          </a:p>
          <a:p>
            <a:r>
              <a:rPr lang="de-DE" dirty="0" smtClean="0"/>
              <a:t>	(JSON map)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6040029" y="4172054"/>
            <a:ext cx="2636427" cy="9233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FixedSizeVector</a:t>
            </a:r>
          </a:p>
          <a:p>
            <a:r>
              <a:rPr lang="de-DE" dirty="0" smtClean="0"/>
              <a:t>rdf:value ?xsd:string (orig)</a:t>
            </a:r>
          </a:p>
          <a:p>
            <a:r>
              <a:rPr lang="de-DE" dirty="0"/>
              <a:t>	</a:t>
            </a:r>
            <a:r>
              <a:rPr lang="de-DE" dirty="0" smtClean="0"/>
              <a:t>(JSON array?)</a:t>
            </a:r>
          </a:p>
        </p:txBody>
      </p:sp>
      <p:cxnSp>
        <p:nvCxnSpPr>
          <p:cNvPr id="17" name="Elbow Connector 16"/>
          <p:cNvCxnSpPr>
            <a:stCxn id="14" idx="0"/>
            <a:endCxn id="20" idx="3"/>
          </p:cNvCxnSpPr>
          <p:nvPr/>
        </p:nvCxnSpPr>
        <p:spPr>
          <a:xfrm rot="5400000" flipH="1" flipV="1">
            <a:off x="3372778" y="2750439"/>
            <a:ext cx="566772" cy="2257875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Elbow Connector 17"/>
          <p:cNvCxnSpPr>
            <a:stCxn id="16" idx="0"/>
            <a:endCxn id="20" idx="3"/>
          </p:cNvCxnSpPr>
          <p:nvPr/>
        </p:nvCxnSpPr>
        <p:spPr>
          <a:xfrm rot="16200000" flipV="1">
            <a:off x="5783641" y="2597451"/>
            <a:ext cx="576064" cy="2573141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Connector 18"/>
          <p:cNvCxnSpPr>
            <a:stCxn id="15" idx="0"/>
            <a:endCxn id="20" idx="0"/>
          </p:cNvCxnSpPr>
          <p:nvPr/>
        </p:nvCxnSpPr>
        <p:spPr>
          <a:xfrm flipV="1">
            <a:off x="4768324" y="3429000"/>
            <a:ext cx="16778" cy="74305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Isosceles Triangle 19"/>
          <p:cNvSpPr/>
          <p:nvPr/>
        </p:nvSpPr>
        <p:spPr>
          <a:xfrm>
            <a:off x="4725666" y="3429000"/>
            <a:ext cx="118871" cy="16699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572185" y="5540206"/>
            <a:ext cx="1775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e.g., recording of</a:t>
            </a:r>
          </a:p>
          <a:p>
            <a:r>
              <a:rPr lang="de-DE" dirty="0" smtClean="0"/>
              <a:t>movements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3888" y="5540206"/>
            <a:ext cx="2343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e.g., collocation vector,</a:t>
            </a:r>
          </a:p>
          <a:p>
            <a:r>
              <a:rPr lang="de-DE" dirty="0" smtClean="0"/>
              <a:t>weighted by frequency</a:t>
            </a:r>
          </a:p>
          <a:p>
            <a:r>
              <a:rPr lang="de-DE" dirty="0" smtClean="0"/>
              <a:t>or otherwise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05832" y="5540206"/>
            <a:ext cx="2102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e.g., word (or sense)</a:t>
            </a:r>
          </a:p>
          <a:p>
            <a:r>
              <a:rPr lang="de-DE" dirty="0" smtClean="0"/>
              <a:t>embeddings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547664" y="4509120"/>
            <a:ext cx="19591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87162" y="4509120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84168" y="4509120"/>
            <a:ext cx="25922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4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8272" y="4345359"/>
            <a:ext cx="1004570" cy="307777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Observable</a:t>
            </a:r>
            <a:endParaRPr lang="de-DE" sz="1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299640" y="5502345"/>
            <a:ext cx="116038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ontolex:Form</a:t>
            </a: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346660" y="5745202"/>
            <a:ext cx="1692451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ontolex:LexicalSense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70314" y="5988060"/>
            <a:ext cx="1871218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ontolex:LexicalConcept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346661" y="6230917"/>
            <a:ext cx="169734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ontolex:LexicalEntry</a:t>
            </a:r>
            <a:endParaRPr lang="de-DE" sz="1400" dirty="0"/>
          </a:p>
        </p:txBody>
      </p:sp>
      <p:sp>
        <p:nvSpPr>
          <p:cNvPr id="9" name="Isosceles Triangle 8"/>
          <p:cNvSpPr/>
          <p:nvPr/>
        </p:nvSpPr>
        <p:spPr>
          <a:xfrm>
            <a:off x="924257" y="4653136"/>
            <a:ext cx="173029" cy="17645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741883" y="5098476"/>
            <a:ext cx="826647" cy="28886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643964" y="4196395"/>
            <a:ext cx="1069504" cy="233588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484362" y="5355997"/>
            <a:ext cx="1312362" cy="25954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401107" y="4439251"/>
            <a:ext cx="1555219" cy="233588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04337" y="4240338"/>
            <a:ext cx="1834777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CorpusFrequency</a:t>
            </a:r>
          </a:p>
          <a:p>
            <a:r>
              <a:rPr lang="de-DE" sz="1400" dirty="0" smtClean="0"/>
              <a:t>rdf:value: int</a:t>
            </a:r>
            <a:endParaRPr lang="de-D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299433" y="4149080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frequency</a:t>
            </a:r>
            <a:endParaRPr lang="de-DE" sz="1400" i="1" dirty="0"/>
          </a:p>
        </p:txBody>
      </p:sp>
      <p:cxnSp>
        <p:nvCxnSpPr>
          <p:cNvPr id="16" name="Straight Arrow Connector 15"/>
          <p:cNvCxnSpPr>
            <a:stCxn id="14" idx="3"/>
            <a:endCxn id="50" idx="1"/>
          </p:cNvCxnSpPr>
          <p:nvPr/>
        </p:nvCxnSpPr>
        <p:spPr>
          <a:xfrm flipV="1">
            <a:off x="5239114" y="4482698"/>
            <a:ext cx="1493126" cy="19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03911" y="4149080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cxnSp>
        <p:nvCxnSpPr>
          <p:cNvPr id="18" name="Straight Connector 17"/>
          <p:cNvCxnSpPr>
            <a:stCxn id="14" idx="1"/>
            <a:endCxn id="14" idx="3"/>
          </p:cNvCxnSpPr>
          <p:nvPr/>
        </p:nvCxnSpPr>
        <p:spPr>
          <a:xfrm>
            <a:off x="3404337" y="4501948"/>
            <a:ext cx="1834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267744" y="4705980"/>
                <a:ext cx="10280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 i="1" dirty="0" smtClean="0"/>
                  <a:t>attestation </a:t>
                </a:r>
                <a:endParaRPr lang="de-DE" sz="1400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sz="1400" i="1" dirty="0" smtClean="0"/>
                  <a:t> citation</a:t>
                </a:r>
                <a:endParaRPr lang="de-DE" sz="1400" i="1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705980"/>
                <a:ext cx="1028038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592" r="-1775" b="-104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4" idx="3"/>
            <a:endCxn id="46" idx="1"/>
          </p:cNvCxnSpPr>
          <p:nvPr/>
        </p:nvCxnSpPr>
        <p:spPr>
          <a:xfrm>
            <a:off x="1502842" y="4499248"/>
            <a:ext cx="1901495" cy="735877"/>
          </a:xfrm>
          <a:prstGeom prst="bentConnector3">
            <a:avLst>
              <a:gd name="adj1" fmla="val 15073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19872" y="2311713"/>
            <a:ext cx="1826545" cy="954107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dirty="0" smtClean="0"/>
          </a:p>
          <a:p>
            <a:r>
              <a:rPr lang="de-DE" sz="1400" dirty="0" smtClean="0"/>
              <a:t>dc:description: String</a:t>
            </a:r>
          </a:p>
          <a:p>
            <a:r>
              <a:rPr lang="de-DE" sz="1400" dirty="0" smtClean="0"/>
              <a:t>dc:extent: int</a:t>
            </a:r>
          </a:p>
          <a:p>
            <a:r>
              <a:rPr lang="de-DE" sz="1400" dirty="0" smtClean="0"/>
              <a:t>rdf:value: Literal</a:t>
            </a:r>
            <a:endParaRPr lang="de-DE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366165" y="2396710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i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423587" y="2564904"/>
            <a:ext cx="1746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6" idx="3"/>
            <a:endCxn id="48" idx="1"/>
          </p:cNvCxnSpPr>
          <p:nvPr/>
        </p:nvCxnSpPr>
        <p:spPr>
          <a:xfrm flipV="1">
            <a:off x="5237340" y="5234261"/>
            <a:ext cx="1495865" cy="86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21" idx="1"/>
          </p:cNvCxnSpPr>
          <p:nvPr/>
        </p:nvCxnSpPr>
        <p:spPr>
          <a:xfrm flipV="1">
            <a:off x="1502842" y="2788767"/>
            <a:ext cx="1917030" cy="1710481"/>
          </a:xfrm>
          <a:prstGeom prst="bentConnector3">
            <a:avLst>
              <a:gd name="adj1" fmla="val 14853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3"/>
            <a:endCxn id="14" idx="1"/>
          </p:cNvCxnSpPr>
          <p:nvPr/>
        </p:nvCxnSpPr>
        <p:spPr>
          <a:xfrm>
            <a:off x="1502842" y="4499248"/>
            <a:ext cx="1901495" cy="270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404337" y="4865793"/>
            <a:ext cx="1834777" cy="738664"/>
            <a:chOff x="8176191" y="6138279"/>
            <a:chExt cx="2290692" cy="904327"/>
          </a:xfrm>
        </p:grpSpPr>
        <p:sp>
          <p:nvSpPr>
            <p:cNvPr id="46" name="TextBox 45"/>
            <p:cNvSpPr txBox="1"/>
            <p:nvPr/>
          </p:nvSpPr>
          <p:spPr>
            <a:xfrm>
              <a:off x="8176191" y="6138279"/>
              <a:ext cx="2288477" cy="904327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400" i="1" dirty="0" smtClean="0"/>
                <a:t>Attestation</a:t>
              </a:r>
            </a:p>
            <a:p>
              <a:r>
                <a:rPr lang="de-DE" sz="1400" dirty="0" smtClean="0"/>
                <a:t>quotation: string</a:t>
              </a:r>
            </a:p>
            <a:p>
              <a:r>
                <a:rPr lang="de-DE" sz="1400" dirty="0" smtClean="0"/>
                <a:t>attestationGloss:string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8176191" y="647798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6733205" y="4972651"/>
            <a:ext cx="791123" cy="52322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locus </a:t>
            </a:r>
          </a:p>
          <a:p>
            <a:pPr algn="ctr"/>
            <a:r>
              <a:rPr lang="de-DE" sz="1400" dirty="0" smtClean="0"/>
              <a:t>URI</a:t>
            </a:r>
            <a:endParaRPr lang="de-DE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455597" y="4849415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locus</a:t>
            </a:r>
            <a:endParaRPr lang="de-DE" sz="1400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6732240" y="4221088"/>
            <a:ext cx="811569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</a:p>
          <a:p>
            <a:r>
              <a:rPr lang="de-DE" sz="1400" i="1" dirty="0" smtClean="0"/>
              <a:t>total</a:t>
            </a:r>
            <a:r>
              <a:rPr lang="de-DE" sz="1400" dirty="0" smtClean="0"/>
              <a:t>: int</a:t>
            </a:r>
            <a:endParaRPr lang="de-DE" sz="1400" dirty="0"/>
          </a:p>
        </p:txBody>
      </p:sp>
      <p:cxnSp>
        <p:nvCxnSpPr>
          <p:cNvPr id="51" name="Straight Connector 50"/>
          <p:cNvCxnSpPr>
            <a:stCxn id="50" idx="3"/>
            <a:endCxn id="50" idx="1"/>
          </p:cNvCxnSpPr>
          <p:nvPr/>
        </p:nvCxnSpPr>
        <p:spPr>
          <a:xfrm flipH="1">
            <a:off x="6732240" y="4482698"/>
            <a:ext cx="811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1" idx="3"/>
            <a:endCxn id="50" idx="0"/>
          </p:cNvCxnSpPr>
          <p:nvPr/>
        </p:nvCxnSpPr>
        <p:spPr>
          <a:xfrm>
            <a:off x="5246417" y="2788767"/>
            <a:ext cx="1891608" cy="1432321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23007" y="2447937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cxnSp>
        <p:nvCxnSpPr>
          <p:cNvPr id="56" name="Elbow Connector 55"/>
          <p:cNvCxnSpPr>
            <a:stCxn id="9" idx="3"/>
            <a:endCxn id="57" idx="1"/>
          </p:cNvCxnSpPr>
          <p:nvPr/>
        </p:nvCxnSpPr>
        <p:spPr>
          <a:xfrm rot="16200000" flipH="1">
            <a:off x="244676" y="5595683"/>
            <a:ext cx="1791735" cy="25954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70314" y="6467433"/>
            <a:ext cx="1881410" cy="3077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... </a:t>
            </a:r>
            <a:r>
              <a:rPr lang="de-DE" sz="1400" i="1" dirty="0" smtClean="0"/>
              <a:t>(user-defined)</a:t>
            </a:r>
            <a:endParaRPr lang="de-DE" sz="14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5386105" y="3212976"/>
            <a:ext cx="1562159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TimeSeries</a:t>
            </a:r>
          </a:p>
          <a:p>
            <a:r>
              <a:rPr lang="de-DE" sz="1400" dirty="0" smtClean="0"/>
              <a:t>rdf:value </a:t>
            </a:r>
            <a:r>
              <a:rPr lang="de-DE" sz="1400" dirty="0" smtClean="0"/>
              <a:t>rdf:JSON</a:t>
            </a:r>
            <a:endParaRPr lang="de-DE" sz="14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3404336" y="3587360"/>
            <a:ext cx="1826545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FixedSizeVector</a:t>
            </a:r>
            <a:endParaRPr lang="de-DE" sz="1400" i="1" dirty="0" smtClean="0"/>
          </a:p>
          <a:p>
            <a:r>
              <a:rPr lang="de-DE" sz="1400" dirty="0" smtClean="0"/>
              <a:t>rdf:value </a:t>
            </a:r>
            <a:r>
              <a:rPr lang="de-DE" sz="1400" dirty="0" smtClean="0"/>
              <a:t>rdf:Literal</a:t>
            </a:r>
            <a:endParaRPr lang="de-DE" sz="1400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1979712" y="3211726"/>
            <a:ext cx="1295291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/>
              <a:t>Bag (of words)</a:t>
            </a:r>
            <a:endParaRPr lang="de-DE" sz="1400" i="1" dirty="0" smtClean="0"/>
          </a:p>
          <a:p>
            <a:r>
              <a:rPr lang="de-DE" sz="1400" dirty="0" smtClean="0"/>
              <a:t>rdf:value: JSON</a:t>
            </a:r>
            <a:endParaRPr lang="de-DE" sz="1400" dirty="0" smtClean="0"/>
          </a:p>
        </p:txBody>
      </p:sp>
      <p:cxnSp>
        <p:nvCxnSpPr>
          <p:cNvPr id="61" name="Elbow Connector 60"/>
          <p:cNvCxnSpPr>
            <a:stCxn id="58" idx="1"/>
            <a:endCxn id="64" idx="3"/>
          </p:cNvCxnSpPr>
          <p:nvPr/>
        </p:nvCxnSpPr>
        <p:spPr>
          <a:xfrm rot="10800000">
            <a:off x="4320053" y="3419242"/>
            <a:ext cx="1066053" cy="55344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60" idx="3"/>
            <a:endCxn id="64" idx="3"/>
          </p:cNvCxnSpPr>
          <p:nvPr/>
        </p:nvCxnSpPr>
        <p:spPr>
          <a:xfrm flipV="1">
            <a:off x="3275003" y="3419242"/>
            <a:ext cx="1045049" cy="54094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Straight Connector 62"/>
          <p:cNvCxnSpPr>
            <a:stCxn id="59" idx="0"/>
            <a:endCxn id="64" idx="0"/>
          </p:cNvCxnSpPr>
          <p:nvPr/>
        </p:nvCxnSpPr>
        <p:spPr>
          <a:xfrm flipV="1">
            <a:off x="4317609" y="3275445"/>
            <a:ext cx="2443" cy="3119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Isosceles Triangle 63"/>
          <p:cNvSpPr/>
          <p:nvPr/>
        </p:nvSpPr>
        <p:spPr>
          <a:xfrm>
            <a:off x="4260085" y="3275445"/>
            <a:ext cx="119934" cy="14379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65" name="Straight Connector 64"/>
          <p:cNvCxnSpPr>
            <a:stCxn id="58" idx="1"/>
            <a:endCxn id="58" idx="3"/>
          </p:cNvCxnSpPr>
          <p:nvPr/>
        </p:nvCxnSpPr>
        <p:spPr>
          <a:xfrm>
            <a:off x="5386105" y="3474586"/>
            <a:ext cx="1562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1"/>
            <a:endCxn id="59" idx="3"/>
          </p:cNvCxnSpPr>
          <p:nvPr/>
        </p:nvCxnSpPr>
        <p:spPr>
          <a:xfrm>
            <a:off x="3404336" y="3848970"/>
            <a:ext cx="1826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0" idx="1"/>
            <a:endCxn id="60" idx="3"/>
          </p:cNvCxnSpPr>
          <p:nvPr/>
        </p:nvCxnSpPr>
        <p:spPr>
          <a:xfrm>
            <a:off x="1979712" y="3473336"/>
            <a:ext cx="129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draft without contextual relations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434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</Words>
  <Application>Microsoft Office PowerPoint</Application>
  <PresentationFormat>On-screen Show (4:3)</PresentationFormat>
  <Paragraphs>399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Observable</vt:lpstr>
      <vt:lpstr>PowerPoint Presentation</vt:lpstr>
      <vt:lpstr>Frequency</vt:lpstr>
      <vt:lpstr>Attestations</vt:lpstr>
      <vt:lpstr>embedding</vt:lpstr>
      <vt:lpstr>collocations / similarity</vt:lpstr>
      <vt:lpstr>Sandbox</vt:lpstr>
      <vt:lpstr>embedding (CC, 2020-06-25)</vt:lpstr>
      <vt:lpstr>draft without contextual relations</vt:lpstr>
      <vt:lpstr>+ contextualized embedding (embedding per attestation)</vt:lpstr>
      <vt:lpstr>RELICS</vt:lpstr>
      <vt:lpstr>full version as of GlobaLex-2020 (June 2020)</vt:lpstr>
      <vt:lpstr>PowerPoint Presentation</vt:lpstr>
      <vt:lpstr>first published version</vt:lpstr>
      <vt:lpstr>Frequency and Attestation (Chiarcos et al. 2020@GlobaLex)</vt:lpstr>
      <vt:lpstr>initial draft (Nov 2018)</vt:lpstr>
      <vt:lpstr>PowerPoint Presentation</vt:lpstr>
      <vt:lpstr>development of attestation model</vt:lpstr>
      <vt:lpstr>attestations after Depuydt &amp; de Does 2018</vt:lpstr>
      <vt:lpstr>attestations after Khan &amp; Boschetti (2018)</vt:lpstr>
      <vt:lpstr>attestations: proposal for a minimal consensus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embeddings in lemon?</dc:title>
  <dc:creator>Christian Chiarcos</dc:creator>
  <cp:lastModifiedBy>Christian Chiarcos</cp:lastModifiedBy>
  <cp:revision>69</cp:revision>
  <dcterms:created xsi:type="dcterms:W3CDTF">2018-11-04T12:28:34Z</dcterms:created>
  <dcterms:modified xsi:type="dcterms:W3CDTF">2020-09-20T12:57:38Z</dcterms:modified>
</cp:coreProperties>
</file>