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7" r:id="rId4"/>
    <p:sldId id="266" r:id="rId5"/>
    <p:sldId id="267" r:id="rId6"/>
    <p:sldId id="268" r:id="rId7"/>
    <p:sldId id="270" r:id="rId8"/>
    <p:sldId id="269" r:id="rId9"/>
    <p:sldId id="271" r:id="rId10"/>
    <p:sldId id="278" r:id="rId11"/>
    <p:sldId id="258" r:id="rId12"/>
    <p:sldId id="279" r:id="rId13"/>
    <p:sldId id="259" r:id="rId14"/>
    <p:sldId id="280" r:id="rId15"/>
    <p:sldId id="286" r:id="rId16"/>
    <p:sldId id="287" r:id="rId17"/>
    <p:sldId id="288" r:id="rId18"/>
    <p:sldId id="283" r:id="rId19"/>
    <p:sldId id="260" r:id="rId20"/>
    <p:sldId id="261" r:id="rId21"/>
    <p:sldId id="284" r:id="rId22"/>
    <p:sldId id="262" r:id="rId23"/>
    <p:sldId id="263" r:id="rId24"/>
    <p:sldId id="264" r:id="rId25"/>
    <p:sldId id="289" r:id="rId26"/>
    <p:sldId id="272" r:id="rId27"/>
    <p:sldId id="273" r:id="rId28"/>
    <p:sldId id="290" r:id="rId29"/>
    <p:sldId id="274" r:id="rId30"/>
    <p:sldId id="275" r:id="rId31"/>
    <p:sldId id="276" r:id="rId32"/>
    <p:sldId id="291" r:id="rId33"/>
    <p:sldId id="292" r:id="rId34"/>
    <p:sldId id="293" r:id="rId35"/>
    <p:sldId id="314" r:id="rId36"/>
    <p:sldId id="315" r:id="rId37"/>
    <p:sldId id="316" r:id="rId38"/>
    <p:sldId id="317" r:id="rId39"/>
    <p:sldId id="323" r:id="rId40"/>
    <p:sldId id="324" r:id="rId41"/>
    <p:sldId id="325" r:id="rId42"/>
    <p:sldId id="326" r:id="rId43"/>
    <p:sldId id="327" r:id="rId44"/>
    <p:sldId id="300" r:id="rId45"/>
    <p:sldId id="299" r:id="rId46"/>
    <p:sldId id="303" r:id="rId47"/>
    <p:sldId id="304" r:id="rId48"/>
    <p:sldId id="301" r:id="rId49"/>
    <p:sldId id="302" r:id="rId50"/>
    <p:sldId id="305" r:id="rId51"/>
    <p:sldId id="306" r:id="rId52"/>
    <p:sldId id="309" r:id="rId53"/>
    <p:sldId id="307"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50000" autoAdjust="0"/>
  </p:normalViewPr>
  <p:slideViewPr>
    <p:cSldViewPr>
      <p:cViewPr varScale="1">
        <p:scale>
          <a:sx n="108" d="100"/>
          <a:sy n="108" d="100"/>
        </p:scale>
        <p:origin x="1224" y="1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presProps" Target="pres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viewProps" Target="viewProps.xml"/><Relationship Id="rId61" Type="http://schemas.openxmlformats.org/officeDocument/2006/relationships/theme" Target="theme/theme1.xml"/><Relationship Id="rId6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BE1E0A-D909-487F-841F-0D7C8C039B6E}"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343313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BE1E0A-D909-487F-841F-0D7C8C039B6E}"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21507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BE1E0A-D909-487F-841F-0D7C8C039B6E}"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301489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BE1E0A-D909-487F-841F-0D7C8C039B6E}"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54731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BE1E0A-D909-487F-841F-0D7C8C039B6E}" type="datetimeFigureOut">
              <a:rPr lang="en-GB" smtClean="0"/>
              <a:t>21/09/2016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357350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BE1E0A-D909-487F-841F-0D7C8C039B6E}" type="datetimeFigureOut">
              <a:rPr lang="en-GB" smtClean="0"/>
              <a:t>21/09/2016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138644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BE1E0A-D909-487F-841F-0D7C8C039B6E}" type="datetimeFigureOut">
              <a:rPr lang="en-GB" smtClean="0"/>
              <a:t>21/09/2016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1844725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BE1E0A-D909-487F-841F-0D7C8C039B6E}" type="datetimeFigureOut">
              <a:rPr lang="en-GB" smtClean="0"/>
              <a:t>21/09/2016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259671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BE1E0A-D909-487F-841F-0D7C8C039B6E}" type="datetimeFigureOut">
              <a:rPr lang="en-GB" smtClean="0"/>
              <a:t>21/09/2016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318043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BE1E0A-D909-487F-841F-0D7C8C039B6E}" type="datetimeFigureOut">
              <a:rPr lang="en-GB" smtClean="0"/>
              <a:t>21/09/2016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350677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BE1E0A-D909-487F-841F-0D7C8C039B6E}" type="datetimeFigureOut">
              <a:rPr lang="en-GB" smtClean="0"/>
              <a:t>21/09/2016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F0382D-0411-4118-BD2E-9720E11701E0}" type="slidenum">
              <a:rPr lang="en-GB" smtClean="0"/>
              <a:t>‹#›</a:t>
            </a:fld>
            <a:endParaRPr lang="en-GB"/>
          </a:p>
        </p:txBody>
      </p:sp>
    </p:spTree>
    <p:extLst>
      <p:ext uri="{BB962C8B-B14F-4D97-AF65-F5344CB8AC3E}">
        <p14:creationId xmlns:p14="http://schemas.microsoft.com/office/powerpoint/2010/main" val="133840844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1E0A-D909-487F-841F-0D7C8C039B6E}" type="datetimeFigureOut">
              <a:rPr lang="en-GB" smtClean="0"/>
              <a:t>21/09/2016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0382D-0411-4118-BD2E-9720E11701E0}" type="slidenum">
              <a:rPr lang="en-GB" smtClean="0"/>
              <a:t>‹#›</a:t>
            </a:fld>
            <a:endParaRPr lang="en-GB"/>
          </a:p>
        </p:txBody>
      </p:sp>
    </p:spTree>
    <p:extLst>
      <p:ext uri="{BB962C8B-B14F-4D97-AF65-F5344CB8AC3E}">
        <p14:creationId xmlns:p14="http://schemas.microsoft.com/office/powerpoint/2010/main" val="580419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gif"/><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4" Type="http://schemas.openxmlformats.org/officeDocument/2006/relationships/image" Target="../media/image11.emf"/><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 Id="rId3"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 Id="rId3" Type="http://schemas.openxmlformats.org/officeDocument/2006/relationships/image" Target="../media/image1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 Id="rId3" Type="http://schemas.openxmlformats.org/officeDocument/2006/relationships/image" Target="../media/image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 Id="rId3"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7.png"/><Relationship Id="rId3"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88640"/>
            <a:ext cx="7772400" cy="1470025"/>
          </a:xfrm>
        </p:spPr>
        <p:txBody>
          <a:bodyPr/>
          <a:lstStyle/>
          <a:p>
            <a:r>
              <a:rPr lang="en-GB" dirty="0" smtClean="0"/>
              <a:t>Compositional Data</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665869"/>
            <a:ext cx="2664296" cy="366552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7864" y="2204864"/>
            <a:ext cx="5270946" cy="3953209"/>
          </a:xfrm>
          <a:prstGeom prst="rect">
            <a:avLst/>
          </a:prstGeom>
        </p:spPr>
      </p:pic>
      <p:sp>
        <p:nvSpPr>
          <p:cNvPr id="9" name="TextBox 8"/>
          <p:cNvSpPr txBox="1"/>
          <p:nvPr/>
        </p:nvSpPr>
        <p:spPr>
          <a:xfrm>
            <a:off x="611560" y="5805264"/>
            <a:ext cx="2088232" cy="461665"/>
          </a:xfrm>
          <a:prstGeom prst="rect">
            <a:avLst/>
          </a:prstGeom>
          <a:noFill/>
        </p:spPr>
        <p:txBody>
          <a:bodyPr wrap="square" rtlCol="0">
            <a:spAutoFit/>
          </a:bodyPr>
          <a:lstStyle/>
          <a:p>
            <a:r>
              <a:rPr lang="en-GB" sz="2400" b="1" dirty="0" smtClean="0"/>
              <a:t>John </a:t>
            </a:r>
            <a:r>
              <a:rPr lang="en-GB" sz="2400" b="1" dirty="0" err="1" smtClean="0"/>
              <a:t>Aitchison</a:t>
            </a:r>
            <a:endParaRPr lang="en-GB" sz="2400" b="1" dirty="0"/>
          </a:p>
        </p:txBody>
      </p:sp>
    </p:spTree>
    <p:extLst>
      <p:ext uri="{BB962C8B-B14F-4D97-AF65-F5344CB8AC3E}">
        <p14:creationId xmlns:p14="http://schemas.microsoft.com/office/powerpoint/2010/main" val="2313562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domain?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39"/>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grpSp>
        <p:nvGrpSpPr>
          <p:cNvPr id="11" name="Group 10"/>
          <p:cNvGrpSpPr/>
          <p:nvPr/>
        </p:nvGrpSpPr>
        <p:grpSpPr>
          <a:xfrm>
            <a:off x="397637" y="2636912"/>
            <a:ext cx="792000" cy="792088"/>
            <a:chOff x="395536" y="2636912"/>
            <a:chExt cx="792000" cy="792088"/>
          </a:xfrm>
        </p:grpSpPr>
        <p:sp>
          <p:nvSpPr>
            <p:cNvPr id="3" name="Rounded Rectangle 2"/>
            <p:cNvSpPr/>
            <p:nvPr/>
          </p:nvSpPr>
          <p:spPr>
            <a:xfrm>
              <a:off x="395536" y="2636912"/>
              <a:ext cx="792000" cy="792088"/>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479" y="2830899"/>
              <a:ext cx="404114" cy="404114"/>
            </a:xfrm>
            <a:prstGeom prst="rect">
              <a:avLst/>
            </a:prstGeom>
          </p:spPr>
        </p:pic>
      </p:grpSp>
      <p:grpSp>
        <p:nvGrpSpPr>
          <p:cNvPr id="10" name="Group 9"/>
          <p:cNvGrpSpPr/>
          <p:nvPr/>
        </p:nvGrpSpPr>
        <p:grpSpPr>
          <a:xfrm>
            <a:off x="318909" y="5013176"/>
            <a:ext cx="949457" cy="949562"/>
            <a:chOff x="318909" y="5013176"/>
            <a:chExt cx="949457" cy="949562"/>
          </a:xfrm>
        </p:grpSpPr>
        <p:sp>
          <p:nvSpPr>
            <p:cNvPr id="9" name="Rounded Rectangle 8"/>
            <p:cNvSpPr/>
            <p:nvPr/>
          </p:nvSpPr>
          <p:spPr>
            <a:xfrm>
              <a:off x="318909" y="5013176"/>
              <a:ext cx="949457" cy="949562"/>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94" y="5208643"/>
              <a:ext cx="760686" cy="558628"/>
            </a:xfrm>
            <a:prstGeom prst="rect">
              <a:avLst/>
            </a:prstGeom>
          </p:spPr>
        </p:pic>
      </p:grpSp>
    </p:spTree>
    <p:extLst>
      <p:ext uri="{BB962C8B-B14F-4D97-AF65-F5344CB8AC3E}">
        <p14:creationId xmlns:p14="http://schemas.microsoft.com/office/powerpoint/2010/main" val="1897062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73049"/>
            <a:ext cx="2232249" cy="1248335"/>
          </a:xfrm>
        </p:spPr>
        <p:txBody>
          <a:bodyPr anchor="ctr">
            <a:normAutofit/>
          </a:bodyPr>
          <a:lstStyle/>
          <a:p>
            <a:pPr algn="ctr"/>
            <a:r>
              <a:rPr lang="en-GB" sz="2400" dirty="0" smtClean="0"/>
              <a:t>Now for two variables</a:t>
            </a:r>
            <a:endParaRPr lang="en-GB" sz="2400" dirty="0"/>
          </a:p>
        </p:txBody>
      </p:sp>
      <p:sp>
        <p:nvSpPr>
          <p:cNvPr id="6" name="Text Placeholder 5"/>
          <p:cNvSpPr>
            <a:spLocks noGrp="1"/>
          </p:cNvSpPr>
          <p:nvPr>
            <p:ph type="body" sz="half" idx="2"/>
          </p:nvPr>
        </p:nvSpPr>
        <p:spPr>
          <a:xfrm>
            <a:off x="323528" y="1435100"/>
            <a:ext cx="2232249" cy="5039384"/>
          </a:xfrm>
        </p:spPr>
        <p:txBody>
          <a:bodyPr>
            <a:normAutofit/>
          </a:bodyPr>
          <a:lstStyle/>
          <a:p>
            <a:r>
              <a:rPr lang="en-GB" sz="2400" dirty="0" smtClean="0"/>
              <a:t>If you are measuring two variables that are defined over the </a:t>
            </a:r>
            <a:r>
              <a:rPr lang="en-GB" sz="2400" b="1" dirty="0" smtClean="0"/>
              <a:t>real numbers</a:t>
            </a:r>
            <a:r>
              <a:rPr lang="en-GB" sz="2400" dirty="0" smtClean="0"/>
              <a:t>, then you get to use the whole 2D plane when plotting x vs. y</a:t>
            </a:r>
            <a:endParaRPr lang="en-GB" sz="2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484" y="375424"/>
            <a:ext cx="6032004" cy="6099060"/>
          </a:xfrm>
          <a:prstGeom prst="rect">
            <a:avLst/>
          </a:prstGeom>
        </p:spPr>
      </p:pic>
    </p:spTree>
    <p:extLst>
      <p:ext uri="{BB962C8B-B14F-4D97-AF65-F5344CB8AC3E}">
        <p14:creationId xmlns:p14="http://schemas.microsoft.com/office/powerpoint/2010/main" val="1848904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528" y="273049"/>
            <a:ext cx="2232249" cy="1248335"/>
          </a:xfrm>
        </p:spPr>
        <p:txBody>
          <a:bodyPr anchor="ctr">
            <a:normAutofit/>
          </a:bodyPr>
          <a:lstStyle/>
          <a:p>
            <a:pPr algn="ctr"/>
            <a:r>
              <a:rPr lang="en-GB" sz="2400" dirty="0" smtClean="0"/>
              <a:t>Now for two variables</a:t>
            </a:r>
            <a:endParaRPr lang="en-GB" sz="2400" dirty="0"/>
          </a:p>
        </p:txBody>
      </p:sp>
      <p:sp>
        <p:nvSpPr>
          <p:cNvPr id="6" name="Text Placeholder 5"/>
          <p:cNvSpPr>
            <a:spLocks noGrp="1"/>
          </p:cNvSpPr>
          <p:nvPr>
            <p:ph type="body" sz="half" idx="2"/>
          </p:nvPr>
        </p:nvSpPr>
        <p:spPr>
          <a:xfrm>
            <a:off x="323528" y="1435100"/>
            <a:ext cx="2232249" cy="5039384"/>
          </a:xfrm>
        </p:spPr>
        <p:txBody>
          <a:bodyPr>
            <a:normAutofit/>
          </a:bodyPr>
          <a:lstStyle/>
          <a:p>
            <a:r>
              <a:rPr lang="en-GB" sz="2400" dirty="0" smtClean="0"/>
              <a:t>If you are measuring two variables that are defined over the </a:t>
            </a:r>
            <a:r>
              <a:rPr lang="en-GB" sz="2400" b="1" dirty="0" smtClean="0"/>
              <a:t>real numbers</a:t>
            </a:r>
            <a:r>
              <a:rPr lang="en-GB" sz="2400" dirty="0" smtClean="0"/>
              <a:t>, then you get to use the whole 2D plane when plotting x vs. y</a:t>
            </a:r>
            <a:endParaRPr lang="en-GB" sz="2400"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484" y="375424"/>
            <a:ext cx="6032004" cy="6099060"/>
          </a:xfrm>
          <a:prstGeom prst="rect">
            <a:avLst/>
          </a:prstGeom>
        </p:spPr>
      </p:pic>
      <p:grpSp>
        <p:nvGrpSpPr>
          <p:cNvPr id="12" name="Group 11"/>
          <p:cNvGrpSpPr/>
          <p:nvPr/>
        </p:nvGrpSpPr>
        <p:grpSpPr>
          <a:xfrm>
            <a:off x="735978" y="5535680"/>
            <a:ext cx="949457" cy="949562"/>
            <a:chOff x="889793" y="5375945"/>
            <a:chExt cx="949457" cy="949562"/>
          </a:xfrm>
        </p:grpSpPr>
        <p:sp>
          <p:nvSpPr>
            <p:cNvPr id="10" name="Rounded Rectangle 9"/>
            <p:cNvSpPr/>
            <p:nvPr/>
          </p:nvSpPr>
          <p:spPr>
            <a:xfrm>
              <a:off x="889793" y="5375945"/>
              <a:ext cx="949457" cy="949562"/>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8" name="Picture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7" y="5589240"/>
              <a:ext cx="641828" cy="522972"/>
            </a:xfrm>
            <a:prstGeom prst="rect">
              <a:avLst/>
            </a:prstGeom>
          </p:spPr>
        </p:pic>
      </p:grpSp>
    </p:spTree>
    <p:extLst>
      <p:ext uri="{BB962C8B-B14F-4D97-AF65-F5344CB8AC3E}">
        <p14:creationId xmlns:p14="http://schemas.microsoft.com/office/powerpoint/2010/main" val="1943627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484" y="375424"/>
            <a:ext cx="6032004" cy="6099060"/>
          </a:xfrm>
          <a:prstGeom prst="rect">
            <a:avLst/>
          </a:prstGeom>
        </p:spPr>
      </p:pic>
      <p:sp>
        <p:nvSpPr>
          <p:cNvPr id="8" name="Title 3"/>
          <p:cNvSpPr>
            <a:spLocks noGrp="1"/>
          </p:cNvSpPr>
          <p:nvPr>
            <p:ph type="title"/>
          </p:nvPr>
        </p:nvSpPr>
        <p:spPr>
          <a:xfrm>
            <a:off x="323528" y="273049"/>
            <a:ext cx="2232249" cy="1248335"/>
          </a:xfrm>
        </p:spPr>
        <p:txBody>
          <a:bodyPr anchor="ctr">
            <a:normAutofit/>
          </a:bodyPr>
          <a:lstStyle/>
          <a:p>
            <a:pPr algn="ctr"/>
            <a:r>
              <a:rPr lang="en-GB" sz="2400" dirty="0" smtClean="0"/>
              <a:t>Now for two variables</a:t>
            </a:r>
            <a:endParaRPr lang="en-GB" sz="2400" dirty="0"/>
          </a:p>
        </p:txBody>
      </p:sp>
      <p:sp>
        <p:nvSpPr>
          <p:cNvPr id="9" name="Text Placeholder 5"/>
          <p:cNvSpPr>
            <a:spLocks noGrp="1"/>
          </p:cNvSpPr>
          <p:nvPr>
            <p:ph type="body" sz="half" idx="2"/>
          </p:nvPr>
        </p:nvSpPr>
        <p:spPr>
          <a:xfrm>
            <a:off x="323528" y="1435100"/>
            <a:ext cx="2232249" cy="5039384"/>
          </a:xfrm>
        </p:spPr>
        <p:txBody>
          <a:bodyPr>
            <a:normAutofit/>
          </a:bodyPr>
          <a:lstStyle/>
          <a:p>
            <a:r>
              <a:rPr lang="en-GB" sz="2400" dirty="0" smtClean="0"/>
              <a:t>If the two variables are constrained to be </a:t>
            </a:r>
            <a:r>
              <a:rPr lang="en-GB" sz="2400" b="1" dirty="0" smtClean="0"/>
              <a:t>positive</a:t>
            </a:r>
            <a:r>
              <a:rPr lang="en-GB" sz="2400" dirty="0" smtClean="0"/>
              <a:t> real numbers, then you only get to use a portion of the real plane:</a:t>
            </a:r>
            <a:endParaRPr lang="en-GB" sz="2400" dirty="0"/>
          </a:p>
        </p:txBody>
      </p:sp>
    </p:spTree>
    <p:extLst>
      <p:ext uri="{BB962C8B-B14F-4D97-AF65-F5344CB8AC3E}">
        <p14:creationId xmlns:p14="http://schemas.microsoft.com/office/powerpoint/2010/main" val="3240231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2484" y="375424"/>
            <a:ext cx="6032004" cy="6099060"/>
          </a:xfrm>
          <a:prstGeom prst="rect">
            <a:avLst/>
          </a:prstGeom>
        </p:spPr>
      </p:pic>
      <p:sp>
        <p:nvSpPr>
          <p:cNvPr id="8" name="Title 3"/>
          <p:cNvSpPr>
            <a:spLocks noGrp="1"/>
          </p:cNvSpPr>
          <p:nvPr>
            <p:ph type="title"/>
          </p:nvPr>
        </p:nvSpPr>
        <p:spPr>
          <a:xfrm>
            <a:off x="323528" y="273049"/>
            <a:ext cx="2232249" cy="1248335"/>
          </a:xfrm>
        </p:spPr>
        <p:txBody>
          <a:bodyPr anchor="ctr">
            <a:normAutofit/>
          </a:bodyPr>
          <a:lstStyle/>
          <a:p>
            <a:pPr algn="ctr"/>
            <a:r>
              <a:rPr lang="en-GB" sz="2400" dirty="0" smtClean="0"/>
              <a:t>Now for two variables</a:t>
            </a:r>
            <a:endParaRPr lang="en-GB" sz="2400" dirty="0"/>
          </a:p>
        </p:txBody>
      </p:sp>
      <p:sp>
        <p:nvSpPr>
          <p:cNvPr id="6" name="Text Placeholder 5"/>
          <p:cNvSpPr>
            <a:spLocks noGrp="1"/>
          </p:cNvSpPr>
          <p:nvPr>
            <p:ph type="body" sz="half" idx="2"/>
          </p:nvPr>
        </p:nvSpPr>
        <p:spPr>
          <a:xfrm>
            <a:off x="323528" y="1435100"/>
            <a:ext cx="2232249" cy="5039384"/>
          </a:xfrm>
        </p:spPr>
        <p:txBody>
          <a:bodyPr>
            <a:normAutofit/>
          </a:bodyPr>
          <a:lstStyle/>
          <a:p>
            <a:r>
              <a:rPr lang="en-GB" sz="2400" dirty="0" smtClean="0"/>
              <a:t>If the two variables are constrained to be </a:t>
            </a:r>
            <a:r>
              <a:rPr lang="en-GB" sz="2400" b="1" dirty="0" smtClean="0"/>
              <a:t>positive</a:t>
            </a:r>
            <a:r>
              <a:rPr lang="en-GB" sz="2400" dirty="0" smtClean="0"/>
              <a:t> real numbers, then you only get to use a portion of the real plane:</a:t>
            </a:r>
            <a:endParaRPr lang="en-GB" sz="2400" dirty="0"/>
          </a:p>
        </p:txBody>
      </p:sp>
      <p:grpSp>
        <p:nvGrpSpPr>
          <p:cNvPr id="3" name="Group 2"/>
          <p:cNvGrpSpPr/>
          <p:nvPr/>
        </p:nvGrpSpPr>
        <p:grpSpPr>
          <a:xfrm>
            <a:off x="729210" y="5209274"/>
            <a:ext cx="949457" cy="949562"/>
            <a:chOff x="702114" y="4869160"/>
            <a:chExt cx="949457" cy="949562"/>
          </a:xfrm>
        </p:grpSpPr>
        <p:sp>
          <p:nvSpPr>
            <p:cNvPr id="10" name="Rounded Rectangle 9"/>
            <p:cNvSpPr/>
            <p:nvPr/>
          </p:nvSpPr>
          <p:spPr>
            <a:xfrm>
              <a:off x="702114" y="4869160"/>
              <a:ext cx="949457" cy="949562"/>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11" name="Picture 10"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56" y="5003827"/>
              <a:ext cx="702172" cy="680228"/>
            </a:xfrm>
            <a:prstGeom prst="rect">
              <a:avLst/>
            </a:prstGeom>
          </p:spPr>
        </p:pic>
      </p:grpSp>
      <p:grpSp>
        <p:nvGrpSpPr>
          <p:cNvPr id="12" name="Group 11"/>
          <p:cNvGrpSpPr/>
          <p:nvPr/>
        </p:nvGrpSpPr>
        <p:grpSpPr>
          <a:xfrm>
            <a:off x="6680605" y="1968914"/>
            <a:ext cx="949457" cy="949562"/>
            <a:chOff x="702114" y="4869160"/>
            <a:chExt cx="949457" cy="949562"/>
          </a:xfrm>
        </p:grpSpPr>
        <p:sp>
          <p:nvSpPr>
            <p:cNvPr id="13" name="Rounded Rectangle 12"/>
            <p:cNvSpPr/>
            <p:nvPr/>
          </p:nvSpPr>
          <p:spPr>
            <a:xfrm>
              <a:off x="702114" y="4869160"/>
              <a:ext cx="949457" cy="949562"/>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14" name="Picture 13"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56" y="5003827"/>
              <a:ext cx="702172" cy="680228"/>
            </a:xfrm>
            <a:prstGeom prst="rect">
              <a:avLst/>
            </a:prstGeom>
          </p:spPr>
        </p:pic>
      </p:grpSp>
    </p:spTree>
    <p:extLst>
      <p:ext uri="{BB962C8B-B14F-4D97-AF65-F5344CB8AC3E}">
        <p14:creationId xmlns:p14="http://schemas.microsoft.com/office/powerpoint/2010/main" val="40777338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So, what is a </a:t>
            </a:r>
            <a:r>
              <a:rPr lang="en-GB" u="sng" dirty="0" smtClean="0"/>
              <a:t>composition</a:t>
            </a:r>
            <a:r>
              <a:rPr lang="en-GB" dirty="0" smtClean="0"/>
              <a:t>?</a:t>
            </a:r>
            <a:endParaRPr lang="en-GB" dirty="0"/>
          </a:p>
        </p:txBody>
      </p:sp>
      <p:sp>
        <p:nvSpPr>
          <p:cNvPr id="6" name="Content Placeholder 5"/>
          <p:cNvSpPr>
            <a:spLocks noGrp="1"/>
          </p:cNvSpPr>
          <p:nvPr>
            <p:ph idx="1"/>
          </p:nvPr>
        </p:nvSpPr>
        <p:spPr>
          <a:xfrm>
            <a:off x="457200" y="1600200"/>
            <a:ext cx="8229600" cy="4925144"/>
          </a:xfrm>
        </p:spPr>
        <p:txBody>
          <a:bodyPr>
            <a:normAutofit/>
          </a:bodyPr>
          <a:lstStyle/>
          <a:p>
            <a:r>
              <a:rPr lang="en-GB" dirty="0" smtClean="0"/>
              <a:t>The variables you’re measuring (components) all belong to        and have the same units or on the same measurement scale</a:t>
            </a:r>
          </a:p>
          <a:p>
            <a:r>
              <a:rPr lang="en-GB" dirty="0" smtClean="0">
                <a:solidFill>
                  <a:schemeClr val="bg1"/>
                </a:solidFill>
              </a:rPr>
              <a:t>You’re not interested in the absolute abundance of any of the components—only the </a:t>
            </a:r>
            <a:r>
              <a:rPr lang="en-GB" i="1" dirty="0" smtClean="0">
                <a:solidFill>
                  <a:schemeClr val="bg1"/>
                </a:solidFill>
              </a:rPr>
              <a:t>relative abundances</a:t>
            </a:r>
            <a:r>
              <a:rPr lang="en-GB" dirty="0" smtClean="0">
                <a:solidFill>
                  <a:schemeClr val="bg1"/>
                </a:solidFill>
              </a:rPr>
              <a:t>, or proportions of a whole</a:t>
            </a:r>
          </a:p>
          <a:p>
            <a:r>
              <a:rPr lang="en-GB" dirty="0" smtClean="0">
                <a:solidFill>
                  <a:schemeClr val="bg1"/>
                </a:solidFill>
              </a:rPr>
              <a:t>All compositions sum to a constant </a:t>
            </a:r>
          </a:p>
          <a:p>
            <a:pPr lvl="1"/>
            <a:r>
              <a:rPr lang="en-GB" dirty="0" smtClean="0">
                <a:solidFill>
                  <a:schemeClr val="bg1"/>
                </a:solidFill>
              </a:rPr>
              <a:t>e.g. 100%, or 1</a:t>
            </a:r>
          </a:p>
          <a:p>
            <a:endParaRPr lang="en-GB" i="1"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173" y="2232000"/>
            <a:ext cx="545715" cy="400759"/>
          </a:xfrm>
          <a:prstGeom prst="rect">
            <a:avLst/>
          </a:prstGeom>
        </p:spPr>
      </p:pic>
    </p:spTree>
    <p:extLst>
      <p:ext uri="{BB962C8B-B14F-4D97-AF65-F5344CB8AC3E}">
        <p14:creationId xmlns:p14="http://schemas.microsoft.com/office/powerpoint/2010/main" val="1298940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So, what is a </a:t>
            </a:r>
            <a:r>
              <a:rPr lang="en-GB" u="sng" dirty="0" smtClean="0"/>
              <a:t>composition</a:t>
            </a:r>
            <a:r>
              <a:rPr lang="en-GB" dirty="0" smtClean="0"/>
              <a:t>?</a:t>
            </a:r>
            <a:endParaRPr lang="en-GB" dirty="0"/>
          </a:p>
        </p:txBody>
      </p:sp>
      <p:sp>
        <p:nvSpPr>
          <p:cNvPr id="6" name="Content Placeholder 5"/>
          <p:cNvSpPr>
            <a:spLocks noGrp="1"/>
          </p:cNvSpPr>
          <p:nvPr>
            <p:ph idx="1"/>
          </p:nvPr>
        </p:nvSpPr>
        <p:spPr>
          <a:xfrm>
            <a:off x="457200" y="1600200"/>
            <a:ext cx="8229600" cy="4925144"/>
          </a:xfrm>
        </p:spPr>
        <p:txBody>
          <a:bodyPr>
            <a:normAutofit/>
          </a:bodyPr>
          <a:lstStyle/>
          <a:p>
            <a:r>
              <a:rPr lang="en-GB" dirty="0" smtClean="0"/>
              <a:t>The variables you’re measuring (components) all belong to        and have the same units or on the same measurement scale</a:t>
            </a:r>
          </a:p>
          <a:p>
            <a:r>
              <a:rPr lang="en-GB" dirty="0" smtClean="0"/>
              <a:t>You’re not interested in the absolute abundance of any of the components—only the </a:t>
            </a:r>
            <a:r>
              <a:rPr lang="en-GB" i="1" dirty="0" smtClean="0"/>
              <a:t>relative abundances</a:t>
            </a:r>
            <a:r>
              <a:rPr lang="en-GB" dirty="0" smtClean="0"/>
              <a:t>, or proportions of a whole</a:t>
            </a:r>
          </a:p>
          <a:p>
            <a:r>
              <a:rPr lang="en-GB" dirty="0" smtClean="0">
                <a:solidFill>
                  <a:schemeClr val="bg1"/>
                </a:solidFill>
              </a:rPr>
              <a:t>All compositions sum to a constant </a:t>
            </a:r>
          </a:p>
          <a:p>
            <a:pPr lvl="1"/>
            <a:r>
              <a:rPr lang="en-GB" dirty="0" smtClean="0">
                <a:solidFill>
                  <a:schemeClr val="bg1"/>
                </a:solidFill>
              </a:rPr>
              <a:t>e.g. 100%, or 1</a:t>
            </a:r>
          </a:p>
          <a:p>
            <a:endParaRPr lang="en-GB" i="1"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173" y="2232000"/>
            <a:ext cx="545715" cy="400759"/>
          </a:xfrm>
          <a:prstGeom prst="rect">
            <a:avLst/>
          </a:prstGeom>
        </p:spPr>
      </p:pic>
    </p:spTree>
    <p:extLst>
      <p:ext uri="{BB962C8B-B14F-4D97-AF65-F5344CB8AC3E}">
        <p14:creationId xmlns:p14="http://schemas.microsoft.com/office/powerpoint/2010/main" val="16084463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So, what is a </a:t>
            </a:r>
            <a:r>
              <a:rPr lang="en-GB" u="sng" dirty="0" smtClean="0"/>
              <a:t>composition</a:t>
            </a:r>
            <a:r>
              <a:rPr lang="en-GB" dirty="0" smtClean="0"/>
              <a:t>?</a:t>
            </a:r>
            <a:endParaRPr lang="en-GB" dirty="0"/>
          </a:p>
        </p:txBody>
      </p:sp>
      <p:sp>
        <p:nvSpPr>
          <p:cNvPr id="6" name="Content Placeholder 5"/>
          <p:cNvSpPr>
            <a:spLocks noGrp="1"/>
          </p:cNvSpPr>
          <p:nvPr>
            <p:ph idx="1"/>
          </p:nvPr>
        </p:nvSpPr>
        <p:spPr>
          <a:xfrm>
            <a:off x="457200" y="1600200"/>
            <a:ext cx="8229600" cy="4925144"/>
          </a:xfrm>
        </p:spPr>
        <p:txBody>
          <a:bodyPr>
            <a:normAutofit/>
          </a:bodyPr>
          <a:lstStyle/>
          <a:p>
            <a:r>
              <a:rPr lang="en-GB" dirty="0" smtClean="0"/>
              <a:t>The variables you’re measuring (components) all belong to        and have the same units or on the same measurement scale</a:t>
            </a:r>
          </a:p>
          <a:p>
            <a:r>
              <a:rPr lang="en-GB" dirty="0" smtClean="0"/>
              <a:t>You’re not interested in the absolute abundance of any of the components—only the </a:t>
            </a:r>
            <a:r>
              <a:rPr lang="en-GB" i="1" dirty="0" smtClean="0"/>
              <a:t>relative abundances</a:t>
            </a:r>
            <a:r>
              <a:rPr lang="en-GB" dirty="0" smtClean="0"/>
              <a:t>, or proportions of a whole</a:t>
            </a:r>
          </a:p>
          <a:p>
            <a:r>
              <a:rPr lang="en-GB" dirty="0" smtClean="0"/>
              <a:t>All compositions sum to a constant </a:t>
            </a:r>
          </a:p>
          <a:p>
            <a:pPr lvl="1"/>
            <a:r>
              <a:rPr lang="en-GB" dirty="0" smtClean="0"/>
              <a:t>e.g. 100%, or 1</a:t>
            </a:r>
          </a:p>
          <a:p>
            <a:endParaRPr lang="en-GB" i="1"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173" y="2232000"/>
            <a:ext cx="545715" cy="400759"/>
          </a:xfrm>
          <a:prstGeom prst="rect">
            <a:avLst/>
          </a:prstGeom>
        </p:spPr>
      </p:pic>
    </p:spTree>
    <p:extLst>
      <p:ext uri="{BB962C8B-B14F-4D97-AF65-F5344CB8AC3E}">
        <p14:creationId xmlns:p14="http://schemas.microsoft.com/office/powerpoint/2010/main" val="16084463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Examples of compositions</a:t>
            </a:r>
            <a:endParaRPr lang="en-GB" dirty="0"/>
          </a:p>
        </p:txBody>
      </p:sp>
      <p:sp>
        <p:nvSpPr>
          <p:cNvPr id="6" name="Content Placeholder 5"/>
          <p:cNvSpPr>
            <a:spLocks noGrp="1"/>
          </p:cNvSpPr>
          <p:nvPr>
            <p:ph idx="1"/>
          </p:nvPr>
        </p:nvSpPr>
        <p:spPr/>
        <p:txBody>
          <a:bodyPr/>
          <a:lstStyle/>
          <a:p>
            <a:pPr>
              <a:spcAft>
                <a:spcPts val="600"/>
              </a:spcAft>
            </a:pPr>
            <a:r>
              <a:rPr lang="en-GB" dirty="0" smtClean="0"/>
              <a:t>Geochemical compositions of rocks </a:t>
            </a:r>
          </a:p>
          <a:p>
            <a:pPr lvl="1">
              <a:spcAft>
                <a:spcPts val="600"/>
              </a:spcAft>
            </a:pPr>
            <a:r>
              <a:rPr lang="en-GB" dirty="0" smtClean="0"/>
              <a:t>e.g. wt. % oxides, but not ppm trace elements</a:t>
            </a:r>
          </a:p>
          <a:p>
            <a:pPr lvl="1">
              <a:spcAft>
                <a:spcPts val="600"/>
              </a:spcAft>
            </a:pPr>
            <a:r>
              <a:rPr lang="en-GB" dirty="0" smtClean="0"/>
              <a:t>Modal abundances: </a:t>
            </a:r>
            <a:r>
              <a:rPr lang="en-GB" dirty="0" err="1" smtClean="0"/>
              <a:t>cpx</a:t>
            </a:r>
            <a:r>
              <a:rPr lang="en-GB" dirty="0" smtClean="0"/>
              <a:t>/</a:t>
            </a:r>
            <a:r>
              <a:rPr lang="en-GB" dirty="0" err="1" smtClean="0"/>
              <a:t>plag</a:t>
            </a:r>
            <a:r>
              <a:rPr lang="en-GB" dirty="0" smtClean="0"/>
              <a:t>/</a:t>
            </a:r>
            <a:r>
              <a:rPr lang="en-GB" dirty="0" err="1" smtClean="0"/>
              <a:t>amph</a:t>
            </a:r>
            <a:r>
              <a:rPr lang="en-GB" dirty="0" smtClean="0"/>
              <a:t>/</a:t>
            </a:r>
            <a:r>
              <a:rPr lang="en-GB" dirty="0" err="1" smtClean="0"/>
              <a:t>ol</a:t>
            </a:r>
            <a:endParaRPr lang="en-GB" dirty="0" smtClean="0"/>
          </a:p>
          <a:p>
            <a:pPr>
              <a:spcAft>
                <a:spcPts val="600"/>
              </a:spcAft>
            </a:pPr>
            <a:r>
              <a:rPr lang="en-GB" dirty="0" smtClean="0"/>
              <a:t>Sediment grain sizes or compositions</a:t>
            </a:r>
          </a:p>
          <a:p>
            <a:pPr lvl="1">
              <a:spcAft>
                <a:spcPts val="600"/>
              </a:spcAft>
            </a:pPr>
            <a:r>
              <a:rPr lang="en-GB" dirty="0" smtClean="0"/>
              <a:t>e.g. sand/silt/clay, quartz/feldspar/</a:t>
            </a:r>
            <a:r>
              <a:rPr lang="en-GB" dirty="0" err="1" smtClean="0"/>
              <a:t>lithics</a:t>
            </a:r>
            <a:endParaRPr lang="en-GB" dirty="0" smtClean="0"/>
          </a:p>
          <a:p>
            <a:pPr>
              <a:spcAft>
                <a:spcPts val="600"/>
              </a:spcAft>
            </a:pPr>
            <a:r>
              <a:rPr lang="en-GB" dirty="0" smtClean="0"/>
              <a:t>Isotopic compositions</a:t>
            </a:r>
          </a:p>
          <a:p>
            <a:pPr lvl="1">
              <a:spcAft>
                <a:spcPts val="600"/>
              </a:spcAft>
            </a:pPr>
            <a:r>
              <a:rPr lang="en-GB" baseline="30000" dirty="0" smtClean="0"/>
              <a:t>204</a:t>
            </a:r>
            <a:r>
              <a:rPr lang="en-GB" dirty="0" smtClean="0"/>
              <a:t>Pb/</a:t>
            </a:r>
            <a:r>
              <a:rPr lang="en-GB" baseline="30000" dirty="0" smtClean="0"/>
              <a:t>206</a:t>
            </a:r>
            <a:r>
              <a:rPr lang="en-GB" dirty="0" smtClean="0"/>
              <a:t>Pb/</a:t>
            </a:r>
            <a:r>
              <a:rPr lang="en-GB" baseline="30000" dirty="0" smtClean="0"/>
              <a:t>207</a:t>
            </a:r>
            <a:r>
              <a:rPr lang="en-GB" dirty="0" smtClean="0"/>
              <a:t>Pb/</a:t>
            </a:r>
            <a:r>
              <a:rPr lang="en-GB" baseline="30000" dirty="0" smtClean="0"/>
              <a:t>208</a:t>
            </a:r>
            <a:r>
              <a:rPr lang="en-GB" dirty="0" smtClean="0"/>
              <a:t>Pb, </a:t>
            </a:r>
            <a:r>
              <a:rPr lang="en-GB" baseline="30000" dirty="0" smtClean="0"/>
              <a:t>234</a:t>
            </a:r>
            <a:r>
              <a:rPr lang="en-GB" dirty="0" smtClean="0"/>
              <a:t>U/</a:t>
            </a:r>
            <a:r>
              <a:rPr lang="en-GB" baseline="30000" dirty="0" smtClean="0"/>
              <a:t>235</a:t>
            </a:r>
            <a:r>
              <a:rPr lang="en-GB" dirty="0" smtClean="0"/>
              <a:t>U/</a:t>
            </a:r>
            <a:r>
              <a:rPr lang="en-GB" baseline="30000" dirty="0" smtClean="0"/>
              <a:t>238</a:t>
            </a:r>
            <a:r>
              <a:rPr lang="en-GB" dirty="0" smtClean="0"/>
              <a:t>U</a:t>
            </a:r>
          </a:p>
          <a:p>
            <a:endParaRPr lang="en-GB" dirty="0"/>
          </a:p>
        </p:txBody>
      </p:sp>
    </p:spTree>
    <p:extLst>
      <p:ext uri="{BB962C8B-B14F-4D97-AF65-F5344CB8AC3E}">
        <p14:creationId xmlns:p14="http://schemas.microsoft.com/office/powerpoint/2010/main" val="37525085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527298"/>
            <a:ext cx="5946660" cy="5803404"/>
          </a:xfrm>
          <a:prstGeom prst="rect">
            <a:avLst/>
          </a:prstGeom>
        </p:spPr>
      </p:pic>
      <p:sp>
        <p:nvSpPr>
          <p:cNvPr id="8" name="Title 3"/>
          <p:cNvSpPr>
            <a:spLocks noGrp="1"/>
          </p:cNvSpPr>
          <p:nvPr>
            <p:ph type="title"/>
          </p:nvPr>
        </p:nvSpPr>
        <p:spPr>
          <a:xfrm>
            <a:off x="323528" y="273049"/>
            <a:ext cx="2232249" cy="1248335"/>
          </a:xfrm>
        </p:spPr>
        <p:txBody>
          <a:bodyPr anchor="t">
            <a:normAutofit/>
          </a:bodyPr>
          <a:lstStyle/>
          <a:p>
            <a:pPr algn="ctr"/>
            <a:r>
              <a:rPr lang="en-GB" sz="2400" dirty="0" smtClean="0"/>
              <a:t>Zooming into </a:t>
            </a:r>
            <a:endParaRPr lang="en-GB" sz="2400" dirty="0"/>
          </a:p>
        </p:txBody>
      </p:sp>
      <p:sp>
        <p:nvSpPr>
          <p:cNvPr id="9" name="Text Placeholder 5"/>
          <p:cNvSpPr>
            <a:spLocks noGrp="1"/>
          </p:cNvSpPr>
          <p:nvPr>
            <p:ph type="body" sz="half" idx="2"/>
          </p:nvPr>
        </p:nvSpPr>
        <p:spPr>
          <a:xfrm>
            <a:off x="323528" y="1435100"/>
            <a:ext cx="2232249" cy="5039384"/>
          </a:xfrm>
        </p:spPr>
        <p:txBody>
          <a:bodyPr>
            <a:noAutofit/>
          </a:bodyPr>
          <a:lstStyle/>
          <a:p>
            <a:r>
              <a:rPr lang="en-GB" sz="2400" dirty="0" smtClean="0"/>
              <a:t>Note that the boundaries at x=0 and y=0 are absolute: nothing is allowed to be negative.</a:t>
            </a:r>
          </a:p>
          <a:p>
            <a:endParaRPr lang="en-GB" sz="2400" dirty="0"/>
          </a:p>
          <a:p>
            <a:r>
              <a:rPr lang="en-GB" sz="2400" dirty="0" smtClean="0"/>
              <a:t>So, where do compositions fit in?</a:t>
            </a:r>
            <a:endParaRPr lang="en-GB" sz="2400" dirty="0"/>
          </a:p>
        </p:txBody>
      </p:sp>
      <p:pic>
        <p:nvPicPr>
          <p:cNvPr id="10" name="Picture 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7" y="764705"/>
            <a:ext cx="585143" cy="566857"/>
          </a:xfrm>
          <a:prstGeom prst="rect">
            <a:avLst/>
          </a:prstGeom>
        </p:spPr>
      </p:pic>
    </p:spTree>
    <p:extLst>
      <p:ext uri="{BB962C8B-B14F-4D97-AF65-F5344CB8AC3E}">
        <p14:creationId xmlns:p14="http://schemas.microsoft.com/office/powerpoint/2010/main" val="775510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a:t>
            </a:r>
            <a:r>
              <a:rPr lang="en-GB" u="sng" dirty="0" smtClean="0"/>
              <a:t>domain</a:t>
            </a:r>
            <a:r>
              <a:rPr lang="en-GB" dirty="0" smtClean="0"/>
              <a:t>?</a:t>
            </a:r>
            <a:endParaRPr lang="en-GB" dirty="0"/>
          </a:p>
        </p:txBody>
      </p:sp>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Tree>
    <p:extLst>
      <p:ext uri="{BB962C8B-B14F-4D97-AF65-F5344CB8AC3E}">
        <p14:creationId xmlns:p14="http://schemas.microsoft.com/office/powerpoint/2010/main" val="14680366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527298"/>
            <a:ext cx="5946660" cy="5803404"/>
          </a:xfrm>
          <a:prstGeom prst="rect">
            <a:avLst/>
          </a:prstGeom>
        </p:spPr>
      </p:pic>
      <p:sp>
        <p:nvSpPr>
          <p:cNvPr id="5" name="Title 3"/>
          <p:cNvSpPr>
            <a:spLocks noGrp="1"/>
          </p:cNvSpPr>
          <p:nvPr>
            <p:ph type="title"/>
          </p:nvPr>
        </p:nvSpPr>
        <p:spPr>
          <a:xfrm>
            <a:off x="323528" y="273049"/>
            <a:ext cx="2232249" cy="1248335"/>
          </a:xfrm>
        </p:spPr>
        <p:txBody>
          <a:bodyPr anchor="ctr">
            <a:normAutofit/>
          </a:bodyPr>
          <a:lstStyle/>
          <a:p>
            <a:pPr algn="ctr"/>
            <a:r>
              <a:rPr lang="en-GB" sz="2400" dirty="0" smtClean="0"/>
              <a:t>The simplex</a:t>
            </a:r>
            <a:endParaRPr lang="en-GB" sz="2400" dirty="0"/>
          </a:p>
        </p:txBody>
      </p:sp>
      <p:sp>
        <p:nvSpPr>
          <p:cNvPr id="7" name="Text Placeholder 5"/>
          <p:cNvSpPr>
            <a:spLocks noGrp="1"/>
          </p:cNvSpPr>
          <p:nvPr>
            <p:ph type="body" sz="half" idx="2"/>
          </p:nvPr>
        </p:nvSpPr>
        <p:spPr>
          <a:xfrm>
            <a:off x="323528" y="1435100"/>
            <a:ext cx="2232249" cy="5039384"/>
          </a:xfrm>
        </p:spPr>
        <p:txBody>
          <a:bodyPr>
            <a:normAutofit/>
          </a:bodyPr>
          <a:lstStyle/>
          <a:p>
            <a:pPr>
              <a:spcBef>
                <a:spcPts val="1200"/>
              </a:spcBef>
            </a:pPr>
            <a:r>
              <a:rPr lang="en-GB" sz="2400" dirty="0" smtClean="0"/>
              <a:t>The red line, known as the </a:t>
            </a:r>
            <a:r>
              <a:rPr lang="en-GB" sz="2400" b="1" dirty="0" smtClean="0"/>
              <a:t>simplex</a:t>
            </a:r>
            <a:r>
              <a:rPr lang="en-GB" sz="2400" dirty="0" smtClean="0"/>
              <a:t>, shows all the locations where </a:t>
            </a:r>
            <a:r>
              <a:rPr lang="en-GB" sz="2400" dirty="0" err="1" smtClean="0"/>
              <a:t>x+y</a:t>
            </a:r>
            <a:r>
              <a:rPr lang="en-GB" sz="2400" dirty="0" smtClean="0"/>
              <a:t>=1.</a:t>
            </a:r>
          </a:p>
          <a:p>
            <a:pPr>
              <a:spcBef>
                <a:spcPts val="1200"/>
              </a:spcBef>
            </a:pPr>
            <a:r>
              <a:rPr lang="en-GB" sz="2400" dirty="0" smtClean="0"/>
              <a:t>All two-component compositions (which must sum to a whole) can be represented on the line.</a:t>
            </a:r>
            <a:endParaRPr lang="en-GB" sz="2400" dirty="0"/>
          </a:p>
        </p:txBody>
      </p:sp>
    </p:spTree>
    <p:extLst>
      <p:ext uri="{BB962C8B-B14F-4D97-AF65-F5344CB8AC3E}">
        <p14:creationId xmlns:p14="http://schemas.microsoft.com/office/powerpoint/2010/main" val="323586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527298"/>
            <a:ext cx="5946660" cy="5803404"/>
          </a:xfrm>
          <a:prstGeom prst="rect">
            <a:avLst/>
          </a:prstGeom>
        </p:spPr>
      </p:pic>
      <p:sp>
        <p:nvSpPr>
          <p:cNvPr id="5" name="Title 3"/>
          <p:cNvSpPr>
            <a:spLocks noGrp="1"/>
          </p:cNvSpPr>
          <p:nvPr>
            <p:ph type="title"/>
          </p:nvPr>
        </p:nvSpPr>
        <p:spPr>
          <a:xfrm>
            <a:off x="323528" y="273049"/>
            <a:ext cx="2232249" cy="1248335"/>
          </a:xfrm>
        </p:spPr>
        <p:txBody>
          <a:bodyPr anchor="ctr">
            <a:normAutofit/>
          </a:bodyPr>
          <a:lstStyle/>
          <a:p>
            <a:pPr algn="ctr"/>
            <a:r>
              <a:rPr lang="en-GB" sz="2400" dirty="0" smtClean="0"/>
              <a:t>The simplex</a:t>
            </a:r>
            <a:endParaRPr lang="en-GB" sz="2400" dirty="0"/>
          </a:p>
        </p:txBody>
      </p:sp>
      <p:sp>
        <p:nvSpPr>
          <p:cNvPr id="7" name="Text Placeholder 5"/>
          <p:cNvSpPr>
            <a:spLocks noGrp="1"/>
          </p:cNvSpPr>
          <p:nvPr>
            <p:ph type="body" sz="half" idx="2"/>
          </p:nvPr>
        </p:nvSpPr>
        <p:spPr>
          <a:xfrm>
            <a:off x="323528" y="1435100"/>
            <a:ext cx="2232249" cy="5039384"/>
          </a:xfrm>
        </p:spPr>
        <p:txBody>
          <a:bodyPr>
            <a:normAutofit/>
          </a:bodyPr>
          <a:lstStyle/>
          <a:p>
            <a:pPr>
              <a:spcBef>
                <a:spcPts val="1200"/>
              </a:spcBef>
            </a:pPr>
            <a:r>
              <a:rPr lang="en-GB" sz="2400" dirty="0" smtClean="0"/>
              <a:t>The red line, known as the </a:t>
            </a:r>
            <a:r>
              <a:rPr lang="en-GB" sz="2400" b="1" dirty="0" smtClean="0"/>
              <a:t>simplex</a:t>
            </a:r>
            <a:r>
              <a:rPr lang="en-GB" sz="2400" dirty="0" smtClean="0"/>
              <a:t>, shows all the locations where </a:t>
            </a:r>
            <a:r>
              <a:rPr lang="en-GB" sz="2400" dirty="0" err="1" smtClean="0"/>
              <a:t>x+y</a:t>
            </a:r>
            <a:r>
              <a:rPr lang="en-GB" sz="2400" dirty="0" smtClean="0"/>
              <a:t>=1.</a:t>
            </a:r>
          </a:p>
          <a:p>
            <a:pPr>
              <a:spcBef>
                <a:spcPts val="1200"/>
              </a:spcBef>
            </a:pPr>
            <a:r>
              <a:rPr lang="en-GB" sz="2400" dirty="0" smtClean="0"/>
              <a:t>All two-component compositions (which must sum to a whole) can be represented on the line.</a:t>
            </a:r>
            <a:endParaRPr lang="en-GB" sz="2400" dirty="0"/>
          </a:p>
        </p:txBody>
      </p:sp>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492896"/>
            <a:ext cx="380342" cy="463542"/>
          </a:xfrm>
          <a:prstGeom prst="rect">
            <a:avLst/>
          </a:prstGeom>
        </p:spPr>
      </p:pic>
    </p:spTree>
    <p:extLst>
      <p:ext uri="{BB962C8B-B14F-4D97-AF65-F5344CB8AC3E}">
        <p14:creationId xmlns:p14="http://schemas.microsoft.com/office/powerpoint/2010/main" val="1433959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527298"/>
            <a:ext cx="5946660" cy="5803404"/>
          </a:xfrm>
          <a:prstGeom prst="rect">
            <a:avLst/>
          </a:prstGeom>
        </p:spPr>
      </p:pic>
      <p:sp>
        <p:nvSpPr>
          <p:cNvPr id="5" name="Title 3"/>
          <p:cNvSpPr>
            <a:spLocks noGrp="1"/>
          </p:cNvSpPr>
          <p:nvPr>
            <p:ph type="title"/>
          </p:nvPr>
        </p:nvSpPr>
        <p:spPr>
          <a:xfrm>
            <a:off x="323528" y="273049"/>
            <a:ext cx="2232249" cy="1248335"/>
          </a:xfrm>
        </p:spPr>
        <p:txBody>
          <a:bodyPr anchor="ctr">
            <a:normAutofit/>
          </a:bodyPr>
          <a:lstStyle/>
          <a:p>
            <a:pPr algn="ctr"/>
            <a:r>
              <a:rPr lang="en-GB" sz="2400" dirty="0" smtClean="0"/>
              <a:t>The simplex</a:t>
            </a:r>
            <a:endParaRPr lang="en-GB" sz="2400" dirty="0"/>
          </a:p>
        </p:txBody>
      </p:sp>
      <p:sp>
        <p:nvSpPr>
          <p:cNvPr id="7" name="Text Placeholder 5"/>
          <p:cNvSpPr>
            <a:spLocks noGrp="1"/>
          </p:cNvSpPr>
          <p:nvPr>
            <p:ph type="body" sz="half" idx="2"/>
          </p:nvPr>
        </p:nvSpPr>
        <p:spPr>
          <a:xfrm>
            <a:off x="323528" y="1435100"/>
            <a:ext cx="2232249" cy="5039384"/>
          </a:xfrm>
        </p:spPr>
        <p:txBody>
          <a:bodyPr>
            <a:normAutofit/>
          </a:bodyPr>
          <a:lstStyle/>
          <a:p>
            <a:pPr>
              <a:spcBef>
                <a:spcPts val="1200"/>
              </a:spcBef>
            </a:pPr>
            <a:r>
              <a:rPr lang="en-GB" sz="2000" dirty="0" smtClean="0"/>
              <a:t>However, we usually measure each of our variables in R</a:t>
            </a:r>
            <a:r>
              <a:rPr lang="en-GB" sz="2000" baseline="-25000" dirty="0" smtClean="0"/>
              <a:t>+</a:t>
            </a:r>
            <a:r>
              <a:rPr lang="en-GB" sz="2000" dirty="0" smtClean="0"/>
              <a:t>.  </a:t>
            </a:r>
          </a:p>
          <a:p>
            <a:pPr>
              <a:spcBef>
                <a:spcPts val="1200"/>
              </a:spcBef>
            </a:pPr>
            <a:r>
              <a:rPr lang="en-GB" sz="2000" dirty="0" smtClean="0"/>
              <a:t>Examples include point-counts of minerals, ion beam currents, etc.</a:t>
            </a:r>
            <a:endParaRPr lang="en-GB" sz="2000" dirty="0"/>
          </a:p>
        </p:txBody>
      </p:sp>
    </p:spTree>
    <p:extLst>
      <p:ext uri="{BB962C8B-B14F-4D97-AF65-F5344CB8AC3E}">
        <p14:creationId xmlns:p14="http://schemas.microsoft.com/office/powerpoint/2010/main" val="24299606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527298"/>
            <a:ext cx="5946660" cy="5803404"/>
          </a:xfrm>
          <a:prstGeom prst="rect">
            <a:avLst/>
          </a:prstGeom>
        </p:spPr>
      </p:pic>
      <p:sp>
        <p:nvSpPr>
          <p:cNvPr id="5" name="Title 3"/>
          <p:cNvSpPr>
            <a:spLocks noGrp="1"/>
          </p:cNvSpPr>
          <p:nvPr>
            <p:ph type="title"/>
          </p:nvPr>
        </p:nvSpPr>
        <p:spPr>
          <a:xfrm>
            <a:off x="323528" y="273049"/>
            <a:ext cx="2232249" cy="1248335"/>
          </a:xfrm>
        </p:spPr>
        <p:txBody>
          <a:bodyPr anchor="ctr">
            <a:normAutofit/>
          </a:bodyPr>
          <a:lstStyle/>
          <a:p>
            <a:pPr algn="ctr"/>
            <a:r>
              <a:rPr lang="en-GB" sz="2400" dirty="0" smtClean="0"/>
              <a:t>The simplex</a:t>
            </a:r>
            <a:endParaRPr lang="en-GB" sz="2400" dirty="0"/>
          </a:p>
        </p:txBody>
      </p:sp>
      <p:sp>
        <p:nvSpPr>
          <p:cNvPr id="7" name="Text Placeholder 5"/>
          <p:cNvSpPr>
            <a:spLocks noGrp="1"/>
          </p:cNvSpPr>
          <p:nvPr>
            <p:ph type="body" sz="half" idx="2"/>
          </p:nvPr>
        </p:nvSpPr>
        <p:spPr>
          <a:xfrm>
            <a:off x="323528" y="1435100"/>
            <a:ext cx="2232249" cy="5039384"/>
          </a:xfrm>
        </p:spPr>
        <p:txBody>
          <a:bodyPr>
            <a:normAutofit/>
          </a:bodyPr>
          <a:lstStyle/>
          <a:p>
            <a:pPr>
              <a:spcBef>
                <a:spcPts val="1200"/>
              </a:spcBef>
            </a:pPr>
            <a:r>
              <a:rPr lang="en-GB" sz="2000" dirty="0" smtClean="0"/>
              <a:t>The measured variables can also be represented by a vector from the origin to the coordinates of the measurement.  </a:t>
            </a:r>
          </a:p>
          <a:p>
            <a:pPr>
              <a:spcBef>
                <a:spcPts val="1200"/>
              </a:spcBef>
            </a:pPr>
            <a:r>
              <a:rPr lang="en-GB" sz="2000" dirty="0" smtClean="0"/>
              <a:t>This vector is called a </a:t>
            </a:r>
            <a:r>
              <a:rPr lang="en-GB" sz="2000" b="1" dirty="0" smtClean="0"/>
              <a:t>basis</a:t>
            </a:r>
            <a:r>
              <a:rPr lang="en-GB" sz="2000" dirty="0" smtClean="0"/>
              <a:t>.</a:t>
            </a:r>
            <a:endParaRPr lang="en-GB" sz="2000" dirty="0"/>
          </a:p>
        </p:txBody>
      </p:sp>
    </p:spTree>
    <p:extLst>
      <p:ext uri="{BB962C8B-B14F-4D97-AF65-F5344CB8AC3E}">
        <p14:creationId xmlns:p14="http://schemas.microsoft.com/office/powerpoint/2010/main" val="2072744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527298"/>
            <a:ext cx="5946660" cy="5803404"/>
          </a:xfrm>
          <a:prstGeom prst="rect">
            <a:avLst/>
          </a:prstGeom>
        </p:spPr>
      </p:pic>
      <p:sp>
        <p:nvSpPr>
          <p:cNvPr id="7" name="Text Placeholder 5"/>
          <p:cNvSpPr>
            <a:spLocks noGrp="1"/>
          </p:cNvSpPr>
          <p:nvPr>
            <p:ph type="body" sz="half" idx="2"/>
          </p:nvPr>
        </p:nvSpPr>
        <p:spPr>
          <a:xfrm>
            <a:off x="323528" y="1435100"/>
            <a:ext cx="2232249" cy="5039384"/>
          </a:xfrm>
        </p:spPr>
        <p:txBody>
          <a:bodyPr>
            <a:normAutofit/>
          </a:bodyPr>
          <a:lstStyle/>
          <a:p>
            <a:r>
              <a:rPr lang="en-GB" sz="2000" dirty="0" smtClean="0"/>
              <a:t>Where the measurement vector intersects the simplex (its projection onto the simplex) is the composition, with the unit sum constraint enforced.</a:t>
            </a:r>
            <a:endParaRPr lang="en-GB" sz="2000" dirty="0"/>
          </a:p>
        </p:txBody>
      </p:sp>
      <p:sp>
        <p:nvSpPr>
          <p:cNvPr id="8" name="Title 3"/>
          <p:cNvSpPr>
            <a:spLocks noGrp="1"/>
          </p:cNvSpPr>
          <p:nvPr>
            <p:ph type="title"/>
          </p:nvPr>
        </p:nvSpPr>
        <p:spPr>
          <a:xfrm>
            <a:off x="323528" y="273049"/>
            <a:ext cx="2232249" cy="1248335"/>
          </a:xfrm>
        </p:spPr>
        <p:txBody>
          <a:bodyPr anchor="ctr">
            <a:normAutofit/>
          </a:bodyPr>
          <a:lstStyle/>
          <a:p>
            <a:pPr algn="ctr"/>
            <a:r>
              <a:rPr lang="en-GB" sz="2400" dirty="0" smtClean="0"/>
              <a:t>The simplex</a:t>
            </a:r>
            <a:endParaRPr lang="en-GB" sz="2400" dirty="0"/>
          </a:p>
        </p:txBody>
      </p:sp>
    </p:spTree>
    <p:extLst>
      <p:ext uri="{BB962C8B-B14F-4D97-AF65-F5344CB8AC3E}">
        <p14:creationId xmlns:p14="http://schemas.microsoft.com/office/powerpoint/2010/main" val="5109824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752"/>
            <a:ext cx="8229600" cy="1143000"/>
          </a:xfrm>
        </p:spPr>
        <p:txBody>
          <a:bodyPr/>
          <a:lstStyle/>
          <a:p>
            <a:r>
              <a:rPr lang="en-GB" dirty="0" smtClean="0"/>
              <a:t>The (1D) simplex:</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7704" y="1340768"/>
            <a:ext cx="5616624" cy="5426140"/>
          </a:xfrm>
          <a:prstGeom prst="rect">
            <a:avLst/>
          </a:prstGeom>
        </p:spPr>
      </p:pic>
    </p:spTree>
    <p:extLst>
      <p:ext uri="{BB962C8B-B14F-4D97-AF65-F5344CB8AC3E}">
        <p14:creationId xmlns:p14="http://schemas.microsoft.com/office/powerpoint/2010/main" val="1580060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248598" y="5616233"/>
            <a:ext cx="949457" cy="949562"/>
          </a:xfrm>
          <a:prstGeom prst="round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7543815" cy="6419101"/>
          </a:xfrm>
          <a:prstGeom prst="rect">
            <a:avLst/>
          </a:prstGeom>
        </p:spPr>
      </p:pic>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2240" y="5750900"/>
            <a:ext cx="702172" cy="680228"/>
          </a:xfrm>
          <a:prstGeom prst="rect">
            <a:avLst/>
          </a:prstGeom>
        </p:spPr>
      </p:pic>
    </p:spTree>
    <p:extLst>
      <p:ext uri="{BB962C8B-B14F-4D97-AF65-F5344CB8AC3E}">
        <p14:creationId xmlns:p14="http://schemas.microsoft.com/office/powerpoint/2010/main" val="29754391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7543815" cy="6419101"/>
          </a:xfrm>
          <a:prstGeom prst="rect">
            <a:avLst/>
          </a:prstGeom>
        </p:spPr>
      </p:pic>
    </p:spTree>
    <p:extLst>
      <p:ext uri="{BB962C8B-B14F-4D97-AF65-F5344CB8AC3E}">
        <p14:creationId xmlns:p14="http://schemas.microsoft.com/office/powerpoint/2010/main" val="3846044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16632"/>
            <a:ext cx="7543815" cy="6419101"/>
          </a:xfrm>
          <a:prstGeom prst="rect">
            <a:avLst/>
          </a:prstGeom>
        </p:spPr>
      </p:pic>
      <p:pic>
        <p:nvPicPr>
          <p:cNvPr id="3" name="Picture 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80" y="6051334"/>
            <a:ext cx="570514" cy="504684"/>
          </a:xfrm>
          <a:prstGeom prst="rect">
            <a:avLst/>
          </a:prstGeom>
        </p:spPr>
      </p:pic>
      <p:cxnSp>
        <p:nvCxnSpPr>
          <p:cNvPr id="5" name="Curved Connector 4"/>
          <p:cNvCxnSpPr/>
          <p:nvPr/>
        </p:nvCxnSpPr>
        <p:spPr>
          <a:xfrm rot="10800000">
            <a:off x="2915816" y="5013176"/>
            <a:ext cx="2304256" cy="1270215"/>
          </a:xfrm>
          <a:prstGeom prst="curvedConnector3">
            <a:avLst/>
          </a:prstGeom>
          <a:ln w="38100">
            <a:tailEnd type="arrow"/>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23755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5816" y="961890"/>
            <a:ext cx="5946660" cy="4934220"/>
          </a:xfrm>
          <a:prstGeom prst="rect">
            <a:avLst/>
          </a:prstGeom>
        </p:spPr>
      </p:pic>
      <p:sp>
        <p:nvSpPr>
          <p:cNvPr id="7" name="Title 3"/>
          <p:cNvSpPr txBox="1">
            <a:spLocks/>
          </p:cNvSpPr>
          <p:nvPr/>
        </p:nvSpPr>
        <p:spPr>
          <a:xfrm>
            <a:off x="323528" y="273049"/>
            <a:ext cx="2232249" cy="12483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GB" sz="2400" dirty="0" smtClean="0"/>
              <a:t>Ternary</a:t>
            </a:r>
          </a:p>
          <a:p>
            <a:pPr algn="ctr"/>
            <a:r>
              <a:rPr lang="en-GB" sz="2400" dirty="0" smtClean="0"/>
              <a:t>plots</a:t>
            </a:r>
            <a:endParaRPr lang="en-GB" sz="2400" dirty="0"/>
          </a:p>
        </p:txBody>
      </p:sp>
      <p:sp>
        <p:nvSpPr>
          <p:cNvPr id="8" name="Text Placeholder 5"/>
          <p:cNvSpPr>
            <a:spLocks noGrp="1"/>
          </p:cNvSpPr>
          <p:nvPr>
            <p:ph type="body" sz="half" idx="2"/>
          </p:nvPr>
        </p:nvSpPr>
        <p:spPr>
          <a:xfrm>
            <a:off x="323528" y="1435100"/>
            <a:ext cx="2232249" cy="5039384"/>
          </a:xfrm>
        </p:spPr>
        <p:txBody>
          <a:bodyPr>
            <a:normAutofit/>
          </a:bodyPr>
          <a:lstStyle/>
          <a:p>
            <a:pPr>
              <a:spcBef>
                <a:spcPts val="1200"/>
              </a:spcBef>
            </a:pPr>
            <a:r>
              <a:rPr lang="en-GB" sz="2000" dirty="0" smtClean="0"/>
              <a:t>Express relative proportions of three components in a 2D space—they are a simplex.  </a:t>
            </a:r>
          </a:p>
          <a:p>
            <a:pPr>
              <a:spcBef>
                <a:spcPts val="1200"/>
              </a:spcBef>
            </a:pPr>
            <a:r>
              <a:rPr lang="en-GB" sz="2000" dirty="0" smtClean="0"/>
              <a:t>Each vertex corresponds to a ‘pure’ end-member composition.</a:t>
            </a:r>
          </a:p>
          <a:p>
            <a:pPr>
              <a:spcBef>
                <a:spcPts val="1200"/>
              </a:spcBef>
            </a:pPr>
            <a:r>
              <a:rPr lang="en-GB" sz="2000" dirty="0" smtClean="0"/>
              <a:t>In the middle of the plot, the closer you are to a vertex, the greater the relative proportion of that component.</a:t>
            </a:r>
            <a:endParaRPr lang="en-GB" sz="2000" dirty="0"/>
          </a:p>
        </p:txBody>
      </p:sp>
      <p:pic>
        <p:nvPicPr>
          <p:cNvPr id="9" name="Picture 8"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376" y="2420888"/>
            <a:ext cx="570514" cy="504684"/>
          </a:xfrm>
          <a:prstGeom prst="rect">
            <a:avLst/>
          </a:prstGeom>
        </p:spPr>
      </p:pic>
    </p:spTree>
    <p:extLst>
      <p:ext uri="{BB962C8B-B14F-4D97-AF65-F5344CB8AC3E}">
        <p14:creationId xmlns:p14="http://schemas.microsoft.com/office/powerpoint/2010/main" val="856128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a:t>
            </a:r>
            <a:r>
              <a:rPr lang="en-GB" u="sng" dirty="0" smtClean="0"/>
              <a:t>domain</a:t>
            </a:r>
            <a:r>
              <a:rPr lang="en-GB" dirty="0" smtClean="0"/>
              <a:t>?</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40"/>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
        <p:nvSpPr>
          <p:cNvPr id="3" name="TextBox 2"/>
          <p:cNvSpPr txBox="1"/>
          <p:nvPr/>
        </p:nvSpPr>
        <p:spPr>
          <a:xfrm>
            <a:off x="2915816" y="3068960"/>
            <a:ext cx="2088232" cy="461665"/>
          </a:xfrm>
          <a:prstGeom prst="rect">
            <a:avLst/>
          </a:prstGeom>
          <a:solidFill>
            <a:schemeClr val="bg1"/>
          </a:solidFill>
          <a:ln>
            <a:solidFill>
              <a:schemeClr val="dk1">
                <a:shade val="95000"/>
                <a:satMod val="105000"/>
              </a:schemeClr>
            </a:solidFill>
          </a:ln>
          <a:effectLst>
            <a:outerShdw blurRad="50800" dist="38100" dir="2700000" algn="tl" rotWithShape="0">
              <a:prstClr val="black">
                <a:alpha val="40000"/>
              </a:prstClr>
            </a:outerShdw>
          </a:effectLst>
        </p:spPr>
        <p:txBody>
          <a:bodyPr wrap="square" rtlCol="0">
            <a:spAutoFit/>
          </a:bodyPr>
          <a:lstStyle/>
          <a:p>
            <a:r>
              <a:rPr lang="en-GB" sz="2400" dirty="0" smtClean="0"/>
              <a:t>Real numbers:</a:t>
            </a:r>
            <a:endParaRPr lang="en-GB" sz="2400" dirty="0"/>
          </a:p>
        </p:txBody>
      </p:sp>
    </p:spTree>
    <p:extLst>
      <p:ext uri="{BB962C8B-B14F-4D97-AF65-F5344CB8AC3E}">
        <p14:creationId xmlns:p14="http://schemas.microsoft.com/office/powerpoint/2010/main" val="31620033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4457" y="961890"/>
            <a:ext cx="5809377" cy="4934220"/>
          </a:xfrm>
          <a:prstGeom prst="rect">
            <a:avLst/>
          </a:prstGeom>
        </p:spPr>
      </p:pic>
      <p:sp>
        <p:nvSpPr>
          <p:cNvPr id="7" name="Text Placeholder 5"/>
          <p:cNvSpPr>
            <a:spLocks noGrp="1"/>
          </p:cNvSpPr>
          <p:nvPr>
            <p:ph type="body" sz="half" idx="2"/>
          </p:nvPr>
        </p:nvSpPr>
        <p:spPr>
          <a:xfrm>
            <a:off x="323528" y="1435100"/>
            <a:ext cx="2232249" cy="5039384"/>
          </a:xfrm>
        </p:spPr>
        <p:txBody>
          <a:bodyPr>
            <a:normAutofit/>
          </a:bodyPr>
          <a:lstStyle/>
          <a:p>
            <a:r>
              <a:rPr lang="en-GB" sz="2000" dirty="0" smtClean="0"/>
              <a:t>Ternary plots do not need to plot the whole of compositional data space—you can zoom in to better display data.</a:t>
            </a:r>
            <a:endParaRPr lang="en-GB" sz="2000" dirty="0"/>
          </a:p>
        </p:txBody>
      </p:sp>
      <p:sp>
        <p:nvSpPr>
          <p:cNvPr id="8" name="Title 3"/>
          <p:cNvSpPr txBox="1">
            <a:spLocks/>
          </p:cNvSpPr>
          <p:nvPr/>
        </p:nvSpPr>
        <p:spPr>
          <a:xfrm>
            <a:off x="323528" y="273049"/>
            <a:ext cx="2232249" cy="12483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GB" sz="2400" dirty="0" smtClean="0"/>
              <a:t>Ternary</a:t>
            </a:r>
          </a:p>
          <a:p>
            <a:pPr algn="ctr"/>
            <a:r>
              <a:rPr lang="en-GB" sz="2400" dirty="0" smtClean="0"/>
              <a:t>plots</a:t>
            </a:r>
            <a:endParaRPr lang="en-GB" sz="2400" dirty="0"/>
          </a:p>
        </p:txBody>
      </p:sp>
    </p:spTree>
    <p:extLst>
      <p:ext uri="{BB962C8B-B14F-4D97-AF65-F5344CB8AC3E}">
        <p14:creationId xmlns:p14="http://schemas.microsoft.com/office/powerpoint/2010/main" val="1070849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737919"/>
            <a:ext cx="6458055" cy="5382162"/>
          </a:xfrm>
          <a:prstGeom prst="rect">
            <a:avLst/>
          </a:prstGeom>
        </p:spPr>
      </p:pic>
      <p:sp>
        <p:nvSpPr>
          <p:cNvPr id="7" name="Text Placeholder 5"/>
          <p:cNvSpPr>
            <a:spLocks noGrp="1"/>
          </p:cNvSpPr>
          <p:nvPr>
            <p:ph type="body" sz="half" idx="2"/>
          </p:nvPr>
        </p:nvSpPr>
        <p:spPr>
          <a:xfrm>
            <a:off x="323528" y="1435100"/>
            <a:ext cx="2232249" cy="5039384"/>
          </a:xfrm>
        </p:spPr>
        <p:txBody>
          <a:bodyPr>
            <a:normAutofit/>
          </a:bodyPr>
          <a:lstStyle/>
          <a:p>
            <a:r>
              <a:rPr lang="en-GB" sz="2000" dirty="0" smtClean="0"/>
              <a:t>To visualize more than three components and stay on a (2D) page or screen, you can link multiple ternary plots together along their edges.</a:t>
            </a:r>
            <a:endParaRPr lang="en-GB" sz="2000" dirty="0"/>
          </a:p>
        </p:txBody>
      </p:sp>
      <p:sp>
        <p:nvSpPr>
          <p:cNvPr id="8" name="Title 3"/>
          <p:cNvSpPr txBox="1">
            <a:spLocks/>
          </p:cNvSpPr>
          <p:nvPr/>
        </p:nvSpPr>
        <p:spPr>
          <a:xfrm>
            <a:off x="323528" y="273049"/>
            <a:ext cx="2232249" cy="124833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000" b="1" kern="1200">
                <a:solidFill>
                  <a:schemeClr val="tx1"/>
                </a:solidFill>
                <a:latin typeface="+mj-lt"/>
                <a:ea typeface="+mj-ea"/>
                <a:cs typeface="+mj-cs"/>
              </a:defRPr>
            </a:lvl1pPr>
          </a:lstStyle>
          <a:p>
            <a:pPr algn="ctr"/>
            <a:r>
              <a:rPr lang="en-GB" sz="2400" dirty="0" smtClean="0"/>
              <a:t>(Quad-) Ternary</a:t>
            </a:r>
          </a:p>
          <a:p>
            <a:pPr algn="ctr"/>
            <a:r>
              <a:rPr lang="en-GB" sz="2400" dirty="0" smtClean="0"/>
              <a:t>Plots(?)</a:t>
            </a:r>
            <a:endParaRPr lang="en-GB" sz="2400" dirty="0"/>
          </a:p>
        </p:txBody>
      </p:sp>
    </p:spTree>
    <p:extLst>
      <p:ext uri="{BB962C8B-B14F-4D97-AF65-F5344CB8AC3E}">
        <p14:creationId xmlns:p14="http://schemas.microsoft.com/office/powerpoint/2010/main" val="5883255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Compositional data presents unique problems.</a:t>
            </a:r>
            <a:endParaRPr lang="en-GB" dirty="0"/>
          </a:p>
        </p:txBody>
      </p:sp>
      <p:sp>
        <p:nvSpPr>
          <p:cNvPr id="6" name="Content Placeholder 5"/>
          <p:cNvSpPr>
            <a:spLocks noGrp="1"/>
          </p:cNvSpPr>
          <p:nvPr>
            <p:ph idx="1"/>
          </p:nvPr>
        </p:nvSpPr>
        <p:spPr/>
        <p:txBody>
          <a:bodyPr/>
          <a:lstStyle/>
          <a:p>
            <a:r>
              <a:rPr lang="en-GB" dirty="0" smtClean="0"/>
              <a:t>Because we recognize the compositional nature of our geochemical and geological datasets, we usually perform some kind of normalization when reporting data and performing statistical analysis.</a:t>
            </a:r>
          </a:p>
          <a:p>
            <a:pPr lvl="1"/>
            <a:r>
              <a:rPr lang="en-GB" dirty="0" smtClean="0">
                <a:solidFill>
                  <a:schemeClr val="bg1"/>
                </a:solidFill>
              </a:rPr>
              <a:t>Weight % oxides, isotope ratios, deviations from a standard expressed in </a:t>
            </a:r>
            <a:r>
              <a:rPr lang="el-GR" dirty="0" smtClean="0">
                <a:solidFill>
                  <a:schemeClr val="bg1"/>
                </a:solidFill>
              </a:rPr>
              <a:t>δ</a:t>
            </a:r>
            <a:r>
              <a:rPr lang="en-GB" dirty="0" smtClean="0">
                <a:solidFill>
                  <a:schemeClr val="bg1"/>
                </a:solidFill>
              </a:rPr>
              <a:t> or </a:t>
            </a:r>
            <a:r>
              <a:rPr lang="el-GR" dirty="0" smtClean="0">
                <a:solidFill>
                  <a:schemeClr val="bg1"/>
                </a:solidFill>
              </a:rPr>
              <a:t>ε</a:t>
            </a:r>
            <a:r>
              <a:rPr lang="en-GB" dirty="0" smtClean="0">
                <a:solidFill>
                  <a:schemeClr val="bg1"/>
                </a:solidFill>
              </a:rPr>
              <a:t> notation</a:t>
            </a:r>
            <a:endParaRPr lang="en-GB" dirty="0">
              <a:solidFill>
                <a:schemeClr val="bg1"/>
              </a:solidFill>
            </a:endParaRPr>
          </a:p>
        </p:txBody>
      </p:sp>
    </p:spTree>
    <p:extLst>
      <p:ext uri="{BB962C8B-B14F-4D97-AF65-F5344CB8AC3E}">
        <p14:creationId xmlns:p14="http://schemas.microsoft.com/office/powerpoint/2010/main" val="34031364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GB" dirty="0" smtClean="0"/>
              <a:t>Compositional data presents unique problems.</a:t>
            </a:r>
            <a:endParaRPr lang="en-GB" dirty="0"/>
          </a:p>
        </p:txBody>
      </p:sp>
      <p:sp>
        <p:nvSpPr>
          <p:cNvPr id="6" name="Content Placeholder 5"/>
          <p:cNvSpPr>
            <a:spLocks noGrp="1"/>
          </p:cNvSpPr>
          <p:nvPr>
            <p:ph idx="1"/>
          </p:nvPr>
        </p:nvSpPr>
        <p:spPr/>
        <p:txBody>
          <a:bodyPr/>
          <a:lstStyle/>
          <a:p>
            <a:r>
              <a:rPr lang="en-GB" dirty="0" smtClean="0"/>
              <a:t>Because we recognize the compositional nature of our geochemical and geological datasets, we usually perform some kind of normalization when reporting data and performing statistical analysis.</a:t>
            </a:r>
          </a:p>
          <a:p>
            <a:pPr lvl="1"/>
            <a:r>
              <a:rPr lang="en-GB" dirty="0" smtClean="0"/>
              <a:t>Weight % oxides, isotope ratios, deviations from a standard expressed in </a:t>
            </a:r>
            <a:r>
              <a:rPr lang="el-GR" dirty="0" smtClean="0"/>
              <a:t>δ</a:t>
            </a:r>
            <a:r>
              <a:rPr lang="en-GB" dirty="0" smtClean="0"/>
              <a:t> or </a:t>
            </a:r>
            <a:r>
              <a:rPr lang="el-GR" dirty="0" smtClean="0"/>
              <a:t>ε</a:t>
            </a:r>
            <a:r>
              <a:rPr lang="en-GB" dirty="0" smtClean="0"/>
              <a:t> notation</a:t>
            </a:r>
            <a:endParaRPr lang="en-GB" dirty="0"/>
          </a:p>
        </p:txBody>
      </p:sp>
    </p:spTree>
    <p:extLst>
      <p:ext uri="{BB962C8B-B14F-4D97-AF65-F5344CB8AC3E}">
        <p14:creationId xmlns:p14="http://schemas.microsoft.com/office/powerpoint/2010/main" val="31719922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However, all of these approaches have drawbacks when you go to evaluate a mean and standard deviation/error/covariance matrix.</a:t>
            </a:r>
            <a:endParaRPr lang="en-GB" dirty="0"/>
          </a:p>
        </p:txBody>
      </p:sp>
      <p:sp>
        <p:nvSpPr>
          <p:cNvPr id="4" name="Title 4"/>
          <p:cNvSpPr>
            <a:spLocks noGrp="1"/>
          </p:cNvSpPr>
          <p:nvPr>
            <p:ph type="title"/>
          </p:nvPr>
        </p:nvSpPr>
        <p:spPr/>
        <p:txBody>
          <a:bodyPr>
            <a:normAutofit fontScale="90000"/>
          </a:bodyPr>
          <a:lstStyle/>
          <a:p>
            <a:r>
              <a:rPr lang="en-GB" dirty="0" smtClean="0"/>
              <a:t>Compositional data presents unique problems.</a:t>
            </a:r>
            <a:endParaRPr lang="en-GB" dirty="0"/>
          </a:p>
        </p:txBody>
      </p:sp>
    </p:spTree>
    <p:extLst>
      <p:ext uri="{BB962C8B-B14F-4D97-AF65-F5344CB8AC3E}">
        <p14:creationId xmlns:p14="http://schemas.microsoft.com/office/powerpoint/2010/main" val="16145213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test data: isotope ratios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60050258"/>
              </p:ext>
            </p:extLst>
          </p:nvPr>
        </p:nvGraphicFramePr>
        <p:xfrm>
          <a:off x="2" y="1628791"/>
          <a:ext cx="9036492" cy="4400550"/>
        </p:xfrm>
        <a:graphic>
          <a:graphicData uri="http://schemas.openxmlformats.org/drawingml/2006/table">
            <a:tbl>
              <a:tblPr>
                <a:tableStyleId>{5C22544A-7EE6-4342-B048-85BDC9FD1C3A}</a:tableStyleId>
              </a:tblPr>
              <a:tblGrid>
                <a:gridCol w="1111044"/>
                <a:gridCol w="1111044"/>
                <a:gridCol w="1111044"/>
                <a:gridCol w="1244369"/>
                <a:gridCol w="1111044"/>
                <a:gridCol w="1244369"/>
                <a:gridCol w="1051789"/>
                <a:gridCol w="1051789"/>
              </a:tblGrid>
              <a:tr h="288033">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B/C</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2.2237</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0.5729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0.9026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1.7456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0.6347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4.4136</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1.0627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1.2909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0.9410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0.8232</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6.2357</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1.8615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3.3282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0.5372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0.5593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8.5963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3.1077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1.4668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0.3218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2.1187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1.2664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2.5564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0.7896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0.4954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1.0218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2.9753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0.9786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0.3434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1.2819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0.2643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0.7801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4.8507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3.8302</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1.2096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0.2611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3.1664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1.5140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1.1733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0.6605</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1.2903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0.8964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1.5850</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1.1156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0.5656</a:t>
                      </a:r>
                      <a:endParaRPr lang="en-GB" sz="2000" b="0" i="0" u="none" strike="noStrike">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868857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test data: isotope ratios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755520418"/>
              </p:ext>
            </p:extLst>
          </p:nvPr>
        </p:nvGraphicFramePr>
        <p:xfrm>
          <a:off x="2" y="1628791"/>
          <a:ext cx="9036492" cy="4400550"/>
        </p:xfrm>
        <a:graphic>
          <a:graphicData uri="http://schemas.openxmlformats.org/drawingml/2006/table">
            <a:tbl>
              <a:tblPr>
                <a:tableStyleId>{5C22544A-7EE6-4342-B048-85BDC9FD1C3A}</a:tableStyleId>
              </a:tblPr>
              <a:tblGrid>
                <a:gridCol w="1111044"/>
                <a:gridCol w="1111044"/>
                <a:gridCol w="1111044"/>
                <a:gridCol w="1244369"/>
                <a:gridCol w="1111044"/>
                <a:gridCol w="1244369"/>
                <a:gridCol w="1051789"/>
                <a:gridCol w="1051789"/>
              </a:tblGrid>
              <a:tr h="288033">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B/C</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2.2237</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0.5729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0.9026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1.7456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0.6347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4.4136</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1.0627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1.2909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0.9410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0.8232</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6.2357</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1.8615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3.3282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0.5372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0.5593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8.5963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3.1077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1.4668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0.3218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2.1187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1.2664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2.5564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0.7896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0.4954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1.0218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2.9753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0.9786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0.3434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1.2819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0.2643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0.7801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4.8507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3.8302</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1.2096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0.2611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3.1664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1.5140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1.1733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0.6605</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1.2903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0.8964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1.5850</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1.1156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0.5656</a:t>
                      </a:r>
                      <a:endParaRPr lang="en-GB" sz="2000" b="0" i="0" u="none" strike="noStrike">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smtClean="0">
                          <a:effectLst/>
                        </a:rPr>
                        <a:t>mean:</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smtClean="0">
                          <a:effectLst/>
                        </a:rPr>
                        <a:t>1.6416</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smtClean="0">
                          <a:effectLst/>
                        </a:rPr>
                        <a:t>1.6752</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smtClean="0">
                          <a:effectLst/>
                        </a:rPr>
                        <a:t>0.8131</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smtClean="0">
                          <a:effectLst/>
                        </a:rPr>
                        <a:t>1.4848</a:t>
                      </a:r>
                      <a:endParaRPr lang="en-GB" sz="2000" b="1"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700027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test data: isotope ratios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972845571"/>
              </p:ext>
            </p:extLst>
          </p:nvPr>
        </p:nvGraphicFramePr>
        <p:xfrm>
          <a:off x="2" y="1628791"/>
          <a:ext cx="9036492" cy="4400550"/>
        </p:xfrm>
        <a:graphic>
          <a:graphicData uri="http://schemas.openxmlformats.org/drawingml/2006/table">
            <a:tbl>
              <a:tblPr>
                <a:tableStyleId>{5C22544A-7EE6-4342-B048-85BDC9FD1C3A}</a:tableStyleId>
              </a:tblPr>
              <a:tblGrid>
                <a:gridCol w="1111044"/>
                <a:gridCol w="1111044"/>
                <a:gridCol w="1111044"/>
                <a:gridCol w="1244369"/>
                <a:gridCol w="1111044"/>
                <a:gridCol w="1244369"/>
                <a:gridCol w="1051789"/>
                <a:gridCol w="1051789"/>
              </a:tblGrid>
              <a:tr h="288033">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B/C</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2.2237</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0.5729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0.9026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1.7456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0.6347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4.4136</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1.0627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1.2909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0.9410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0.8232</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6.2357</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1.8615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3.3282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0.5372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0.5593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8.5963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3.1077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1.4668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0.3218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2.1187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1.2664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2.5564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0.7896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0.4954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1.0218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2.9753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0.9786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0.3434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1.2819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0.2643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0.7801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4.8507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3.8302</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1.2096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0.2611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3.1664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1.5140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1.1733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0.6605</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1.2903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0.8964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1.5850</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1.1156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0.5656</a:t>
                      </a:r>
                      <a:endParaRPr lang="en-GB" sz="2000" b="0" i="0" u="none" strike="noStrike">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mean:</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1.6416</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1.6752</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0.8131</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1.4848</a:t>
                      </a:r>
                      <a:endParaRPr lang="en-GB" sz="2000" b="1"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dirty="0" smtClean="0">
                          <a:effectLst/>
                        </a:rPr>
                        <a:t>1/(B/A):</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1.2299</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700027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Simple test data: isotope ratios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125710505"/>
              </p:ext>
            </p:extLst>
          </p:nvPr>
        </p:nvGraphicFramePr>
        <p:xfrm>
          <a:off x="2" y="1628791"/>
          <a:ext cx="9036492" cy="4400550"/>
        </p:xfrm>
        <a:graphic>
          <a:graphicData uri="http://schemas.openxmlformats.org/drawingml/2006/table">
            <a:tbl>
              <a:tblPr>
                <a:tableStyleId>{5C22544A-7EE6-4342-B048-85BDC9FD1C3A}</a:tableStyleId>
              </a:tblPr>
              <a:tblGrid>
                <a:gridCol w="1111044"/>
                <a:gridCol w="1111044"/>
                <a:gridCol w="1111044"/>
                <a:gridCol w="1244369"/>
                <a:gridCol w="1111044"/>
                <a:gridCol w="1244369"/>
                <a:gridCol w="1051789"/>
                <a:gridCol w="1051789"/>
              </a:tblGrid>
              <a:tr h="288033">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B/C</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2.2237</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0.5729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0.9026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1.7456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0.6347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4.4136</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1.0627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1.2909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0.9410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0.8232</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6.2357</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1.8615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3.3282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0.5372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0.5593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8.5963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3.1077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1.4668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0.3218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2.1187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1.2664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2.5564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0.7896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0.4954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1.0218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2.9753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0.9786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0.3434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1.2819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0.2643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0.7801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4.8507</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3.8302</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1.2096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0.2611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3.1664</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1.5140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1.1733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0.6605</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1.2903</a:t>
                      </a:r>
                      <a:endParaRPr lang="en-GB" sz="2000" b="0" i="0" u="none" strike="noStrike">
                        <a:solidFill>
                          <a:srgbClr val="000000"/>
                        </a:solidFill>
                        <a:effectLst/>
                        <a:latin typeface="Calibri"/>
                      </a:endParaRPr>
                    </a:p>
                  </a:txBody>
                  <a:tcPr marL="9525" marR="9525" marT="9525" marB="0" anchor="b"/>
                </a:tc>
              </a:tr>
              <a:tr h="288033">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0.8964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1.5850</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1.1156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0.5656</a:t>
                      </a:r>
                      <a:endParaRPr lang="en-GB" sz="2000" b="0" i="0" u="none" strike="noStrike">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mean:</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1.6416</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1.6752</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0.8131</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1.4848</a:t>
                      </a:r>
                      <a:endParaRPr lang="en-GB" sz="2000" b="1"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dirty="0" smtClean="0">
                          <a:effectLst/>
                        </a:rPr>
                        <a:t>1/(B/A):</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1.2299</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r h="288033">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dirty="0" smtClean="0">
                          <a:effectLst/>
                        </a:rPr>
                        <a:t>(B/A)/(C/A)</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smtClean="0">
                          <a:effectLst/>
                        </a:rPr>
                        <a:t>0.9799</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526875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Simple test data: log-ratios: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4021661313"/>
              </p:ext>
            </p:extLst>
          </p:nvPr>
        </p:nvGraphicFramePr>
        <p:xfrm>
          <a:off x="2" y="836712"/>
          <a:ext cx="9036494" cy="5904662"/>
        </p:xfrm>
        <a:graphic>
          <a:graphicData uri="http://schemas.openxmlformats.org/drawingml/2006/table">
            <a:tbl>
              <a:tblPr>
                <a:tableStyleId>{5C22544A-7EE6-4342-B048-85BDC9FD1C3A}</a:tableStyleId>
              </a:tblPr>
              <a:tblGrid>
                <a:gridCol w="1096662"/>
                <a:gridCol w="1096662"/>
                <a:gridCol w="1096662"/>
                <a:gridCol w="1345238"/>
                <a:gridCol w="1096662"/>
                <a:gridCol w="1228262"/>
                <a:gridCol w="1038173"/>
                <a:gridCol w="1038173"/>
              </a:tblGrid>
              <a:tr h="328590">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log(B/C)</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2.2237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-0.1025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-0.4546</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4.4136</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-0.1945</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6.2357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1.2024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-0.5810</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8.5963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0.3831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0.7508</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0.9386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-0.7024</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-1.0687</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-1.3308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1.5791</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1.3429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-1.3429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1.1526</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0.4148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0.1599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-0.4148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0.2549</a:t>
                      </a:r>
                      <a:endParaRPr lang="en-GB" sz="2000" b="0" i="0" u="none" strike="noStrike">
                        <a:solidFill>
                          <a:srgbClr val="000000"/>
                        </a:solidFill>
                        <a:effectLst/>
                        <a:latin typeface="Calibri"/>
                      </a:endParaRPr>
                    </a:p>
                  </a:txBody>
                  <a:tcPr marL="9525" marR="9525" marT="9525" marB="0" anchor="b"/>
                </a:tc>
              </a:tr>
              <a:tr h="328590">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-0.1094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0.4606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0.1094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-0.5699</a:t>
                      </a:r>
                      <a:endParaRPr lang="en-GB" sz="2000" b="0" i="0" u="none" strike="noStrike">
                        <a:solidFill>
                          <a:srgbClr val="000000"/>
                        </a:solidFill>
                        <a:effectLst/>
                        <a:latin typeface="Calibri"/>
                      </a:endParaRPr>
                    </a:p>
                  </a:txBody>
                  <a:tcPr marL="9525" marR="9525" marT="9525" marB="0" anchor="b"/>
                </a:tc>
              </a:tr>
              <a:tr h="647222">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ctr"/>
                </a:tc>
                <a:tc>
                  <a:txBody>
                    <a:bodyPr/>
                    <a:lstStyle/>
                    <a:p>
                      <a:pPr algn="r" fontAlgn="b"/>
                      <a:endParaRPr lang="en-GB" sz="2000" b="1" i="0" u="none" strike="noStrike" dirty="0">
                        <a:solidFill>
                          <a:srgbClr val="000000"/>
                        </a:solidFill>
                        <a:effectLst/>
                        <a:latin typeface="Calibri"/>
                      </a:endParaRPr>
                    </a:p>
                  </a:txBody>
                  <a:tcPr marL="9525" marR="9525" marT="9525" marB="0" anchor="ctr"/>
                </a:tc>
                <a:tc>
                  <a:txBody>
                    <a:bodyPr/>
                    <a:lstStyle/>
                    <a:p>
                      <a:pPr algn="r" fontAlgn="b"/>
                      <a:endParaRPr lang="en-GB" sz="2000" b="1" i="0" u="none" strike="noStrike" dirty="0">
                        <a:solidFill>
                          <a:srgbClr val="000000"/>
                        </a:solidFill>
                        <a:effectLst/>
                        <a:latin typeface="Calibri"/>
                      </a:endParaRPr>
                    </a:p>
                  </a:txBody>
                  <a:tcPr marL="9525" marR="9525" marT="9525" marB="0" anchor="ctr"/>
                </a:tc>
                <a:tc>
                  <a:txBody>
                    <a:bodyPr/>
                    <a:lstStyle/>
                    <a:p>
                      <a:pPr algn="r" fontAlgn="b"/>
                      <a:endParaRPr lang="en-GB" sz="2000" b="1" i="0" u="none" strike="noStrike" dirty="0">
                        <a:solidFill>
                          <a:srgbClr val="000000"/>
                        </a:solidFill>
                        <a:effectLst/>
                        <a:latin typeface="Calibri"/>
                      </a:endParaRPr>
                    </a:p>
                  </a:txBody>
                  <a:tcPr marL="9525" marR="9525" marT="9525" marB="0" anchor="ctr"/>
                </a:tc>
              </a:tr>
              <a:tr h="328590">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r>
              <a:tr h="328590">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28590">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r>
              <a:tr h="328590">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28590">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51059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domain?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40"/>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Tree>
    <p:extLst>
      <p:ext uri="{BB962C8B-B14F-4D97-AF65-F5344CB8AC3E}">
        <p14:creationId xmlns:p14="http://schemas.microsoft.com/office/powerpoint/2010/main" val="32261643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Simple test data: log-ratios: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078637017"/>
              </p:ext>
            </p:extLst>
          </p:nvPr>
        </p:nvGraphicFramePr>
        <p:xfrm>
          <a:off x="2" y="836712"/>
          <a:ext cx="9036494" cy="5949702"/>
        </p:xfrm>
        <a:graphic>
          <a:graphicData uri="http://schemas.openxmlformats.org/drawingml/2006/table">
            <a:tbl>
              <a:tblPr>
                <a:tableStyleId>{5C22544A-7EE6-4342-B048-85BDC9FD1C3A}</a:tableStyleId>
              </a:tblPr>
              <a:tblGrid>
                <a:gridCol w="1096662"/>
                <a:gridCol w="1096662"/>
                <a:gridCol w="1096662"/>
                <a:gridCol w="1345238"/>
                <a:gridCol w="1096662"/>
                <a:gridCol w="1228262"/>
                <a:gridCol w="1038173"/>
                <a:gridCol w="1038173"/>
              </a:tblGrid>
              <a:tr h="330681">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log(B/C)</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2.2237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-0.1025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-0.4546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4.4136</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-0.1945</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6.2357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1.2024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-0.5810</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8.5963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0.3831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0.7508</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0.9386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-0.7024</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-1.0687</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-1.3308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1.5791</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1.3429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-1.3429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1.1526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0.4148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0.1599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-0.4148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0.2549</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-0.1094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0.4606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0.1094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-0.5699</a:t>
                      </a:r>
                      <a:endParaRPr lang="en-GB" sz="2000" b="0"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r>
                        <a:rPr lang="en-GB" sz="2000" u="none" strike="noStrike" smtClean="0">
                          <a:effectLst/>
                        </a:rPr>
                        <a:t>mean log-ratio</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smtClean="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smtClean="0">
                          <a:effectLst/>
                        </a:rPr>
                        <a:t>0.3247</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smtClean="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smtClean="0">
                          <a:effectLst/>
                        </a:rPr>
                        <a:t>0.0166</a:t>
                      </a:r>
                      <a:endParaRPr lang="en-GB" sz="2000" b="1" i="0" u="none" strike="noStrike" dirty="0">
                        <a:solidFill>
                          <a:srgbClr val="000000"/>
                        </a:solidFill>
                        <a:effectLst/>
                        <a:latin typeface="Calibri"/>
                      </a:endParaRPr>
                    </a:p>
                  </a:txBody>
                  <a:tcPr marL="9525" marR="9525" marT="9525" marB="0" anchor="ctr"/>
                </a:tc>
              </a:tr>
              <a:tr h="370362">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4375359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Simple test data: log-ratios: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931617120"/>
              </p:ext>
            </p:extLst>
          </p:nvPr>
        </p:nvGraphicFramePr>
        <p:xfrm>
          <a:off x="2" y="836712"/>
          <a:ext cx="9036494" cy="5949702"/>
        </p:xfrm>
        <a:graphic>
          <a:graphicData uri="http://schemas.openxmlformats.org/drawingml/2006/table">
            <a:tbl>
              <a:tblPr>
                <a:tableStyleId>{5C22544A-7EE6-4342-B048-85BDC9FD1C3A}</a:tableStyleId>
              </a:tblPr>
              <a:tblGrid>
                <a:gridCol w="1096662"/>
                <a:gridCol w="1096662"/>
                <a:gridCol w="1096662"/>
                <a:gridCol w="1345238"/>
                <a:gridCol w="1096662"/>
                <a:gridCol w="1228262"/>
                <a:gridCol w="1038173"/>
                <a:gridCol w="1038173"/>
              </a:tblGrid>
              <a:tr h="330681">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log(B/C)</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2.2237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-0.1025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-0.4546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4.4136</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-0.1945</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6.2357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1.2024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-0.5810</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8.5963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0.3831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0.7508</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0.9386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-0.7024</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-1.0687</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-1.3308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1.5791</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1.3429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-1.3429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1.1526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0.4148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0.1599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-0.4148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0.2549</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-0.1094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0.4606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0.1094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-0.5699</a:t>
                      </a:r>
                      <a:endParaRPr lang="en-GB" sz="2000" b="0"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r>
                        <a:rPr lang="en-GB" sz="2000" u="none" strike="noStrike" dirty="0">
                          <a:effectLst/>
                        </a:rPr>
                        <a:t>mean log-ratio</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0.3247</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0.0166</a:t>
                      </a:r>
                      <a:endParaRPr lang="en-GB" sz="2000" b="1" i="0" u="none" strike="noStrike" dirty="0">
                        <a:solidFill>
                          <a:srgbClr val="000000"/>
                        </a:solidFill>
                        <a:effectLst/>
                        <a:latin typeface="Calibri"/>
                      </a:endParaRPr>
                    </a:p>
                  </a:txBody>
                  <a:tcPr marL="9525" marR="9525" marT="9525" marB="0" anchor="ctr"/>
                </a:tc>
              </a:tr>
              <a:tr h="370362">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mean(B/A)</a:t>
                      </a:r>
                      <a:r>
                        <a:rPr lang="en-GB" sz="2000" u="none" strike="noStrike" baseline="30000">
                          <a:effectLst/>
                        </a:rPr>
                        <a:t>-1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(B/A)/(C/A)</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0.0166</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437535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Simple test data: log-ratios: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3609220188"/>
              </p:ext>
            </p:extLst>
          </p:nvPr>
        </p:nvGraphicFramePr>
        <p:xfrm>
          <a:off x="2" y="836712"/>
          <a:ext cx="9036494" cy="5949702"/>
        </p:xfrm>
        <a:graphic>
          <a:graphicData uri="http://schemas.openxmlformats.org/drawingml/2006/table">
            <a:tbl>
              <a:tblPr>
                <a:tableStyleId>{5C22544A-7EE6-4342-B048-85BDC9FD1C3A}</a:tableStyleId>
              </a:tblPr>
              <a:tblGrid>
                <a:gridCol w="1096662"/>
                <a:gridCol w="1096662"/>
                <a:gridCol w="1096662"/>
                <a:gridCol w="1345238"/>
                <a:gridCol w="1096662"/>
                <a:gridCol w="1228262"/>
                <a:gridCol w="1038173"/>
                <a:gridCol w="1038173"/>
              </a:tblGrid>
              <a:tr h="330681">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log(B/C)</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2.2237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-0.1025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-0.4546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4.4136</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-0.1945</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6.2357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1.2024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-0.5810</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8.5963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0.3831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0.7508</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0.9386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-0.7024</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-1.0687</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-1.3308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1.5791</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1.3429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-1.3429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1.1526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0.4148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0.1599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-0.4148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0.2549</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-0.1094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0.4606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0.1094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-0.5699</a:t>
                      </a:r>
                      <a:endParaRPr lang="en-GB" sz="2000" b="0"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r>
                        <a:rPr lang="en-GB" sz="2000" u="none" strike="noStrike" dirty="0">
                          <a:effectLst/>
                        </a:rPr>
                        <a:t>mean log-ratio</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0.3247</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0.0166</a:t>
                      </a:r>
                      <a:endParaRPr lang="en-GB" sz="2000" b="1" i="0" u="none" strike="noStrike" dirty="0">
                        <a:solidFill>
                          <a:srgbClr val="000000"/>
                        </a:solidFill>
                        <a:effectLst/>
                        <a:latin typeface="Calibri"/>
                      </a:endParaRPr>
                    </a:p>
                  </a:txBody>
                  <a:tcPr marL="9525" marR="9525" marT="9525" marB="0" anchor="ctr"/>
                </a:tc>
              </a:tr>
              <a:tr h="370362">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mean(B/A)</a:t>
                      </a:r>
                      <a:r>
                        <a:rPr lang="en-GB" sz="2000" u="none" strike="noStrike" baseline="30000">
                          <a:effectLst/>
                        </a:rPr>
                        <a:t>-1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(B/A)/(C/A)</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0.0166</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mean ratio:</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a:effectLst/>
                        </a:rPr>
                        <a:t>1.4069</a:t>
                      </a:r>
                      <a:endParaRPr lang="en-GB" sz="2000" b="1"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1.3837</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a:effectLst/>
                        </a:rPr>
                        <a:t>0.7108</a:t>
                      </a:r>
                      <a:endParaRPr lang="en-GB" sz="2000" b="1"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1.0168</a:t>
                      </a:r>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4375359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smtClean="0"/>
              <a:t>Simple test data: log-ratios: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658895192"/>
              </p:ext>
            </p:extLst>
          </p:nvPr>
        </p:nvGraphicFramePr>
        <p:xfrm>
          <a:off x="2" y="836712"/>
          <a:ext cx="9036494" cy="5949702"/>
        </p:xfrm>
        <a:graphic>
          <a:graphicData uri="http://schemas.openxmlformats.org/drawingml/2006/table">
            <a:tbl>
              <a:tblPr>
                <a:tableStyleId>{5C22544A-7EE6-4342-B048-85BDC9FD1C3A}</a:tableStyleId>
              </a:tblPr>
              <a:tblGrid>
                <a:gridCol w="1096662"/>
                <a:gridCol w="1096662"/>
                <a:gridCol w="1096662"/>
                <a:gridCol w="1345238"/>
                <a:gridCol w="1096662"/>
                <a:gridCol w="1228262"/>
                <a:gridCol w="1038173"/>
                <a:gridCol w="1038173"/>
              </a:tblGrid>
              <a:tr h="330681">
                <a:tc>
                  <a:txBody>
                    <a:bodyPr/>
                    <a:lstStyle/>
                    <a:p>
                      <a:pPr algn="ctr" fontAlgn="b"/>
                      <a:r>
                        <a:rPr lang="en-GB" sz="2000" u="none" strike="noStrike" dirty="0">
                          <a:effectLst/>
                        </a:rPr>
                        <a:t>A</a:t>
                      </a:r>
                      <a:endParaRPr lang="en-GB" sz="2000" b="0" i="0" u="none" strike="noStrike" dirty="0">
                        <a:solidFill>
                          <a:srgbClr val="000000"/>
                        </a:solidFill>
                        <a:effectLst/>
                        <a:latin typeface="Calibri"/>
                      </a:endParaRPr>
                    </a:p>
                  </a:txBody>
                  <a:tcPr marL="9525" marR="9525" marT="9525" marB="0" anchor="b"/>
                </a:tc>
                <a:tc>
                  <a:txBody>
                    <a:bodyPr/>
                    <a:lstStyle/>
                    <a:p>
                      <a:pPr algn="ctr" fontAlgn="b"/>
                      <a:r>
                        <a:rPr lang="en-GB" sz="2000" u="none" strike="noStrike">
                          <a:effectLst/>
                        </a:rPr>
                        <a:t>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C</a:t>
                      </a:r>
                      <a:endParaRPr lang="en-GB" sz="2000" b="0" i="0" u="none" strike="noStrike">
                        <a:solidFill>
                          <a:srgbClr val="000000"/>
                        </a:solidFill>
                        <a:effectLst/>
                        <a:latin typeface="Calibri"/>
                      </a:endParaRPr>
                    </a:p>
                  </a:txBody>
                  <a:tcPr marL="9525" marR="9525" marT="9525" marB="0" anchor="b"/>
                </a:tc>
                <a:tc>
                  <a:txBody>
                    <a:bodyPr/>
                    <a:lstStyle/>
                    <a:p>
                      <a:pPr algn="ctr" fontAlgn="b"/>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log(C/A)</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log(A/B)</a:t>
                      </a:r>
                      <a:endParaRPr lang="en-GB" sz="2000" b="0" i="0" u="none" strike="noStrike">
                        <a:solidFill>
                          <a:srgbClr val="000000"/>
                        </a:solidFill>
                        <a:effectLst/>
                        <a:latin typeface="Calibri"/>
                      </a:endParaRPr>
                    </a:p>
                  </a:txBody>
                  <a:tcPr marL="9525" marR="9525" marT="9525" marB="0" anchor="b"/>
                </a:tc>
                <a:tc>
                  <a:txBody>
                    <a:bodyPr/>
                    <a:lstStyle/>
                    <a:p>
                      <a:pPr algn="ctr" fontAlgn="b"/>
                      <a:r>
                        <a:rPr lang="en-GB" sz="2000" u="none" strike="noStrike">
                          <a:effectLst/>
                        </a:rPr>
                        <a:t>log(B/C)</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dirty="0">
                          <a:effectLst/>
                        </a:rPr>
                        <a:t>3.8816</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2.2237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3.5034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-0.1025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0.5571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-0.4546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3.4189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3.6334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4.4136</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-0.0608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-0.1945</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1.8736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3.4878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6.2357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1.2024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-0.6214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-0.5810</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8.5963</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4.0573</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0.3831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-1.1339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0.7508</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2.7887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3.5317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7.1290</a:t>
                      </a:r>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0.9386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-0.7024</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2.2993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2.3495</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6.8411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-0.0216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-1.0687</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6.9564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8.9176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1.8384</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-1.3308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-0.2484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1.5791</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1.9362</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7.4160</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2.3421</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dirty="0">
                          <a:effectLst/>
                        </a:rPr>
                        <a:t>1.3429</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0.1903</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-1.3429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1.1526</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2.3554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3.5661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2.7637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0.4148</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0.1599</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-0.4148</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0.2549</a:t>
                      </a:r>
                      <a:endParaRPr lang="en-GB" sz="2000" b="0" i="0" u="none" strike="noStrike">
                        <a:solidFill>
                          <a:srgbClr val="000000"/>
                        </a:solidFill>
                        <a:effectLst/>
                        <a:latin typeface="Calibri"/>
                      </a:endParaRPr>
                    </a:p>
                  </a:txBody>
                  <a:tcPr marL="9525" marR="9525" marT="9525" marB="0" anchor="b"/>
                </a:tc>
              </a:tr>
              <a:tr h="330681">
                <a:tc>
                  <a:txBody>
                    <a:bodyPr/>
                    <a:lstStyle/>
                    <a:p>
                      <a:pPr algn="r" fontAlgn="b"/>
                      <a:r>
                        <a:rPr lang="en-GB" sz="2000" u="none" strike="noStrike">
                          <a:effectLst/>
                        </a:rPr>
                        <a:t>2.1014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1.8837</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3.3307</a:t>
                      </a:r>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dirty="0">
                          <a:effectLst/>
                        </a:rPr>
                        <a:t>-0.1094</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u="none" strike="noStrike">
                          <a:effectLst/>
                        </a:rPr>
                        <a:t>0.4606</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0.1094</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u="none" strike="noStrike">
                          <a:effectLst/>
                        </a:rPr>
                        <a:t>-0.5699</a:t>
                      </a:r>
                      <a:endParaRPr lang="en-GB" sz="2000" b="0"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r>
                        <a:rPr lang="en-GB" sz="2000" u="none" strike="noStrike" dirty="0">
                          <a:effectLst/>
                        </a:rPr>
                        <a:t>mean log-ratio</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0.3247</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ctr"/>
                </a:tc>
                <a:tc>
                  <a:txBody>
                    <a:bodyPr/>
                    <a:lstStyle/>
                    <a:p>
                      <a:pPr algn="r" fontAlgn="b"/>
                      <a:r>
                        <a:rPr lang="en-GB" sz="2000" b="1" u="none" strike="noStrike" dirty="0">
                          <a:effectLst/>
                        </a:rPr>
                        <a:t>0.0166</a:t>
                      </a:r>
                      <a:endParaRPr lang="en-GB" sz="2000" b="1" i="0" u="none" strike="noStrike" dirty="0">
                        <a:solidFill>
                          <a:srgbClr val="000000"/>
                        </a:solidFill>
                        <a:effectLst/>
                        <a:latin typeface="Calibri"/>
                      </a:endParaRPr>
                    </a:p>
                  </a:txBody>
                  <a:tcPr marL="9525" marR="9525" marT="9525" marB="0" anchor="ctr"/>
                </a:tc>
              </a:tr>
              <a:tr h="370362">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mean(B/A)</a:t>
                      </a:r>
                      <a:r>
                        <a:rPr lang="en-GB" sz="2000" u="none" strike="noStrike" baseline="30000">
                          <a:effectLst/>
                        </a:rPr>
                        <a:t>-1</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-0.3414</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dirty="0">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(B/A)/(C/A)</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0.0166</a:t>
                      </a:r>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mean ratio:</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a:effectLst/>
                        </a:rPr>
                        <a:t>1.4069</a:t>
                      </a:r>
                      <a:endParaRPr lang="en-GB" sz="2000" b="1"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1.3837</a:t>
                      </a:r>
                      <a:endParaRPr lang="en-GB" sz="2000" b="1"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a:effectLst/>
                        </a:rPr>
                        <a:t>0.7108</a:t>
                      </a:r>
                      <a:endParaRPr lang="en-GB" sz="2000" b="1" i="0" u="none" strike="noStrike">
                        <a:solidFill>
                          <a:srgbClr val="000000"/>
                        </a:solidFill>
                        <a:effectLst/>
                        <a:latin typeface="Calibri"/>
                      </a:endParaRPr>
                    </a:p>
                  </a:txBody>
                  <a:tcPr marL="9525" marR="9525" marT="9525" marB="0" anchor="b"/>
                </a:tc>
                <a:tc>
                  <a:txBody>
                    <a:bodyPr/>
                    <a:lstStyle/>
                    <a:p>
                      <a:pPr algn="r" fontAlgn="b"/>
                      <a:r>
                        <a:rPr lang="en-GB" sz="2000" b="1" u="none" strike="noStrike" dirty="0">
                          <a:effectLst/>
                        </a:rPr>
                        <a:t>1.0168</a:t>
                      </a:r>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dirty="0" smtClean="0">
                          <a:effectLst/>
                        </a:rPr>
                        <a:t>1/(B/A</a:t>
                      </a:r>
                      <a:r>
                        <a:rPr lang="en-GB" sz="2000" u="none" strike="noStrike" dirty="0">
                          <a:effectLst/>
                        </a:rPr>
                        <a:t>):</a:t>
                      </a:r>
                      <a:endParaRPr lang="en-GB" sz="2000" b="0" i="0" u="none" strike="noStrike" dirty="0">
                        <a:solidFill>
                          <a:srgbClr val="000000"/>
                        </a:solidFill>
                        <a:effectLst/>
                        <a:latin typeface="Calibri"/>
                      </a:endParaRPr>
                    </a:p>
                  </a:txBody>
                  <a:tcPr marL="9525" marR="9525" marT="9525" marB="0" anchor="b"/>
                </a:tc>
                <a:tc>
                  <a:txBody>
                    <a:bodyPr/>
                    <a:lstStyle/>
                    <a:p>
                      <a:pPr algn="r" fontAlgn="b"/>
                      <a:r>
                        <a:rPr lang="en-GB" sz="2000" b="1" u="none" strike="noStrike">
                          <a:effectLst/>
                        </a:rPr>
                        <a:t>0.7108</a:t>
                      </a:r>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r h="330681">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endParaRPr lang="en-GB" sz="2000" b="0" i="0" u="none" strike="noStrike">
                        <a:solidFill>
                          <a:srgbClr val="000000"/>
                        </a:solidFill>
                        <a:effectLst/>
                        <a:latin typeface="Calibri"/>
                      </a:endParaRPr>
                    </a:p>
                  </a:txBody>
                  <a:tcPr marL="9525" marR="9525" marT="9525" marB="0" anchor="b"/>
                </a:tc>
                <a:tc>
                  <a:txBody>
                    <a:bodyPr/>
                    <a:lstStyle/>
                    <a:p>
                      <a:pPr algn="l" fontAlgn="b"/>
                      <a:r>
                        <a:rPr lang="en-GB" sz="2000" u="none" strike="noStrike">
                          <a:effectLst/>
                        </a:rPr>
                        <a:t>(B/A)/(C/A):</a:t>
                      </a:r>
                      <a:endParaRPr lang="en-GB" sz="2000" b="0" i="0" u="none" strike="noStrike">
                        <a:solidFill>
                          <a:srgbClr val="000000"/>
                        </a:solidFill>
                        <a:effectLst/>
                        <a:latin typeface="Calibri"/>
                      </a:endParaRPr>
                    </a:p>
                  </a:txBody>
                  <a:tcPr marL="9525" marR="9525" marT="9525" marB="0" anchor="b"/>
                </a:tc>
                <a:tc>
                  <a:txBody>
                    <a:bodyPr/>
                    <a:lstStyle/>
                    <a:p>
                      <a:pPr algn="r" fontAlgn="b"/>
                      <a:r>
                        <a:rPr lang="en-GB" sz="2000" b="1" u="none" strike="noStrike">
                          <a:effectLst/>
                        </a:rPr>
                        <a:t>1.0168</a:t>
                      </a:r>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a:solidFill>
                          <a:srgbClr val="000000"/>
                        </a:solidFill>
                        <a:effectLst/>
                        <a:latin typeface="Calibri"/>
                      </a:endParaRPr>
                    </a:p>
                  </a:txBody>
                  <a:tcPr marL="9525" marR="9525" marT="9525" marB="0" anchor="b"/>
                </a:tc>
                <a:tc>
                  <a:txBody>
                    <a:bodyPr/>
                    <a:lstStyle/>
                    <a:p>
                      <a:pPr algn="l" fontAlgn="b"/>
                      <a:endParaRPr lang="en-GB" sz="20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2437535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Another problem:</a:t>
            </a:r>
            <a:endParaRPr lang="en-GB" dirty="0"/>
          </a:p>
        </p:txBody>
      </p:sp>
      <p:sp>
        <p:nvSpPr>
          <p:cNvPr id="3" name="Content Placeholder 2"/>
          <p:cNvSpPr>
            <a:spLocks noGrp="1"/>
          </p:cNvSpPr>
          <p:nvPr>
            <p:ph idx="1"/>
          </p:nvPr>
        </p:nvSpPr>
        <p:spPr>
          <a:xfrm>
            <a:off x="457200" y="1340768"/>
            <a:ext cx="8229600" cy="4525963"/>
          </a:xfrm>
        </p:spPr>
        <p:txBody>
          <a:bodyPr>
            <a:normAutofit/>
          </a:bodyPr>
          <a:lstStyle/>
          <a:p>
            <a:r>
              <a:rPr lang="en-GB" sz="2400" dirty="0" smtClean="0"/>
              <a:t>The normal distribution calculated by taking the mean and standard deviation of compositional data will not stay on the simplex: the domain of a normal distribution is </a:t>
            </a:r>
            <a:endParaRPr lang="en-GB" sz="2400"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2132856"/>
            <a:ext cx="288032" cy="288032"/>
          </a:xfrm>
          <a:prstGeom prst="rect">
            <a:avLst/>
          </a:prstGeom>
        </p:spPr>
      </p:pic>
    </p:spTree>
    <p:extLst>
      <p:ext uri="{BB962C8B-B14F-4D97-AF65-F5344CB8AC3E}">
        <p14:creationId xmlns:p14="http://schemas.microsoft.com/office/powerpoint/2010/main" val="7776975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Another problem:</a:t>
            </a:r>
            <a:endParaRPr lang="en-GB" dirty="0"/>
          </a:p>
        </p:txBody>
      </p:sp>
      <p:sp>
        <p:nvSpPr>
          <p:cNvPr id="3" name="Content Placeholder 2"/>
          <p:cNvSpPr>
            <a:spLocks noGrp="1"/>
          </p:cNvSpPr>
          <p:nvPr>
            <p:ph idx="1"/>
          </p:nvPr>
        </p:nvSpPr>
        <p:spPr>
          <a:xfrm>
            <a:off x="457200" y="1340768"/>
            <a:ext cx="8229600" cy="4525963"/>
          </a:xfrm>
        </p:spPr>
        <p:txBody>
          <a:bodyPr>
            <a:normAutofit/>
          </a:bodyPr>
          <a:lstStyle/>
          <a:p>
            <a:r>
              <a:rPr lang="en-GB" sz="2400" dirty="0" smtClean="0"/>
              <a:t>The normal distribution calculated by taking the mean and standard deviation of compositional data will not stay on the simplex: the domain of a normal distribution is </a:t>
            </a:r>
            <a:endParaRPr lang="en-GB" sz="2400" dirty="0"/>
          </a:p>
        </p:txBody>
      </p:sp>
      <p:pic>
        <p:nvPicPr>
          <p:cNvPr id="4" name="Picture 3" descr="latex-image-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2132856"/>
            <a:ext cx="288032" cy="288032"/>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258" y="2996952"/>
            <a:ext cx="8330201" cy="3300991"/>
          </a:xfrm>
          <a:prstGeom prst="rect">
            <a:avLst/>
          </a:prstGeom>
        </p:spPr>
      </p:pic>
      <p:sp>
        <p:nvSpPr>
          <p:cNvPr id="6" name="TextBox 5"/>
          <p:cNvSpPr txBox="1"/>
          <p:nvPr/>
        </p:nvSpPr>
        <p:spPr>
          <a:xfrm>
            <a:off x="4572000" y="6337293"/>
            <a:ext cx="720080" cy="461665"/>
          </a:xfrm>
          <a:prstGeom prst="rect">
            <a:avLst/>
          </a:prstGeom>
          <a:noFill/>
        </p:spPr>
        <p:txBody>
          <a:bodyPr wrap="square" rtlCol="0">
            <a:spAutoFit/>
          </a:bodyPr>
          <a:lstStyle/>
          <a:p>
            <a:r>
              <a:rPr lang="en-GB" sz="2400" dirty="0" smtClean="0"/>
              <a:t>C/B</a:t>
            </a:r>
            <a:endParaRPr lang="en-GB" sz="2400" dirty="0"/>
          </a:p>
        </p:txBody>
      </p:sp>
    </p:spTree>
    <p:extLst>
      <p:ext uri="{BB962C8B-B14F-4D97-AF65-F5344CB8AC3E}">
        <p14:creationId xmlns:p14="http://schemas.microsoft.com/office/powerpoint/2010/main" val="25787965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better statement of the problem:</a:t>
            </a:r>
            <a:endParaRPr lang="en-GB" dirty="0"/>
          </a:p>
        </p:txBody>
      </p:sp>
      <p:sp>
        <p:nvSpPr>
          <p:cNvPr id="3" name="Content Placeholder 2"/>
          <p:cNvSpPr>
            <a:spLocks noGrp="1"/>
          </p:cNvSpPr>
          <p:nvPr>
            <p:ph idx="1"/>
          </p:nvPr>
        </p:nvSpPr>
        <p:spPr/>
        <p:txBody>
          <a:bodyPr/>
          <a:lstStyle/>
          <a:p>
            <a:r>
              <a:rPr lang="en-GB" dirty="0" smtClean="0"/>
              <a:t>Measures of difference are measures of distance.</a:t>
            </a:r>
          </a:p>
          <a:p>
            <a:r>
              <a:rPr lang="en-GB" dirty="0" smtClean="0"/>
              <a:t>All of our statistics so far have boiled down to “all you need is S”</a:t>
            </a:r>
            <a:endParaRPr lang="en-GB" dirty="0"/>
          </a:p>
        </p:txBody>
      </p:sp>
      <p:pic>
        <p:nvPicPr>
          <p:cNvPr id="4" name="Picture 3"/>
          <p:cNvPicPr>
            <a:picLocks noChangeAspect="1"/>
          </p:cNvPicPr>
          <p:nvPr/>
        </p:nvPicPr>
        <p:blipFill>
          <a:blip r:embed="rId2"/>
          <a:stretch>
            <a:fillRect/>
          </a:stretch>
        </p:blipFill>
        <p:spPr>
          <a:xfrm>
            <a:off x="2627784" y="4005064"/>
            <a:ext cx="3479800" cy="1130300"/>
          </a:xfrm>
          <a:prstGeom prst="rect">
            <a:avLst/>
          </a:prstGeom>
        </p:spPr>
      </p:pic>
    </p:spTree>
    <p:extLst>
      <p:ext uri="{BB962C8B-B14F-4D97-AF65-F5344CB8AC3E}">
        <p14:creationId xmlns:p14="http://schemas.microsoft.com/office/powerpoint/2010/main" val="15681297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better statement of the problem:</a:t>
            </a:r>
            <a:endParaRPr lang="en-GB" dirty="0"/>
          </a:p>
        </p:txBody>
      </p:sp>
      <p:sp>
        <p:nvSpPr>
          <p:cNvPr id="3" name="Content Placeholder 2"/>
          <p:cNvSpPr>
            <a:spLocks noGrp="1"/>
          </p:cNvSpPr>
          <p:nvPr>
            <p:ph idx="1"/>
          </p:nvPr>
        </p:nvSpPr>
        <p:spPr/>
        <p:txBody>
          <a:bodyPr>
            <a:normAutofit lnSpcReduction="10000"/>
          </a:bodyPr>
          <a:lstStyle/>
          <a:p>
            <a:r>
              <a:rPr lang="en-GB" dirty="0" smtClean="0"/>
              <a:t>Distances—d(</a:t>
            </a:r>
            <a:r>
              <a:rPr lang="en-GB" dirty="0" err="1" smtClean="0"/>
              <a:t>x,X</a:t>
            </a:r>
            <a:r>
              <a:rPr lang="en-GB" dirty="0" smtClean="0"/>
              <a:t>)—should have six properties (</a:t>
            </a:r>
            <a:r>
              <a:rPr lang="en-GB" dirty="0" err="1" smtClean="0"/>
              <a:t>Aitchison</a:t>
            </a:r>
            <a:r>
              <a:rPr lang="en-GB" dirty="0" smtClean="0"/>
              <a:t>, 1992):</a:t>
            </a:r>
          </a:p>
          <a:p>
            <a:pPr marL="971550" lvl="1" indent="-514350">
              <a:buFont typeface="+mj-lt"/>
              <a:buAutoNum type="arabicPeriod"/>
            </a:pPr>
            <a:r>
              <a:rPr lang="en-GB" dirty="0" smtClean="0"/>
              <a:t>Positivity d(</a:t>
            </a:r>
            <a:r>
              <a:rPr lang="en-GB" dirty="0" err="1" smtClean="0"/>
              <a:t>x,X</a:t>
            </a:r>
            <a:r>
              <a:rPr lang="en-GB" dirty="0" smtClean="0"/>
              <a:t>) &gt; 0 if X is not the same as x</a:t>
            </a:r>
          </a:p>
          <a:p>
            <a:pPr marL="971550" lvl="1" indent="-514350">
              <a:buFont typeface="+mj-lt"/>
              <a:buAutoNum type="arabicPeriod"/>
            </a:pPr>
            <a:r>
              <a:rPr lang="en-GB" dirty="0" smtClean="0"/>
              <a:t>Zero difference between equivalent compositions, d(</a:t>
            </a:r>
            <a:r>
              <a:rPr lang="en-GB" dirty="0" err="1" smtClean="0"/>
              <a:t>x,X</a:t>
            </a:r>
            <a:r>
              <a:rPr lang="en-GB" dirty="0" smtClean="0"/>
              <a:t>) = 0 if x=X</a:t>
            </a:r>
          </a:p>
          <a:p>
            <a:pPr marL="971550" lvl="1" indent="-514350">
              <a:buFont typeface="+mj-lt"/>
              <a:buAutoNum type="arabicPeriod"/>
            </a:pPr>
            <a:r>
              <a:rPr lang="en-GB" dirty="0" err="1" smtClean="0"/>
              <a:t>Interchangeability</a:t>
            </a:r>
            <a:r>
              <a:rPr lang="en-GB" dirty="0" smtClean="0"/>
              <a:t> f(</a:t>
            </a:r>
            <a:r>
              <a:rPr lang="en-GB" dirty="0" err="1" smtClean="0"/>
              <a:t>x,X</a:t>
            </a:r>
            <a:r>
              <a:rPr lang="en-GB" dirty="0" smtClean="0"/>
              <a:t>) = f(</a:t>
            </a:r>
            <a:r>
              <a:rPr lang="en-GB" dirty="0" err="1" smtClean="0"/>
              <a:t>X,x</a:t>
            </a:r>
            <a:r>
              <a:rPr lang="en-GB" dirty="0" smtClean="0"/>
              <a:t>)</a:t>
            </a:r>
          </a:p>
          <a:p>
            <a:pPr marL="971550" lvl="1" indent="-514350">
              <a:buFont typeface="+mj-lt"/>
              <a:buAutoNum type="arabicPeriod"/>
            </a:pPr>
            <a:r>
              <a:rPr lang="en-GB" dirty="0" smtClean="0"/>
              <a:t>Scale invariance f(</a:t>
            </a:r>
            <a:r>
              <a:rPr lang="en-GB" dirty="0" err="1" smtClean="0"/>
              <a:t>ax,aX</a:t>
            </a:r>
            <a:r>
              <a:rPr lang="en-GB" dirty="0" smtClean="0"/>
              <a:t>) = f(</a:t>
            </a:r>
            <a:r>
              <a:rPr lang="en-GB" dirty="0" err="1" smtClean="0"/>
              <a:t>x,X</a:t>
            </a:r>
            <a:r>
              <a:rPr lang="en-GB" dirty="0" smtClean="0"/>
              <a:t>)</a:t>
            </a:r>
          </a:p>
          <a:p>
            <a:pPr marL="971550" lvl="1" indent="-514350">
              <a:buFont typeface="+mj-lt"/>
              <a:buAutoNum type="arabicPeriod"/>
            </a:pPr>
            <a:r>
              <a:rPr lang="en-GB" dirty="0" smtClean="0"/>
              <a:t>Perturbation invariance</a:t>
            </a:r>
          </a:p>
          <a:p>
            <a:pPr marL="971550" lvl="1" indent="-514350">
              <a:buFont typeface="+mj-lt"/>
              <a:buAutoNum type="arabicPeriod"/>
            </a:pPr>
            <a:r>
              <a:rPr lang="en-GB" dirty="0" smtClean="0"/>
              <a:t>Permutation invariance</a:t>
            </a:r>
            <a:endParaRPr lang="en-GB" dirty="0"/>
          </a:p>
        </p:txBody>
      </p:sp>
    </p:spTree>
    <p:extLst>
      <p:ext uri="{BB962C8B-B14F-4D97-AF65-F5344CB8AC3E}">
        <p14:creationId xmlns:p14="http://schemas.microsoft.com/office/powerpoint/2010/main" val="15787930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(easiest) solution</a:t>
            </a:r>
            <a:endParaRPr lang="en-GB" dirty="0"/>
          </a:p>
        </p:txBody>
      </p:sp>
      <p:sp>
        <p:nvSpPr>
          <p:cNvPr id="3" name="Content Placeholder 2"/>
          <p:cNvSpPr>
            <a:spLocks noGrp="1"/>
          </p:cNvSpPr>
          <p:nvPr>
            <p:ph idx="1"/>
          </p:nvPr>
        </p:nvSpPr>
        <p:spPr/>
        <p:txBody>
          <a:bodyPr/>
          <a:lstStyle/>
          <a:p>
            <a:r>
              <a:rPr lang="en-GB" dirty="0" smtClean="0"/>
              <a:t>If we want to keep using the normal distribution, and the well-developed statistical framework that goes along with it, we need to </a:t>
            </a:r>
            <a:r>
              <a:rPr lang="en-GB" b="1" dirty="0" smtClean="0"/>
              <a:t>transform</a:t>
            </a:r>
            <a:r>
              <a:rPr lang="en-GB" dirty="0" smtClean="0"/>
              <a:t> our data out of the simplex and into the real numbers</a:t>
            </a:r>
            <a:endParaRPr lang="en-GB" dirty="0"/>
          </a:p>
        </p:txBody>
      </p:sp>
    </p:spTree>
    <p:extLst>
      <p:ext uri="{BB962C8B-B14F-4D97-AF65-F5344CB8AC3E}">
        <p14:creationId xmlns:p14="http://schemas.microsoft.com/office/powerpoint/2010/main" val="37827673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solution</a:t>
            </a:r>
            <a:endParaRPr lang="en-GB" dirty="0"/>
          </a:p>
        </p:txBody>
      </p:sp>
      <p:sp>
        <p:nvSpPr>
          <p:cNvPr id="3" name="Content Placeholder 2"/>
          <p:cNvSpPr>
            <a:spLocks noGrp="1"/>
          </p:cNvSpPr>
          <p:nvPr>
            <p:ph idx="1"/>
          </p:nvPr>
        </p:nvSpPr>
        <p:spPr/>
        <p:txBody>
          <a:bodyPr/>
          <a:lstStyle/>
          <a:p>
            <a:r>
              <a:rPr lang="en-GB" dirty="0" smtClean="0"/>
              <a:t>If we want to keep using the normal distribution, and the well-developed statistical framework that goes along with it, we need to </a:t>
            </a:r>
            <a:r>
              <a:rPr lang="en-GB" b="1" dirty="0" smtClean="0"/>
              <a:t>transform</a:t>
            </a:r>
            <a:r>
              <a:rPr lang="en-GB" dirty="0" smtClean="0"/>
              <a:t> our data out of the simplex and into the real numbers</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84016" y="3730120"/>
            <a:ext cx="1836456" cy="3011248"/>
          </a:xfrm>
          <a:prstGeom prst="rect">
            <a:avLst/>
          </a:prstGeom>
        </p:spPr>
      </p:pic>
    </p:spTree>
    <p:extLst>
      <p:ext uri="{BB962C8B-B14F-4D97-AF65-F5344CB8AC3E}">
        <p14:creationId xmlns:p14="http://schemas.microsoft.com/office/powerpoint/2010/main" val="432297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domain?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40"/>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Tree>
    <p:extLst>
      <p:ext uri="{BB962C8B-B14F-4D97-AF65-F5344CB8AC3E}">
        <p14:creationId xmlns:p14="http://schemas.microsoft.com/office/powerpoint/2010/main" val="32261643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Additive log-ratio transform:</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Evaluate ratios of components with a common component in the denominator</a:t>
            </a:r>
          </a:p>
          <a:p>
            <a:pPr marL="914400" lvl="1" indent="-514350"/>
            <a:r>
              <a:rPr lang="en-GB" baseline="30000" dirty="0" smtClean="0"/>
              <a:t>206</a:t>
            </a:r>
            <a:r>
              <a:rPr lang="en-GB" dirty="0" smtClean="0"/>
              <a:t>Pb/</a:t>
            </a:r>
            <a:r>
              <a:rPr lang="en-GB" baseline="30000" dirty="0" smtClean="0"/>
              <a:t>204</a:t>
            </a:r>
            <a:r>
              <a:rPr lang="en-GB" dirty="0" smtClean="0"/>
              <a:t>Pb, </a:t>
            </a:r>
            <a:r>
              <a:rPr lang="en-GB" baseline="30000" dirty="0" smtClean="0"/>
              <a:t>207</a:t>
            </a:r>
            <a:r>
              <a:rPr lang="en-GB" dirty="0" smtClean="0"/>
              <a:t>Pb/</a:t>
            </a:r>
            <a:r>
              <a:rPr lang="en-GB" baseline="30000" dirty="0" smtClean="0"/>
              <a:t>204</a:t>
            </a:r>
            <a:r>
              <a:rPr lang="en-GB" dirty="0" smtClean="0"/>
              <a:t>Pb, </a:t>
            </a:r>
            <a:r>
              <a:rPr lang="en-GB" baseline="30000" dirty="0" smtClean="0"/>
              <a:t>208</a:t>
            </a:r>
            <a:r>
              <a:rPr lang="en-GB" dirty="0" smtClean="0"/>
              <a:t>Pb/</a:t>
            </a:r>
            <a:r>
              <a:rPr lang="en-GB" baseline="30000" dirty="0" smtClean="0"/>
              <a:t>204</a:t>
            </a:r>
            <a:r>
              <a:rPr lang="en-GB" dirty="0" smtClean="0"/>
              <a:t>Pb</a:t>
            </a:r>
          </a:p>
          <a:p>
            <a:pPr marL="514350" indent="-514350">
              <a:buFont typeface="+mj-lt"/>
              <a:buAutoNum type="arabicPeriod"/>
            </a:pPr>
            <a:r>
              <a:rPr lang="en-GB" dirty="0" smtClean="0">
                <a:solidFill>
                  <a:schemeClr val="bg1"/>
                </a:solidFill>
              </a:rPr>
              <a:t>Take the logarithm of each</a:t>
            </a:r>
          </a:p>
          <a:p>
            <a:pPr marL="914400" lvl="1" indent="-514350"/>
            <a:r>
              <a:rPr lang="en-GB" dirty="0" smtClean="0">
                <a:solidFill>
                  <a:schemeClr val="bg1"/>
                </a:solidFill>
              </a:rPr>
              <a:t>log(</a:t>
            </a:r>
            <a:r>
              <a:rPr lang="en-GB" baseline="30000" dirty="0" smtClean="0">
                <a:solidFill>
                  <a:schemeClr val="bg1"/>
                </a:solidFill>
              </a:rPr>
              <a:t>206</a:t>
            </a:r>
            <a:r>
              <a:rPr lang="en-GB" dirty="0" smtClean="0">
                <a:solidFill>
                  <a:schemeClr val="bg1"/>
                </a:solidFill>
              </a:rPr>
              <a:t>Pb/</a:t>
            </a:r>
            <a:r>
              <a:rPr lang="en-GB" baseline="30000" dirty="0" smtClean="0">
                <a:solidFill>
                  <a:schemeClr val="bg1"/>
                </a:solidFill>
              </a:rPr>
              <a:t>204</a:t>
            </a:r>
            <a:r>
              <a:rPr lang="en-GB" dirty="0" smtClean="0">
                <a:solidFill>
                  <a:schemeClr val="bg1"/>
                </a:solidFill>
              </a:rPr>
              <a:t>Pb), log(</a:t>
            </a:r>
            <a:r>
              <a:rPr lang="en-GB" baseline="30000" dirty="0" smtClean="0">
                <a:solidFill>
                  <a:schemeClr val="bg1"/>
                </a:solidFill>
              </a:rPr>
              <a:t>207</a:t>
            </a:r>
            <a:r>
              <a:rPr lang="en-GB" dirty="0" smtClean="0">
                <a:solidFill>
                  <a:schemeClr val="bg1"/>
                </a:solidFill>
              </a:rPr>
              <a:t>Pb/</a:t>
            </a:r>
            <a:r>
              <a:rPr lang="en-GB" baseline="30000" dirty="0" smtClean="0">
                <a:solidFill>
                  <a:schemeClr val="bg1"/>
                </a:solidFill>
              </a:rPr>
              <a:t>204</a:t>
            </a:r>
            <a:r>
              <a:rPr lang="en-GB" dirty="0" smtClean="0">
                <a:solidFill>
                  <a:schemeClr val="bg1"/>
                </a:solidFill>
              </a:rPr>
              <a:t>Pb), log(</a:t>
            </a:r>
            <a:r>
              <a:rPr lang="en-GB" baseline="30000" dirty="0" smtClean="0">
                <a:solidFill>
                  <a:schemeClr val="bg1"/>
                </a:solidFill>
              </a:rPr>
              <a:t>208</a:t>
            </a:r>
            <a:r>
              <a:rPr lang="en-GB" dirty="0" smtClean="0">
                <a:solidFill>
                  <a:schemeClr val="bg1"/>
                </a:solidFill>
              </a:rPr>
              <a:t>Pb/</a:t>
            </a:r>
            <a:r>
              <a:rPr lang="en-GB" baseline="30000" dirty="0" smtClean="0">
                <a:solidFill>
                  <a:schemeClr val="bg1"/>
                </a:solidFill>
              </a:rPr>
              <a:t>204</a:t>
            </a:r>
            <a:r>
              <a:rPr lang="en-GB" dirty="0" smtClean="0">
                <a:solidFill>
                  <a:schemeClr val="bg1"/>
                </a:solidFill>
              </a:rPr>
              <a:t>Pb)</a:t>
            </a:r>
            <a:endParaRPr lang="en-GB" dirty="0">
              <a:solidFill>
                <a:schemeClr val="bg1"/>
              </a:solidFill>
            </a:endParaRPr>
          </a:p>
        </p:txBody>
      </p:sp>
    </p:spTree>
    <p:extLst>
      <p:ext uri="{BB962C8B-B14F-4D97-AF65-F5344CB8AC3E}">
        <p14:creationId xmlns:p14="http://schemas.microsoft.com/office/powerpoint/2010/main" val="33194392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Additive log-ratio transform:</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Evaluate ratios of components with a common component in the denominator</a:t>
            </a:r>
          </a:p>
          <a:p>
            <a:pPr marL="914400" lvl="1" indent="-514350"/>
            <a:r>
              <a:rPr lang="en-GB" baseline="30000" dirty="0" smtClean="0"/>
              <a:t>206</a:t>
            </a:r>
            <a:r>
              <a:rPr lang="en-GB" dirty="0" smtClean="0"/>
              <a:t>Pb/</a:t>
            </a:r>
            <a:r>
              <a:rPr lang="en-GB" baseline="30000" dirty="0" smtClean="0"/>
              <a:t>204</a:t>
            </a:r>
            <a:r>
              <a:rPr lang="en-GB" dirty="0" smtClean="0"/>
              <a:t>Pb, </a:t>
            </a:r>
            <a:r>
              <a:rPr lang="en-GB" baseline="30000" dirty="0" smtClean="0"/>
              <a:t>207</a:t>
            </a:r>
            <a:r>
              <a:rPr lang="en-GB" dirty="0" smtClean="0"/>
              <a:t>Pb/</a:t>
            </a:r>
            <a:r>
              <a:rPr lang="en-GB" baseline="30000" dirty="0" smtClean="0"/>
              <a:t>204</a:t>
            </a:r>
            <a:r>
              <a:rPr lang="en-GB" dirty="0" smtClean="0"/>
              <a:t>Pb, </a:t>
            </a:r>
            <a:r>
              <a:rPr lang="en-GB" baseline="30000" dirty="0" smtClean="0"/>
              <a:t>208</a:t>
            </a:r>
            <a:r>
              <a:rPr lang="en-GB" dirty="0" smtClean="0"/>
              <a:t>Pb/</a:t>
            </a:r>
            <a:r>
              <a:rPr lang="en-GB" baseline="30000" dirty="0" smtClean="0"/>
              <a:t>204</a:t>
            </a:r>
            <a:r>
              <a:rPr lang="en-GB" dirty="0" smtClean="0"/>
              <a:t>Pb</a:t>
            </a:r>
          </a:p>
          <a:p>
            <a:pPr marL="514350" indent="-514350">
              <a:buFont typeface="+mj-lt"/>
              <a:buAutoNum type="arabicPeriod"/>
            </a:pPr>
            <a:r>
              <a:rPr lang="en-GB" dirty="0" smtClean="0"/>
              <a:t>Take the logarithm of each</a:t>
            </a:r>
          </a:p>
          <a:p>
            <a:pPr marL="914400" lvl="1" indent="-514350"/>
            <a:r>
              <a:rPr lang="en-GB" dirty="0" smtClean="0"/>
              <a:t>log(</a:t>
            </a:r>
            <a:r>
              <a:rPr lang="en-GB" baseline="30000" dirty="0" smtClean="0"/>
              <a:t>206</a:t>
            </a:r>
            <a:r>
              <a:rPr lang="en-GB" dirty="0" smtClean="0"/>
              <a:t>Pb/</a:t>
            </a:r>
            <a:r>
              <a:rPr lang="en-GB" baseline="30000" dirty="0" smtClean="0"/>
              <a:t>204</a:t>
            </a:r>
            <a:r>
              <a:rPr lang="en-GB" dirty="0" smtClean="0"/>
              <a:t>Pb), log(</a:t>
            </a:r>
            <a:r>
              <a:rPr lang="en-GB" baseline="30000" dirty="0" smtClean="0"/>
              <a:t>207</a:t>
            </a:r>
            <a:r>
              <a:rPr lang="en-GB" dirty="0" smtClean="0"/>
              <a:t>Pb/</a:t>
            </a:r>
            <a:r>
              <a:rPr lang="en-GB" baseline="30000" dirty="0" smtClean="0"/>
              <a:t>204</a:t>
            </a:r>
            <a:r>
              <a:rPr lang="en-GB" dirty="0" smtClean="0"/>
              <a:t>Pb), log(</a:t>
            </a:r>
            <a:r>
              <a:rPr lang="en-GB" baseline="30000" dirty="0" smtClean="0"/>
              <a:t>208</a:t>
            </a:r>
            <a:r>
              <a:rPr lang="en-GB" dirty="0" smtClean="0"/>
              <a:t>Pb/</a:t>
            </a:r>
            <a:r>
              <a:rPr lang="en-GB" baseline="30000" dirty="0" smtClean="0"/>
              <a:t>204</a:t>
            </a:r>
            <a:r>
              <a:rPr lang="en-GB" dirty="0" smtClean="0"/>
              <a:t>Pb)</a:t>
            </a:r>
            <a:endParaRPr lang="en-GB" dirty="0"/>
          </a:p>
        </p:txBody>
      </p:sp>
    </p:spTree>
    <p:extLst>
      <p:ext uri="{BB962C8B-B14F-4D97-AF65-F5344CB8AC3E}">
        <p14:creationId xmlns:p14="http://schemas.microsoft.com/office/powerpoint/2010/main" val="19512040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Additive log-ratio transform:</a:t>
            </a:r>
            <a:endParaRPr lang="en-GB" dirty="0"/>
          </a:p>
        </p:txBody>
      </p:sp>
      <p:sp>
        <p:nvSpPr>
          <p:cNvPr id="3" name="Content Placeholder 2"/>
          <p:cNvSpPr>
            <a:spLocks noGrp="1"/>
          </p:cNvSpPr>
          <p:nvPr>
            <p:ph idx="1"/>
          </p:nvPr>
        </p:nvSpPr>
        <p:spPr/>
        <p:txBody>
          <a:bodyPr/>
          <a:lstStyle/>
          <a:p>
            <a:pPr marL="514350" indent="-514350">
              <a:buFont typeface="+mj-lt"/>
              <a:buAutoNum type="arabicPeriod"/>
            </a:pPr>
            <a:r>
              <a:rPr lang="en-GB" dirty="0" smtClean="0"/>
              <a:t>Evaluate ratios of components with a common component in the denominator</a:t>
            </a:r>
          </a:p>
          <a:p>
            <a:pPr marL="914400" lvl="1" indent="-514350"/>
            <a:r>
              <a:rPr lang="en-GB" baseline="30000" dirty="0" smtClean="0"/>
              <a:t>206</a:t>
            </a:r>
            <a:r>
              <a:rPr lang="en-GB" dirty="0" smtClean="0"/>
              <a:t>Pb/</a:t>
            </a:r>
            <a:r>
              <a:rPr lang="en-GB" baseline="30000" dirty="0" smtClean="0"/>
              <a:t>204</a:t>
            </a:r>
            <a:r>
              <a:rPr lang="en-GB" dirty="0" smtClean="0"/>
              <a:t>Pb, </a:t>
            </a:r>
            <a:r>
              <a:rPr lang="en-GB" baseline="30000" dirty="0" smtClean="0"/>
              <a:t>207</a:t>
            </a:r>
            <a:r>
              <a:rPr lang="en-GB" dirty="0" smtClean="0"/>
              <a:t>Pb/</a:t>
            </a:r>
            <a:r>
              <a:rPr lang="en-GB" baseline="30000" dirty="0" smtClean="0"/>
              <a:t>204</a:t>
            </a:r>
            <a:r>
              <a:rPr lang="en-GB" dirty="0" smtClean="0"/>
              <a:t>Pb, </a:t>
            </a:r>
            <a:r>
              <a:rPr lang="en-GB" baseline="30000" dirty="0" smtClean="0"/>
              <a:t>208</a:t>
            </a:r>
            <a:r>
              <a:rPr lang="en-GB" dirty="0" smtClean="0"/>
              <a:t>Pb/</a:t>
            </a:r>
            <a:r>
              <a:rPr lang="en-GB" baseline="30000" dirty="0" smtClean="0"/>
              <a:t>204</a:t>
            </a:r>
            <a:r>
              <a:rPr lang="en-GB" dirty="0" smtClean="0"/>
              <a:t>Pb</a:t>
            </a:r>
          </a:p>
          <a:p>
            <a:pPr marL="514350" indent="-514350">
              <a:buFont typeface="+mj-lt"/>
              <a:buAutoNum type="arabicPeriod"/>
            </a:pPr>
            <a:r>
              <a:rPr lang="en-GB" dirty="0" smtClean="0"/>
              <a:t>Take the logarithm of each</a:t>
            </a:r>
          </a:p>
          <a:p>
            <a:pPr marL="914400" lvl="1" indent="-514350"/>
            <a:r>
              <a:rPr lang="en-GB" dirty="0" smtClean="0"/>
              <a:t>log(</a:t>
            </a:r>
            <a:r>
              <a:rPr lang="en-GB" baseline="30000" dirty="0" smtClean="0"/>
              <a:t>206</a:t>
            </a:r>
            <a:r>
              <a:rPr lang="en-GB" dirty="0" smtClean="0"/>
              <a:t>Pb/</a:t>
            </a:r>
            <a:r>
              <a:rPr lang="en-GB" baseline="30000" dirty="0" smtClean="0"/>
              <a:t>204</a:t>
            </a:r>
            <a:r>
              <a:rPr lang="en-GB" dirty="0" smtClean="0"/>
              <a:t>Pb), log(</a:t>
            </a:r>
            <a:r>
              <a:rPr lang="en-GB" baseline="30000" dirty="0" smtClean="0"/>
              <a:t>207</a:t>
            </a:r>
            <a:r>
              <a:rPr lang="en-GB" dirty="0" smtClean="0"/>
              <a:t>Pb/</a:t>
            </a:r>
            <a:r>
              <a:rPr lang="en-GB" baseline="30000" dirty="0" smtClean="0"/>
              <a:t>204</a:t>
            </a:r>
            <a:r>
              <a:rPr lang="en-GB" dirty="0" smtClean="0"/>
              <a:t>Pb), log(</a:t>
            </a:r>
            <a:r>
              <a:rPr lang="en-GB" baseline="30000" dirty="0" smtClean="0"/>
              <a:t>208</a:t>
            </a:r>
            <a:r>
              <a:rPr lang="en-GB" dirty="0" smtClean="0"/>
              <a:t>Pb/</a:t>
            </a:r>
            <a:r>
              <a:rPr lang="en-GB" baseline="30000" dirty="0" smtClean="0"/>
              <a:t>204</a:t>
            </a:r>
            <a:r>
              <a:rPr lang="en-GB" dirty="0" smtClean="0"/>
              <a:t>Pb)</a:t>
            </a:r>
          </a:p>
          <a:p>
            <a:pPr marL="514350" indent="-514350">
              <a:buFont typeface="+mj-lt"/>
              <a:buAutoNum type="arabicPeriod"/>
            </a:pPr>
            <a:r>
              <a:rPr lang="en-GB" dirty="0" smtClean="0"/>
              <a:t>Assume (or test that) the resulting log-ratios are normally distributed</a:t>
            </a:r>
            <a:endParaRPr lang="en-GB" dirty="0"/>
          </a:p>
        </p:txBody>
      </p:sp>
    </p:spTree>
    <p:extLst>
      <p:ext uri="{BB962C8B-B14F-4D97-AF65-F5344CB8AC3E}">
        <p14:creationId xmlns:p14="http://schemas.microsoft.com/office/powerpoint/2010/main" val="24667214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smtClean="0"/>
              <a:t>The lognormal distribution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2950" y="1052736"/>
            <a:ext cx="6038100" cy="5727204"/>
          </a:xfrm>
          <a:prstGeom prst="rect">
            <a:avLst/>
          </a:prstGeom>
        </p:spPr>
      </p:pic>
    </p:spTree>
    <p:extLst>
      <p:ext uri="{BB962C8B-B14F-4D97-AF65-F5344CB8AC3E}">
        <p14:creationId xmlns:p14="http://schemas.microsoft.com/office/powerpoint/2010/main" val="13915559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Consequences</a:t>
            </a:r>
            <a:endParaRPr lang="en-GB" dirty="0"/>
          </a:p>
        </p:txBody>
      </p:sp>
      <p:sp>
        <p:nvSpPr>
          <p:cNvPr id="3" name="Content Placeholder 2"/>
          <p:cNvSpPr>
            <a:spLocks noGrp="1"/>
          </p:cNvSpPr>
          <p:nvPr>
            <p:ph idx="1"/>
          </p:nvPr>
        </p:nvSpPr>
        <p:spPr/>
        <p:txBody>
          <a:bodyPr/>
          <a:lstStyle/>
          <a:p>
            <a:r>
              <a:rPr lang="en-GB" dirty="0" smtClean="0"/>
              <a:t>Since the additive log-ratio transformed data is normally distributed, proceed with your calculations as before, just evaluate statistics (mean, standard deviation, </a:t>
            </a:r>
            <a:r>
              <a:rPr lang="en-GB" dirty="0" err="1" smtClean="0"/>
              <a:t>etc</a:t>
            </a:r>
            <a:r>
              <a:rPr lang="en-GB" dirty="0" smtClean="0"/>
              <a:t>) on log-ratio data.  </a:t>
            </a:r>
          </a:p>
          <a:p>
            <a:r>
              <a:rPr lang="en-GB" dirty="0" smtClean="0"/>
              <a:t>When you’re done, ‘undo’ the transform by evaluating an exponential:</a:t>
            </a:r>
          </a:p>
          <a:p>
            <a:pPr marL="0" indent="0">
              <a:buNone/>
            </a:pPr>
            <a:r>
              <a:rPr lang="en-GB" dirty="0"/>
              <a:t>	</a:t>
            </a:r>
            <a:r>
              <a:rPr lang="en-GB" dirty="0" err="1" smtClean="0"/>
              <a:t>exp</a:t>
            </a:r>
            <a:r>
              <a:rPr lang="en-GB" dirty="0" smtClean="0"/>
              <a:t>( log(x/y) ) = x/y</a:t>
            </a:r>
            <a:endParaRPr lang="en-GB" dirty="0"/>
          </a:p>
        </p:txBody>
      </p:sp>
    </p:spTree>
    <p:extLst>
      <p:ext uri="{BB962C8B-B14F-4D97-AF65-F5344CB8AC3E}">
        <p14:creationId xmlns:p14="http://schemas.microsoft.com/office/powerpoint/2010/main" val="176281760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Consequences</a:t>
            </a:r>
            <a:endParaRPr lang="en-GB" dirty="0"/>
          </a:p>
        </p:txBody>
      </p:sp>
      <p:sp>
        <p:nvSpPr>
          <p:cNvPr id="3" name="Content Placeholder 2"/>
          <p:cNvSpPr>
            <a:spLocks noGrp="1"/>
          </p:cNvSpPr>
          <p:nvPr>
            <p:ph idx="1"/>
          </p:nvPr>
        </p:nvSpPr>
        <p:spPr/>
        <p:txBody>
          <a:bodyPr/>
          <a:lstStyle/>
          <a:p>
            <a:r>
              <a:rPr lang="en-GB" dirty="0" smtClean="0"/>
              <a:t>Log-normal distributions that are precise and far from zero look much like normal distributions, and can be assigned symmetric ±2</a:t>
            </a:r>
            <a:r>
              <a:rPr lang="el-GR" dirty="0" smtClean="0"/>
              <a:t>σ</a:t>
            </a:r>
            <a:r>
              <a:rPr lang="en-GB" dirty="0" smtClean="0"/>
              <a:t> confidence intervals.</a:t>
            </a:r>
          </a:p>
          <a:p>
            <a:r>
              <a:rPr lang="en-GB" dirty="0" smtClean="0"/>
              <a:t>Those that are close to zero and less precise have asymmetric probability distribution functions.</a:t>
            </a:r>
            <a:endParaRPr lang="en-GB" dirty="0"/>
          </a:p>
        </p:txBody>
      </p:sp>
    </p:spTree>
    <p:extLst>
      <p:ext uri="{BB962C8B-B14F-4D97-AF65-F5344CB8AC3E}">
        <p14:creationId xmlns:p14="http://schemas.microsoft.com/office/powerpoint/2010/main" val="35813431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consequences</a:t>
            </a:r>
            <a:endParaRPr lang="en-GB" dirty="0"/>
          </a:p>
        </p:txBody>
      </p:sp>
      <p:sp>
        <p:nvSpPr>
          <p:cNvPr id="3" name="Content Placeholder 2"/>
          <p:cNvSpPr>
            <a:spLocks noGrp="1"/>
          </p:cNvSpPr>
          <p:nvPr>
            <p:ph idx="1"/>
          </p:nvPr>
        </p:nvSpPr>
        <p:spPr>
          <a:xfrm>
            <a:off x="457200" y="1600200"/>
            <a:ext cx="8229600" cy="4925144"/>
          </a:xfrm>
        </p:spPr>
        <p:txBody>
          <a:bodyPr>
            <a:normAutofit/>
          </a:bodyPr>
          <a:lstStyle/>
          <a:p>
            <a:r>
              <a:rPr lang="en-GB" dirty="0" smtClean="0"/>
              <a:t>The linear regression technique that we used before does not work for data plotted as isotope ratios.  This goes for linear arrays in isotope ratio space, like isochrons and mixing lines.</a:t>
            </a:r>
          </a:p>
          <a:p>
            <a:r>
              <a:rPr lang="en-GB" dirty="0" smtClean="0">
                <a:solidFill>
                  <a:schemeClr val="bg1"/>
                </a:solidFill>
              </a:rPr>
              <a:t>The answer is to transform the data into </a:t>
            </a:r>
            <a:r>
              <a:rPr lang="en-GB" b="1" dirty="0" smtClean="0">
                <a:solidFill>
                  <a:schemeClr val="bg1"/>
                </a:solidFill>
              </a:rPr>
              <a:t>log-ratio space</a:t>
            </a:r>
            <a:r>
              <a:rPr lang="en-GB" dirty="0" smtClean="0">
                <a:solidFill>
                  <a:schemeClr val="bg1"/>
                </a:solidFill>
              </a:rPr>
              <a:t>, where x- and y-variables can be given multivariate normal distributions, then perform non-linear regression.</a:t>
            </a:r>
          </a:p>
        </p:txBody>
      </p:sp>
    </p:spTree>
    <p:extLst>
      <p:ext uri="{BB962C8B-B14F-4D97-AF65-F5344CB8AC3E}">
        <p14:creationId xmlns:p14="http://schemas.microsoft.com/office/powerpoint/2010/main" val="12831981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consequences</a:t>
            </a:r>
            <a:endParaRPr lang="en-GB" dirty="0"/>
          </a:p>
        </p:txBody>
      </p:sp>
      <p:sp>
        <p:nvSpPr>
          <p:cNvPr id="3" name="Content Placeholder 2"/>
          <p:cNvSpPr>
            <a:spLocks noGrp="1"/>
          </p:cNvSpPr>
          <p:nvPr>
            <p:ph idx="1"/>
          </p:nvPr>
        </p:nvSpPr>
        <p:spPr>
          <a:xfrm>
            <a:off x="457200" y="1600200"/>
            <a:ext cx="8229600" cy="4925144"/>
          </a:xfrm>
        </p:spPr>
        <p:txBody>
          <a:bodyPr>
            <a:normAutofit/>
          </a:bodyPr>
          <a:lstStyle/>
          <a:p>
            <a:r>
              <a:rPr lang="en-GB" dirty="0" smtClean="0"/>
              <a:t>The linear regression technique that we used before does not work for data plotted as isotope ratios.  This goes for linear arrays in isotope ratio space, like isochrons and mixing lines.</a:t>
            </a:r>
          </a:p>
          <a:p>
            <a:r>
              <a:rPr lang="en-GB" dirty="0" smtClean="0"/>
              <a:t>The answer is to transform the data into </a:t>
            </a:r>
            <a:r>
              <a:rPr lang="en-GB" b="1" dirty="0" smtClean="0"/>
              <a:t>log-ratio space</a:t>
            </a:r>
            <a:r>
              <a:rPr lang="en-GB" dirty="0" smtClean="0"/>
              <a:t>, where x- and y-variables can be given multivariate normal distributions, then perform non-linear regression.</a:t>
            </a:r>
          </a:p>
        </p:txBody>
      </p:sp>
    </p:spTree>
    <p:extLst>
      <p:ext uri="{BB962C8B-B14F-4D97-AF65-F5344CB8AC3E}">
        <p14:creationId xmlns:p14="http://schemas.microsoft.com/office/powerpoint/2010/main" val="3550923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domain?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40"/>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Tree>
    <p:extLst>
      <p:ext uri="{BB962C8B-B14F-4D97-AF65-F5344CB8AC3E}">
        <p14:creationId xmlns:p14="http://schemas.microsoft.com/office/powerpoint/2010/main" val="3226164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domain?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40"/>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Tree>
    <p:extLst>
      <p:ext uri="{BB962C8B-B14F-4D97-AF65-F5344CB8AC3E}">
        <p14:creationId xmlns:p14="http://schemas.microsoft.com/office/powerpoint/2010/main" val="3226164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domain?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40"/>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Tree>
    <p:extLst>
      <p:ext uri="{BB962C8B-B14F-4D97-AF65-F5344CB8AC3E}">
        <p14:creationId xmlns:p14="http://schemas.microsoft.com/office/powerpoint/2010/main" val="3226164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n-GB" dirty="0" smtClean="0"/>
              <a:t>What is a domain?</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845" y="1988840"/>
            <a:ext cx="6940310" cy="4611633"/>
          </a:xfrm>
          <a:prstGeom prst="rect">
            <a:avLst/>
          </a:prstGeom>
        </p:spPr>
      </p:pic>
      <p:sp>
        <p:nvSpPr>
          <p:cNvPr id="5" name="TextBox 4"/>
          <p:cNvSpPr txBox="1"/>
          <p:nvPr/>
        </p:nvSpPr>
        <p:spPr>
          <a:xfrm>
            <a:off x="395536" y="1340768"/>
            <a:ext cx="8064896" cy="461665"/>
          </a:xfrm>
          <a:prstGeom prst="rect">
            <a:avLst/>
          </a:prstGeom>
          <a:noFill/>
        </p:spPr>
        <p:txBody>
          <a:bodyPr wrap="square" rtlCol="0">
            <a:spAutoFit/>
          </a:bodyPr>
          <a:lstStyle/>
          <a:p>
            <a:pPr algn="ctr"/>
            <a:r>
              <a:rPr lang="en-GB" sz="2400" dirty="0" smtClean="0"/>
              <a:t>Domain: the set of values for which a variable is defined</a:t>
            </a:r>
            <a:endParaRPr lang="en-GB" sz="2400" dirty="0"/>
          </a:p>
        </p:txBody>
      </p:sp>
    </p:spTree>
    <p:extLst>
      <p:ext uri="{BB962C8B-B14F-4D97-AF65-F5344CB8AC3E}">
        <p14:creationId xmlns:p14="http://schemas.microsoft.com/office/powerpoint/2010/main" val="3226164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4406</TotalTime>
  <Words>2463</Words>
  <Application>Microsoft Macintosh PowerPoint</Application>
  <PresentationFormat>On-screen Show (4:3)</PresentationFormat>
  <Paragraphs>909</Paragraphs>
  <Slides>57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57</vt:i4>
      </vt:variant>
    </vt:vector>
  </HeadingPairs>
  <TitlesOfParts>
    <vt:vector size="60" baseType="lpstr">
      <vt:lpstr>Calibri</vt:lpstr>
      <vt:lpstr>Arial</vt:lpstr>
      <vt:lpstr>Office Theme</vt:lpstr>
      <vt:lpstr>Compositional Data</vt:lpstr>
      <vt:lpstr>What is a domain?</vt:lpstr>
      <vt:lpstr>What is a domain?</vt:lpstr>
      <vt:lpstr>What is a domain?</vt:lpstr>
      <vt:lpstr>What is a domain?</vt:lpstr>
      <vt:lpstr>What is a domain?</vt:lpstr>
      <vt:lpstr>What is a domain?</vt:lpstr>
      <vt:lpstr>What is a domain?</vt:lpstr>
      <vt:lpstr>What is a domain?</vt:lpstr>
      <vt:lpstr>What is a domain?</vt:lpstr>
      <vt:lpstr>Now for two variables</vt:lpstr>
      <vt:lpstr>Now for two variables</vt:lpstr>
      <vt:lpstr>Now for two variables</vt:lpstr>
      <vt:lpstr>Now for two variables</vt:lpstr>
      <vt:lpstr>So, what is a composition?</vt:lpstr>
      <vt:lpstr>So, what is a composition?</vt:lpstr>
      <vt:lpstr>So, what is a composition?</vt:lpstr>
      <vt:lpstr>Examples of compositions</vt:lpstr>
      <vt:lpstr>Zooming into </vt:lpstr>
      <vt:lpstr>The simplex</vt:lpstr>
      <vt:lpstr>The simplex</vt:lpstr>
      <vt:lpstr>The simplex</vt:lpstr>
      <vt:lpstr>The simplex</vt:lpstr>
      <vt:lpstr>The simplex</vt:lpstr>
      <vt:lpstr>The (1D) simplex:</vt:lpstr>
      <vt:lpstr>PowerPoint Presentation</vt:lpstr>
      <vt:lpstr>PowerPoint Presentation</vt:lpstr>
      <vt:lpstr>PowerPoint Presentation</vt:lpstr>
      <vt:lpstr>PowerPoint Presentation</vt:lpstr>
      <vt:lpstr>PowerPoint Presentation</vt:lpstr>
      <vt:lpstr>PowerPoint Presentation</vt:lpstr>
      <vt:lpstr>Compositional data presents unique problems.</vt:lpstr>
      <vt:lpstr>Compositional data presents unique problems.</vt:lpstr>
      <vt:lpstr>Compositional data presents unique problems.</vt:lpstr>
      <vt:lpstr>Simple test data: isotope ratios</vt:lpstr>
      <vt:lpstr>Simple test data: isotope ratios</vt:lpstr>
      <vt:lpstr>Simple test data: isotope ratios</vt:lpstr>
      <vt:lpstr>Simple test data: isotope ratios</vt:lpstr>
      <vt:lpstr>Simple test data: log-ratios:</vt:lpstr>
      <vt:lpstr>Simple test data: log-ratios:</vt:lpstr>
      <vt:lpstr>Simple test data: log-ratios:</vt:lpstr>
      <vt:lpstr>Simple test data: log-ratios:</vt:lpstr>
      <vt:lpstr>Simple test data: log-ratios:</vt:lpstr>
      <vt:lpstr>Another problem:</vt:lpstr>
      <vt:lpstr>Another problem:</vt:lpstr>
      <vt:lpstr>A better statement of the problem:</vt:lpstr>
      <vt:lpstr>A better statement of the problem:</vt:lpstr>
      <vt:lpstr>The (easiest) solution</vt:lpstr>
      <vt:lpstr>The solution</vt:lpstr>
      <vt:lpstr>Additive log-ratio transform:</vt:lpstr>
      <vt:lpstr>Additive log-ratio transform:</vt:lpstr>
      <vt:lpstr>Additive log-ratio transform:</vt:lpstr>
      <vt:lpstr>The lognormal distribution</vt:lpstr>
      <vt:lpstr>Consequences</vt:lpstr>
      <vt:lpstr>Consequences</vt:lpstr>
      <vt:lpstr>More consequences</vt:lpstr>
      <vt:lpstr>More consequences</vt:lpstr>
    </vt:vector>
  </TitlesOfParts>
  <Company>The British Geological Survey</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Compositional Data</dc:title>
  <dc:creator>noahm</dc:creator>
  <cp:lastModifiedBy>McLean, Noah</cp:lastModifiedBy>
  <cp:revision>41</cp:revision>
  <dcterms:created xsi:type="dcterms:W3CDTF">2012-11-21T10:19:25Z</dcterms:created>
  <dcterms:modified xsi:type="dcterms:W3CDTF">2016-09-23T15:14:56Z</dcterms:modified>
</cp:coreProperties>
</file>