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2" r:id="rId1"/>
  </p:sldMasterIdLst>
  <p:notesMasterIdLst>
    <p:notesMasterId r:id="rId11"/>
  </p:notesMasterIdLst>
  <p:sldIdLst>
    <p:sldId id="256" r:id="rId2"/>
    <p:sldId id="257" r:id="rId3"/>
    <p:sldId id="264" r:id="rId4"/>
    <p:sldId id="260" r:id="rId5"/>
    <p:sldId id="261" r:id="rId6"/>
    <p:sldId id="258" r:id="rId7"/>
    <p:sldId id="259"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0" autoAdjust="0"/>
    <p:restoredTop sz="85391" autoAdjust="0"/>
  </p:normalViewPr>
  <p:slideViewPr>
    <p:cSldViewPr snapToGrid="0">
      <p:cViewPr varScale="1">
        <p:scale>
          <a:sx n="43" d="100"/>
          <a:sy n="43" d="100"/>
        </p:scale>
        <p:origin x="61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22105B-05AB-4908-946C-7FF174551A89}" type="datetimeFigureOut">
              <a:rPr kumimoji="1" lang="ja-JP" altLang="en-US" smtClean="0"/>
              <a:t>2017/4/3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8C4FC2-E4B9-4D13-86B7-7E9C90CED9B6}" type="slidenum">
              <a:rPr kumimoji="1" lang="ja-JP" altLang="en-US" smtClean="0"/>
              <a:t>‹#›</a:t>
            </a:fld>
            <a:endParaRPr kumimoji="1" lang="ja-JP" altLang="en-US"/>
          </a:p>
        </p:txBody>
      </p:sp>
    </p:spTree>
    <p:extLst>
      <p:ext uri="{BB962C8B-B14F-4D97-AF65-F5344CB8AC3E}">
        <p14:creationId xmlns:p14="http://schemas.microsoft.com/office/powerpoint/2010/main" val="356942573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こんにちは</a:t>
            </a:r>
            <a:br>
              <a:rPr lang="ja-JP" altLang="en-US" dirty="0" smtClean="0"/>
            </a:br>
            <a:r>
              <a:rPr lang="ja-JP" altLang="en-US" dirty="0" smtClean="0"/>
              <a:t>ぼくたちはサーキットです。サーキットには決まった活動日時はなく、自分たちの参加できる日にモノづくり工房で活動しています。メンバーは学部生を中心にロボット開発やプログラムの作成をし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A78C4FC2-E4B9-4D13-86B7-7E9C90CED9B6}" type="slidenum">
              <a:rPr kumimoji="1" lang="ja-JP" altLang="en-US" smtClean="0"/>
              <a:t>2</a:t>
            </a:fld>
            <a:endParaRPr kumimoji="1" lang="ja-JP" altLang="en-US"/>
          </a:p>
        </p:txBody>
      </p:sp>
    </p:spTree>
    <p:extLst>
      <p:ext uri="{BB962C8B-B14F-4D97-AF65-F5344CB8AC3E}">
        <p14:creationId xmlns:p14="http://schemas.microsoft.com/office/powerpoint/2010/main" val="4245447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昨年度はつくばチャレンジに参加しました。</a:t>
            </a:r>
            <a:endParaRPr lang="en-US" altLang="ja-JP" dirty="0" smtClean="0"/>
          </a:p>
          <a:p>
            <a:r>
              <a:rPr lang="ja-JP" altLang="en-US" dirty="0" smtClean="0"/>
              <a:t>つくばチャレンジとは筑波で行われているロボットの公開走行実験のことです。</a:t>
            </a:r>
            <a:br>
              <a:rPr lang="ja-JP" altLang="en-US" dirty="0" smtClean="0"/>
            </a:br>
            <a:r>
              <a:rPr lang="ja-JP" altLang="en-US" dirty="0" smtClean="0"/>
              <a:t>つくば市内の遊歩道をはじめ、市民が実際に日常で使ってる市街地をロボットに自ら認識させ、行動を決めて、走行させるものです。</a:t>
            </a:r>
            <a:endParaRPr lang="en-US" altLang="ja-JP" dirty="0" smtClean="0"/>
          </a:p>
          <a:p>
            <a:r>
              <a:rPr lang="ja-JP" altLang="en-US" dirty="0" smtClean="0"/>
              <a:t>昨年の参加は５３チーム６２台（早稲田、防大、明治など）</a:t>
            </a:r>
            <a:endParaRPr lang="en-US" altLang="ja-JP" dirty="0" smtClean="0"/>
          </a:p>
          <a:p>
            <a:r>
              <a:rPr lang="ja-JP" altLang="en-US" dirty="0" smtClean="0"/>
              <a:t>コースの全長は</a:t>
            </a:r>
            <a:r>
              <a:rPr lang="en-US" altLang="ja-JP" dirty="0" smtClean="0"/>
              <a:t>2177</a:t>
            </a:r>
            <a:r>
              <a:rPr lang="ja-JP" altLang="en-US" dirty="0" err="1" smtClean="0"/>
              <a:t>ｍ</a:t>
            </a:r>
            <a:r>
              <a:rPr lang="ja-JP" altLang="en-US" dirty="0" smtClean="0"/>
              <a:t>でした。</a:t>
            </a: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78C4FC2-E4B9-4D13-86B7-7E9C90CED9B6}" type="slidenum">
              <a:rPr kumimoji="1" lang="ja-JP" altLang="en-US" smtClean="0"/>
              <a:t>3</a:t>
            </a:fld>
            <a:endParaRPr kumimoji="1" lang="ja-JP" altLang="en-US"/>
          </a:p>
        </p:txBody>
      </p:sp>
    </p:spTree>
    <p:extLst>
      <p:ext uri="{BB962C8B-B14F-4D97-AF65-F5344CB8AC3E}">
        <p14:creationId xmlns:p14="http://schemas.microsoft.com/office/powerpoint/2010/main" val="421623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活動の成果としては、完走することができました。</a:t>
            </a:r>
            <a:endParaRPr kumimoji="1" lang="en-US" altLang="ja-JP" dirty="0" smtClean="0"/>
          </a:p>
          <a:p>
            <a:r>
              <a:rPr kumimoji="1" lang="ja-JP" altLang="en-US" dirty="0" smtClean="0"/>
              <a:t>完走したロボットは</a:t>
            </a:r>
            <a:r>
              <a:rPr kumimoji="1" lang="en-US" altLang="ja-JP" dirty="0" smtClean="0"/>
              <a:t>62</a:t>
            </a:r>
            <a:r>
              <a:rPr kumimoji="1" lang="ja-JP" altLang="en-US" dirty="0" smtClean="0"/>
              <a:t>台中</a:t>
            </a:r>
            <a:r>
              <a:rPr kumimoji="1" lang="en-US" altLang="ja-JP" dirty="0" smtClean="0"/>
              <a:t>12</a:t>
            </a:r>
            <a:r>
              <a:rPr kumimoji="1" lang="ja-JP" altLang="en-US" dirty="0" smtClean="0"/>
              <a:t>台で上位</a:t>
            </a:r>
            <a:r>
              <a:rPr kumimoji="1" lang="en-US" altLang="ja-JP" dirty="0" smtClean="0"/>
              <a:t>20</a:t>
            </a:r>
            <a:r>
              <a:rPr kumimoji="1" lang="ja-JP" altLang="en-US" dirty="0" smtClean="0"/>
              <a:t>％に入ることができました。</a:t>
            </a:r>
            <a:endParaRPr kumimoji="1" lang="ja-JP" altLang="en-US" dirty="0"/>
          </a:p>
        </p:txBody>
      </p:sp>
      <p:sp>
        <p:nvSpPr>
          <p:cNvPr id="4" name="スライド番号プレースホルダー 3"/>
          <p:cNvSpPr>
            <a:spLocks noGrp="1"/>
          </p:cNvSpPr>
          <p:nvPr>
            <p:ph type="sldNum" sz="quarter" idx="10"/>
          </p:nvPr>
        </p:nvSpPr>
        <p:spPr/>
        <p:txBody>
          <a:bodyPr/>
          <a:lstStyle/>
          <a:p>
            <a:fld id="{A78C4FC2-E4B9-4D13-86B7-7E9C90CED9B6}" type="slidenum">
              <a:rPr kumimoji="1" lang="ja-JP" altLang="en-US" smtClean="0"/>
              <a:t>4</a:t>
            </a:fld>
            <a:endParaRPr kumimoji="1" lang="ja-JP" altLang="en-US"/>
          </a:p>
        </p:txBody>
      </p:sp>
    </p:spTree>
    <p:extLst>
      <p:ext uri="{BB962C8B-B14F-4D97-AF65-F5344CB8AC3E}">
        <p14:creationId xmlns:p14="http://schemas.microsoft.com/office/powerpoint/2010/main" val="2350880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普段の活動内容は、</a:t>
            </a:r>
            <a:r>
              <a:rPr kumimoji="1" lang="ja-JP" altLang="en-US" sz="1200" dirty="0" smtClean="0">
                <a:latin typeface="メイリオ" panose="020B0604030504040204" pitchFamily="50" charset="-128"/>
                <a:ea typeface="メイリオ" panose="020B0604030504040204" pitchFamily="50" charset="-128"/>
              </a:rPr>
              <a:t>本団体の</a:t>
            </a:r>
            <a:r>
              <a:rPr kumimoji="1" lang="ja-JP" altLang="en-US" sz="1200" b="0" dirty="0" smtClean="0">
                <a:latin typeface="メイリオ" panose="020B0604030504040204" pitchFamily="50" charset="-128"/>
                <a:ea typeface="メイリオ" panose="020B0604030504040204" pitchFamily="50" charset="-128"/>
              </a:rPr>
              <a:t>プロジェクト開発、現在はつくばチャレンジへ向けてのロボット開発とプログラム作成です。また、各個人の知識、能力の向上や新人教育を行っています。</a:t>
            </a:r>
            <a:endParaRPr kumimoji="1" lang="en-US" altLang="ja-JP" sz="1200" b="0" dirty="0" smtClean="0">
              <a:latin typeface="メイリオ" panose="020B0604030504040204" pitchFamily="50" charset="-128"/>
              <a:ea typeface="メイリオ" panose="020B0604030504040204" pitchFamily="50" charset="-128"/>
            </a:endParaRPr>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A78C4FC2-E4B9-4D13-86B7-7E9C90CED9B6}" type="slidenum">
              <a:rPr kumimoji="1" lang="ja-JP" altLang="en-US" smtClean="0"/>
              <a:t>5</a:t>
            </a:fld>
            <a:endParaRPr kumimoji="1" lang="ja-JP" altLang="en-US"/>
          </a:p>
        </p:txBody>
      </p:sp>
    </p:spTree>
    <p:extLst>
      <p:ext uri="{BB962C8B-B14F-4D97-AF65-F5344CB8AC3E}">
        <p14:creationId xmlns:p14="http://schemas.microsoft.com/office/powerpoint/2010/main" val="1961648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今年度の活動予定は、つくばチャレンジへの参加と案内ロボットの開発、新人教育です。</a:t>
            </a:r>
            <a:endParaRPr kumimoji="1" lang="ja-JP" altLang="en-US" dirty="0"/>
          </a:p>
        </p:txBody>
      </p:sp>
      <p:sp>
        <p:nvSpPr>
          <p:cNvPr id="4" name="スライド番号プレースホルダー 3"/>
          <p:cNvSpPr>
            <a:spLocks noGrp="1"/>
          </p:cNvSpPr>
          <p:nvPr>
            <p:ph type="sldNum" sz="quarter" idx="10"/>
          </p:nvPr>
        </p:nvSpPr>
        <p:spPr/>
        <p:txBody>
          <a:bodyPr/>
          <a:lstStyle/>
          <a:p>
            <a:fld id="{A78C4FC2-E4B9-4D13-86B7-7E9C90CED9B6}" type="slidenum">
              <a:rPr kumimoji="1" lang="ja-JP" altLang="en-US" smtClean="0"/>
              <a:t>6</a:t>
            </a:fld>
            <a:endParaRPr kumimoji="1" lang="ja-JP" altLang="en-US"/>
          </a:p>
        </p:txBody>
      </p:sp>
    </p:spTree>
    <p:extLst>
      <p:ext uri="{BB962C8B-B14F-4D97-AF65-F5344CB8AC3E}">
        <p14:creationId xmlns:p14="http://schemas.microsoft.com/office/powerpoint/2010/main" val="1108695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新入部員の育成として、プログラミングに慣れてもらうためにライントレースやじゃんけんゲームなどを行います。これは、サーキットに入って新人教育を一年間受けた人のプログラムです。</a:t>
            </a:r>
            <a:endParaRPr kumimoji="1" lang="ja-JP" altLang="en-US" dirty="0"/>
          </a:p>
        </p:txBody>
      </p:sp>
      <p:sp>
        <p:nvSpPr>
          <p:cNvPr id="4" name="スライド番号プレースホルダー 3"/>
          <p:cNvSpPr>
            <a:spLocks noGrp="1"/>
          </p:cNvSpPr>
          <p:nvPr>
            <p:ph type="sldNum" sz="quarter" idx="10"/>
          </p:nvPr>
        </p:nvSpPr>
        <p:spPr/>
        <p:txBody>
          <a:bodyPr/>
          <a:lstStyle/>
          <a:p>
            <a:fld id="{A78C4FC2-E4B9-4D13-86B7-7E9C90CED9B6}" type="slidenum">
              <a:rPr kumimoji="1" lang="ja-JP" altLang="en-US" smtClean="0"/>
              <a:t>7</a:t>
            </a:fld>
            <a:endParaRPr kumimoji="1" lang="ja-JP" altLang="en-US"/>
          </a:p>
        </p:txBody>
      </p:sp>
    </p:spTree>
    <p:extLst>
      <p:ext uri="{BB962C8B-B14F-4D97-AF65-F5344CB8AC3E}">
        <p14:creationId xmlns:p14="http://schemas.microsoft.com/office/powerpoint/2010/main" val="14670859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ハードにふれたい人にはハードウェアの開発学習を行います。また、新入部員でも正規のプロジェクト、つくばチャレンジへの参加が可能です。</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78C4FC2-E4B9-4D13-86B7-7E9C90CED9B6}" type="slidenum">
              <a:rPr kumimoji="1" lang="ja-JP" altLang="en-US" smtClean="0"/>
              <a:t>8</a:t>
            </a:fld>
            <a:endParaRPr kumimoji="1" lang="ja-JP" altLang="en-US"/>
          </a:p>
        </p:txBody>
      </p:sp>
    </p:spTree>
    <p:extLst>
      <p:ext uri="{BB962C8B-B14F-4D97-AF65-F5344CB8AC3E}">
        <p14:creationId xmlns:p14="http://schemas.microsoft.com/office/powerpoint/2010/main" val="693170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サーキットでは、充実した教育制度があり、</a:t>
            </a:r>
            <a:r>
              <a:rPr lang="ja-JP" altLang="en-US" sz="1200" dirty="0" smtClean="0">
                <a:latin typeface="メイリオ" panose="020B0604030504040204" pitchFamily="50" charset="-128"/>
                <a:ea typeface="メイリオ" panose="020B0604030504040204" pitchFamily="50" charset="-128"/>
              </a:rPr>
              <a:t>ハードウェア、ソフトウェア</a:t>
            </a:r>
            <a:r>
              <a:rPr lang="ja-JP" altLang="en-US" sz="1200" b="0" dirty="0" smtClean="0">
                <a:latin typeface="メイリオ" panose="020B0604030504040204" pitchFamily="50" charset="-128"/>
                <a:ea typeface="メイリオ" panose="020B0604030504040204" pitchFamily="50" charset="-128"/>
              </a:rPr>
              <a:t>どちらもできます。特にソフトウェアに強くなれます。また、情報系の授業では無双できます。</a:t>
            </a:r>
            <a:endParaRPr lang="en-US" altLang="ja-JP" sz="1200" b="0" dirty="0" smtClean="0">
              <a:latin typeface="メイリオ" panose="020B0604030504040204" pitchFamily="50" charset="-128"/>
              <a:ea typeface="メイリオ" panose="020B0604030504040204" pitchFamily="50"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A78C4FC2-E4B9-4D13-86B7-7E9C90CED9B6}" type="slidenum">
              <a:rPr kumimoji="1" lang="ja-JP" altLang="en-US" smtClean="0"/>
              <a:t>9</a:t>
            </a:fld>
            <a:endParaRPr kumimoji="1" lang="ja-JP" altLang="en-US"/>
          </a:p>
        </p:txBody>
      </p:sp>
    </p:spTree>
    <p:extLst>
      <p:ext uri="{BB962C8B-B14F-4D97-AF65-F5344CB8AC3E}">
        <p14:creationId xmlns:p14="http://schemas.microsoft.com/office/powerpoint/2010/main" val="1850872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4/3/2017</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8656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smtClean="0"/>
              <a:pPr/>
              <a:t>4/3/2017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33009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smtClean="0"/>
              <a:pPr/>
              <a:t>4/3/2017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1884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ja-JP" altLang="en-US" smtClean="0"/>
              <a:t>マスター タイトルの書式設定</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smtClean="0"/>
              <a:pPr/>
              <a:t>4/3/2017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32232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smtClean="0"/>
              <a:pPr/>
              <a:t>4/3/2017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408120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ja-JP" altLang="en-US" smtClean="0"/>
              <a:t>マスター タイトルの書式設定</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ja-JP" altLang="en-US" smtClean="0"/>
              <a:t>マスター テキストの書式設定</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smtClean="0"/>
              <a:pPr/>
              <a:t>4/3/2017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874831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ja-JP" altLang="en-US" smtClean="0"/>
              <a:t>マスター タイトルの書式設定</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ja-JP" altLang="en-US" smtClean="0"/>
              <a:t>マスター テキストの書式設定</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smtClean="0"/>
              <a:pPr/>
              <a:t>4/3/2017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530109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342899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9517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nchor="ctr"/>
          <a:lstStyle>
            <a:lvl1pPr>
              <a:buClr>
                <a:schemeClr val="accent1">
                  <a:lumMod val="75000"/>
                </a:schemeClr>
              </a:buCl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70328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smtClean="0"/>
              <a:pPr/>
              <a:t>4/3/2017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331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01392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484311"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130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3962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0247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smtClean="0"/>
              <a:pPr/>
              <a:t>4/3/2017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33482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ja-JP" altLang="en-US" smtClean="0"/>
              <a:t>マスター タイトルの書式設定</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smtClean="0"/>
              <a:pPr/>
              <a:t>4/3/2017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6104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4/3/2017</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33772729"/>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37" r:id="rId15"/>
    <p:sldLayoutId id="2147483738" r:id="rId16"/>
    <p:sldLayoutId id="2147483739" r:id="rId17"/>
  </p:sldLayoutIdLst>
  <p:txStyles>
    <p:titleStyle>
      <a:lvl1pPr algn="ctr" defTabSz="457200" rtl="0" eaLnBrk="1" latinLnBrk="0" hangingPunct="1">
        <a:spcBef>
          <a:spcPct val="0"/>
        </a:spcBef>
        <a:buNone/>
        <a:defRPr kumimoji="1" sz="4000" kern="1200" cap="none">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kumimoji="1"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5" name="正方形/長方形 4"/>
          <p:cNvSpPr/>
          <p:nvPr/>
        </p:nvSpPr>
        <p:spPr>
          <a:xfrm>
            <a:off x="0" y="0"/>
            <a:ext cx="4234543" cy="5410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p:cNvSpPr/>
          <p:nvPr/>
        </p:nvSpPr>
        <p:spPr>
          <a:xfrm>
            <a:off x="0" y="3603172"/>
            <a:ext cx="6618514" cy="32548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ctrTitle"/>
          </p:nvPr>
        </p:nvSpPr>
        <p:spPr>
          <a:xfrm>
            <a:off x="2721428" y="1792770"/>
            <a:ext cx="6418835" cy="2567563"/>
          </a:xfrm>
          <a:ln w="66675" cmpd="dbl">
            <a:noFill/>
          </a:ln>
        </p:spPr>
        <p:txBody>
          <a:bodyPr>
            <a:noAutofit/>
          </a:bodyPr>
          <a:lstStyle/>
          <a:p>
            <a:r>
              <a:rPr kumimoji="1" lang="en-US" altLang="ja-JP" sz="21500" dirty="0" smtClean="0">
                <a:solidFill>
                  <a:schemeClr val="bg1"/>
                </a:solidFill>
                <a:latin typeface="Agency FB" panose="020B0503020202020204" pitchFamily="34" charset="0"/>
                <a:cs typeface="Courier New" panose="02070309020205020404" pitchFamily="49" charset="0"/>
              </a:rPr>
              <a:t>CI</a:t>
            </a:r>
            <a:r>
              <a:rPr kumimoji="1" lang="en-US" altLang="ja-JP" sz="21500" dirty="0" smtClean="0">
                <a:ln w="22225">
                  <a:noFill/>
                </a:ln>
                <a:solidFill>
                  <a:srgbClr val="C00000"/>
                </a:solidFill>
                <a:latin typeface="Agency FB" panose="020B0503020202020204" pitchFamily="34" charset="0"/>
                <a:cs typeface="Courier New" panose="02070309020205020404" pitchFamily="49" charset="0"/>
              </a:rPr>
              <a:t>R</a:t>
            </a:r>
            <a:r>
              <a:rPr lang="en-US" altLang="ja-JP" sz="21500" dirty="0">
                <a:solidFill>
                  <a:schemeClr val="bg1"/>
                </a:solidFill>
                <a:latin typeface="Agency FB" panose="020B0503020202020204" pitchFamily="34" charset="0"/>
                <a:cs typeface="Courier New" panose="02070309020205020404" pitchFamily="49" charset="0"/>
              </a:rPr>
              <a:t>-</a:t>
            </a:r>
            <a:r>
              <a:rPr kumimoji="1" lang="en-US" altLang="ja-JP" sz="21500" dirty="0" smtClean="0">
                <a:solidFill>
                  <a:schemeClr val="bg1"/>
                </a:solidFill>
                <a:latin typeface="Agency FB" panose="020B0503020202020204" pitchFamily="34" charset="0"/>
                <a:cs typeface="Courier New" panose="02070309020205020404" pitchFamily="49" charset="0"/>
              </a:rPr>
              <a:t>KIT</a:t>
            </a:r>
            <a:endParaRPr kumimoji="1" lang="ja-JP" altLang="en-US" sz="11500" dirty="0">
              <a:solidFill>
                <a:schemeClr val="bg1"/>
              </a:solidFill>
              <a:latin typeface="Agency FB" panose="020B0503020202020204" pitchFamily="34" charset="0"/>
              <a:cs typeface="Courier New" panose="02070309020205020404" pitchFamily="49" charset="0"/>
            </a:endParaRPr>
          </a:p>
        </p:txBody>
      </p:sp>
      <p:sp>
        <p:nvSpPr>
          <p:cNvPr id="3" name="サブタイトル 2"/>
          <p:cNvSpPr>
            <a:spLocks noGrp="1"/>
          </p:cNvSpPr>
          <p:nvPr>
            <p:ph type="subTitle" idx="1"/>
          </p:nvPr>
        </p:nvSpPr>
        <p:spPr>
          <a:xfrm>
            <a:off x="1553574" y="4828622"/>
            <a:ext cx="9440034" cy="1049867"/>
          </a:xfrm>
        </p:spPr>
        <p:txBody>
          <a:bodyPr>
            <a:normAutofit fontScale="92500"/>
          </a:bodyPr>
          <a:lstStyle/>
          <a:p>
            <a:r>
              <a:rPr kumimoji="1" lang="en-US" altLang="ja-JP" sz="4800" b="1" dirty="0" smtClean="0">
                <a:solidFill>
                  <a:schemeClr val="bg1"/>
                </a:solidFill>
                <a:latin typeface="Arial" panose="020B0604020202020204" pitchFamily="34" charset="0"/>
                <a:cs typeface="Arial" panose="020B0604020202020204" pitchFamily="34" charset="0"/>
              </a:rPr>
              <a:t>C</a:t>
            </a:r>
            <a:r>
              <a:rPr kumimoji="1" lang="en-US" altLang="ja-JP" sz="2800" dirty="0" smtClean="0">
                <a:solidFill>
                  <a:schemeClr val="bg1"/>
                </a:solidFill>
                <a:latin typeface="Arial" panose="020B0604020202020204" pitchFamily="34" charset="0"/>
                <a:cs typeface="Arial" panose="020B0604020202020204" pitchFamily="34" charset="0"/>
              </a:rPr>
              <a:t>reate</a:t>
            </a:r>
            <a:r>
              <a:rPr kumimoji="1" lang="en-US" altLang="ja-JP" sz="2800" b="1" dirty="0" smtClean="0">
                <a:solidFill>
                  <a:schemeClr val="bg1"/>
                </a:solidFill>
                <a:latin typeface="Arial" panose="020B0604020202020204" pitchFamily="34" charset="0"/>
                <a:cs typeface="Arial" panose="020B0604020202020204" pitchFamily="34" charset="0"/>
              </a:rPr>
              <a:t> </a:t>
            </a:r>
            <a:r>
              <a:rPr kumimoji="1" lang="en-US" altLang="ja-JP" sz="4800" b="1" dirty="0" smtClean="0">
                <a:solidFill>
                  <a:schemeClr val="bg1"/>
                </a:solidFill>
                <a:latin typeface="Arial" panose="020B0604020202020204" pitchFamily="34" charset="0"/>
                <a:cs typeface="Arial" panose="020B0604020202020204" pitchFamily="34" charset="0"/>
              </a:rPr>
              <a:t>I</a:t>
            </a:r>
            <a:r>
              <a:rPr kumimoji="1" lang="en-US" altLang="ja-JP" sz="2800" dirty="0" smtClean="0">
                <a:solidFill>
                  <a:schemeClr val="bg1"/>
                </a:solidFill>
                <a:latin typeface="Arial" panose="020B0604020202020204" pitchFamily="34" charset="0"/>
                <a:cs typeface="Arial" panose="020B0604020202020204" pitchFamily="34" charset="0"/>
              </a:rPr>
              <a:t>ntelligent</a:t>
            </a:r>
            <a:r>
              <a:rPr kumimoji="1" lang="en-US" altLang="ja-JP" sz="2800" b="1" dirty="0" smtClean="0">
                <a:solidFill>
                  <a:schemeClr val="bg1"/>
                </a:solidFill>
                <a:latin typeface="Arial" panose="020B0604020202020204" pitchFamily="34" charset="0"/>
                <a:cs typeface="Arial" panose="020B0604020202020204" pitchFamily="34" charset="0"/>
              </a:rPr>
              <a:t> </a:t>
            </a:r>
            <a:r>
              <a:rPr kumimoji="1" lang="en-US" altLang="ja-JP" sz="4800" b="1" dirty="0" smtClean="0">
                <a:ln w="19050">
                  <a:solidFill>
                    <a:schemeClr val="tx1">
                      <a:alpha val="25000"/>
                    </a:schemeClr>
                  </a:solidFill>
                </a:ln>
                <a:solidFill>
                  <a:srgbClr val="C00000"/>
                </a:solidFill>
                <a:latin typeface="Arial" panose="020B0604020202020204" pitchFamily="34" charset="0"/>
                <a:cs typeface="Arial" panose="020B0604020202020204" pitchFamily="34" charset="0"/>
              </a:rPr>
              <a:t>R</a:t>
            </a:r>
            <a:r>
              <a:rPr kumimoji="1" lang="en-US" altLang="ja-JP" sz="2800" dirty="0" smtClean="0">
                <a:solidFill>
                  <a:schemeClr val="bg1"/>
                </a:solidFill>
                <a:latin typeface="Arial" panose="020B0604020202020204" pitchFamily="34" charset="0"/>
                <a:cs typeface="Arial" panose="020B0604020202020204" pitchFamily="34" charset="0"/>
              </a:rPr>
              <a:t>obots</a:t>
            </a:r>
            <a:r>
              <a:rPr kumimoji="1" lang="en-US" altLang="ja-JP" sz="2800" b="1" dirty="0" smtClean="0">
                <a:solidFill>
                  <a:schemeClr val="bg1"/>
                </a:solidFill>
                <a:latin typeface="Arial" panose="020B0604020202020204" pitchFamily="34" charset="0"/>
                <a:cs typeface="Arial" panose="020B0604020202020204" pitchFamily="34" charset="0"/>
              </a:rPr>
              <a:t>  </a:t>
            </a:r>
            <a:r>
              <a:rPr kumimoji="1" lang="en-US" altLang="ja-JP" sz="4400" b="1" dirty="0" smtClean="0">
                <a:solidFill>
                  <a:schemeClr val="bg1"/>
                </a:solidFill>
                <a:latin typeface="Arial" panose="020B0604020202020204" pitchFamily="34" charset="0"/>
                <a:cs typeface="Arial" panose="020B0604020202020204" pitchFamily="34" charset="0"/>
              </a:rPr>
              <a:t>K</a:t>
            </a:r>
            <a:r>
              <a:rPr kumimoji="1" lang="en-US" altLang="ja-JP" sz="2800" dirty="0" smtClean="0">
                <a:solidFill>
                  <a:schemeClr val="bg1"/>
                </a:solidFill>
                <a:latin typeface="Arial" panose="020B0604020202020204" pitchFamily="34" charset="0"/>
                <a:cs typeface="Arial" panose="020B0604020202020204" pitchFamily="34" charset="0"/>
              </a:rPr>
              <a:t>yushu</a:t>
            </a:r>
            <a:r>
              <a:rPr kumimoji="1" lang="en-US" altLang="ja-JP" sz="2800" b="1" dirty="0" smtClean="0">
                <a:solidFill>
                  <a:schemeClr val="bg1"/>
                </a:solidFill>
                <a:latin typeface="Arial" panose="020B0604020202020204" pitchFamily="34" charset="0"/>
                <a:cs typeface="Arial" panose="020B0604020202020204" pitchFamily="34" charset="0"/>
              </a:rPr>
              <a:t> </a:t>
            </a:r>
            <a:r>
              <a:rPr kumimoji="1" lang="en-US" altLang="ja-JP" sz="4400" b="1" dirty="0" smtClean="0">
                <a:solidFill>
                  <a:schemeClr val="bg1"/>
                </a:solidFill>
                <a:latin typeface="Arial" panose="020B0604020202020204" pitchFamily="34" charset="0"/>
                <a:cs typeface="Arial" panose="020B0604020202020204" pitchFamily="34" charset="0"/>
              </a:rPr>
              <a:t>I</a:t>
            </a:r>
            <a:r>
              <a:rPr kumimoji="1" lang="en-US" altLang="ja-JP" sz="2800" dirty="0" smtClean="0">
                <a:solidFill>
                  <a:schemeClr val="bg1"/>
                </a:solidFill>
                <a:latin typeface="Arial" panose="020B0604020202020204" pitchFamily="34" charset="0"/>
                <a:cs typeface="Arial" panose="020B0604020202020204" pitchFamily="34" charset="0"/>
              </a:rPr>
              <a:t>nstitute of </a:t>
            </a:r>
            <a:r>
              <a:rPr kumimoji="1" lang="en-US" altLang="ja-JP" sz="4800" b="1" dirty="0" smtClean="0">
                <a:solidFill>
                  <a:schemeClr val="bg1"/>
                </a:solidFill>
                <a:latin typeface="Arial" panose="020B0604020202020204" pitchFamily="34" charset="0"/>
                <a:cs typeface="Arial" panose="020B0604020202020204" pitchFamily="34" charset="0"/>
              </a:rPr>
              <a:t>T</a:t>
            </a:r>
            <a:r>
              <a:rPr kumimoji="1" lang="en-US" altLang="ja-JP" sz="2800" dirty="0" smtClean="0">
                <a:solidFill>
                  <a:schemeClr val="bg1"/>
                </a:solidFill>
                <a:latin typeface="Arial" panose="020B0604020202020204" pitchFamily="34" charset="0"/>
                <a:cs typeface="Arial" panose="020B0604020202020204" pitchFamily="34" charset="0"/>
              </a:rPr>
              <a:t>echnology</a:t>
            </a:r>
            <a:endParaRPr kumimoji="1" lang="ja-JP" altLang="en-US" sz="28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47565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5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9820" y="0"/>
            <a:ext cx="10041147" cy="1752599"/>
          </a:xfrm>
        </p:spPr>
        <p:txBody>
          <a:bodyPr>
            <a:normAutofit/>
          </a:bodyPr>
          <a:lstStyle/>
          <a:p>
            <a:r>
              <a:rPr kumimoji="1" lang="en-US" altLang="ja-JP" sz="8000" b="1" dirty="0" smtClean="0">
                <a:latin typeface="Segoe UI" panose="020B0502040204020203" pitchFamily="34" charset="0"/>
                <a:cs typeface="Segoe UI" panose="020B0502040204020203" pitchFamily="34" charset="0"/>
              </a:rPr>
              <a:t>CIR-KIT</a:t>
            </a:r>
            <a:r>
              <a:rPr kumimoji="1" lang="ja-JP" altLang="en-US" sz="6000" b="1" dirty="0" smtClean="0">
                <a:latin typeface="メイリオ" panose="020B0604030504040204" pitchFamily="50" charset="-128"/>
                <a:ea typeface="メイリオ" panose="020B0604030504040204" pitchFamily="50" charset="-128"/>
              </a:rPr>
              <a:t>とは</a:t>
            </a:r>
            <a:endParaRPr kumimoji="1" lang="ja-JP" altLang="en-US" sz="6000" b="1"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3203902" y="1480454"/>
            <a:ext cx="8759241" cy="1338349"/>
          </a:xfrm>
        </p:spPr>
        <p:txBody>
          <a:bodyPr>
            <a:normAutofit fontScale="25000" lnSpcReduction="20000"/>
          </a:bodyPr>
          <a:lstStyle/>
          <a:p>
            <a:pPr marL="0" indent="0">
              <a:buNone/>
            </a:pPr>
            <a:r>
              <a:rPr lang="ja-JP" altLang="en-US" sz="17600" b="1" dirty="0" smtClean="0">
                <a:latin typeface="メイリオ" panose="020B0604030504040204" pitchFamily="50" charset="-128"/>
                <a:ea typeface="メイリオ" panose="020B0604030504040204" pitchFamily="50" charset="-128"/>
              </a:rPr>
              <a:t>ロボット</a:t>
            </a:r>
            <a:r>
              <a:rPr lang="ja-JP" altLang="en-US" sz="17600" dirty="0" smtClean="0">
                <a:latin typeface="メイリオ" panose="020B0604030504040204" pitchFamily="50" charset="-128"/>
                <a:ea typeface="メイリオ" panose="020B0604030504040204" pitchFamily="50" charset="-128"/>
              </a:rPr>
              <a:t>の開発をしている団体</a:t>
            </a:r>
            <a:endParaRPr lang="en-US" altLang="ja-JP" sz="17600" dirty="0" smtClean="0">
              <a:latin typeface="メイリオ" panose="020B0604030504040204" pitchFamily="50" charset="-128"/>
              <a:ea typeface="メイリオ" panose="020B0604030504040204" pitchFamily="50" charset="-128"/>
            </a:endParaRPr>
          </a:p>
          <a:p>
            <a:pPr>
              <a:buFont typeface="Wingdings" panose="05000000000000000000" pitchFamily="2" charset="2"/>
              <a:buChar char="Ø"/>
            </a:pPr>
            <a:endParaRPr kumimoji="1" lang="ja-JP" altLang="en-US" dirty="0"/>
          </a:p>
        </p:txBody>
      </p:sp>
      <p:sp>
        <p:nvSpPr>
          <p:cNvPr id="5" name="テキスト ボックス 4"/>
          <p:cNvSpPr txBox="1"/>
          <p:nvPr/>
        </p:nvSpPr>
        <p:spPr>
          <a:xfrm>
            <a:off x="2909988" y="3025632"/>
            <a:ext cx="7181069" cy="2185214"/>
          </a:xfrm>
          <a:prstGeom prst="rect">
            <a:avLst/>
          </a:prstGeom>
          <a:noFill/>
        </p:spPr>
        <p:txBody>
          <a:bodyPr wrap="square" rtlCol="0">
            <a:spAutoFit/>
          </a:bodyPr>
          <a:lstStyle/>
          <a:p>
            <a:r>
              <a:rPr kumimoji="1" lang="ja-JP" altLang="en-US" sz="4400" dirty="0" smtClean="0"/>
              <a:t>活動日時：個人の</a:t>
            </a:r>
            <a:r>
              <a:rPr kumimoji="1" lang="ja-JP" altLang="en-US" sz="4800" b="1" dirty="0" smtClean="0">
                <a:solidFill>
                  <a:srgbClr val="C00000"/>
                </a:solidFill>
              </a:rPr>
              <a:t>自由</a:t>
            </a:r>
            <a:r>
              <a:rPr kumimoji="1" lang="ja-JP" altLang="en-US" sz="4400" dirty="0" smtClean="0"/>
              <a:t>！</a:t>
            </a:r>
            <a:endParaRPr kumimoji="1" lang="en-US" altLang="ja-JP" sz="4400" dirty="0" smtClean="0"/>
          </a:p>
          <a:p>
            <a:r>
              <a:rPr kumimoji="1" lang="ja-JP" altLang="en-US" sz="4400" dirty="0" smtClean="0"/>
              <a:t>メンバー：学部生が中心</a:t>
            </a:r>
            <a:endParaRPr kumimoji="1" lang="en-US" altLang="ja-JP" sz="4400" dirty="0" smtClean="0"/>
          </a:p>
          <a:p>
            <a:r>
              <a:rPr kumimoji="1" lang="ja-JP" altLang="en-US" sz="4400" dirty="0" smtClean="0"/>
              <a:t>　場所　：ものつくり工房</a:t>
            </a:r>
            <a:endParaRPr kumimoji="1" lang="ja-JP" altLang="en-US" sz="4400" dirty="0"/>
          </a:p>
        </p:txBody>
      </p:sp>
    </p:spTree>
    <p:extLst>
      <p:ext uri="{BB962C8B-B14F-4D97-AF65-F5344CB8AC3E}">
        <p14:creationId xmlns:p14="http://schemas.microsoft.com/office/powerpoint/2010/main" val="41887039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08697" y="226503"/>
            <a:ext cx="10018713" cy="1752599"/>
          </a:xfrm>
        </p:spPr>
        <p:txBody>
          <a:bodyPr>
            <a:normAutofit/>
          </a:bodyPr>
          <a:lstStyle/>
          <a:p>
            <a:pPr algn="l"/>
            <a:r>
              <a:rPr kumimoji="1" lang="ja-JP" altLang="en-US" sz="6600" b="1" dirty="0" smtClean="0">
                <a:latin typeface="メイリオ" panose="020B0604030504040204" pitchFamily="50" charset="-128"/>
                <a:ea typeface="メイリオ" panose="020B0604030504040204" pitchFamily="50" charset="-128"/>
              </a:rPr>
              <a:t>昨年度</a:t>
            </a:r>
            <a:r>
              <a:rPr kumimoji="1" lang="ja-JP" altLang="en-US" sz="6600" dirty="0" smtClean="0">
                <a:latin typeface="メイリオ" panose="020B0604030504040204" pitchFamily="50" charset="-128"/>
                <a:ea typeface="メイリオ" panose="020B0604030504040204" pitchFamily="50" charset="-128"/>
              </a:rPr>
              <a:t>の活動内容</a:t>
            </a:r>
            <a:endParaRPr kumimoji="1" lang="ja-JP" altLang="en-US" sz="6600" dirty="0">
              <a:latin typeface="メイリオ" panose="020B0604030504040204" pitchFamily="50" charset="-128"/>
              <a:ea typeface="メイリオ" panose="020B0604030504040204" pitchFamily="50" charset="-128"/>
            </a:endParaRPr>
          </a:p>
        </p:txBody>
      </p:sp>
      <p:sp>
        <p:nvSpPr>
          <p:cNvPr id="4" name="テキスト ボックス 3"/>
          <p:cNvSpPr txBox="1"/>
          <p:nvPr/>
        </p:nvSpPr>
        <p:spPr>
          <a:xfrm>
            <a:off x="1621767" y="2656936"/>
            <a:ext cx="9592574" cy="1046440"/>
          </a:xfrm>
          <a:prstGeom prst="rect">
            <a:avLst/>
          </a:prstGeom>
          <a:noFill/>
        </p:spPr>
        <p:txBody>
          <a:bodyPr wrap="square" rtlCol="0">
            <a:spAutoFit/>
          </a:bodyPr>
          <a:lstStyle/>
          <a:p>
            <a:r>
              <a:rPr kumimoji="1" lang="ja-JP" altLang="en-US" sz="4400" dirty="0" smtClean="0">
                <a:latin typeface="メイリオ" panose="020B0604030504040204" pitchFamily="50" charset="-128"/>
                <a:ea typeface="メイリオ" panose="020B0604030504040204" pitchFamily="50" charset="-128"/>
              </a:rPr>
              <a:t>・</a:t>
            </a:r>
            <a:r>
              <a:rPr kumimoji="1" lang="ja-JP" altLang="en-US" sz="4400" b="1" u="sng" dirty="0" smtClean="0">
                <a:solidFill>
                  <a:srgbClr val="C00000"/>
                </a:solidFill>
                <a:latin typeface="メイリオ" panose="020B0604030504040204" pitchFamily="50" charset="-128"/>
                <a:ea typeface="メイリオ" panose="020B0604030504040204" pitchFamily="50" charset="-128"/>
              </a:rPr>
              <a:t>つくばチャレンジ</a:t>
            </a:r>
            <a:r>
              <a:rPr kumimoji="1" lang="ja-JP" altLang="en-US" sz="4400" dirty="0" smtClean="0">
                <a:latin typeface="メイリオ" panose="020B0604030504040204" pitchFamily="50" charset="-128"/>
                <a:ea typeface="メイリオ" panose="020B0604030504040204" pitchFamily="50" charset="-128"/>
              </a:rPr>
              <a:t>への参加</a:t>
            </a:r>
            <a:endParaRPr kumimoji="1" lang="en-US" altLang="ja-JP" sz="3600" dirty="0" smtClean="0">
              <a:latin typeface="メイリオ" panose="020B0604030504040204" pitchFamily="50" charset="-128"/>
              <a:ea typeface="メイリオ" panose="020B0604030504040204" pitchFamily="50" charset="-128"/>
            </a:endParaRPr>
          </a:p>
          <a:p>
            <a:endParaRPr kumimoji="1" lang="en-US" altLang="ja-JP" dirty="0" smtClean="0"/>
          </a:p>
        </p:txBody>
      </p:sp>
      <p:sp>
        <p:nvSpPr>
          <p:cNvPr id="9" name="線吹き出し 1 8"/>
          <p:cNvSpPr/>
          <p:nvPr/>
        </p:nvSpPr>
        <p:spPr>
          <a:xfrm>
            <a:off x="3398808" y="3703376"/>
            <a:ext cx="8367622" cy="2605178"/>
          </a:xfrm>
          <a:prstGeom prst="callout1">
            <a:avLst>
              <a:gd name="adj1" fmla="val 33320"/>
              <a:gd name="adj2" fmla="val -86"/>
              <a:gd name="adj3" fmla="val -13990"/>
              <a:gd name="adj4" fmla="val -6580"/>
            </a:avLst>
          </a:prstGeom>
          <a:solidFill>
            <a:schemeClr val="accent1">
              <a:lumMod val="20000"/>
              <a:lumOff val="80000"/>
            </a:schemeClr>
          </a:solidFill>
          <a:ln w="571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4400" dirty="0" smtClean="0">
                <a:solidFill>
                  <a:schemeClr val="tx1"/>
                </a:solidFill>
                <a:latin typeface="メイリオ" panose="020B0604030504040204" pitchFamily="50" charset="-128"/>
                <a:ea typeface="メイリオ" panose="020B0604030504040204" pitchFamily="50" charset="-128"/>
              </a:rPr>
              <a:t>・自立走行ロボットの公開実験</a:t>
            </a:r>
            <a:endParaRPr kumimoji="1" lang="en-US" altLang="ja-JP" sz="4400" dirty="0" smtClean="0">
              <a:solidFill>
                <a:schemeClr val="tx1"/>
              </a:solidFill>
              <a:latin typeface="メイリオ" panose="020B0604030504040204" pitchFamily="50" charset="-128"/>
              <a:ea typeface="メイリオ" panose="020B0604030504040204" pitchFamily="50" charset="-128"/>
            </a:endParaRPr>
          </a:p>
          <a:p>
            <a:r>
              <a:rPr kumimoji="1" lang="ja-JP" altLang="en-US" sz="4400" dirty="0" smtClean="0">
                <a:solidFill>
                  <a:schemeClr val="tx1"/>
                </a:solidFill>
                <a:latin typeface="メイリオ" panose="020B0604030504040204" pitchFamily="50" charset="-128"/>
                <a:ea typeface="メイリオ" panose="020B0604030504040204" pitchFamily="50" charset="-128"/>
              </a:rPr>
              <a:t>・昨年</a:t>
            </a:r>
            <a:r>
              <a:rPr kumimoji="1" lang="en-US" altLang="ja-JP" sz="4400" dirty="0" smtClean="0">
                <a:solidFill>
                  <a:schemeClr val="tx1"/>
                </a:solidFill>
                <a:latin typeface="メイリオ" panose="020B0604030504040204" pitchFamily="50" charset="-128"/>
                <a:ea typeface="メイリオ" panose="020B0604030504040204" pitchFamily="50" charset="-128"/>
              </a:rPr>
              <a:t>53</a:t>
            </a:r>
            <a:r>
              <a:rPr kumimoji="1" lang="ja-JP" altLang="en-US" sz="4400" dirty="0" smtClean="0">
                <a:solidFill>
                  <a:schemeClr val="tx1"/>
                </a:solidFill>
                <a:latin typeface="メイリオ" panose="020B0604030504040204" pitchFamily="50" charset="-128"/>
                <a:ea typeface="メイリオ" panose="020B0604030504040204" pitchFamily="50" charset="-128"/>
              </a:rPr>
              <a:t>チーム</a:t>
            </a:r>
            <a:r>
              <a:rPr kumimoji="1" lang="en-US" altLang="ja-JP" sz="4400" dirty="0" smtClean="0">
                <a:solidFill>
                  <a:schemeClr val="tx1"/>
                </a:solidFill>
                <a:latin typeface="メイリオ" panose="020B0604030504040204" pitchFamily="50" charset="-128"/>
                <a:ea typeface="メイリオ" panose="020B0604030504040204" pitchFamily="50" charset="-128"/>
              </a:rPr>
              <a:t>62</a:t>
            </a:r>
            <a:r>
              <a:rPr kumimoji="1" lang="ja-JP" altLang="en-US" sz="4400" dirty="0" smtClean="0">
                <a:solidFill>
                  <a:schemeClr val="tx1"/>
                </a:solidFill>
                <a:latin typeface="メイリオ" panose="020B0604030504040204" pitchFamily="50" charset="-128"/>
                <a:ea typeface="メイリオ" panose="020B0604030504040204" pitchFamily="50" charset="-128"/>
              </a:rPr>
              <a:t>台参加</a:t>
            </a:r>
            <a:endParaRPr kumimoji="1" lang="en-US" altLang="ja-JP" sz="4400" dirty="0" smtClean="0">
              <a:solidFill>
                <a:schemeClr val="tx1"/>
              </a:solidFill>
              <a:latin typeface="メイリオ" panose="020B0604030504040204" pitchFamily="50" charset="-128"/>
              <a:ea typeface="メイリオ" panose="020B0604030504040204" pitchFamily="50" charset="-128"/>
            </a:endParaRPr>
          </a:p>
          <a:p>
            <a:r>
              <a:rPr kumimoji="1" lang="ja-JP" altLang="en-US" sz="4400" dirty="0" smtClean="0">
                <a:solidFill>
                  <a:schemeClr val="tx1"/>
                </a:solidFill>
                <a:latin typeface="メイリオ" panose="020B0604030504040204" pitchFamily="50" charset="-128"/>
                <a:ea typeface="メイリオ" panose="020B0604030504040204" pitchFamily="50" charset="-128"/>
              </a:rPr>
              <a:t>・コース全長</a:t>
            </a:r>
            <a:r>
              <a:rPr kumimoji="1" lang="en-US" altLang="ja-JP" sz="4400" dirty="0" smtClean="0">
                <a:solidFill>
                  <a:schemeClr val="tx1"/>
                </a:solidFill>
                <a:latin typeface="メイリオ" panose="020B0604030504040204" pitchFamily="50" charset="-128"/>
                <a:ea typeface="メイリオ" panose="020B0604030504040204" pitchFamily="50" charset="-128"/>
              </a:rPr>
              <a:t>2177m</a:t>
            </a:r>
            <a:endParaRPr kumimoji="1" lang="ja-JP" altLang="en-US" sz="4400"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8666778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97768" y="0"/>
            <a:ext cx="10018713" cy="1752599"/>
          </a:xfrm>
        </p:spPr>
        <p:txBody>
          <a:bodyPr>
            <a:normAutofit/>
          </a:bodyPr>
          <a:lstStyle/>
          <a:p>
            <a:r>
              <a:rPr kumimoji="1" lang="ja-JP" altLang="en-US" sz="6600" dirty="0" smtClean="0">
                <a:latin typeface="メイリオ" panose="020B0604030504040204" pitchFamily="50" charset="-128"/>
                <a:ea typeface="メイリオ" panose="020B0604030504040204" pitchFamily="50" charset="-128"/>
              </a:rPr>
              <a:t>昨年度の</a:t>
            </a:r>
            <a:r>
              <a:rPr kumimoji="1" lang="ja-JP" altLang="en-US" sz="6600" b="1" dirty="0" smtClean="0">
                <a:latin typeface="メイリオ" panose="020B0604030504040204" pitchFamily="50" charset="-128"/>
                <a:ea typeface="メイリオ" panose="020B0604030504040204" pitchFamily="50" charset="-128"/>
              </a:rPr>
              <a:t>活動成果</a:t>
            </a:r>
            <a:endParaRPr kumimoji="1" lang="ja-JP" altLang="en-US" sz="6600" b="1"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1700441" y="1752599"/>
            <a:ext cx="6055333" cy="716280"/>
          </a:xfrm>
        </p:spPr>
        <p:txBody>
          <a:bodyPr>
            <a:noAutofit/>
          </a:bodyPr>
          <a:lstStyle/>
          <a:p>
            <a:r>
              <a:rPr kumimoji="1" lang="ja-JP" altLang="en-US" sz="4000" dirty="0" smtClean="0">
                <a:latin typeface="メイリオ" panose="020B0604030504040204" pitchFamily="50" charset="-128"/>
                <a:ea typeface="メイリオ" panose="020B0604030504040204" pitchFamily="50" charset="-128"/>
              </a:rPr>
              <a:t>つくばチャレンジ</a:t>
            </a:r>
            <a:r>
              <a:rPr kumimoji="1" lang="ja-JP" altLang="en-US" sz="4000" b="1" u="sng" dirty="0" smtClean="0">
                <a:latin typeface="メイリオ" panose="020B0604030504040204" pitchFamily="50" charset="-128"/>
                <a:ea typeface="メイリオ" panose="020B0604030504040204" pitchFamily="50" charset="-128"/>
              </a:rPr>
              <a:t>完走</a:t>
            </a:r>
            <a:endParaRPr kumimoji="1" lang="ja-JP" altLang="en-US" sz="4000" b="1" u="sng"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9019810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217714"/>
            <a:ext cx="10018713" cy="1752599"/>
          </a:xfrm>
        </p:spPr>
        <p:txBody>
          <a:bodyPr>
            <a:normAutofit/>
          </a:bodyPr>
          <a:lstStyle/>
          <a:p>
            <a:r>
              <a:rPr kumimoji="1" lang="ja-JP" altLang="en-US" sz="6600" b="1" dirty="0" smtClean="0">
                <a:latin typeface="メイリオ" panose="020B0604030504040204" pitchFamily="50" charset="-128"/>
                <a:ea typeface="メイリオ" panose="020B0604030504040204" pitchFamily="50" charset="-128"/>
              </a:rPr>
              <a:t>普段</a:t>
            </a:r>
            <a:r>
              <a:rPr kumimoji="1" lang="ja-JP" altLang="en-US" sz="6600" dirty="0" smtClean="0">
                <a:latin typeface="メイリオ" panose="020B0604030504040204" pitchFamily="50" charset="-128"/>
                <a:ea typeface="メイリオ" panose="020B0604030504040204" pitchFamily="50" charset="-128"/>
              </a:rPr>
              <a:t>の活動内容</a:t>
            </a:r>
            <a:endParaRPr kumimoji="1" lang="ja-JP" altLang="en-US" sz="6600"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2717573" y="2340427"/>
            <a:ext cx="10018713" cy="3124201"/>
          </a:xfrm>
        </p:spPr>
        <p:txBody>
          <a:bodyPr>
            <a:noAutofit/>
          </a:bodyPr>
          <a:lstStyle/>
          <a:p>
            <a:r>
              <a:rPr kumimoji="1" lang="ja-JP" altLang="en-US" sz="4000" dirty="0" smtClean="0">
                <a:latin typeface="メイリオ" panose="020B0604030504040204" pitchFamily="50" charset="-128"/>
                <a:ea typeface="メイリオ" panose="020B0604030504040204" pitchFamily="50" charset="-128"/>
              </a:rPr>
              <a:t>本団体の</a:t>
            </a:r>
            <a:r>
              <a:rPr kumimoji="1" lang="ja-JP" altLang="en-US" sz="4000" b="1" dirty="0" smtClean="0">
                <a:latin typeface="メイリオ" panose="020B0604030504040204" pitchFamily="50" charset="-128"/>
                <a:ea typeface="メイリオ" panose="020B0604030504040204" pitchFamily="50" charset="-128"/>
              </a:rPr>
              <a:t>プロジェクト開発</a:t>
            </a:r>
            <a:endParaRPr kumimoji="1" lang="en-US" altLang="ja-JP" sz="4000" b="1" dirty="0" smtClean="0">
              <a:latin typeface="メイリオ" panose="020B0604030504040204" pitchFamily="50" charset="-128"/>
              <a:ea typeface="メイリオ" panose="020B0604030504040204" pitchFamily="50" charset="-128"/>
            </a:endParaRPr>
          </a:p>
          <a:p>
            <a:r>
              <a:rPr kumimoji="1" lang="ja-JP" altLang="en-US" sz="4000" dirty="0" smtClean="0">
                <a:latin typeface="メイリオ" panose="020B0604030504040204" pitchFamily="50" charset="-128"/>
                <a:ea typeface="メイリオ" panose="020B0604030504040204" pitchFamily="50" charset="-128"/>
              </a:rPr>
              <a:t>各個人の</a:t>
            </a:r>
            <a:r>
              <a:rPr kumimoji="1" lang="ja-JP" altLang="en-US" sz="4000" b="1" dirty="0" smtClean="0">
                <a:latin typeface="メイリオ" panose="020B0604030504040204" pitchFamily="50" charset="-128"/>
                <a:ea typeface="メイリオ" panose="020B0604030504040204" pitchFamily="50" charset="-128"/>
              </a:rPr>
              <a:t>自由課題</a:t>
            </a:r>
            <a:endParaRPr kumimoji="1" lang="en-US" altLang="ja-JP" sz="4000" b="1" dirty="0" smtClean="0">
              <a:latin typeface="メイリオ" panose="020B0604030504040204" pitchFamily="50" charset="-128"/>
              <a:ea typeface="メイリオ" panose="020B0604030504040204" pitchFamily="50" charset="-128"/>
            </a:endParaRPr>
          </a:p>
          <a:p>
            <a:r>
              <a:rPr kumimoji="1" lang="ja-JP" altLang="en-US" sz="4000" b="1" dirty="0" smtClean="0">
                <a:latin typeface="メイリオ" panose="020B0604030504040204" pitchFamily="50" charset="-128"/>
                <a:ea typeface="メイリオ" panose="020B0604030504040204" pitchFamily="50" charset="-128"/>
              </a:rPr>
              <a:t>新人教育</a:t>
            </a:r>
            <a:endParaRPr kumimoji="1" lang="ja-JP" altLang="en-US" sz="40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8584068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8170" y="1867949"/>
            <a:ext cx="7321085" cy="4990051"/>
          </a:xfrm>
          <a:prstGeom prst="rect">
            <a:avLst/>
          </a:prstGeom>
        </p:spPr>
      </p:pic>
      <p:sp>
        <p:nvSpPr>
          <p:cNvPr id="2" name="タイトル 1"/>
          <p:cNvSpPr>
            <a:spLocks noGrp="1"/>
          </p:cNvSpPr>
          <p:nvPr>
            <p:ph type="title"/>
          </p:nvPr>
        </p:nvSpPr>
        <p:spPr>
          <a:xfrm>
            <a:off x="0" y="0"/>
            <a:ext cx="10018713" cy="1752599"/>
          </a:xfrm>
        </p:spPr>
        <p:txBody>
          <a:bodyPr>
            <a:normAutofit/>
          </a:bodyPr>
          <a:lstStyle/>
          <a:p>
            <a:r>
              <a:rPr kumimoji="1" lang="ja-JP" altLang="en-US" sz="6000" b="1" dirty="0" smtClean="0">
                <a:latin typeface="メイリオ" panose="020B0604030504040204" pitchFamily="50" charset="-128"/>
                <a:ea typeface="メイリオ" panose="020B0604030504040204" pitchFamily="50" charset="-128"/>
              </a:rPr>
              <a:t>今年度</a:t>
            </a:r>
            <a:r>
              <a:rPr kumimoji="1" lang="ja-JP" altLang="en-US" sz="6000" dirty="0" smtClean="0">
                <a:latin typeface="メイリオ" panose="020B0604030504040204" pitchFamily="50" charset="-128"/>
                <a:ea typeface="メイリオ" panose="020B0604030504040204" pitchFamily="50" charset="-128"/>
              </a:rPr>
              <a:t>の活動予定</a:t>
            </a:r>
            <a:endParaRPr kumimoji="1" lang="ja-JP" altLang="en-US" sz="6000"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1660448" y="1752599"/>
            <a:ext cx="10018713" cy="3124201"/>
          </a:xfrm>
        </p:spPr>
        <p:txBody>
          <a:bodyPr/>
          <a:lstStyle/>
          <a:p>
            <a:pPr>
              <a:buFont typeface="Wingdings" panose="05000000000000000000" pitchFamily="2" charset="2"/>
              <a:buChar char="Ø"/>
            </a:pPr>
            <a:r>
              <a:rPr kumimoji="1" lang="ja-JP" altLang="en-US" sz="4400" b="1" dirty="0" smtClean="0">
                <a:latin typeface="メイリオ" panose="020B0604030504040204" pitchFamily="50" charset="-128"/>
                <a:ea typeface="メイリオ" panose="020B0604030504040204" pitchFamily="50" charset="-128"/>
              </a:rPr>
              <a:t>つくばチャレンジ</a:t>
            </a:r>
            <a:r>
              <a:rPr kumimoji="1" lang="ja-JP" altLang="en-US" sz="4400" dirty="0" smtClean="0">
                <a:latin typeface="メイリオ" panose="020B0604030504040204" pitchFamily="50" charset="-128"/>
                <a:ea typeface="メイリオ" panose="020B0604030504040204" pitchFamily="50" charset="-128"/>
              </a:rPr>
              <a:t>への参加</a:t>
            </a:r>
            <a:endParaRPr kumimoji="1" lang="en-US" altLang="ja-JP" sz="4400" dirty="0" smtClean="0">
              <a:latin typeface="メイリオ" panose="020B0604030504040204" pitchFamily="50" charset="-128"/>
              <a:ea typeface="メイリオ" panose="020B0604030504040204" pitchFamily="50" charset="-128"/>
            </a:endParaRPr>
          </a:p>
          <a:p>
            <a:pPr>
              <a:buFont typeface="Wingdings" panose="05000000000000000000" pitchFamily="2" charset="2"/>
              <a:buChar char="Ø"/>
            </a:pPr>
            <a:r>
              <a:rPr lang="ja-JP" altLang="en-US" sz="4400" b="1" dirty="0" smtClean="0">
                <a:latin typeface="メイリオ" panose="020B0604030504040204" pitchFamily="50" charset="-128"/>
                <a:ea typeface="メイリオ" panose="020B0604030504040204" pitchFamily="50" charset="-128"/>
              </a:rPr>
              <a:t>案内ロボット</a:t>
            </a:r>
            <a:r>
              <a:rPr lang="ja-JP" altLang="en-US" sz="4400" dirty="0" smtClean="0">
                <a:latin typeface="メイリオ" panose="020B0604030504040204" pitchFamily="50" charset="-128"/>
                <a:ea typeface="メイリオ" panose="020B0604030504040204" pitchFamily="50" charset="-128"/>
              </a:rPr>
              <a:t>の開発</a:t>
            </a:r>
            <a:endParaRPr lang="en-US" altLang="ja-JP" sz="4400" dirty="0" smtClean="0">
              <a:latin typeface="メイリオ" panose="020B0604030504040204" pitchFamily="50" charset="-128"/>
              <a:ea typeface="メイリオ" panose="020B0604030504040204" pitchFamily="50" charset="-128"/>
            </a:endParaRPr>
          </a:p>
          <a:p>
            <a:pPr>
              <a:buFont typeface="Wingdings" panose="05000000000000000000" pitchFamily="2" charset="2"/>
              <a:buChar char="Ø"/>
            </a:pPr>
            <a:endParaRPr kumimoji="1" lang="ja-JP" altLang="en-US" dirty="0"/>
          </a:p>
        </p:txBody>
      </p:sp>
      <p:sp>
        <p:nvSpPr>
          <p:cNvPr id="5" name="正方形/長方形 4"/>
          <p:cNvSpPr/>
          <p:nvPr/>
        </p:nvSpPr>
        <p:spPr>
          <a:xfrm>
            <a:off x="9417447" y="2912535"/>
            <a:ext cx="1072753" cy="16086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776220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41311" y="0"/>
            <a:ext cx="10018713" cy="1752599"/>
          </a:xfrm>
        </p:spPr>
        <p:txBody>
          <a:bodyPr>
            <a:normAutofit/>
          </a:bodyPr>
          <a:lstStyle/>
          <a:p>
            <a:r>
              <a:rPr lang="ja-JP" altLang="en-US" sz="6600" b="1" dirty="0">
                <a:latin typeface="メイリオ" panose="020B0604030504040204" pitchFamily="50" charset="-128"/>
                <a:ea typeface="メイリオ" panose="020B0604030504040204" pitchFamily="50" charset="-128"/>
              </a:rPr>
              <a:t>一</a:t>
            </a:r>
            <a:r>
              <a:rPr kumimoji="1" lang="ja-JP" altLang="en-US" sz="6600" b="1" dirty="0" smtClean="0">
                <a:latin typeface="メイリオ" panose="020B0604030504040204" pitchFamily="50" charset="-128"/>
                <a:ea typeface="メイリオ" panose="020B0604030504040204" pitchFamily="50" charset="-128"/>
              </a:rPr>
              <a:t>年生</a:t>
            </a:r>
            <a:r>
              <a:rPr kumimoji="1" lang="ja-JP" altLang="en-US" sz="6600" dirty="0" smtClean="0">
                <a:latin typeface="メイリオ" panose="020B0604030504040204" pitchFamily="50" charset="-128"/>
                <a:ea typeface="メイリオ" panose="020B0604030504040204" pitchFamily="50" charset="-128"/>
              </a:rPr>
              <a:t>の活動内容</a:t>
            </a:r>
            <a:endParaRPr kumimoji="1" lang="ja-JP" altLang="en-US" sz="6600"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2485794" y="2275113"/>
            <a:ext cx="11099576" cy="2743201"/>
          </a:xfrm>
        </p:spPr>
        <p:txBody>
          <a:bodyPr>
            <a:noAutofit/>
          </a:bodyPr>
          <a:lstStyle/>
          <a:p>
            <a:endParaRPr kumimoji="1" lang="en-US" altLang="ja-JP" sz="3600" dirty="0" smtClean="0">
              <a:latin typeface="メイリオ" panose="020B0604030504040204" pitchFamily="50" charset="-128"/>
              <a:ea typeface="メイリオ" panose="020B0604030504040204" pitchFamily="50" charset="-128"/>
            </a:endParaRPr>
          </a:p>
          <a:p>
            <a:r>
              <a:rPr lang="ja-JP" altLang="en-US" sz="3600" b="1" dirty="0" smtClean="0">
                <a:latin typeface="メイリオ" panose="020B0604030504040204" pitchFamily="50" charset="-128"/>
                <a:ea typeface="メイリオ" panose="020B0604030504040204" pitchFamily="50" charset="-128"/>
              </a:rPr>
              <a:t>プログ</a:t>
            </a:r>
            <a:r>
              <a:rPr kumimoji="1" lang="ja-JP" altLang="en-US" sz="3600" b="1" dirty="0" smtClean="0">
                <a:latin typeface="メイリオ" panose="020B0604030504040204" pitchFamily="50" charset="-128"/>
                <a:ea typeface="メイリオ" panose="020B0604030504040204" pitchFamily="50" charset="-128"/>
              </a:rPr>
              <a:t>ラミング</a:t>
            </a:r>
            <a:r>
              <a:rPr lang="ja-JP" altLang="en-US" sz="3600" dirty="0" smtClean="0">
                <a:latin typeface="メイリオ" panose="020B0604030504040204" pitchFamily="50" charset="-128"/>
                <a:ea typeface="メイリオ" panose="020B0604030504040204" pitchFamily="50" charset="-128"/>
              </a:rPr>
              <a:t>に</a:t>
            </a:r>
            <a:r>
              <a:rPr lang="ja-JP" altLang="en-US" sz="3600" dirty="0">
                <a:latin typeface="メイリオ" panose="020B0604030504040204" pitchFamily="50" charset="-128"/>
                <a:ea typeface="メイリオ" panose="020B0604030504040204" pitchFamily="50" charset="-128"/>
              </a:rPr>
              <a:t>慣れる</a:t>
            </a:r>
            <a:endParaRPr kumimoji="1" lang="en-US" altLang="ja-JP" sz="3600" dirty="0" smtClean="0">
              <a:latin typeface="メイリオ" panose="020B0604030504040204" pitchFamily="50" charset="-128"/>
              <a:ea typeface="メイリオ" panose="020B0604030504040204" pitchFamily="50" charset="-128"/>
            </a:endParaRPr>
          </a:p>
          <a:p>
            <a:pPr marL="0" indent="0">
              <a:buNone/>
            </a:pPr>
            <a:r>
              <a:rPr lang="en-US" altLang="ja-JP" sz="3600" dirty="0">
                <a:latin typeface="メイリオ" panose="020B0604030504040204" pitchFamily="50" charset="-128"/>
                <a:ea typeface="メイリオ" panose="020B0604030504040204" pitchFamily="50" charset="-128"/>
              </a:rPr>
              <a:t>	</a:t>
            </a:r>
            <a:r>
              <a:rPr lang="en-US" altLang="ja-JP" sz="3600" dirty="0" smtClean="0">
                <a:latin typeface="メイリオ" panose="020B0604030504040204" pitchFamily="50" charset="-128"/>
                <a:ea typeface="メイリオ" panose="020B0604030504040204" pitchFamily="50" charset="-128"/>
              </a:rPr>
              <a:t>ex) </a:t>
            </a:r>
            <a:r>
              <a:rPr lang="ja-JP" altLang="en-US" sz="3600" dirty="0" smtClean="0">
                <a:latin typeface="メイリオ" panose="020B0604030504040204" pitchFamily="50" charset="-128"/>
                <a:ea typeface="メイリオ" panose="020B0604030504040204" pitchFamily="50" charset="-128"/>
              </a:rPr>
              <a:t>ライントレース、じゃんけんゲーム</a:t>
            </a:r>
            <a:endParaRPr lang="en-US" altLang="ja-JP" sz="3600" dirty="0" smtClean="0">
              <a:latin typeface="メイリオ" panose="020B0604030504040204" pitchFamily="50" charset="-128"/>
              <a:ea typeface="メイリオ" panose="020B0604030504040204" pitchFamily="50" charset="-128"/>
            </a:endParaRPr>
          </a:p>
          <a:p>
            <a:pPr marL="0" indent="0">
              <a:buNone/>
            </a:pPr>
            <a:endParaRPr lang="en-US" altLang="ja-JP" sz="3600" dirty="0" smtClean="0">
              <a:latin typeface="メイリオ" panose="020B0604030504040204" pitchFamily="50" charset="-128"/>
              <a:ea typeface="メイリオ" panose="020B0604030504040204" pitchFamily="50" charset="-128"/>
            </a:endParaRPr>
          </a:p>
          <a:p>
            <a:r>
              <a:rPr lang="ja-JP" altLang="en-US" sz="3600" b="1" dirty="0" smtClean="0">
                <a:latin typeface="メイリオ" panose="020B0604030504040204" pitchFamily="50" charset="-128"/>
                <a:ea typeface="メイリオ" panose="020B0604030504040204" pitchFamily="50" charset="-128"/>
              </a:rPr>
              <a:t>ハードウェア</a:t>
            </a:r>
            <a:r>
              <a:rPr lang="ja-JP" altLang="en-US" sz="3600" dirty="0" smtClean="0">
                <a:latin typeface="メイリオ" panose="020B0604030504040204" pitchFamily="50" charset="-128"/>
                <a:ea typeface="メイリオ" panose="020B0604030504040204" pitchFamily="50" charset="-128"/>
              </a:rPr>
              <a:t>開発学習</a:t>
            </a:r>
            <a:endParaRPr lang="en-US" altLang="ja-JP" sz="3600" dirty="0" smtClean="0">
              <a:latin typeface="メイリオ" panose="020B0604030504040204" pitchFamily="50" charset="-128"/>
              <a:ea typeface="メイリオ" panose="020B0604030504040204" pitchFamily="50" charset="-128"/>
            </a:endParaRPr>
          </a:p>
          <a:p>
            <a:endParaRPr lang="en-US" altLang="ja-JP" sz="3600" b="1" dirty="0" smtClean="0">
              <a:latin typeface="メイリオ" panose="020B0604030504040204" pitchFamily="50" charset="-128"/>
              <a:ea typeface="メイリオ" panose="020B0604030504040204" pitchFamily="50" charset="-128"/>
            </a:endParaRPr>
          </a:p>
          <a:p>
            <a:r>
              <a:rPr lang="ja-JP" altLang="en-US" sz="3600" b="1" dirty="0" smtClean="0">
                <a:latin typeface="メイリオ" panose="020B0604030504040204" pitchFamily="50" charset="-128"/>
                <a:ea typeface="メイリオ" panose="020B0604030504040204" pitchFamily="50" charset="-128"/>
              </a:rPr>
              <a:t>正規のプロジェクト</a:t>
            </a:r>
            <a:r>
              <a:rPr lang="ja-JP" altLang="en-US" sz="3600" dirty="0" smtClean="0">
                <a:latin typeface="メイリオ" panose="020B0604030504040204" pitchFamily="50" charset="-128"/>
                <a:ea typeface="メイリオ" panose="020B0604030504040204" pitchFamily="50" charset="-128"/>
              </a:rPr>
              <a:t>への参加</a:t>
            </a:r>
            <a:endParaRPr kumimoji="1" lang="ja-JP" altLang="en-US" sz="36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6902503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コンテンツ プレースホルダー 1"/>
          <p:cNvPicPr>
            <a:picLocks noGrp="1" noChangeAspect="1"/>
          </p:cNvPicPr>
          <p:nvPr>
            <p:ph idx="1"/>
          </p:nvPr>
        </p:nvPicPr>
        <p:blipFill rotWithShape="1">
          <a:blip r:embed="rId3">
            <a:extLst>
              <a:ext uri="{28A0092B-C50C-407E-A947-70E740481C1C}">
                <a14:useLocalDpi xmlns:a14="http://schemas.microsoft.com/office/drawing/2010/main" val="0"/>
              </a:ext>
            </a:extLst>
          </a:blip>
          <a:srcRect l="-1599" t="26116" r="37162" b="17646"/>
          <a:stretch/>
        </p:blipFill>
        <p:spPr>
          <a:xfrm>
            <a:off x="2770928" y="1636449"/>
            <a:ext cx="7704639" cy="4929448"/>
          </a:xfrm>
        </p:spPr>
      </p:pic>
      <p:sp>
        <p:nvSpPr>
          <p:cNvPr id="6" name="タイトル 1"/>
          <p:cNvSpPr>
            <a:spLocks noGrp="1"/>
          </p:cNvSpPr>
          <p:nvPr>
            <p:ph type="title"/>
          </p:nvPr>
        </p:nvSpPr>
        <p:spPr>
          <a:xfrm>
            <a:off x="232454" y="0"/>
            <a:ext cx="10018713" cy="1752599"/>
          </a:xfrm>
        </p:spPr>
        <p:txBody>
          <a:bodyPr>
            <a:normAutofit/>
          </a:bodyPr>
          <a:lstStyle/>
          <a:p>
            <a:r>
              <a:rPr lang="ja-JP" altLang="en-US" sz="6600" b="1" dirty="0">
                <a:latin typeface="メイリオ" panose="020B0604030504040204" pitchFamily="50" charset="-128"/>
                <a:ea typeface="メイリオ" panose="020B0604030504040204" pitchFamily="50" charset="-128"/>
              </a:rPr>
              <a:t>一</a:t>
            </a:r>
            <a:r>
              <a:rPr kumimoji="1" lang="ja-JP" altLang="en-US" sz="6600" b="1" dirty="0" smtClean="0">
                <a:latin typeface="メイリオ" panose="020B0604030504040204" pitchFamily="50" charset="-128"/>
                <a:ea typeface="メイリオ" panose="020B0604030504040204" pitchFamily="50" charset="-128"/>
              </a:rPr>
              <a:t>年生</a:t>
            </a:r>
            <a:r>
              <a:rPr kumimoji="1" lang="ja-JP" altLang="en-US" sz="6600" dirty="0" smtClean="0">
                <a:latin typeface="メイリオ" panose="020B0604030504040204" pitchFamily="50" charset="-128"/>
                <a:ea typeface="メイリオ" panose="020B0604030504040204" pitchFamily="50" charset="-128"/>
              </a:rPr>
              <a:t>の活動内容</a:t>
            </a:r>
            <a:endParaRPr kumimoji="1" lang="ja-JP" altLang="en-US" sz="66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1684188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85558" y="0"/>
            <a:ext cx="10018713" cy="1752599"/>
          </a:xfrm>
        </p:spPr>
        <p:txBody>
          <a:bodyPr>
            <a:normAutofit/>
          </a:bodyPr>
          <a:lstStyle/>
          <a:p>
            <a:r>
              <a:rPr lang="en-US" altLang="ja-JP" sz="6600" dirty="0" smtClean="0">
                <a:latin typeface="Segoe UI" panose="020B0502040204020203" pitchFamily="34" charset="0"/>
                <a:cs typeface="Segoe UI" panose="020B0502040204020203" pitchFamily="34" charset="0"/>
              </a:rPr>
              <a:t>CIR-KIT</a:t>
            </a:r>
            <a:r>
              <a:rPr lang="ja-JP" altLang="en-US" sz="6600" dirty="0" smtClean="0">
                <a:latin typeface="メイリオ" panose="020B0604030504040204" pitchFamily="50" charset="-128"/>
                <a:ea typeface="メイリオ" panose="020B0604030504040204" pitchFamily="50" charset="-128"/>
              </a:rPr>
              <a:t>の</a:t>
            </a:r>
            <a:r>
              <a:rPr lang="ja-JP" altLang="en-US" sz="6600" b="1" dirty="0" smtClean="0">
                <a:latin typeface="メイリオ" panose="020B0604030504040204" pitchFamily="50" charset="-128"/>
                <a:ea typeface="メイリオ" panose="020B0604030504040204" pitchFamily="50" charset="-128"/>
              </a:rPr>
              <a:t>特長</a:t>
            </a:r>
            <a:endParaRPr kumimoji="1" lang="ja-JP" altLang="en-US" sz="6600" b="1"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2207879" y="2794815"/>
            <a:ext cx="10018713" cy="3124201"/>
          </a:xfrm>
        </p:spPr>
        <p:txBody>
          <a:bodyPr>
            <a:noAutofit/>
          </a:bodyPr>
          <a:lstStyle/>
          <a:p>
            <a:pPr>
              <a:buFont typeface="Arial" panose="020B0604020202020204" pitchFamily="34" charset="0"/>
              <a:buChar char="•"/>
            </a:pPr>
            <a:r>
              <a:rPr lang="ja-JP" altLang="en-US" sz="3600" dirty="0">
                <a:latin typeface="メイリオ" panose="020B0604030504040204" pitchFamily="50" charset="-128"/>
                <a:ea typeface="メイリオ" panose="020B0604030504040204" pitchFamily="50" charset="-128"/>
              </a:rPr>
              <a:t>ハードウェア、ソフトウェア</a:t>
            </a:r>
            <a:r>
              <a:rPr lang="ja-JP" altLang="en-US" sz="3600" b="1" dirty="0">
                <a:latin typeface="メイリオ" panose="020B0604030504040204" pitchFamily="50" charset="-128"/>
                <a:ea typeface="メイリオ" panose="020B0604030504040204" pitchFamily="50" charset="-128"/>
              </a:rPr>
              <a:t>どちら</a:t>
            </a:r>
            <a:r>
              <a:rPr lang="ja-JP" altLang="en-US" sz="3600" b="1" dirty="0" smtClean="0">
                <a:latin typeface="メイリオ" panose="020B0604030504040204" pitchFamily="50" charset="-128"/>
                <a:ea typeface="メイリオ" panose="020B0604030504040204" pitchFamily="50" charset="-128"/>
              </a:rPr>
              <a:t>もできる</a:t>
            </a:r>
            <a:endParaRPr lang="en-US" altLang="ja-JP" sz="3600" dirty="0" smtClean="0">
              <a:latin typeface="メイリオ" panose="020B0604030504040204" pitchFamily="50" charset="-128"/>
              <a:ea typeface="メイリオ" panose="020B0604030504040204" pitchFamily="50" charset="-128"/>
            </a:endParaRPr>
          </a:p>
          <a:p>
            <a:pPr>
              <a:buFont typeface="Arial" panose="020B0604020202020204" pitchFamily="34" charset="0"/>
              <a:buChar char="•"/>
            </a:pPr>
            <a:r>
              <a:rPr kumimoji="1" lang="ja-JP" altLang="en-US" sz="3600" dirty="0" smtClean="0">
                <a:latin typeface="メイリオ" panose="020B0604030504040204" pitchFamily="50" charset="-128"/>
                <a:ea typeface="メイリオ" panose="020B0604030504040204" pitchFamily="50" charset="-128"/>
              </a:rPr>
              <a:t>特に</a:t>
            </a:r>
            <a:r>
              <a:rPr kumimoji="1" lang="ja-JP" altLang="en-US" sz="3600" b="1" dirty="0" smtClean="0">
                <a:latin typeface="メイリオ" panose="020B0604030504040204" pitchFamily="50" charset="-128"/>
                <a:ea typeface="メイリオ" panose="020B0604030504040204" pitchFamily="50" charset="-128"/>
              </a:rPr>
              <a:t>ソフトウェアに強い</a:t>
            </a:r>
            <a:r>
              <a:rPr kumimoji="1" lang="ja-JP" altLang="en-US" sz="3600" dirty="0" smtClean="0">
                <a:latin typeface="メイリオ" panose="020B0604030504040204" pitchFamily="50" charset="-128"/>
                <a:ea typeface="メイリオ" panose="020B0604030504040204" pitchFamily="50" charset="-128"/>
              </a:rPr>
              <a:t>！</a:t>
            </a:r>
            <a:endParaRPr lang="en-US" altLang="ja-JP" sz="3600" dirty="0">
              <a:latin typeface="メイリオ" panose="020B0604030504040204" pitchFamily="50" charset="-128"/>
              <a:ea typeface="メイリオ" panose="020B0604030504040204" pitchFamily="50" charset="-128"/>
            </a:endParaRPr>
          </a:p>
          <a:p>
            <a:pPr>
              <a:buFont typeface="Arial" panose="020B0604020202020204" pitchFamily="34" charset="0"/>
              <a:buChar char="•"/>
            </a:pPr>
            <a:r>
              <a:rPr lang="ja-JP" altLang="en-US" sz="3600" dirty="0" smtClean="0">
                <a:latin typeface="メイリオ" panose="020B0604030504040204" pitchFamily="50" charset="-128"/>
                <a:ea typeface="メイリオ" panose="020B0604030504040204" pitchFamily="50" charset="-128"/>
              </a:rPr>
              <a:t>情報</a:t>
            </a:r>
            <a:r>
              <a:rPr lang="ja-JP" altLang="en-US" sz="3600" dirty="0">
                <a:latin typeface="メイリオ" panose="020B0604030504040204" pitchFamily="50" charset="-128"/>
                <a:ea typeface="メイリオ" panose="020B0604030504040204" pitchFamily="50" charset="-128"/>
              </a:rPr>
              <a:t>系の授業で</a:t>
            </a:r>
            <a:r>
              <a:rPr lang="ja-JP" altLang="en-US" sz="3600" b="1" u="sng" dirty="0">
                <a:solidFill>
                  <a:srgbClr val="C00000"/>
                </a:solidFill>
                <a:latin typeface="メイリオ" panose="020B0604030504040204" pitchFamily="50" charset="-128"/>
                <a:ea typeface="メイリオ" panose="020B0604030504040204" pitchFamily="50" charset="-128"/>
              </a:rPr>
              <a:t>無双</a:t>
            </a:r>
            <a:r>
              <a:rPr lang="ja-JP" altLang="en-US" sz="3600" dirty="0">
                <a:latin typeface="メイリオ" panose="020B0604030504040204" pitchFamily="50" charset="-128"/>
                <a:ea typeface="メイリオ" panose="020B0604030504040204" pitchFamily="50" charset="-128"/>
              </a:rPr>
              <a:t>できる！！</a:t>
            </a:r>
            <a:endParaRPr lang="en-US" altLang="ja-JP" sz="3600" dirty="0">
              <a:latin typeface="メイリオ" panose="020B0604030504040204" pitchFamily="50" charset="-128"/>
              <a:ea typeface="メイリオ" panose="020B0604030504040204" pitchFamily="50" charset="-128"/>
            </a:endParaRPr>
          </a:p>
          <a:p>
            <a:pPr>
              <a:buFont typeface="Arial" panose="020B0604020202020204" pitchFamily="34" charset="0"/>
              <a:buChar char="•"/>
            </a:pPr>
            <a:endParaRPr kumimoji="1" lang="en-US" altLang="ja-JP" sz="3600" dirty="0" smtClean="0">
              <a:latin typeface="メイリオ" panose="020B0604030504040204" pitchFamily="50" charset="-128"/>
              <a:ea typeface="メイリオ" panose="020B0604030504040204" pitchFamily="50" charset="-128"/>
            </a:endParaRPr>
          </a:p>
        </p:txBody>
      </p:sp>
      <p:sp>
        <p:nvSpPr>
          <p:cNvPr id="6" name="コンテンツ プレースホルダー 2"/>
          <p:cNvSpPr txBox="1">
            <a:spLocks/>
          </p:cNvSpPr>
          <p:nvPr/>
        </p:nvSpPr>
        <p:spPr>
          <a:xfrm>
            <a:off x="2207879" y="2022020"/>
            <a:ext cx="5052346" cy="960814"/>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kumimoji="1"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9pPr>
          </a:lstStyle>
          <a:p>
            <a:pPr>
              <a:buFont typeface="Arial" panose="020B0604020202020204" pitchFamily="34" charset="0"/>
              <a:buChar char="•"/>
            </a:pPr>
            <a:r>
              <a:rPr lang="ja-JP" altLang="en-US" sz="3600" dirty="0">
                <a:latin typeface="メイリオ" panose="020B0604030504040204" pitchFamily="50" charset="-128"/>
                <a:ea typeface="メイリオ" panose="020B0604030504040204" pitchFamily="50" charset="-128"/>
              </a:rPr>
              <a:t>充実</a:t>
            </a:r>
            <a:r>
              <a:rPr lang="ja-JP" altLang="en-US" sz="3600" dirty="0" smtClean="0">
                <a:latin typeface="メイリオ" panose="020B0604030504040204" pitchFamily="50" charset="-128"/>
                <a:ea typeface="メイリオ" panose="020B0604030504040204" pitchFamily="50" charset="-128"/>
              </a:rPr>
              <a:t>した</a:t>
            </a:r>
            <a:r>
              <a:rPr lang="ja-JP" altLang="en-US" sz="3600" b="1" dirty="0" smtClean="0">
                <a:latin typeface="メイリオ" panose="020B0604030504040204" pitchFamily="50" charset="-128"/>
                <a:ea typeface="メイリオ" panose="020B0604030504040204" pitchFamily="50" charset="-128"/>
              </a:rPr>
              <a:t>教育制度</a:t>
            </a:r>
            <a:r>
              <a:rPr lang="ja-JP" altLang="en-US" sz="3600" dirty="0" smtClean="0">
                <a:latin typeface="メイリオ" panose="020B0604030504040204" pitchFamily="50" charset="-128"/>
                <a:ea typeface="メイリオ" panose="020B0604030504040204" pitchFamily="50" charset="-128"/>
              </a:rPr>
              <a:t>！</a:t>
            </a:r>
            <a:endParaRPr lang="en-US" altLang="ja-JP" sz="3600" dirty="0" smtClean="0">
              <a:latin typeface="メイリオ" panose="020B0604030504040204" pitchFamily="50" charset="-128"/>
              <a:ea typeface="メイリオ" panose="020B0604030504040204" pitchFamily="50" charset="-128"/>
            </a:endParaRPr>
          </a:p>
        </p:txBody>
      </p:sp>
      <p:sp>
        <p:nvSpPr>
          <p:cNvPr id="7" name="テキスト ボックス 6"/>
          <p:cNvSpPr txBox="1"/>
          <p:nvPr/>
        </p:nvSpPr>
        <p:spPr>
          <a:xfrm>
            <a:off x="6907876" y="2210040"/>
            <a:ext cx="4288353" cy="584775"/>
          </a:xfrm>
          <a:prstGeom prst="rect">
            <a:avLst/>
          </a:prstGeom>
          <a:noFill/>
        </p:spPr>
        <p:txBody>
          <a:bodyPr wrap="none" rtlCol="0">
            <a:spAutoFit/>
          </a:bodyPr>
          <a:lstStyle/>
          <a:p>
            <a:r>
              <a:rPr kumimoji="1" lang="ja-JP" altLang="en-US" sz="3200" dirty="0" smtClean="0">
                <a:latin typeface="メイリオ" panose="020B0604030504040204" pitchFamily="50" charset="-128"/>
                <a:ea typeface="メイリオ" panose="020B0604030504040204" pitchFamily="50" charset="-128"/>
              </a:rPr>
              <a:t>⇒　</a:t>
            </a:r>
            <a:r>
              <a:rPr kumimoji="1" lang="ja-JP" altLang="en-US" sz="3200" u="sng" dirty="0" smtClean="0">
                <a:latin typeface="メイリオ" panose="020B0604030504040204" pitchFamily="50" charset="-128"/>
                <a:ea typeface="メイリオ" panose="020B0604030504040204" pitchFamily="50" charset="-128"/>
              </a:rPr>
              <a:t>初心者でも</a:t>
            </a:r>
            <a:r>
              <a:rPr kumimoji="1" lang="ja-JP" altLang="en-US" sz="3200" b="1" u="sng" dirty="0" smtClean="0">
                <a:latin typeface="メイリオ" panose="020B0604030504040204" pitchFamily="50" charset="-128"/>
                <a:ea typeface="メイリオ" panose="020B0604030504040204" pitchFamily="50" charset="-128"/>
              </a:rPr>
              <a:t>安心</a:t>
            </a:r>
            <a:r>
              <a:rPr kumimoji="1" lang="ja-JP" altLang="en-US" sz="3200" u="sng" dirty="0" smtClean="0">
                <a:latin typeface="メイリオ" panose="020B0604030504040204" pitchFamily="50" charset="-128"/>
                <a:ea typeface="メイリオ" panose="020B0604030504040204" pitchFamily="50" charset="-128"/>
              </a:rPr>
              <a:t>！</a:t>
            </a:r>
            <a:endParaRPr kumimoji="1" lang="ja-JP" altLang="en-US" sz="3200" u="sng"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56474119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視差">
  <a:themeElements>
    <a:clrScheme name="視差">
      <a:dk1>
        <a:sysClr val="windowText" lastClr="000000"/>
      </a:dk1>
      <a:lt1>
        <a:sysClr val="window" lastClr="FFFFFF"/>
      </a:lt1>
      <a:dk2>
        <a:srgbClr val="212121"/>
      </a:dk2>
      <a:lt2>
        <a:srgbClr val="CDD0D1"/>
      </a:lt2>
      <a:accent1>
        <a:srgbClr val="EB8F22"/>
      </a:accent1>
      <a:accent2>
        <a:srgbClr val="CD4223"/>
      </a:accent2>
      <a:accent3>
        <a:srgbClr val="A89374"/>
      </a:accent3>
      <a:accent4>
        <a:srgbClr val="83AA67"/>
      </a:accent4>
      <a:accent5>
        <a:srgbClr val="4FA9C1"/>
      </a:accent5>
      <a:accent6>
        <a:srgbClr val="9390AF"/>
      </a:accent6>
      <a:hlink>
        <a:srgbClr val="EC7220"/>
      </a:hlink>
      <a:folHlink>
        <a:srgbClr val="F09355"/>
      </a:folHlink>
    </a:clrScheme>
    <a:fontScheme name="視差">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視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視差</Template>
  <TotalTime>845</TotalTime>
  <Words>369</Words>
  <Application>Microsoft Office PowerPoint</Application>
  <PresentationFormat>ワイド画面</PresentationFormat>
  <Paragraphs>56</Paragraphs>
  <Slides>9</Slides>
  <Notes>8</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9</vt:i4>
      </vt:variant>
    </vt:vector>
  </HeadingPairs>
  <TitlesOfParts>
    <vt:vector size="19" baseType="lpstr">
      <vt:lpstr>HGｺﾞｼｯｸM</vt:lpstr>
      <vt:lpstr>メイリオ</vt:lpstr>
      <vt:lpstr>游ゴシック</vt:lpstr>
      <vt:lpstr>Agency FB</vt:lpstr>
      <vt:lpstr>Arial</vt:lpstr>
      <vt:lpstr>Corbel</vt:lpstr>
      <vt:lpstr>Courier New</vt:lpstr>
      <vt:lpstr>Segoe UI</vt:lpstr>
      <vt:lpstr>Wingdings</vt:lpstr>
      <vt:lpstr>視差</vt:lpstr>
      <vt:lpstr>CIR-KIT</vt:lpstr>
      <vt:lpstr>CIR-KITとは</vt:lpstr>
      <vt:lpstr>昨年度の活動内容</vt:lpstr>
      <vt:lpstr>昨年度の活動成果</vt:lpstr>
      <vt:lpstr>普段の活動内容</vt:lpstr>
      <vt:lpstr>今年度の活動予定</vt:lpstr>
      <vt:lpstr>一年生の活動内容</vt:lpstr>
      <vt:lpstr>一年生の活動内容</vt:lpstr>
      <vt:lpstr>CIR-KITの特長</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bata</dc:creator>
  <cp:lastModifiedBy>kit</cp:lastModifiedBy>
  <cp:revision>49</cp:revision>
  <dcterms:created xsi:type="dcterms:W3CDTF">2017-03-31T23:05:11Z</dcterms:created>
  <dcterms:modified xsi:type="dcterms:W3CDTF">2017-04-03T07:49:57Z</dcterms:modified>
</cp:coreProperties>
</file>