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80" r:id="rId4"/>
    <p:sldId id="281" r:id="rId5"/>
    <p:sldId id="296" r:id="rId6"/>
    <p:sldId id="287" r:id="rId7"/>
    <p:sldId id="277" r:id="rId8"/>
    <p:sldId id="284" r:id="rId9"/>
    <p:sldId id="294" r:id="rId10"/>
    <p:sldId id="295" r:id="rId11"/>
    <p:sldId id="288" r:id="rId12"/>
    <p:sldId id="276" r:id="rId13"/>
    <p:sldId id="289" r:id="rId14"/>
    <p:sldId id="29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4626" autoAdjust="0"/>
  </p:normalViewPr>
  <p:slideViewPr>
    <p:cSldViewPr snapToGrid="0" snapToObjects="1">
      <p:cViewPr varScale="1">
        <p:scale>
          <a:sx n="75" d="100"/>
          <a:sy n="75" d="100"/>
        </p:scale>
        <p:origin x="726" y="66"/>
      </p:cViewPr>
      <p:guideLst>
        <p:guide orient="horz" pos="14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201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0A56-D613-48BB-844E-EE38B2A5CFA1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7E7A4-AF10-4A58-BEB7-CC0E1F71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plots illustrate on a per-variable basis the standardized mean difference (SMD) between two groups</a:t>
            </a:r>
          </a:p>
          <a:p>
            <a:r>
              <a:rPr lang="en-US" dirty="0"/>
              <a:t>SMD for binary variables = (P1 – P2) / ( ( P1*(1-P1) + P2*(1-P2) ) / 2 / ) ^ 0.5 )</a:t>
            </a:r>
          </a:p>
          <a:p>
            <a:r>
              <a:rPr lang="en-US" dirty="0"/>
              <a:t>The farther the SMD is from 0, the more the marginal distribution of that variable differs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7E7A4-AF10-4A58-BEB7-CC0E1F71B2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VITT: variable importance for treatment transport</a:t>
            </a:r>
          </a:p>
          <a:p>
            <a:r>
              <a:rPr lang="en-US" dirty="0"/>
              <a:t>To create this plot, you fit multivariable models (in this case, logistic models) for “sampling” into the trial data set, as well as the outcome</a:t>
            </a:r>
          </a:p>
          <a:p>
            <a:r>
              <a:rPr lang="en-US" dirty="0"/>
              <a:t>The coefficients for each covariate are then used as the X and Y coordinate in the figure</a:t>
            </a:r>
          </a:p>
          <a:p>
            <a:r>
              <a:rPr lang="en-US" dirty="0"/>
              <a:t>Bootstrapping can be used to generate “clouds” of uncertainty around the X and Y coordinate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7E7A4-AF10-4A58-BEB7-CC0E1F71B2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Plot the predicted probability of membership in the trial for each observation from the multivariable model</a:t>
            </a:r>
          </a:p>
          <a:p>
            <a:r>
              <a:rPr lang="en-US" sz="1200" dirty="0"/>
              <a:t>Check for overlap in the probabilities-specifically, overlap of the </a:t>
            </a:r>
            <a:r>
              <a:rPr lang="en-US" sz="1200" u="sng" dirty="0"/>
              <a:t>trial</a:t>
            </a:r>
            <a:r>
              <a:rPr lang="en-US" sz="1200" dirty="0"/>
              <a:t> with the </a:t>
            </a:r>
            <a:r>
              <a:rPr lang="en-US" sz="1200" u="sng" dirty="0"/>
              <a:t>target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7E7A4-AF10-4A58-BEB7-CC0E1F71B2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allows a quick and dirty visualization of the overall weight distribution in the trial</a:t>
            </a:r>
          </a:p>
          <a:p>
            <a:r>
              <a:rPr lang="en-US" dirty="0"/>
              <a:t>If desired, you can sort the trial participants by key characteristics to identify which lead to the greatest weights</a:t>
            </a:r>
          </a:p>
          <a:p>
            <a:r>
              <a:rPr lang="en-US" dirty="0"/>
              <a:t>Can also “flag” observations with outcomes to identify the most influential ones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7E7A4-AF10-4A58-BEB7-CC0E1F71B2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&lt;hold on this slide for discussion&gt;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7E7A4-AF10-4A58-BEB7-CC0E1F71B2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6A0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315" y="1501544"/>
            <a:ext cx="5798763" cy="1593006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14" y="3163189"/>
            <a:ext cx="5798764" cy="105335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414757" y="3122849"/>
            <a:ext cx="5785321" cy="2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98" y="570726"/>
            <a:ext cx="5393490" cy="5945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399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37029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6A0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92444"/>
            <a:ext cx="9144000" cy="11430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035088" y="274638"/>
            <a:ext cx="76517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56A0D3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56A0D3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12775"/>
            <a:ext cx="9144000" cy="18749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solidFill>
            <a:srgbClr val="56A0D3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1"/>
            <a:ext cx="5111750" cy="4392676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92676"/>
          </a:xfrm>
          <a:solidFill>
            <a:schemeClr val="bg1"/>
          </a:solidFill>
          <a:ln>
            <a:solidFill>
              <a:srgbClr val="56A0D3"/>
            </a:solidFill>
          </a:ln>
        </p:spPr>
        <p:txBody>
          <a:bodyPr/>
          <a:lstStyle>
            <a:lvl1pPr marL="0" indent="0">
              <a:buNone/>
              <a:defRPr sz="1400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065" y="274638"/>
            <a:ext cx="7651711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81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065" y="274638"/>
            <a:ext cx="76517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065" y="1600200"/>
            <a:ext cx="7651712" cy="43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1035088" y="1156954"/>
            <a:ext cx="7162800" cy="0"/>
          </a:xfrm>
          <a:prstGeom prst="line">
            <a:avLst/>
          </a:prstGeom>
          <a:noFill/>
          <a:ln w="9525">
            <a:solidFill>
              <a:srgbClr val="56A0D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fld id="{81B5EC69-A72C-43F9-924A-1B5C0CA8AE0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8" y="6110276"/>
            <a:ext cx="1976965" cy="542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83" r:id="rId3"/>
    <p:sldLayoutId id="2147483658" r:id="rId4"/>
    <p:sldLayoutId id="2147483663" r:id="rId5"/>
    <p:sldLayoutId id="2147483664" r:id="rId6"/>
    <p:sldLayoutId id="2147483668" r:id="rId7"/>
    <p:sldLayoutId id="2147483667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100" b="1" kern="1200">
          <a:solidFill>
            <a:srgbClr val="56A0D3"/>
          </a:solidFill>
          <a:latin typeface="+mj-lt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56A0D3"/>
        </a:buClr>
        <a:buFont typeface="Wingdings" charset="2"/>
        <a:buChar char="§"/>
        <a:defRPr sz="27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SzPct val="90000"/>
        <a:buFont typeface="Arial"/>
        <a:buChar char="•"/>
        <a:defRPr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20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20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 of methods to estimate effects in target populations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14" y="3163189"/>
            <a:ext cx="5798764" cy="1980311"/>
          </a:xfrm>
        </p:spPr>
        <p:txBody>
          <a:bodyPr>
            <a:normAutofit/>
          </a:bodyPr>
          <a:lstStyle/>
          <a:p>
            <a:r>
              <a:rPr lang="en-US" dirty="0"/>
              <a:t>SER Generalizability Workshop </a:t>
            </a:r>
          </a:p>
          <a:p>
            <a:r>
              <a:rPr lang="en-US" dirty="0"/>
              <a:t>January 8th, 2020</a:t>
            </a:r>
          </a:p>
        </p:txBody>
      </p:sp>
    </p:spTree>
    <p:extLst>
      <p:ext uri="{BB962C8B-B14F-4D97-AF65-F5344CB8AC3E}">
        <p14:creationId xmlns:p14="http://schemas.microsoft.com/office/powerpoint/2010/main" val="14381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8AFE-2A77-4257-9633-A16C3F8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“Skyscraper” plots to identify high weights</a:t>
            </a:r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74F07A33-E34E-474D-AA6A-3AE8D324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008" y="1600200"/>
            <a:ext cx="5827184" cy="43703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F0CC3-D4B1-4252-9E08-643DB788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CCCF5C-D0DF-4C6D-9B6C-CCD3885D6037}"/>
              </a:ext>
            </a:extLst>
          </p:cNvPr>
          <p:cNvSpPr/>
          <p:nvPr/>
        </p:nvSpPr>
        <p:spPr>
          <a:xfrm>
            <a:off x="1701799" y="2797968"/>
            <a:ext cx="661399" cy="1901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28090-AF8E-468B-A2CE-DC323620C7EC}"/>
              </a:ext>
            </a:extLst>
          </p:cNvPr>
          <p:cNvSpPr/>
          <p:nvPr/>
        </p:nvSpPr>
        <p:spPr>
          <a:xfrm>
            <a:off x="2197099" y="5433613"/>
            <a:ext cx="5517093" cy="631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3183E-35EF-4CB5-93E3-C5C16DF4FF69}"/>
              </a:ext>
            </a:extLst>
          </p:cNvPr>
          <p:cNvSpPr/>
          <p:nvPr/>
        </p:nvSpPr>
        <p:spPr>
          <a:xfrm>
            <a:off x="4624945" y="2479077"/>
            <a:ext cx="661399" cy="631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5C7C3D-58B8-4A85-839B-01D6892118F2}"/>
              </a:ext>
            </a:extLst>
          </p:cNvPr>
          <p:cNvSpPr/>
          <p:nvPr/>
        </p:nvSpPr>
        <p:spPr>
          <a:xfrm>
            <a:off x="5891801" y="1432714"/>
            <a:ext cx="661399" cy="631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B7B83-344B-458B-993A-469E2E895962}"/>
              </a:ext>
            </a:extLst>
          </p:cNvPr>
          <p:cNvSpPr txBox="1"/>
          <p:nvPr/>
        </p:nvSpPr>
        <p:spPr>
          <a:xfrm>
            <a:off x="2729753" y="6356350"/>
            <a:ext cx="404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reference: </a:t>
            </a:r>
            <a:r>
              <a:rPr lang="en-US" dirty="0" err="1"/>
              <a:t>Skyscraper_plot_code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81D4-BF6A-4779-9D5C-67E7CC3B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Discussion time: probability and skyscraper 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806C7-2ADE-46C0-81D1-D3C98B8E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2606-679D-4D19-88D3-370E98429C8B}"/>
              </a:ext>
            </a:extLst>
          </p:cNvPr>
          <p:cNvSpPr txBox="1"/>
          <p:nvPr/>
        </p:nvSpPr>
        <p:spPr>
          <a:xfrm>
            <a:off x="0" y="4761487"/>
            <a:ext cx="852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arenR"/>
            </a:pPr>
            <a:r>
              <a:rPr lang="en-US" dirty="0"/>
              <a:t>Do you see any potential problems with using this model based on the density plot?</a:t>
            </a:r>
          </a:p>
          <a:p>
            <a:pPr marL="342900" indent="-342900">
              <a:buAutoNum type="arabicParenR"/>
            </a:pPr>
            <a:r>
              <a:rPr lang="en-US" dirty="0"/>
              <a:t>What about the skyscraper plot? Do you see any potentially problematic weights?</a:t>
            </a:r>
          </a:p>
          <a:p>
            <a:pPr marL="342900" indent="-342900">
              <a:buAutoNum type="arabicParenR"/>
            </a:pPr>
            <a:r>
              <a:rPr lang="en-US" dirty="0"/>
              <a:t>Purely based on these plots, would you be comfortable proceeding with the analysis?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6E905261-889D-4C82-BA2E-5BC389434F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417637"/>
            <a:ext cx="4038600" cy="3028949"/>
          </a:xfr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D7C53CDF-D42A-4A4F-8F21-2FC2C46B3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417638"/>
            <a:ext cx="4038600" cy="30289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89A19-F9E0-47E2-BB9E-5AA37B701DD9}"/>
              </a:ext>
            </a:extLst>
          </p:cNvPr>
          <p:cNvSpPr txBox="1"/>
          <p:nvPr/>
        </p:nvSpPr>
        <p:spPr>
          <a:xfrm>
            <a:off x="347840" y="4442477"/>
            <a:ext cx="425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create this plot: </a:t>
            </a:r>
            <a:r>
              <a:rPr lang="en-US" dirty="0" err="1"/>
              <a:t>Density_plot_code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B9478-EBF2-4BAC-B014-09977930FE00}"/>
              </a:ext>
            </a:extLst>
          </p:cNvPr>
          <p:cNvSpPr txBox="1"/>
          <p:nvPr/>
        </p:nvSpPr>
        <p:spPr>
          <a:xfrm>
            <a:off x="4648200" y="4446587"/>
            <a:ext cx="455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create this plot: </a:t>
            </a:r>
            <a:r>
              <a:rPr lang="en-US" dirty="0" err="1"/>
              <a:t>Skyscraper_plot_code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90F1-7593-49AD-916F-05474CF4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</a:t>
            </a:r>
          </a:p>
        </p:txBody>
      </p:sp>
    </p:spTree>
    <p:extLst>
      <p:ext uri="{BB962C8B-B14F-4D97-AF65-F5344CB8AC3E}">
        <p14:creationId xmlns:p14="http://schemas.microsoft.com/office/powerpoint/2010/main" val="1228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4B3B-AB9B-446F-89E9-D1E2433B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D8B7-766B-4254-A1E5-7C448AAD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Having completed our diagnostics, how do we actually estimate a treatment effect?</a:t>
            </a:r>
          </a:p>
          <a:p>
            <a:r>
              <a:rPr lang="en-US" dirty="0"/>
              <a:t>PROC PHREG conveniently allows use of a “WEIGHT” statement, as does many R packages for estimating hazard ratios</a:t>
            </a:r>
          </a:p>
          <a:p>
            <a:r>
              <a:rPr lang="en-US" dirty="0"/>
              <a:t>Notably, traditional tools for estimating variance can ignore variability from sampling your target population</a:t>
            </a:r>
          </a:p>
          <a:p>
            <a:r>
              <a:rPr lang="en-US" dirty="0"/>
              <a:t>Instead, we have bootstrapped, re-drawing from </a:t>
            </a:r>
            <a:r>
              <a:rPr lang="en-US" b="1" dirty="0"/>
              <a:t>both</a:t>
            </a:r>
            <a:r>
              <a:rPr lang="en-US" dirty="0"/>
              <a:t> the trial and target each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83A6B-B6C5-4B0D-8875-DF9391A9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D0D05-B89A-4781-A0BE-8CBE886EA9A2}"/>
              </a:ext>
            </a:extLst>
          </p:cNvPr>
          <p:cNvSpPr txBox="1"/>
          <p:nvPr/>
        </p:nvSpPr>
        <p:spPr>
          <a:xfrm>
            <a:off x="2729753" y="6356350"/>
            <a:ext cx="41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reference: 02_transport_analyses</a:t>
            </a:r>
          </a:p>
        </p:txBody>
      </p:sp>
    </p:spTree>
    <p:extLst>
      <p:ext uri="{BB962C8B-B14F-4D97-AF65-F5344CB8AC3E}">
        <p14:creationId xmlns:p14="http://schemas.microsoft.com/office/powerpoint/2010/main" val="26674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55E8-FCD6-485A-9ECC-BAEC3B30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70064-8838-4AC5-BF5D-4B0A399FB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141746"/>
              </p:ext>
            </p:extLst>
          </p:nvPr>
        </p:nvGraphicFramePr>
        <p:xfrm>
          <a:off x="914400" y="1952625"/>
          <a:ext cx="6883400" cy="252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0">
                  <a:extLst>
                    <a:ext uri="{9D8B030D-6E8A-4147-A177-3AD203B41FA5}">
                      <a16:colId xmlns:a16="http://schemas.microsoft.com/office/drawing/2014/main" val="3155714497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1507236052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1699184588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1588609941"/>
                    </a:ext>
                  </a:extLst>
                </a:gridCol>
              </a:tblGrid>
              <a:tr h="804333">
                <a:tc>
                  <a:txBody>
                    <a:bodyPr/>
                    <a:lstStyle/>
                    <a:p>
                      <a:r>
                        <a:rPr lang="en-US" dirty="0"/>
                        <a:t>Target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Progression-free survival hazard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 confidence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Confidence limit 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64693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r>
                        <a:rPr lang="en-US" dirty="0"/>
                        <a:t>PRIME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0.84, 1.11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68343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r>
                        <a:rPr lang="en-US" dirty="0"/>
                        <a:t>SEER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0.74, 1.06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60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72328-DA96-466C-AD97-3F2E9838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15D1-B98B-413A-A64A-E0F2CA5B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90F1-7593-49AD-916F-05474CF4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figures</a:t>
            </a:r>
          </a:p>
        </p:txBody>
      </p:sp>
    </p:spTree>
    <p:extLst>
      <p:ext uri="{BB962C8B-B14F-4D97-AF65-F5344CB8AC3E}">
        <p14:creationId xmlns:p14="http://schemas.microsoft.com/office/powerpoint/2010/main" val="18140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B43B-E23C-4580-AFCE-5C7575A9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and external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E7F2-B768-4C0D-B837-C438AC29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whichever method we use, we need to select variables for an adjustment set</a:t>
            </a:r>
          </a:p>
          <a:p>
            <a:r>
              <a:rPr lang="en-US" dirty="0"/>
              <a:t>There is ongoing work on using directed acyclic graphs and selection diagrams for this purpose</a:t>
            </a:r>
          </a:p>
          <a:p>
            <a:r>
              <a:rPr lang="en-US" dirty="0"/>
              <a:t>Due to their non-parametric nature, these tools say very little about the relative importance of each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AC540-5139-4880-B30F-D914975F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76A0-B97D-45C3-82C8-77680CB2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Love plots of standardized mean differences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E12E9-4C1F-49FE-BB64-4FCFE308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3F231D4-7AB7-46EC-A969-EBAE86B6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74" y="1417638"/>
            <a:ext cx="6096851" cy="45726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5913ECA-9999-4272-AA5F-DB8A66490C24}"/>
              </a:ext>
            </a:extLst>
          </p:cNvPr>
          <p:cNvSpPr/>
          <p:nvPr/>
        </p:nvSpPr>
        <p:spPr>
          <a:xfrm>
            <a:off x="1146220" y="1867437"/>
            <a:ext cx="1068946" cy="357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E30C73-78FA-481C-9F9D-ED8E59548100}"/>
              </a:ext>
            </a:extLst>
          </p:cNvPr>
          <p:cNvSpPr/>
          <p:nvPr/>
        </p:nvSpPr>
        <p:spPr>
          <a:xfrm>
            <a:off x="2991498" y="5623399"/>
            <a:ext cx="4726881" cy="549914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FF366-279A-4A2D-BBFA-A53D9B39C1B5}"/>
              </a:ext>
            </a:extLst>
          </p:cNvPr>
          <p:cNvSpPr/>
          <p:nvPr/>
        </p:nvSpPr>
        <p:spPr>
          <a:xfrm>
            <a:off x="5346700" y="4991100"/>
            <a:ext cx="342900" cy="292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778566-54FC-4276-9E63-BBFB78EB6911}"/>
              </a:ext>
            </a:extLst>
          </p:cNvPr>
          <p:cNvSpPr/>
          <p:nvPr/>
        </p:nvSpPr>
        <p:spPr>
          <a:xfrm>
            <a:off x="3415875" y="5161200"/>
            <a:ext cx="342900" cy="292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3EFB2-8A41-435D-B94C-40CE767852C0}"/>
              </a:ext>
            </a:extLst>
          </p:cNvPr>
          <p:cNvSpPr txBox="1"/>
          <p:nvPr/>
        </p:nvSpPr>
        <p:spPr>
          <a:xfrm>
            <a:off x="2729753" y="6356350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reference: </a:t>
            </a:r>
            <a:r>
              <a:rPr lang="en-US" dirty="0" err="1"/>
              <a:t>Love_plot_code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4100-D4EA-48DA-9603-265513A9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VITT plots of “sampling” and outcome ORs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51F8BB64-9E00-47A4-B904-EDEB8650B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008" y="1600200"/>
            <a:ext cx="5827184" cy="43703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223B1-3529-4E61-83CC-1522B184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25E3ED-6836-4CCF-91B6-9F5D7D722A82}"/>
              </a:ext>
            </a:extLst>
          </p:cNvPr>
          <p:cNvSpPr/>
          <p:nvPr/>
        </p:nvSpPr>
        <p:spPr>
          <a:xfrm>
            <a:off x="1473274" y="1417638"/>
            <a:ext cx="1068946" cy="4043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2A3F63-3E50-4ABF-8F7E-497F5D793A8A}"/>
              </a:ext>
            </a:extLst>
          </p:cNvPr>
          <p:cNvSpPr/>
          <p:nvPr/>
        </p:nvSpPr>
        <p:spPr>
          <a:xfrm>
            <a:off x="1887008" y="5440362"/>
            <a:ext cx="6045052" cy="203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1F2AA6-BD55-4DFA-9CD8-C27DC44136AB}"/>
              </a:ext>
            </a:extLst>
          </p:cNvPr>
          <p:cNvSpPr/>
          <p:nvPr/>
        </p:nvSpPr>
        <p:spPr>
          <a:xfrm>
            <a:off x="2007747" y="5715794"/>
            <a:ext cx="6045052" cy="203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7B8C60-D8AC-4EA4-9D1A-DFD3D7CE7D4F}"/>
              </a:ext>
            </a:extLst>
          </p:cNvPr>
          <p:cNvSpPr/>
          <p:nvPr/>
        </p:nvSpPr>
        <p:spPr>
          <a:xfrm>
            <a:off x="6718299" y="4356495"/>
            <a:ext cx="661399" cy="631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356DBC-7D29-4BA4-8668-CD7A3A3F25E8}"/>
              </a:ext>
            </a:extLst>
          </p:cNvPr>
          <p:cNvSpPr/>
          <p:nvPr/>
        </p:nvSpPr>
        <p:spPr>
          <a:xfrm>
            <a:off x="4466806" y="3123803"/>
            <a:ext cx="661399" cy="631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981C1-9892-4D56-86F6-96C46F3AD0A8}"/>
              </a:ext>
            </a:extLst>
          </p:cNvPr>
          <p:cNvSpPr txBox="1"/>
          <p:nvPr/>
        </p:nvSpPr>
        <p:spPr>
          <a:xfrm>
            <a:off x="2729753" y="6356350"/>
            <a:ext cx="345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reference: </a:t>
            </a:r>
            <a:r>
              <a:rPr lang="en-US" dirty="0" err="1"/>
              <a:t>VITT_plot_code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8722-5661-44F3-8317-123D27C5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time: LOVE and VITT 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244A6-5BA5-49EB-B297-95895B76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B1142-9E35-469F-9DAA-CA9822A4BCB7}"/>
              </a:ext>
            </a:extLst>
          </p:cNvPr>
          <p:cNvSpPr txBox="1"/>
          <p:nvPr/>
        </p:nvSpPr>
        <p:spPr>
          <a:xfrm>
            <a:off x="0" y="4761487"/>
            <a:ext cx="7372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342900" indent="-342900">
              <a:buAutoNum type="arabicParenR"/>
            </a:pPr>
            <a:r>
              <a:rPr lang="en-US" dirty="0"/>
              <a:t>What variables seem most important for inclusion in the adjustment set?</a:t>
            </a:r>
          </a:p>
          <a:p>
            <a:pPr marL="342900" indent="-342900">
              <a:buAutoNum type="arabicParenR"/>
            </a:pPr>
            <a:r>
              <a:rPr lang="en-US" dirty="0"/>
              <a:t>What variables seem the least important?</a:t>
            </a:r>
          </a:p>
          <a:p>
            <a:pPr marL="342900" indent="-342900">
              <a:buAutoNum type="arabicParenR"/>
            </a:pPr>
            <a:r>
              <a:rPr lang="en-US" dirty="0"/>
              <a:t>Are there any variables you would consider dropping completely?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7B043554-3218-4400-A4C0-CECEFBE7D0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430338"/>
            <a:ext cx="4038600" cy="30289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A98B5C-A182-4079-9BFF-BF29304229C7}"/>
              </a:ext>
            </a:extLst>
          </p:cNvPr>
          <p:cNvSpPr txBox="1"/>
          <p:nvPr/>
        </p:nvSpPr>
        <p:spPr>
          <a:xfrm>
            <a:off x="347840" y="4442477"/>
            <a:ext cx="398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create this plot: </a:t>
            </a:r>
            <a:r>
              <a:rPr lang="en-US" dirty="0" err="1"/>
              <a:t>Love_plot_code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4B27E-65E5-4288-856E-CF098D2F1764}"/>
              </a:ext>
            </a:extLst>
          </p:cNvPr>
          <p:cNvSpPr txBox="1"/>
          <p:nvPr/>
        </p:nvSpPr>
        <p:spPr>
          <a:xfrm>
            <a:off x="4739920" y="4446587"/>
            <a:ext cx="397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create this plot: </a:t>
            </a:r>
            <a:r>
              <a:rPr lang="en-US" dirty="0" err="1"/>
              <a:t>VITT_plot_code</a:t>
            </a:r>
            <a:endParaRPr lang="en-US" dirty="0"/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2286912B-0E21-42BD-97CC-0334368175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417638"/>
            <a:ext cx="4038600" cy="3028949"/>
          </a:xfrm>
        </p:spPr>
      </p:pic>
    </p:spTree>
    <p:extLst>
      <p:ext uri="{BB962C8B-B14F-4D97-AF65-F5344CB8AC3E}">
        <p14:creationId xmlns:p14="http://schemas.microsoft.com/office/powerpoint/2010/main" val="371176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90F1-7593-49AD-916F-05474CF4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Diagnosing potential problems</a:t>
            </a:r>
          </a:p>
        </p:txBody>
      </p:sp>
    </p:spTree>
    <p:extLst>
      <p:ext uri="{BB962C8B-B14F-4D97-AF65-F5344CB8AC3E}">
        <p14:creationId xmlns:p14="http://schemas.microsoft.com/office/powerpoint/2010/main" val="17498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4D11-2686-4385-9E25-53F92885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Solving the external validity problem with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E857-1571-4018-8C93-27D0532F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identified the key variables, it is necessary to choose an analytic method</a:t>
            </a:r>
          </a:p>
          <a:p>
            <a:r>
              <a:rPr lang="en-US" dirty="0"/>
              <a:t>As discussed previously, here we’ll be focusing on weights and potential issues that can arise (especially the lack of overlap or positivity)</a:t>
            </a:r>
          </a:p>
          <a:p>
            <a:r>
              <a:rPr lang="en-US" dirty="0"/>
              <a:t>When using these weights, some preliminary visualizations can help diagnose potential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26F2-2A46-4A46-887E-3B002F6E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8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0067-57A7-45F1-866E-4D0A5832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of “sampling” probabilities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BE839B1-9D65-4FF1-B311-C1E02703D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008" y="1600200"/>
            <a:ext cx="5827184" cy="43703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7524C-0FB7-483D-B184-858420DE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EC69-A72C-43F9-924A-1B5C0CA8AE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1CC05C-D30B-4240-969C-D923C3964AE8}"/>
              </a:ext>
            </a:extLst>
          </p:cNvPr>
          <p:cNvSpPr/>
          <p:nvPr/>
        </p:nvSpPr>
        <p:spPr>
          <a:xfrm>
            <a:off x="1727199" y="1600200"/>
            <a:ext cx="661399" cy="3848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F83FB-42A7-4461-96DE-966E51BD5602}"/>
              </a:ext>
            </a:extLst>
          </p:cNvPr>
          <p:cNvSpPr/>
          <p:nvPr/>
        </p:nvSpPr>
        <p:spPr>
          <a:xfrm>
            <a:off x="3187699" y="5216921"/>
            <a:ext cx="3810001" cy="631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0FEC22-0C34-44C6-8ED1-5ECF48035285}"/>
              </a:ext>
            </a:extLst>
          </p:cNvPr>
          <p:cNvSpPr/>
          <p:nvPr/>
        </p:nvSpPr>
        <p:spPr>
          <a:xfrm>
            <a:off x="3670299" y="5532437"/>
            <a:ext cx="2882901" cy="438151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8F20B1-909A-4D66-89FF-3D7217F237DC}"/>
              </a:ext>
            </a:extLst>
          </p:cNvPr>
          <p:cNvSpPr/>
          <p:nvPr/>
        </p:nvSpPr>
        <p:spPr>
          <a:xfrm>
            <a:off x="2446395" y="4672011"/>
            <a:ext cx="661399" cy="631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3B1DA4-4914-494D-B59E-394326574425}"/>
              </a:ext>
            </a:extLst>
          </p:cNvPr>
          <p:cNvSpPr/>
          <p:nvPr/>
        </p:nvSpPr>
        <p:spPr>
          <a:xfrm>
            <a:off x="4322001" y="4515643"/>
            <a:ext cx="2231199" cy="631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78B23-8615-4896-802F-09F72CBD9F87}"/>
              </a:ext>
            </a:extLst>
          </p:cNvPr>
          <p:cNvSpPr txBox="1"/>
          <p:nvPr/>
        </p:nvSpPr>
        <p:spPr>
          <a:xfrm>
            <a:off x="2729753" y="6356350"/>
            <a:ext cx="374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to reference: </a:t>
            </a:r>
            <a:r>
              <a:rPr lang="en-US" dirty="0" err="1"/>
              <a:t>Density_plot_code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ICPE 2013 Templat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0D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ICPE Oral SPH</Template>
  <TotalTime>1231</TotalTime>
  <Words>687</Words>
  <Application>Microsoft Office PowerPoint</Application>
  <PresentationFormat>On-screen Show (4:3)</PresentationFormat>
  <Paragraphs>84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ICPE 2013 Template</vt:lpstr>
      <vt:lpstr>Demonstration of methods to estimate effects in target populations</vt:lpstr>
      <vt:lpstr>Variable selection figures</vt:lpstr>
      <vt:lpstr>Variable selection and external validity</vt:lpstr>
      <vt:lpstr>Love plots of standardized mean differences</vt:lpstr>
      <vt:lpstr>VITT plots of “sampling” and outcome ORs</vt:lpstr>
      <vt:lpstr>Discussion time: LOVE and VITT plots</vt:lpstr>
      <vt:lpstr>Diagnosing potential problems</vt:lpstr>
      <vt:lpstr>Solving the external validity problem with weights</vt:lpstr>
      <vt:lpstr>Histograms of “sampling” probabilities</vt:lpstr>
      <vt:lpstr>“Skyscraper” plots to identify high weights</vt:lpstr>
      <vt:lpstr>Discussion time: probability and skyscraper plots</vt:lpstr>
      <vt:lpstr>Analyzing data</vt:lpstr>
      <vt:lpstr>Weighted analytics</vt:lpstr>
      <vt:lpstr>Final results</vt:lpstr>
      <vt:lpstr>Questions?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Conover, Mitch</dc:creator>
  <cp:lastModifiedBy>Michael Webster-Clark</cp:lastModifiedBy>
  <cp:revision>139</cp:revision>
  <dcterms:created xsi:type="dcterms:W3CDTF">2018-07-25T13:33:53Z</dcterms:created>
  <dcterms:modified xsi:type="dcterms:W3CDTF">2021-01-07T15:29:56Z</dcterms:modified>
</cp:coreProperties>
</file>