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92" r:id="rId4"/>
    <p:sldId id="293" r:id="rId5"/>
    <p:sldId id="297" r:id="rId6"/>
    <p:sldId id="298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0" autoAdjust="0"/>
    <p:restoredTop sz="94661" autoAdjust="0"/>
  </p:normalViewPr>
  <p:slideViewPr>
    <p:cSldViewPr snapToGrid="0" snapToObjects="1">
      <p:cViewPr varScale="1">
        <p:scale>
          <a:sx n="114" d="100"/>
          <a:sy n="114" d="100"/>
        </p:scale>
        <p:origin x="792" y="168"/>
      </p:cViewPr>
      <p:guideLst>
        <p:guide orient="horz" pos="14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201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0A56-D613-48BB-844E-EE38B2A5CFA1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E7A4-AF10-4A58-BEB7-CC0E1F71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315" y="1501544"/>
            <a:ext cx="5798763" cy="159300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14" y="3163189"/>
            <a:ext cx="5798764" cy="105335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414757" y="3122849"/>
            <a:ext cx="5785321" cy="2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98" y="570726"/>
            <a:ext cx="5393490" cy="5945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399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37029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92444"/>
            <a:ext cx="91440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5088" y="274638"/>
            <a:ext cx="7651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56A0D3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56A0D3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775"/>
            <a:ext cx="9144000" cy="18749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rgbClr val="56A0D3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1"/>
            <a:ext cx="5111750" cy="43926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92676"/>
          </a:xfrm>
          <a:solidFill>
            <a:schemeClr val="bg1"/>
          </a:solidFill>
          <a:ln>
            <a:solidFill>
              <a:srgbClr val="56A0D3"/>
            </a:solidFill>
          </a:ln>
        </p:spPr>
        <p:txBody>
          <a:bodyPr/>
          <a:lstStyle>
            <a:lvl1pPr marL="0" indent="0">
              <a:buNone/>
              <a:defRPr sz="14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065" y="274638"/>
            <a:ext cx="7651711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1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065" y="274638"/>
            <a:ext cx="7651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065" y="1600200"/>
            <a:ext cx="7651712" cy="43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035088" y="1156954"/>
            <a:ext cx="7162800" cy="0"/>
          </a:xfrm>
          <a:prstGeom prst="line">
            <a:avLst/>
          </a:prstGeom>
          <a:noFill/>
          <a:ln w="9525">
            <a:solidFill>
              <a:srgbClr val="56A0D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8" y="6110276"/>
            <a:ext cx="1976965" cy="542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58" r:id="rId4"/>
    <p:sldLayoutId id="2147483663" r:id="rId5"/>
    <p:sldLayoutId id="2147483664" r:id="rId6"/>
    <p:sldLayoutId id="2147483668" r:id="rId7"/>
    <p:sldLayoutId id="214748366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1" kern="1200">
          <a:solidFill>
            <a:srgbClr val="56A0D3"/>
          </a:solidFill>
          <a:latin typeface="+mj-lt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56A0D3"/>
        </a:buClr>
        <a:buFont typeface="Wingdings" charset="2"/>
        <a:buChar char="§"/>
        <a:defRPr sz="27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of methods to estimate effects in target populations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14" y="3163189"/>
            <a:ext cx="5798764" cy="1980311"/>
          </a:xfrm>
        </p:spPr>
        <p:txBody>
          <a:bodyPr>
            <a:normAutofit/>
          </a:bodyPr>
          <a:lstStyle/>
          <a:p>
            <a:r>
              <a:rPr lang="en-US" dirty="0"/>
              <a:t>SER Generalizability Workshop </a:t>
            </a:r>
          </a:p>
          <a:p>
            <a:r>
              <a:rPr lang="en-US" dirty="0"/>
              <a:t>January 8th, 2020</a:t>
            </a:r>
          </a:p>
        </p:txBody>
      </p:sp>
    </p:spTree>
    <p:extLst>
      <p:ext uri="{BB962C8B-B14F-4D97-AF65-F5344CB8AC3E}">
        <p14:creationId xmlns:p14="http://schemas.microsoft.com/office/powerpoint/2010/main" val="1438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0397-5E07-49A8-8390-820FB088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45FE-42FB-4764-9CBD-FB1054AE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mentioned previously we will use two sets of real randomized trial and target population data for this workshop</a:t>
            </a:r>
          </a:p>
          <a:p>
            <a:pPr lvl="1"/>
            <a:r>
              <a:rPr lang="en-US" dirty="0"/>
              <a:t>Project Datasphere (specifically, the PRIME trial)</a:t>
            </a:r>
          </a:p>
          <a:p>
            <a:pPr lvl="1"/>
            <a:r>
              <a:rPr lang="en-US" dirty="0"/>
              <a:t>The Surveillance and End Results (SEER) cancer registry</a:t>
            </a:r>
          </a:p>
          <a:p>
            <a:r>
              <a:rPr lang="en-US" dirty="0"/>
              <a:t>We have provided commented code to:</a:t>
            </a:r>
          </a:p>
          <a:p>
            <a:pPr lvl="1"/>
            <a:r>
              <a:rPr lang="en-US" dirty="0"/>
              <a:t>Prepare and harmonize the data sets</a:t>
            </a:r>
          </a:p>
          <a:p>
            <a:pPr lvl="2"/>
            <a:r>
              <a:rPr lang="en-US" dirty="0"/>
              <a:t>01_trial_and_target_creation.sas/.R</a:t>
            </a:r>
          </a:p>
          <a:p>
            <a:pPr lvl="1"/>
            <a:r>
              <a:rPr lang="en-US" dirty="0"/>
              <a:t>Create some visualizations that can help identify specific important variables or diagnose problems</a:t>
            </a:r>
          </a:p>
          <a:p>
            <a:pPr lvl="2"/>
            <a:r>
              <a:rPr lang="en-US" dirty="0" err="1"/>
              <a:t>Love_plot_code.sas</a:t>
            </a:r>
            <a:r>
              <a:rPr lang="en-US" dirty="0"/>
              <a:t>/.R</a:t>
            </a:r>
          </a:p>
          <a:p>
            <a:pPr lvl="2"/>
            <a:r>
              <a:rPr lang="en-US" dirty="0" err="1"/>
              <a:t>VITT_plot_code.sas</a:t>
            </a:r>
            <a:r>
              <a:rPr lang="en-US" dirty="0"/>
              <a:t>/.R</a:t>
            </a:r>
          </a:p>
          <a:p>
            <a:pPr lvl="2"/>
            <a:r>
              <a:rPr lang="en-US" dirty="0" err="1"/>
              <a:t>Density_plot_code.sas</a:t>
            </a:r>
            <a:r>
              <a:rPr lang="en-US" dirty="0"/>
              <a:t>/.R</a:t>
            </a:r>
          </a:p>
          <a:p>
            <a:pPr lvl="2"/>
            <a:r>
              <a:rPr lang="en-US" dirty="0" err="1"/>
              <a:t>Skyscraper_plot_code.sas</a:t>
            </a:r>
            <a:r>
              <a:rPr lang="en-US" dirty="0"/>
              <a:t>/.R</a:t>
            </a:r>
          </a:p>
          <a:p>
            <a:pPr lvl="1"/>
            <a:r>
              <a:rPr lang="en-US" dirty="0"/>
              <a:t>Analytic code</a:t>
            </a:r>
          </a:p>
          <a:p>
            <a:pPr lvl="2"/>
            <a:r>
              <a:rPr lang="en-US" dirty="0"/>
              <a:t>02_transport_analyses.sas/.R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529E-E89F-44D6-8C2D-0013CA09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422F-370D-42E2-A665-95D5C136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effects in target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B1A6-D62A-40B0-9982-3A37A3E87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251370" cy="44069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Confounding and generalizability/transport problems often share a common causal structure</a:t>
            </a:r>
          </a:p>
          <a:p>
            <a:r>
              <a:rPr lang="en-US" sz="2400" dirty="0"/>
              <a:t>There are multiple ways to estimate effects in target populations from a study sample just as there are multiple ways to reduce confounding bias</a:t>
            </a:r>
          </a:p>
          <a:p>
            <a:r>
              <a:rPr lang="en-US" sz="2400" dirty="0"/>
              <a:t>Broadly speaking, you can model treatment (confounding) or trial participation (transport) or you can model the health outcome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64DE-EA21-4023-AD25-61962E0F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683D3-64B5-478E-A142-EB5965321199}"/>
              </a:ext>
            </a:extLst>
          </p:cNvPr>
          <p:cNvSpPr txBox="1"/>
          <p:nvPr/>
        </p:nvSpPr>
        <p:spPr>
          <a:xfrm>
            <a:off x="5663961" y="2938793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  <a:p>
            <a:pPr algn="ctr"/>
            <a:r>
              <a:rPr lang="en-US" sz="1600" dirty="0"/>
              <a:t>taken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06A7D-FCDF-48E6-ABBF-BAD8FA9672FC}"/>
              </a:ext>
            </a:extLst>
          </p:cNvPr>
          <p:cNvSpPr txBox="1"/>
          <p:nvPr/>
        </p:nvSpPr>
        <p:spPr>
          <a:xfrm>
            <a:off x="7864820" y="2906087"/>
            <a:ext cx="104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Health</a:t>
            </a:r>
          </a:p>
          <a:p>
            <a:pPr algn="ctr"/>
            <a:r>
              <a:rPr lang="en-US" sz="1600" dirty="0"/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DB574-8E38-4DC6-BDBC-30517ACA8E43}"/>
              </a:ext>
            </a:extLst>
          </p:cNvPr>
          <p:cNvSpPr txBox="1"/>
          <p:nvPr/>
        </p:nvSpPr>
        <p:spPr>
          <a:xfrm>
            <a:off x="6454034" y="2387768"/>
            <a:ext cx="1517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Confounders (Z)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23501F-8227-4063-89D2-3C90C5E09FE2}"/>
              </a:ext>
            </a:extLst>
          </p:cNvPr>
          <p:cNvCxnSpPr>
            <a:stCxn id="11" idx="1"/>
            <a:endCxn id="9" idx="0"/>
          </p:cNvCxnSpPr>
          <p:nvPr/>
        </p:nvCxnSpPr>
        <p:spPr>
          <a:xfrm flipH="1">
            <a:off x="6188304" y="2557045"/>
            <a:ext cx="265730" cy="3817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D07582-173A-4B57-94AC-8F0BA7BBCFE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7971372" y="2557045"/>
            <a:ext cx="417791" cy="3490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8A8C15-612A-4D7F-AB4B-E8A7597A56E2}"/>
              </a:ext>
            </a:extLst>
          </p:cNvPr>
          <p:cNvSpPr txBox="1"/>
          <p:nvPr/>
        </p:nvSpPr>
        <p:spPr>
          <a:xfrm>
            <a:off x="5587841" y="5203842"/>
            <a:ext cx="124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Trial</a:t>
            </a:r>
          </a:p>
          <a:p>
            <a:pPr algn="ctr"/>
            <a:r>
              <a:rPr lang="en-US" sz="1600" dirty="0"/>
              <a:t>participation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783E0-E251-4ECB-B314-2E2854B39587}"/>
              </a:ext>
            </a:extLst>
          </p:cNvPr>
          <p:cNvSpPr txBox="1"/>
          <p:nvPr/>
        </p:nvSpPr>
        <p:spPr>
          <a:xfrm>
            <a:off x="7830994" y="5178634"/>
            <a:ext cx="1049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Health</a:t>
            </a:r>
          </a:p>
          <a:p>
            <a:pPr algn="ctr"/>
            <a:r>
              <a:rPr lang="en-US" sz="1600" dirty="0"/>
              <a:t>outcome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13E98-7F8C-46A6-8682-D61794A09B27}"/>
              </a:ext>
            </a:extLst>
          </p:cNvPr>
          <p:cNvSpPr txBox="1"/>
          <p:nvPr/>
        </p:nvSpPr>
        <p:spPr>
          <a:xfrm>
            <a:off x="6605806" y="4661275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Covariates (Z)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897E42-8F88-4DB0-B8C2-30ECA87C0538}"/>
              </a:ext>
            </a:extLst>
          </p:cNvPr>
          <p:cNvCxnSpPr>
            <a:stCxn id="21" idx="1"/>
            <a:endCxn id="19" idx="0"/>
          </p:cNvCxnSpPr>
          <p:nvPr/>
        </p:nvCxnSpPr>
        <p:spPr>
          <a:xfrm flipH="1">
            <a:off x="6210608" y="4830552"/>
            <a:ext cx="395198" cy="373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BB37A-5411-48DF-ADAB-73CBBCA933DF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7927002" y="4830552"/>
            <a:ext cx="428521" cy="34808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E072512-FBF3-1649-B186-F40F737971E0}"/>
              </a:ext>
            </a:extLst>
          </p:cNvPr>
          <p:cNvSpPr txBox="1"/>
          <p:nvPr/>
        </p:nvSpPr>
        <p:spPr>
          <a:xfrm>
            <a:off x="6553200" y="1860008"/>
            <a:ext cx="1276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Confounding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6B7DE6-9117-EC4E-B844-C12CC7E2FA49}"/>
              </a:ext>
            </a:extLst>
          </p:cNvPr>
          <p:cNvSpPr txBox="1"/>
          <p:nvPr/>
        </p:nvSpPr>
        <p:spPr>
          <a:xfrm>
            <a:off x="6068192" y="4169123"/>
            <a:ext cx="2396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Generalizability/transport</a:t>
            </a:r>
          </a:p>
        </p:txBody>
      </p:sp>
    </p:spTree>
    <p:extLst>
      <p:ext uri="{BB962C8B-B14F-4D97-AF65-F5344CB8AC3E}">
        <p14:creationId xmlns:p14="http://schemas.microsoft.com/office/powerpoint/2010/main" val="13728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9" grpId="0"/>
      <p:bldP spid="20" grpId="0"/>
      <p:bldP spid="21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FB81-4FFF-49BC-B716-6E7DF715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9CAA-BE9F-411A-AB72-9DAEBBB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482D0BA-AEEE-4FDB-8D5B-55DF26E45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21868"/>
              </p:ext>
            </p:extLst>
          </p:nvPr>
        </p:nvGraphicFramePr>
        <p:xfrm>
          <a:off x="914399" y="1282701"/>
          <a:ext cx="7772400" cy="491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1">
                  <a:extLst>
                    <a:ext uri="{9D8B030D-6E8A-4147-A177-3AD203B41FA5}">
                      <a16:colId xmlns:a16="http://schemas.microsoft.com/office/drawing/2014/main" val="399482417"/>
                    </a:ext>
                  </a:extLst>
                </a:gridCol>
                <a:gridCol w="4889499">
                  <a:extLst>
                    <a:ext uri="{9D8B030D-6E8A-4147-A177-3AD203B41FA5}">
                      <a16:colId xmlns:a16="http://schemas.microsoft.com/office/drawing/2014/main" val="2582681583"/>
                    </a:ext>
                  </a:extLst>
                </a:gridCol>
              </a:tblGrid>
              <a:tr h="453223">
                <a:tc>
                  <a:txBody>
                    <a:bodyPr/>
                    <a:lstStyle/>
                    <a:p>
                      <a:r>
                        <a:rPr lang="en-US" sz="1800" dirty="0"/>
                        <a:t>Type of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Brief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85499"/>
                  </a:ext>
                </a:extLst>
              </a:tr>
              <a:tr h="702476">
                <a:tc>
                  <a:txBody>
                    <a:bodyPr/>
                    <a:lstStyle/>
                    <a:p>
                      <a:r>
                        <a:rPr lang="en-US" sz="1800" dirty="0"/>
                        <a:t>Matching or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or restricts the trial population resemble to target participants in specific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56756"/>
                  </a:ext>
                </a:extLst>
              </a:tr>
              <a:tr h="996176">
                <a:tc>
                  <a:txBody>
                    <a:bodyPr/>
                    <a:lstStyle/>
                    <a:p>
                      <a:r>
                        <a:rPr lang="en-US" sz="1800" dirty="0"/>
                        <a:t>Outcome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model(s) built in the trial population to estimate effects in the target based on covariate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93726"/>
                  </a:ext>
                </a:extLst>
              </a:tr>
              <a:tr h="1023386">
                <a:tc>
                  <a:txBody>
                    <a:bodyPr/>
                    <a:lstStyle/>
                    <a:p>
                      <a:r>
                        <a:rPr lang="en-US" sz="1800" dirty="0"/>
                        <a:t>Doubly-robust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Combine models for sample membership and the outcome so that if either model is correct you will have an unbiased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59874"/>
                  </a:ext>
                </a:extLst>
              </a:tr>
              <a:tr h="1478204">
                <a:tc>
                  <a:txBody>
                    <a:bodyPr/>
                    <a:lstStyle/>
                    <a:p>
                      <a:r>
                        <a:rPr lang="en-US" sz="1800" dirty="0"/>
                        <a:t>Weight-based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-Reweights the study sample to resemble the target population based the conditional probability of sample membership based on some set of covariates</a:t>
                      </a:r>
                    </a:p>
                    <a:p>
                      <a:r>
                        <a:rPr lang="en-US" sz="1800" dirty="0"/>
                        <a:t>-May use inverse probability weights or inverse odds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9923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6B4BE12-C2EF-48B3-80B5-44CF46D9E3A6}"/>
              </a:ext>
            </a:extLst>
          </p:cNvPr>
          <p:cNvSpPr/>
          <p:nvPr/>
        </p:nvSpPr>
        <p:spPr>
          <a:xfrm>
            <a:off x="591016" y="4073912"/>
            <a:ext cx="2159001" cy="1753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D5E-D7C3-45A7-B860-0053C39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using inverse odds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2CD1D-25B7-4049-8892-6294DA72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00200"/>
                <a:ext cx="7772400" cy="4756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Concatenate study and target population individual-level data and create variable for sample=1 (in study sample) or sample=0 (in target population)</a:t>
                </a:r>
              </a:p>
              <a:p>
                <a:r>
                  <a:rPr lang="en-US" dirty="0"/>
                  <a:t>Estimate the probability of membership in the </a:t>
                </a:r>
                <a:r>
                  <a:rPr lang="en-US" b="1" dirty="0"/>
                  <a:t>study sample </a:t>
                </a:r>
                <a:r>
                  <a:rPr lang="en-US" dirty="0"/>
                  <a:t>based on covariates, given by</a:t>
                </a:r>
                <a:r>
                  <a:rPr lang="en-US" dirty="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𝑠𝑎𝑚𝑝𝑙𝑒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May use logistic regression (in the code, 02_transport_analyses.sas/.R) or other modeling methods</a:t>
                </a:r>
              </a:p>
              <a:p>
                <a:r>
                  <a:rPr lang="en-US" dirty="0"/>
                  <a:t>Use these predicted probabilities to construct weights for the</a:t>
                </a:r>
                <a:r>
                  <a:rPr lang="en-US" b="1" dirty="0"/>
                  <a:t> study sample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Weight stabilization can ensure the weighted sample is the same size as the study sample, which helps diagnose influential observations.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2CD1D-25B7-4049-8892-6294DA72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00200"/>
                <a:ext cx="7772400" cy="4756150"/>
              </a:xfrm>
              <a:blipFill>
                <a:blip r:embed="rId2"/>
                <a:stretch>
                  <a:fillRect l="-130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9A27C-A1D8-41E3-995E-2E16F357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98AB1-E622-4CA9-8705-E55AD29B47B9}"/>
                  </a:ext>
                </a:extLst>
              </p:cNvPr>
              <p:cNvSpPr txBox="1"/>
              <p:nvPr/>
            </p:nvSpPr>
            <p:spPr>
              <a:xfrm>
                <a:off x="4047893" y="4277685"/>
                <a:ext cx="4181707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=1/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𝑂𝑑𝑑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𝑠𝑎𝑚𝑝𝑙𝑒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𝑃𝑟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𝑠𝑎𝑚𝑝𝑙𝑒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98AB1-E622-4CA9-8705-E55AD29B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93" y="4277685"/>
                <a:ext cx="4181707" cy="67903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D5E-D7C3-45A7-B860-0053C39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using inverse odds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CD1D-25B7-4049-8892-6294DA72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6150"/>
          </a:xfrm>
        </p:spPr>
        <p:txBody>
          <a:bodyPr>
            <a:normAutofit/>
          </a:bodyPr>
          <a:lstStyle/>
          <a:p>
            <a:r>
              <a:rPr lang="en-US" dirty="0"/>
              <a:t>The weighted trial data share the same covariate distribution as the target population but have the same covariate-specific effects of assignment-to-treatment as the trial. </a:t>
            </a:r>
          </a:p>
          <a:p>
            <a:r>
              <a:rPr lang="en-US" dirty="0"/>
              <a:t>Crude analysis of the weighted data estimates an effect of treatment, had we been able to run the trial directly in the target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9A27C-A1D8-41E3-995E-2E16F357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0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15D1-B98B-413A-A64A-E0F2CA5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 err="1"/>
              <a:t>akeil@unc.edu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ICPE 2013 Templat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0D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ICPE Oral SPH</Template>
  <TotalTime>1265</TotalTime>
  <Words>515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Wingdings</vt:lpstr>
      <vt:lpstr>ICPE 2013 Template</vt:lpstr>
      <vt:lpstr>Demonstration of methods to estimate effects in target populations</vt:lpstr>
      <vt:lpstr>Data sets and code</vt:lpstr>
      <vt:lpstr>Estimating effects in target populations</vt:lpstr>
      <vt:lpstr>Available methods</vt:lpstr>
      <vt:lpstr>Weighting using inverse odds weights</vt:lpstr>
      <vt:lpstr>Weighting using inverse odds weights</vt:lpstr>
      <vt:lpstr>Questions? akeil@unc.edu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Conover, Mitch</dc:creator>
  <cp:lastModifiedBy>Keil, Alex</cp:lastModifiedBy>
  <cp:revision>169</cp:revision>
  <dcterms:created xsi:type="dcterms:W3CDTF">2018-07-25T13:33:53Z</dcterms:created>
  <dcterms:modified xsi:type="dcterms:W3CDTF">2021-01-07T21:18:42Z</dcterms:modified>
</cp:coreProperties>
</file>