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6" r:id="rId1"/>
  </p:sldMasterIdLst>
  <p:notesMasterIdLst>
    <p:notesMasterId r:id="rId56"/>
  </p:notesMasterIdLst>
  <p:sldIdLst>
    <p:sldId id="256" r:id="rId2"/>
    <p:sldId id="264" r:id="rId3"/>
    <p:sldId id="265" r:id="rId4"/>
    <p:sldId id="266" r:id="rId5"/>
    <p:sldId id="267" r:id="rId6"/>
    <p:sldId id="268" r:id="rId7"/>
    <p:sldId id="269" r:id="rId8"/>
    <p:sldId id="270" r:id="rId9"/>
    <p:sldId id="271" r:id="rId10"/>
    <p:sldId id="272" r:id="rId11"/>
    <p:sldId id="273" r:id="rId12"/>
    <p:sldId id="278" r:id="rId13"/>
    <p:sldId id="359" r:id="rId14"/>
    <p:sldId id="280" r:id="rId15"/>
    <p:sldId id="281" r:id="rId16"/>
    <p:sldId id="282" r:id="rId17"/>
    <p:sldId id="283" r:id="rId18"/>
    <p:sldId id="284" r:id="rId19"/>
    <p:sldId id="285" r:id="rId20"/>
    <p:sldId id="286" r:id="rId21"/>
    <p:sldId id="360"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61" r:id="rId40"/>
    <p:sldId id="304" r:id="rId41"/>
    <p:sldId id="305" r:id="rId42"/>
    <p:sldId id="306" r:id="rId43"/>
    <p:sldId id="307" r:id="rId44"/>
    <p:sldId id="308" r:id="rId45"/>
    <p:sldId id="309" r:id="rId46"/>
    <p:sldId id="310" r:id="rId47"/>
    <p:sldId id="311" r:id="rId48"/>
    <p:sldId id="315" r:id="rId49"/>
    <p:sldId id="358" r:id="rId50"/>
    <p:sldId id="316" r:id="rId51"/>
    <p:sldId id="362" r:id="rId52"/>
    <p:sldId id="363" r:id="rId53"/>
    <p:sldId id="345" r:id="rId54"/>
    <p:sldId id="342"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3C1FD9-5C3D-41FD-A1F7-4148CB3642E9}" type="datetimeFigureOut">
              <a:rPr lang="en-US" smtClean="0"/>
              <a:t>12/14/2020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66EC1C-9097-44E5-BF67-F587207A48DD}" type="slidenum">
              <a:rPr lang="en-US" smtClean="0"/>
              <a:t>‹#›</a:t>
            </a:fld>
            <a:endParaRPr lang="en-US"/>
          </a:p>
        </p:txBody>
      </p:sp>
    </p:spTree>
    <p:extLst>
      <p:ext uri="{BB962C8B-B14F-4D97-AF65-F5344CB8AC3E}">
        <p14:creationId xmlns:p14="http://schemas.microsoft.com/office/powerpoint/2010/main" val="3322939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66EC1C-9097-44E5-BF67-F587207A48DD}" type="slidenum">
              <a:rPr lang="en-US" smtClean="0"/>
              <a:t>49</a:t>
            </a:fld>
            <a:endParaRPr lang="en-US"/>
          </a:p>
        </p:txBody>
      </p:sp>
    </p:spTree>
    <p:extLst>
      <p:ext uri="{BB962C8B-B14F-4D97-AF65-F5344CB8AC3E}">
        <p14:creationId xmlns:p14="http://schemas.microsoft.com/office/powerpoint/2010/main" val="1490392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848972-FE89-43DD-ABC8-01FB41F69E5B}" type="slidenum">
              <a:rPr lang="en-US" smtClean="0"/>
              <a:t>54</a:t>
            </a:fld>
            <a:endParaRPr lang="en-US"/>
          </a:p>
        </p:txBody>
      </p:sp>
    </p:spTree>
    <p:extLst>
      <p:ext uri="{BB962C8B-B14F-4D97-AF65-F5344CB8AC3E}">
        <p14:creationId xmlns:p14="http://schemas.microsoft.com/office/powerpoint/2010/main" val="2047965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B8DE7E9-375E-49CE-B778-4618B0BFE6E4}" type="datetimeFigureOut">
              <a:rPr lang="en-US" smtClean="0"/>
              <a:t>12/14/2020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E436DD1-CC2D-4706-BDAE-B9ED84CB5F28}"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02170292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DE7E9-375E-49CE-B778-4618B0BFE6E4}"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36DD1-CC2D-4706-BDAE-B9ED84CB5F28}" type="slidenum">
              <a:rPr lang="en-US" smtClean="0"/>
              <a:t>‹#›</a:t>
            </a:fld>
            <a:endParaRPr lang="en-US"/>
          </a:p>
        </p:txBody>
      </p:sp>
    </p:spTree>
    <p:extLst>
      <p:ext uri="{BB962C8B-B14F-4D97-AF65-F5344CB8AC3E}">
        <p14:creationId xmlns:p14="http://schemas.microsoft.com/office/powerpoint/2010/main" val="3699588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DE7E9-375E-49CE-B778-4618B0BFE6E4}"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36DD1-CC2D-4706-BDAE-B9ED84CB5F28}" type="slidenum">
              <a:rPr lang="en-US" smtClean="0"/>
              <a:t>‹#›</a:t>
            </a:fld>
            <a:endParaRPr lang="en-US"/>
          </a:p>
        </p:txBody>
      </p:sp>
    </p:spTree>
    <p:extLst>
      <p:ext uri="{BB962C8B-B14F-4D97-AF65-F5344CB8AC3E}">
        <p14:creationId xmlns:p14="http://schemas.microsoft.com/office/powerpoint/2010/main" val="793543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DE7E9-375E-49CE-B778-4618B0BFE6E4}"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36DD1-CC2D-4706-BDAE-B9ED84CB5F28}" type="slidenum">
              <a:rPr lang="en-US" smtClean="0"/>
              <a:t>‹#›</a:t>
            </a:fld>
            <a:endParaRPr lang="en-US"/>
          </a:p>
        </p:txBody>
      </p:sp>
    </p:spTree>
    <p:extLst>
      <p:ext uri="{BB962C8B-B14F-4D97-AF65-F5344CB8AC3E}">
        <p14:creationId xmlns:p14="http://schemas.microsoft.com/office/powerpoint/2010/main" val="408144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B8DE7E9-375E-49CE-B778-4618B0BFE6E4}" type="datetimeFigureOut">
              <a:rPr lang="en-US" smtClean="0"/>
              <a:t>12/14/2020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E436DD1-CC2D-4706-BDAE-B9ED84CB5F28}"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9353526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8DE7E9-375E-49CE-B778-4618B0BFE6E4}"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36DD1-CC2D-4706-BDAE-B9ED84CB5F28}" type="slidenum">
              <a:rPr lang="en-US" smtClean="0"/>
              <a:t>‹#›</a:t>
            </a:fld>
            <a:endParaRPr lang="en-US"/>
          </a:p>
        </p:txBody>
      </p:sp>
    </p:spTree>
    <p:extLst>
      <p:ext uri="{BB962C8B-B14F-4D97-AF65-F5344CB8AC3E}">
        <p14:creationId xmlns:p14="http://schemas.microsoft.com/office/powerpoint/2010/main" val="1745961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8DE7E9-375E-49CE-B778-4618B0BFE6E4}" type="datetimeFigureOut">
              <a:rPr lang="en-US" smtClean="0"/>
              <a:t>12/14/2020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436DD1-CC2D-4706-BDAE-B9ED84CB5F28}" type="slidenum">
              <a:rPr lang="en-US" smtClean="0"/>
              <a:t>‹#›</a:t>
            </a:fld>
            <a:endParaRPr lang="en-US"/>
          </a:p>
        </p:txBody>
      </p:sp>
    </p:spTree>
    <p:extLst>
      <p:ext uri="{BB962C8B-B14F-4D97-AF65-F5344CB8AC3E}">
        <p14:creationId xmlns:p14="http://schemas.microsoft.com/office/powerpoint/2010/main" val="3010320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8DE7E9-375E-49CE-B778-4618B0BFE6E4}" type="datetimeFigureOut">
              <a:rPr lang="en-US" smtClean="0"/>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436DD1-CC2D-4706-BDAE-B9ED84CB5F28}" type="slidenum">
              <a:rPr lang="en-US" smtClean="0"/>
              <a:t>‹#›</a:t>
            </a:fld>
            <a:endParaRPr lang="en-US"/>
          </a:p>
        </p:txBody>
      </p:sp>
    </p:spTree>
    <p:extLst>
      <p:ext uri="{BB962C8B-B14F-4D97-AF65-F5344CB8AC3E}">
        <p14:creationId xmlns:p14="http://schemas.microsoft.com/office/powerpoint/2010/main" val="2284127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8DE7E9-375E-49CE-B778-4618B0BFE6E4}" type="datetimeFigureOut">
              <a:rPr lang="en-US" smtClean="0"/>
              <a:t>12/14/2020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436DD1-CC2D-4706-BDAE-B9ED84CB5F28}" type="slidenum">
              <a:rPr lang="en-US" smtClean="0"/>
              <a:t>‹#›</a:t>
            </a:fld>
            <a:endParaRPr lang="en-US"/>
          </a:p>
        </p:txBody>
      </p:sp>
    </p:spTree>
    <p:extLst>
      <p:ext uri="{BB962C8B-B14F-4D97-AF65-F5344CB8AC3E}">
        <p14:creationId xmlns:p14="http://schemas.microsoft.com/office/powerpoint/2010/main" val="3735014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B8DE7E9-375E-49CE-B778-4618B0BFE6E4}" type="datetimeFigureOut">
              <a:rPr lang="en-US" smtClean="0"/>
              <a:t>12/14/2020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E436DD1-CC2D-4706-BDAE-B9ED84CB5F2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4864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B8DE7E9-375E-49CE-B778-4618B0BFE6E4}" type="datetimeFigureOut">
              <a:rPr lang="en-US" smtClean="0"/>
              <a:t>12/14/2020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E436DD1-CC2D-4706-BDAE-B9ED84CB5F2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3747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B8DE7E9-375E-49CE-B778-4618B0BFE6E4}" type="datetimeFigureOut">
              <a:rPr lang="en-US" smtClean="0"/>
              <a:t>12/14/2020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E436DD1-CC2D-4706-BDAE-B9ED84CB5F28}"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1382020"/>
      </p:ext>
    </p:extLst>
  </p:cSld>
  <p:clrMap bg1="lt1" tx1="dk1" bg2="lt2" tx2="dk2" accent1="accent1" accent2="accent2" accent3="accent3" accent4="accent4" accent5="accent5" accent6="accent6" hlink="hlink" folHlink="folHlink"/>
  <p:sldLayoutIdLst>
    <p:sldLayoutId id="2147484147" r:id="rId1"/>
    <p:sldLayoutId id="2147484148" r:id="rId2"/>
    <p:sldLayoutId id="2147484149" r:id="rId3"/>
    <p:sldLayoutId id="2147484150" r:id="rId4"/>
    <p:sldLayoutId id="2147484151" r:id="rId5"/>
    <p:sldLayoutId id="2147484152" r:id="rId6"/>
    <p:sldLayoutId id="2147484153" r:id="rId7"/>
    <p:sldLayoutId id="2147484154" r:id="rId8"/>
    <p:sldLayoutId id="2147484155" r:id="rId9"/>
    <p:sldLayoutId id="2147484156" r:id="rId10"/>
    <p:sldLayoutId id="214748415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bu.edu/irb/guidance-and-faqs/submission-guidance/is-irb-review-required/"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941AC-7EA7-4C52-B913-BF4ED6E84DDD}"/>
              </a:ext>
            </a:extLst>
          </p:cNvPr>
          <p:cNvSpPr>
            <a:spLocks noGrp="1"/>
          </p:cNvSpPr>
          <p:nvPr>
            <p:ph type="ctrTitle"/>
          </p:nvPr>
        </p:nvSpPr>
        <p:spPr/>
        <p:txBody>
          <a:bodyPr/>
          <a:lstStyle/>
          <a:p>
            <a:r>
              <a:rPr lang="en-US" dirty="0"/>
              <a:t>Tools for </a:t>
            </a:r>
            <a:r>
              <a:rPr lang="en-US" dirty="0" err="1"/>
              <a:t>geneRalizability</a:t>
            </a:r>
            <a:endParaRPr lang="en-US" dirty="0"/>
          </a:p>
        </p:txBody>
      </p:sp>
      <p:sp>
        <p:nvSpPr>
          <p:cNvPr id="3" name="Subtitle 2">
            <a:extLst>
              <a:ext uri="{FF2B5EF4-FFF2-40B4-BE49-F238E27FC236}">
                <a16:creationId xmlns:a16="http://schemas.microsoft.com/office/drawing/2014/main" id="{BA83C06C-B6DD-4750-AEEB-85F7EB602ED6}"/>
              </a:ext>
            </a:extLst>
          </p:cNvPr>
          <p:cNvSpPr>
            <a:spLocks noGrp="1"/>
          </p:cNvSpPr>
          <p:nvPr>
            <p:ph type="subTitle" idx="1"/>
          </p:nvPr>
        </p:nvSpPr>
        <p:spPr/>
        <p:txBody>
          <a:bodyPr>
            <a:normAutofit fontScale="92500" lnSpcReduction="10000"/>
          </a:bodyPr>
          <a:lstStyle/>
          <a:p>
            <a:r>
              <a:rPr lang="en-US" i="1" dirty="0"/>
              <a:t>A Brief Introduction to some things and also stuff</a:t>
            </a:r>
          </a:p>
          <a:p>
            <a:endParaRPr lang="en-US" dirty="0"/>
          </a:p>
          <a:p>
            <a:r>
              <a:rPr lang="en-US" dirty="0"/>
              <a:t>Daniel Westreich</a:t>
            </a:r>
          </a:p>
        </p:txBody>
      </p:sp>
    </p:spTree>
    <p:extLst>
      <p:ext uri="{BB962C8B-B14F-4D97-AF65-F5344CB8AC3E}">
        <p14:creationId xmlns:p14="http://schemas.microsoft.com/office/powerpoint/2010/main" val="858589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Two issues in interpreting ITT as a public health effect</a:t>
            </a:r>
          </a:p>
        </p:txBody>
      </p:sp>
      <p:sp>
        <p:nvSpPr>
          <p:cNvPr id="3" name="Content Placeholder 2"/>
          <p:cNvSpPr>
            <a:spLocks noGrp="1"/>
          </p:cNvSpPr>
          <p:nvPr>
            <p:ph idx="1"/>
          </p:nvPr>
        </p:nvSpPr>
        <p:spPr/>
        <p:txBody>
          <a:bodyPr/>
          <a:lstStyle/>
          <a:p>
            <a:pPr marL="0" indent="0">
              <a:buNone/>
            </a:pPr>
            <a:r>
              <a:rPr lang="en-US" i="1" dirty="0"/>
              <a:t>(There are more than two issues.)</a:t>
            </a:r>
          </a:p>
          <a:p>
            <a:pPr marL="0" indent="0">
              <a:buNone/>
            </a:pPr>
            <a:endParaRPr lang="en-US" dirty="0"/>
          </a:p>
          <a:p>
            <a:pPr marL="0" indent="0">
              <a:buNone/>
            </a:pPr>
            <a:r>
              <a:rPr lang="en-US" dirty="0"/>
              <a:t>1. Internal v. external validity</a:t>
            </a:r>
          </a:p>
          <a:p>
            <a:pPr marL="0" indent="0">
              <a:buNone/>
            </a:pPr>
            <a:r>
              <a:rPr lang="en-US" dirty="0"/>
              <a:t>2. Exposures v. population interventions</a:t>
            </a:r>
          </a:p>
          <a:p>
            <a:pPr marL="0" indent="0">
              <a:buNone/>
            </a:pPr>
            <a:endParaRPr lang="en-US" dirty="0"/>
          </a:p>
          <a:p>
            <a:pPr marL="0" indent="0">
              <a:buNone/>
            </a:pPr>
            <a:r>
              <a:rPr lang="en-US" dirty="0"/>
              <a:t>Today we’ll focus only on the first!</a:t>
            </a:r>
          </a:p>
          <a:p>
            <a:pPr marL="0" indent="0">
              <a:buNone/>
            </a:pPr>
            <a:endParaRPr lang="en-US" dirty="0"/>
          </a:p>
          <a:p>
            <a:endParaRPr lang="en-US" dirty="0"/>
          </a:p>
        </p:txBody>
      </p:sp>
    </p:spTree>
    <p:extLst>
      <p:ext uri="{BB962C8B-B14F-4D97-AF65-F5344CB8AC3E}">
        <p14:creationId xmlns:p14="http://schemas.microsoft.com/office/powerpoint/2010/main" val="914989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Internal v. external validity</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A trial (or well-conducted observational study) will usually identify an internally valid sample average causal effect (ACE) – sample as in the study sample.</a:t>
            </a:r>
          </a:p>
          <a:p>
            <a:pPr marL="0" indent="0">
              <a:buNone/>
            </a:pPr>
            <a:endParaRPr lang="en-US" dirty="0"/>
          </a:p>
          <a:p>
            <a:pPr marL="0" indent="0">
              <a:buNone/>
            </a:pPr>
            <a:r>
              <a:rPr lang="en-US" dirty="0"/>
              <a:t>But what is the target population? We are rarely interested in the study sample for its own sake, yet it is rare that we formally identify the target population. We almost never describe the target population in detail.</a:t>
            </a:r>
          </a:p>
          <a:p>
            <a:pPr marL="0" indent="0">
              <a:buNone/>
            </a:pPr>
            <a:endParaRPr lang="en-US" dirty="0"/>
          </a:p>
          <a:p>
            <a:pPr marL="0" indent="0">
              <a:buNone/>
            </a:pPr>
            <a:r>
              <a:rPr lang="en-US" dirty="0"/>
              <a:t>If the target population differs systematically from the study sample, the average causal effect estimated from the study sample may not generalize (or “transport”) unconditionally. Example:</a:t>
            </a:r>
          </a:p>
          <a:p>
            <a:pPr marL="0" indent="0">
              <a:buNone/>
            </a:pPr>
            <a:r>
              <a:rPr lang="en-US" dirty="0"/>
              <a:t>	Intervention is more effective in women than men.</a:t>
            </a:r>
          </a:p>
          <a:p>
            <a:pPr marL="0" indent="0">
              <a:buNone/>
            </a:pPr>
            <a:r>
              <a:rPr lang="en-US" dirty="0"/>
              <a:t>	Our study oversampled men compared to a target.</a:t>
            </a:r>
          </a:p>
          <a:p>
            <a:pPr marL="0" indent="0">
              <a:buNone/>
            </a:pPr>
            <a:r>
              <a:rPr lang="en-US" dirty="0"/>
              <a:t>	ACE from study ≠ ACE in the target.</a:t>
            </a:r>
          </a:p>
          <a:p>
            <a:pPr marL="0" indent="0">
              <a:buNone/>
            </a:pPr>
            <a:endParaRPr lang="en-US" dirty="0"/>
          </a:p>
        </p:txBody>
      </p:sp>
    </p:spTree>
    <p:extLst>
      <p:ext uri="{BB962C8B-B14F-4D97-AF65-F5344CB8AC3E}">
        <p14:creationId xmlns:p14="http://schemas.microsoft.com/office/powerpoint/2010/main" val="1990084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External validity</a:t>
            </a:r>
          </a:p>
        </p:txBody>
      </p:sp>
      <p:sp>
        <p:nvSpPr>
          <p:cNvPr id="3" name="Content Placeholder 2"/>
          <p:cNvSpPr>
            <a:spLocks noGrp="1"/>
          </p:cNvSpPr>
          <p:nvPr>
            <p:ph idx="1"/>
          </p:nvPr>
        </p:nvSpPr>
        <p:spPr/>
        <p:txBody>
          <a:bodyPr>
            <a:normAutofit lnSpcReduction="10000"/>
          </a:bodyPr>
          <a:lstStyle/>
          <a:p>
            <a:pPr marL="0" indent="0">
              <a:buNone/>
            </a:pPr>
            <a:r>
              <a:rPr lang="en-US" dirty="0"/>
              <a:t>Very little formal, quantitative attention was paid to external validity in the modern causal inference literature until late 2000s. </a:t>
            </a:r>
            <a:r>
              <a:rPr lang="en-US" u="sng" dirty="0"/>
              <a:t>Hernán et al. Epidemiology 2008</a:t>
            </a:r>
            <a:r>
              <a:rPr lang="en-US" dirty="0"/>
              <a:t>; </a:t>
            </a:r>
            <a:r>
              <a:rPr lang="en-US" u="sng" dirty="0"/>
              <a:t>Weisberg et al.</a:t>
            </a:r>
            <a:r>
              <a:rPr lang="en-US" dirty="0"/>
              <a:t> and </a:t>
            </a:r>
            <a:r>
              <a:rPr lang="en-US" u="sng" dirty="0"/>
              <a:t>Frangakis Clinical Trials 2009</a:t>
            </a:r>
            <a:r>
              <a:rPr lang="en-US" dirty="0"/>
              <a:t>. Frangakis said,</a:t>
            </a:r>
          </a:p>
          <a:p>
            <a:pPr marL="0" indent="0">
              <a:buNone/>
            </a:pPr>
            <a:endParaRPr lang="en-US" dirty="0"/>
          </a:p>
          <a:p>
            <a:pPr marL="400050" lvl="1" indent="0">
              <a:buNone/>
            </a:pPr>
            <a:r>
              <a:rPr lang="en-US" dirty="0"/>
              <a:t>“Standard practice teaches that randomized clinical trials should be preferred to observational studies if the aim is to obtain unbiased estimates of efficacy…differences between the results seen in an RCT and in an observational study can be larger than expected not because of confounding, but because of differences between their respective patient populations. These efficacy estimates can differ enough to change treatment recommendations…</a:t>
            </a:r>
            <a:r>
              <a:rPr lang="en-US" u="sng" dirty="0"/>
              <a:t>RCT results are useful only if we can calibrate their results to predict treatment efficacy in the target population of interest</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89501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8CAA1-7E96-4AB4-B43B-5538D94E1F4B}"/>
              </a:ext>
            </a:extLst>
          </p:cNvPr>
          <p:cNvSpPr>
            <a:spLocks noGrp="1"/>
          </p:cNvSpPr>
          <p:nvPr>
            <p:ph type="title"/>
          </p:nvPr>
        </p:nvSpPr>
        <p:spPr/>
        <p:txBody>
          <a:bodyPr/>
          <a:lstStyle/>
          <a:p>
            <a:r>
              <a:rPr lang="en-US" dirty="0"/>
              <a:t>Recent attention</a:t>
            </a:r>
          </a:p>
        </p:txBody>
      </p:sp>
      <p:sp>
        <p:nvSpPr>
          <p:cNvPr id="3" name="Content Placeholder 2">
            <a:extLst>
              <a:ext uri="{FF2B5EF4-FFF2-40B4-BE49-F238E27FC236}">
                <a16:creationId xmlns:a16="http://schemas.microsoft.com/office/drawing/2014/main" id="{53B66089-E406-4688-9EF7-F054EAF2F26E}"/>
              </a:ext>
            </a:extLst>
          </p:cNvPr>
          <p:cNvSpPr>
            <a:spLocks noGrp="1"/>
          </p:cNvSpPr>
          <p:nvPr>
            <p:ph idx="1"/>
          </p:nvPr>
        </p:nvSpPr>
        <p:spPr/>
        <p:txBody>
          <a:bodyPr>
            <a:normAutofit/>
          </a:bodyPr>
          <a:lstStyle/>
          <a:p>
            <a:pPr marL="0" indent="0">
              <a:buNone/>
            </a:pPr>
            <a:r>
              <a:rPr lang="en-US" u="sng" dirty="0"/>
              <a:t>Cole &amp; Stuart Am J </a:t>
            </a:r>
            <a:r>
              <a:rPr lang="en-US" u="sng" dirty="0" err="1"/>
              <a:t>Epid</a:t>
            </a:r>
            <a:r>
              <a:rPr lang="en-US" u="sng" dirty="0"/>
              <a:t> 2010</a:t>
            </a:r>
            <a:r>
              <a:rPr lang="en-US" dirty="0"/>
              <a:t> presented a method using inverse probability weights to standardize clinical trial results to an external target population. </a:t>
            </a:r>
            <a:br>
              <a:rPr lang="en-US" dirty="0"/>
            </a:br>
            <a:br>
              <a:rPr lang="en-US" dirty="0"/>
            </a:br>
            <a:r>
              <a:rPr lang="en-US" u="sng" dirty="0"/>
              <a:t>Pearl and Bareinboim</a:t>
            </a:r>
            <a:r>
              <a:rPr lang="en-US" dirty="0"/>
              <a:t> (and others) have presented several papers presenting causal diagram-based methods for identification of externally valid causal effects.</a:t>
            </a:r>
            <a:br>
              <a:rPr lang="en-US" u="sng" dirty="0"/>
            </a:br>
            <a:br>
              <a:rPr lang="en-US" u="sng" dirty="0"/>
            </a:br>
            <a:r>
              <a:rPr lang="en-US" dirty="0" err="1"/>
              <a:t>Keiding</a:t>
            </a:r>
            <a:r>
              <a:rPr lang="en-US" dirty="0"/>
              <a:t> and Louis JRSSA 2016</a:t>
            </a:r>
          </a:p>
          <a:p>
            <a:pPr marL="400050" lvl="1" indent="0">
              <a:buNone/>
            </a:pPr>
            <a:r>
              <a:rPr lang="en-US" dirty="0"/>
              <a:t>“…The central issue is whether conditional effects in the sample (the study population) may be transported to desired target populations.…Statisticians, epidemiologists and survey researchers should work together to increase understanding of these challenges and to develop improved tools to handle them.”</a:t>
            </a:r>
          </a:p>
          <a:p>
            <a:endParaRPr lang="en-US" dirty="0"/>
          </a:p>
        </p:txBody>
      </p:sp>
    </p:spTree>
    <p:extLst>
      <p:ext uri="{BB962C8B-B14F-4D97-AF65-F5344CB8AC3E}">
        <p14:creationId xmlns:p14="http://schemas.microsoft.com/office/powerpoint/2010/main" val="619290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lnSpcReduction="10000"/>
          </a:bodyPr>
          <a:lstStyle/>
          <a:p>
            <a:pPr marL="0" indent="0">
              <a:buNone/>
            </a:pPr>
            <a:r>
              <a:rPr lang="en-US" dirty="0"/>
              <a:t>Suppose (in a randomized trial with full compliance and no missing data/LTFU) that the causal effect of treatment on the outcome is a risk difference of 10% in HIV-negative women, and 20% in HIV-positive women.</a:t>
            </a:r>
          </a:p>
          <a:p>
            <a:pPr marL="0" indent="0">
              <a:buNone/>
            </a:pPr>
            <a:endParaRPr lang="en-US" dirty="0"/>
          </a:p>
          <a:p>
            <a:pPr marL="0" indent="0">
              <a:buNone/>
            </a:pPr>
            <a:r>
              <a:rPr lang="en-US" dirty="0"/>
              <a:t>Our study is 50% HIV-positive (because we oversampled HIV-positive women). What if…</a:t>
            </a:r>
          </a:p>
          <a:p>
            <a:pPr marL="0" indent="0">
              <a:buNone/>
            </a:pPr>
            <a:endParaRPr lang="en-US" dirty="0"/>
          </a:p>
          <a:p>
            <a:pPr marL="457200" indent="-457200">
              <a:buAutoNum type="arabicPeriod"/>
            </a:pPr>
            <a:r>
              <a:rPr lang="en-US" dirty="0"/>
              <a:t>…our target population is only 10% HIV-positive women?</a:t>
            </a:r>
          </a:p>
          <a:p>
            <a:pPr marL="457200" indent="-457200">
              <a:buAutoNum type="arabicPeriod"/>
            </a:pPr>
            <a:r>
              <a:rPr lang="en-US" dirty="0"/>
              <a:t>…our target population is 50% HIV-positive women?</a:t>
            </a:r>
          </a:p>
          <a:p>
            <a:pPr marL="457200" indent="-457200">
              <a:buAutoNum type="arabicPeriod"/>
            </a:pPr>
            <a:r>
              <a:rPr lang="en-US" dirty="0"/>
              <a:t>…our target population is 100% HIV-positive women?</a:t>
            </a:r>
          </a:p>
        </p:txBody>
      </p:sp>
    </p:spTree>
    <p:extLst>
      <p:ext uri="{BB962C8B-B14F-4D97-AF65-F5344CB8AC3E}">
        <p14:creationId xmlns:p14="http://schemas.microsoft.com/office/powerpoint/2010/main" val="1484979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larger problem: target populations</a:t>
            </a:r>
          </a:p>
        </p:txBody>
      </p:sp>
      <p:sp>
        <p:nvSpPr>
          <p:cNvPr id="3" name="Content Placeholder 2"/>
          <p:cNvSpPr>
            <a:spLocks noGrp="1"/>
          </p:cNvSpPr>
          <p:nvPr>
            <p:ph idx="1"/>
          </p:nvPr>
        </p:nvSpPr>
        <p:spPr/>
        <p:txBody>
          <a:bodyPr>
            <a:normAutofit/>
          </a:bodyPr>
          <a:lstStyle/>
          <a:p>
            <a:pPr marL="0" indent="0">
              <a:buNone/>
            </a:pPr>
            <a:r>
              <a:rPr lang="en-US" dirty="0"/>
              <a:t>Per Maldonado &amp; Greenland, </a:t>
            </a:r>
            <a:r>
              <a:rPr lang="en-US" i="1" dirty="0" err="1"/>
              <a:t>Int</a:t>
            </a:r>
            <a:r>
              <a:rPr lang="en-US" i="1" dirty="0"/>
              <a:t> J Epidemiology </a:t>
            </a:r>
            <a:r>
              <a:rPr lang="en-US" dirty="0"/>
              <a:t>2002, no causal effect is defined without a specified target population.</a:t>
            </a:r>
          </a:p>
          <a:p>
            <a:pPr marL="0" indent="0">
              <a:buNone/>
            </a:pPr>
            <a:endParaRPr lang="en-US" dirty="0"/>
          </a:p>
          <a:p>
            <a:pPr marL="0" indent="0">
              <a:buNone/>
            </a:pPr>
            <a:r>
              <a:rPr lang="en-US" dirty="0"/>
              <a:t>Usually, in a trial or observational study, the target population is not explicitly identified as such…and is therefore what?</a:t>
            </a:r>
          </a:p>
          <a:p>
            <a:pPr marL="0" indent="0">
              <a:buNone/>
            </a:pPr>
            <a:endParaRPr lang="en-US" dirty="0"/>
          </a:p>
          <a:p>
            <a:pPr marL="0" indent="0">
              <a:buNone/>
            </a:pPr>
            <a:r>
              <a:rPr lang="en-US" dirty="0"/>
              <a:t>Open question: what are your thoughts?</a:t>
            </a:r>
          </a:p>
        </p:txBody>
      </p:sp>
    </p:spTree>
    <p:extLst>
      <p:ext uri="{BB962C8B-B14F-4D97-AF65-F5344CB8AC3E}">
        <p14:creationId xmlns:p14="http://schemas.microsoft.com/office/powerpoint/2010/main" val="710770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population (2)</a:t>
            </a:r>
          </a:p>
        </p:txBody>
      </p:sp>
      <p:sp>
        <p:nvSpPr>
          <p:cNvPr id="3" name="Content Placeholder 2"/>
          <p:cNvSpPr>
            <a:spLocks noGrp="1"/>
          </p:cNvSpPr>
          <p:nvPr>
            <p:ph idx="1"/>
          </p:nvPr>
        </p:nvSpPr>
        <p:spPr/>
        <p:txBody>
          <a:bodyPr>
            <a:normAutofit/>
          </a:bodyPr>
          <a:lstStyle/>
          <a:p>
            <a:pPr marL="0" indent="0">
              <a:buNone/>
            </a:pPr>
            <a:r>
              <a:rPr lang="en-US" dirty="0"/>
              <a:t>The study sample itself?</a:t>
            </a:r>
          </a:p>
          <a:p>
            <a:pPr marL="0" indent="0">
              <a:buNone/>
            </a:pPr>
            <a:endParaRPr lang="en-US" dirty="0"/>
          </a:p>
          <a:p>
            <a:pPr marL="0" indent="0">
              <a:buNone/>
            </a:pPr>
            <a:r>
              <a:rPr lang="en-US" dirty="0"/>
              <a:t>The superpopulation implied by Table 1 – e.g., the population for which Table 1 represents a simple random sample?</a:t>
            </a:r>
          </a:p>
          <a:p>
            <a:pPr marL="0" indent="0">
              <a:buNone/>
            </a:pPr>
            <a:endParaRPr lang="en-US" dirty="0"/>
          </a:p>
          <a:p>
            <a:pPr marL="0" indent="0">
              <a:buNone/>
            </a:pPr>
            <a:r>
              <a:rPr lang="en-US" dirty="0"/>
              <a:t>Defined by inclusion/exclusion criteria?</a:t>
            </a:r>
          </a:p>
        </p:txBody>
      </p:sp>
    </p:spTree>
    <p:extLst>
      <p:ext uri="{BB962C8B-B14F-4D97-AF65-F5344CB8AC3E}">
        <p14:creationId xmlns:p14="http://schemas.microsoft.com/office/powerpoint/2010/main" val="1277161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population (3)</a:t>
            </a:r>
          </a:p>
        </p:txBody>
      </p:sp>
      <p:sp>
        <p:nvSpPr>
          <p:cNvPr id="3" name="Content Placeholder 2"/>
          <p:cNvSpPr>
            <a:spLocks noGrp="1"/>
          </p:cNvSpPr>
          <p:nvPr>
            <p:ph idx="1"/>
          </p:nvPr>
        </p:nvSpPr>
        <p:spPr/>
        <p:txBody>
          <a:bodyPr>
            <a:normAutofit/>
          </a:bodyPr>
          <a:lstStyle/>
          <a:p>
            <a:pPr marL="0" indent="0">
              <a:buNone/>
            </a:pPr>
            <a:r>
              <a:rPr lang="en-US" dirty="0"/>
              <a:t>Caveat: one of these may be true in a large-scale community randomized trial, or pragmatic trials generally.</a:t>
            </a:r>
          </a:p>
          <a:p>
            <a:pPr marL="0" indent="0">
              <a:buNone/>
            </a:pPr>
            <a:endParaRPr lang="en-US" dirty="0"/>
          </a:p>
          <a:p>
            <a:pPr marL="0" indent="0">
              <a:buNone/>
            </a:pPr>
            <a:r>
              <a:rPr lang="en-US" dirty="0"/>
              <a:t>In a traditional, individually randomized clinical trial? None seem likely.</a:t>
            </a:r>
          </a:p>
        </p:txBody>
      </p:sp>
    </p:spTree>
    <p:extLst>
      <p:ext uri="{BB962C8B-B14F-4D97-AF65-F5344CB8AC3E}">
        <p14:creationId xmlns:p14="http://schemas.microsoft.com/office/powerpoint/2010/main" val="1027880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Defined by inclusion/exclusion criteria?</a:t>
            </a:r>
          </a:p>
        </p:txBody>
      </p:sp>
      <p:sp>
        <p:nvSpPr>
          <p:cNvPr id="3" name="Content Placeholder 2"/>
          <p:cNvSpPr>
            <a:spLocks noGrp="1"/>
          </p:cNvSpPr>
          <p:nvPr>
            <p:ph idx="1"/>
          </p:nvPr>
        </p:nvSpPr>
        <p:spPr/>
        <p:txBody>
          <a:bodyPr/>
          <a:lstStyle/>
          <a:p>
            <a:pPr marL="0" indent="0">
              <a:buNone/>
            </a:pPr>
            <a:r>
              <a:rPr lang="en-US" dirty="0"/>
              <a:t>Inclusion and exclusion criteria for a trial often reflect risk enrichment (we deliberately oversample high-risk people to increase power) or comorbidity anti-enrichment.</a:t>
            </a:r>
          </a:p>
          <a:p>
            <a:endParaRPr lang="en-US" dirty="0"/>
          </a:p>
        </p:txBody>
      </p:sp>
    </p:spTree>
    <p:extLst>
      <p:ext uri="{BB962C8B-B14F-4D97-AF65-F5344CB8AC3E}">
        <p14:creationId xmlns:p14="http://schemas.microsoft.com/office/powerpoint/2010/main" val="2031291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super population for Table 1?</a:t>
            </a:r>
          </a:p>
        </p:txBody>
      </p:sp>
      <p:sp>
        <p:nvSpPr>
          <p:cNvPr id="3" name="Content Placeholder 2"/>
          <p:cNvSpPr>
            <a:spLocks noGrp="1"/>
          </p:cNvSpPr>
          <p:nvPr>
            <p:ph idx="1"/>
          </p:nvPr>
        </p:nvSpPr>
        <p:spPr/>
        <p:txBody>
          <a:bodyPr>
            <a:normAutofit/>
          </a:bodyPr>
          <a:lstStyle/>
          <a:p>
            <a:pPr marL="0" indent="0">
              <a:buNone/>
            </a:pPr>
            <a:r>
              <a:rPr lang="en-US" dirty="0"/>
              <a:t>We rarely want to generalize only to those people who, had we approached them, would have </a:t>
            </a:r>
            <a:r>
              <a:rPr lang="en-US" i="1" dirty="0"/>
              <a:t>consented</a:t>
            </a:r>
            <a:r>
              <a:rPr lang="en-US" dirty="0"/>
              <a:t> to be in our trial. But that’s Table 1.</a:t>
            </a:r>
            <a:br>
              <a:rPr lang="en-US" dirty="0"/>
            </a:br>
            <a:br>
              <a:rPr lang="en-US" dirty="0"/>
            </a:br>
            <a:r>
              <a:rPr lang="en-US" dirty="0"/>
              <a:t>Trials sometimes wind up recruiting people with greater health-seeking behaviors, who are more adherent than the typical member of the true target population.</a:t>
            </a:r>
          </a:p>
        </p:txBody>
      </p:sp>
    </p:spTree>
    <p:extLst>
      <p:ext uri="{BB962C8B-B14F-4D97-AF65-F5344CB8AC3E}">
        <p14:creationId xmlns:p14="http://schemas.microsoft.com/office/powerpoint/2010/main" val="2950333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Motivating example</a:t>
            </a:r>
          </a:p>
        </p:txBody>
      </p:sp>
      <p:sp>
        <p:nvSpPr>
          <p:cNvPr id="3" name="Content Placeholder 2"/>
          <p:cNvSpPr>
            <a:spLocks noGrp="1"/>
          </p:cNvSpPr>
          <p:nvPr>
            <p:ph idx="1"/>
          </p:nvPr>
        </p:nvSpPr>
        <p:spPr/>
        <p:txBody>
          <a:bodyPr>
            <a:normAutofit/>
          </a:bodyPr>
          <a:lstStyle/>
          <a:p>
            <a:pPr marL="0" indent="0">
              <a:buNone/>
            </a:pPr>
            <a:r>
              <a:rPr lang="en-US" dirty="0" err="1"/>
              <a:t>PrEP</a:t>
            </a:r>
            <a:r>
              <a:rPr lang="en-US" dirty="0"/>
              <a:t> for HIV prevention: how well does it work?</a:t>
            </a:r>
          </a:p>
          <a:p>
            <a:pPr marL="0" indent="0">
              <a:buNone/>
            </a:pPr>
            <a:endParaRPr lang="en-US" dirty="0"/>
          </a:p>
          <a:p>
            <a:pPr marL="0" indent="0">
              <a:buNone/>
            </a:pPr>
            <a:r>
              <a:rPr lang="en-US" dirty="0"/>
              <a:t>How do we address this question? In general, how do we learn?</a:t>
            </a:r>
          </a:p>
        </p:txBody>
      </p:sp>
    </p:spTree>
    <p:extLst>
      <p:ext uri="{BB962C8B-B14F-4D97-AF65-F5344CB8AC3E}">
        <p14:creationId xmlns:p14="http://schemas.microsoft.com/office/powerpoint/2010/main" val="556946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study sample itself?</a:t>
            </a:r>
          </a:p>
        </p:txBody>
      </p:sp>
      <p:sp>
        <p:nvSpPr>
          <p:cNvPr id="3" name="Content Placeholder 2"/>
          <p:cNvSpPr>
            <a:spLocks noGrp="1"/>
          </p:cNvSpPr>
          <p:nvPr>
            <p:ph idx="1"/>
          </p:nvPr>
        </p:nvSpPr>
        <p:spPr/>
        <p:txBody>
          <a:bodyPr>
            <a:normAutofit/>
          </a:bodyPr>
          <a:lstStyle/>
          <a:p>
            <a:pPr marL="0" indent="0">
              <a:buNone/>
            </a:pPr>
            <a:r>
              <a:rPr lang="en-US" dirty="0"/>
              <a:t>Time. </a:t>
            </a:r>
            <a:br>
              <a:rPr lang="en-US" dirty="0"/>
            </a:br>
            <a:br>
              <a:rPr lang="en-US" dirty="0"/>
            </a:br>
            <a:endParaRPr lang="en-US" dirty="0"/>
          </a:p>
        </p:txBody>
      </p:sp>
    </p:spTree>
    <p:extLst>
      <p:ext uri="{BB962C8B-B14F-4D97-AF65-F5344CB8AC3E}">
        <p14:creationId xmlns:p14="http://schemas.microsoft.com/office/powerpoint/2010/main" val="2150592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25952-F9A3-44CB-B841-37E70D19BC49}"/>
              </a:ext>
            </a:extLst>
          </p:cNvPr>
          <p:cNvSpPr>
            <a:spLocks noGrp="1"/>
          </p:cNvSpPr>
          <p:nvPr>
            <p:ph type="title"/>
          </p:nvPr>
        </p:nvSpPr>
        <p:spPr/>
        <p:txBody>
          <a:bodyPr/>
          <a:lstStyle/>
          <a:p>
            <a:r>
              <a:rPr lang="en-US" dirty="0"/>
              <a:t>The study sample itself?</a:t>
            </a:r>
          </a:p>
        </p:txBody>
      </p:sp>
      <p:sp>
        <p:nvSpPr>
          <p:cNvPr id="3" name="Content Placeholder 2">
            <a:extLst>
              <a:ext uri="{FF2B5EF4-FFF2-40B4-BE49-F238E27FC236}">
                <a16:creationId xmlns:a16="http://schemas.microsoft.com/office/drawing/2014/main" id="{F5419D4D-A50F-481B-BC52-462087268A8D}"/>
              </a:ext>
            </a:extLst>
          </p:cNvPr>
          <p:cNvSpPr>
            <a:spLocks noGrp="1"/>
          </p:cNvSpPr>
          <p:nvPr>
            <p:ph idx="1"/>
          </p:nvPr>
        </p:nvSpPr>
        <p:spPr/>
        <p:txBody>
          <a:bodyPr>
            <a:normAutofit lnSpcReduction="10000"/>
          </a:bodyPr>
          <a:lstStyle/>
          <a:p>
            <a:pPr marL="0" indent="0">
              <a:buNone/>
            </a:pPr>
            <a:r>
              <a:rPr lang="en-US" dirty="0"/>
              <a:t>Also, trials generally involve risks to the participants. What justified those risks? Usually, “generalized knowledge” is involved. E.g.</a:t>
            </a:r>
            <a:br>
              <a:rPr lang="en-US" dirty="0"/>
            </a:br>
            <a:endParaRPr lang="en-US" dirty="0"/>
          </a:p>
          <a:p>
            <a:pPr marL="400050" lvl="1" indent="0" fontAlgn="base">
              <a:buNone/>
            </a:pPr>
            <a:r>
              <a:rPr lang="en-US" sz="2200" dirty="0"/>
              <a:t>…</a:t>
            </a:r>
            <a:r>
              <a:rPr lang="en-US" sz="2200" b="1" dirty="0"/>
              <a:t>Generalizable Knowledge </a:t>
            </a:r>
            <a:r>
              <a:rPr lang="en-US" sz="2200" dirty="0"/>
              <a:t>means that the purpose or intent of the project is to test or to develop scientific theories or hypotheses, or to draw conclusions that are intended to be applicable and/or shared </a:t>
            </a:r>
            <a:r>
              <a:rPr lang="en-US" sz="2200" b="1" dirty="0"/>
              <a:t>beyond the populations or situations being studied</a:t>
            </a:r>
            <a:r>
              <a:rPr lang="en-US" sz="2200" dirty="0"/>
              <a:t>. </a:t>
            </a:r>
            <a:r>
              <a:rPr lang="en-US" sz="800" dirty="0">
                <a:hlinkClick r:id="rId2"/>
              </a:rPr>
              <a:t>http://www.bu.edu/irb/guidance-and-faqs/submission-guidance/is-irb-review-required/</a:t>
            </a:r>
            <a:br>
              <a:rPr lang="en-US" sz="1900" dirty="0"/>
            </a:br>
            <a:endParaRPr lang="en-US" sz="1900" dirty="0"/>
          </a:p>
          <a:p>
            <a:pPr marL="0" indent="0" fontAlgn="base">
              <a:buNone/>
            </a:pPr>
            <a:r>
              <a:rPr lang="en-US" dirty="0"/>
              <a:t>Latter emphasis added. That is, you have an ethical obligation to generalize your work – you (usually, in broad terms) have </a:t>
            </a:r>
            <a:r>
              <a:rPr lang="en-US" u="sng" dirty="0"/>
              <a:t>promised the IRB</a:t>
            </a:r>
            <a:r>
              <a:rPr lang="en-US" dirty="0"/>
              <a:t> that </a:t>
            </a:r>
            <a:r>
              <a:rPr lang="en-US" u="sng" dirty="0"/>
              <a:t>the study sample is not the target population</a:t>
            </a:r>
            <a:r>
              <a:rPr lang="en-US" dirty="0"/>
              <a:t>.</a:t>
            </a:r>
          </a:p>
          <a:p>
            <a:endParaRPr lang="en-US" dirty="0"/>
          </a:p>
        </p:txBody>
      </p:sp>
    </p:spTree>
    <p:extLst>
      <p:ext uri="{BB962C8B-B14F-4D97-AF65-F5344CB8AC3E}">
        <p14:creationId xmlns:p14="http://schemas.microsoft.com/office/powerpoint/2010/main" val="2606457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kinds of external validity</a:t>
            </a:r>
          </a:p>
        </p:txBody>
      </p:sp>
      <p:sp>
        <p:nvSpPr>
          <p:cNvPr id="3" name="Content Placeholder 2"/>
          <p:cNvSpPr>
            <a:spLocks noGrp="1"/>
          </p:cNvSpPr>
          <p:nvPr>
            <p:ph idx="1"/>
          </p:nvPr>
        </p:nvSpPr>
        <p:spPr/>
        <p:txBody>
          <a:bodyPr>
            <a:normAutofit/>
          </a:bodyPr>
          <a:lstStyle/>
          <a:p>
            <a:pPr marL="0" indent="0">
              <a:buNone/>
            </a:pPr>
            <a:r>
              <a:rPr lang="en-US" dirty="0"/>
              <a:t>Sometimes the implicit target population is “individuals in the community from which we selected study participants in a non-random way” so that the study sample is a proper subset of the target population. But often not.</a:t>
            </a:r>
          </a:p>
          <a:p>
            <a:pPr marL="0" indent="0">
              <a:buNone/>
            </a:pPr>
            <a:endParaRPr lang="en-US" dirty="0"/>
          </a:p>
          <a:p>
            <a:pPr marL="0" indent="0">
              <a:buNone/>
            </a:pPr>
            <a:r>
              <a:rPr lang="en-US" sz="1800" dirty="0"/>
              <a:t>When study sample is a subset of the target population – we call this </a:t>
            </a:r>
            <a:r>
              <a:rPr lang="en-US" sz="1800" u="sng" dirty="0"/>
              <a:t>generalizability</a:t>
            </a:r>
            <a:r>
              <a:rPr lang="en-US" sz="1800" dirty="0"/>
              <a:t>.</a:t>
            </a:r>
            <a:br>
              <a:rPr lang="en-US" sz="1800" dirty="0"/>
            </a:br>
            <a:br>
              <a:rPr lang="en-US" sz="1800" dirty="0"/>
            </a:br>
            <a:r>
              <a:rPr lang="en-US" sz="1800" dirty="0"/>
              <a:t>When study sample is (at least partially) external to target population - call it </a:t>
            </a:r>
            <a:r>
              <a:rPr lang="en-US" sz="1800" u="sng" dirty="0"/>
              <a:t>transportability</a:t>
            </a:r>
            <a:r>
              <a:rPr lang="en-US" sz="1800" dirty="0"/>
              <a:t>.</a:t>
            </a:r>
          </a:p>
          <a:p>
            <a:pPr marL="0" indent="0">
              <a:buNone/>
            </a:pPr>
            <a:endParaRPr lang="en-US" dirty="0"/>
          </a:p>
          <a:p>
            <a:pPr marL="0" indent="0">
              <a:buNone/>
            </a:pPr>
            <a:r>
              <a:rPr lang="en-US" dirty="0"/>
              <a:t>Sidebar: currently these are treated as different problems in the literature (e.g., in work by Pearl; and in work by me!), but I’m not sure they have to be.</a:t>
            </a:r>
          </a:p>
        </p:txBody>
      </p:sp>
    </p:spTree>
    <p:extLst>
      <p:ext uri="{BB962C8B-B14F-4D97-AF65-F5344CB8AC3E}">
        <p14:creationId xmlns:p14="http://schemas.microsoft.com/office/powerpoint/2010/main" val="64889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validity of PrEP results</a:t>
            </a:r>
          </a:p>
        </p:txBody>
      </p:sp>
      <p:sp>
        <p:nvSpPr>
          <p:cNvPr id="3" name="Content Placeholder 2"/>
          <p:cNvSpPr>
            <a:spLocks noGrp="1"/>
          </p:cNvSpPr>
          <p:nvPr>
            <p:ph idx="1"/>
          </p:nvPr>
        </p:nvSpPr>
        <p:spPr/>
        <p:txBody>
          <a:bodyPr>
            <a:normAutofit/>
          </a:bodyPr>
          <a:lstStyle/>
          <a:p>
            <a:pPr marL="0" indent="0">
              <a:buNone/>
            </a:pPr>
            <a:r>
              <a:rPr lang="en-US" dirty="0"/>
              <a:t>Why might the internally valid estimate of the effect of PrEP differ from the effect in a target population (that is, fail to be externally valid in a particular case)?</a:t>
            </a:r>
          </a:p>
          <a:p>
            <a:pPr marL="0" indent="0">
              <a:buNone/>
            </a:pPr>
            <a:endParaRPr lang="en-US" dirty="0"/>
          </a:p>
          <a:p>
            <a:pPr marL="0" indent="0">
              <a:buNone/>
            </a:pPr>
            <a:r>
              <a:rPr lang="en-US" dirty="0"/>
              <a:t>Let’s take a what-if: what if the study sample includes more people who are highly adherent to their treatment? </a:t>
            </a:r>
          </a:p>
          <a:p>
            <a:pPr marL="0" indent="0">
              <a:buNone/>
            </a:pPr>
            <a:endParaRPr lang="en-US" dirty="0"/>
          </a:p>
          <a:p>
            <a:pPr marL="0" indent="0">
              <a:buNone/>
            </a:pPr>
            <a:r>
              <a:rPr lang="en-US" dirty="0"/>
              <a:t>We’ll explore this using causal directed acyclic graphs (DAGs).</a:t>
            </a:r>
          </a:p>
        </p:txBody>
      </p:sp>
    </p:spTree>
    <p:extLst>
      <p:ext uri="{BB962C8B-B14F-4D97-AF65-F5344CB8AC3E}">
        <p14:creationId xmlns:p14="http://schemas.microsoft.com/office/powerpoint/2010/main" val="1361985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Adherence in a drug trial</a:t>
            </a:r>
          </a:p>
        </p:txBody>
      </p:sp>
      <p:pic>
        <p:nvPicPr>
          <p:cNvPr id="3" name="Picture 2"/>
          <p:cNvPicPr>
            <a:picLocks noChangeAspect="1"/>
          </p:cNvPicPr>
          <p:nvPr/>
        </p:nvPicPr>
        <p:blipFill>
          <a:blip r:embed="rId2"/>
          <a:stretch>
            <a:fillRect/>
          </a:stretch>
        </p:blipFill>
        <p:spPr>
          <a:xfrm>
            <a:off x="1982772" y="1524000"/>
            <a:ext cx="7428343" cy="2225006"/>
          </a:xfrm>
          <a:prstGeom prst="rect">
            <a:avLst/>
          </a:prstGeom>
        </p:spPr>
      </p:pic>
    </p:spTree>
    <p:extLst>
      <p:ext uri="{BB962C8B-B14F-4D97-AF65-F5344CB8AC3E}">
        <p14:creationId xmlns:p14="http://schemas.microsoft.com/office/powerpoint/2010/main" val="564951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Adherence in a drug trial</a:t>
            </a:r>
          </a:p>
        </p:txBody>
      </p:sp>
      <p:sp>
        <p:nvSpPr>
          <p:cNvPr id="4" name="TextBox 3"/>
          <p:cNvSpPr txBox="1"/>
          <p:nvPr/>
        </p:nvSpPr>
        <p:spPr>
          <a:xfrm>
            <a:off x="2971800" y="4267200"/>
            <a:ext cx="685800" cy="369332"/>
          </a:xfrm>
          <a:prstGeom prst="rect">
            <a:avLst/>
          </a:prstGeom>
          <a:noFill/>
        </p:spPr>
        <p:txBody>
          <a:bodyPr wrap="square" rtlCol="0">
            <a:spAutoFit/>
          </a:bodyPr>
          <a:lstStyle/>
          <a:p>
            <a:r>
              <a:rPr lang="en-US" dirty="0"/>
              <a:t>PrEP</a:t>
            </a:r>
          </a:p>
        </p:txBody>
      </p:sp>
      <p:cxnSp>
        <p:nvCxnSpPr>
          <p:cNvPr id="6" name="Straight Arrow Connector 5"/>
          <p:cNvCxnSpPr>
            <a:stCxn id="4" idx="3"/>
          </p:cNvCxnSpPr>
          <p:nvPr/>
        </p:nvCxnSpPr>
        <p:spPr>
          <a:xfrm>
            <a:off x="3657600" y="4451866"/>
            <a:ext cx="106680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24400" y="4267200"/>
            <a:ext cx="685800" cy="369332"/>
          </a:xfrm>
          <a:prstGeom prst="rect">
            <a:avLst/>
          </a:prstGeom>
          <a:noFill/>
        </p:spPr>
        <p:txBody>
          <a:bodyPr wrap="square" rtlCol="0">
            <a:spAutoFit/>
          </a:bodyPr>
          <a:lstStyle/>
          <a:p>
            <a:r>
              <a:rPr lang="en-US" dirty="0"/>
              <a:t>HIV</a:t>
            </a:r>
          </a:p>
        </p:txBody>
      </p:sp>
    </p:spTree>
    <p:extLst>
      <p:ext uri="{BB962C8B-B14F-4D97-AF65-F5344CB8AC3E}">
        <p14:creationId xmlns:p14="http://schemas.microsoft.com/office/powerpoint/2010/main" val="3624817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Adherence in a drug trial</a:t>
            </a:r>
          </a:p>
        </p:txBody>
      </p:sp>
      <p:sp>
        <p:nvSpPr>
          <p:cNvPr id="4" name="TextBox 3"/>
          <p:cNvSpPr txBox="1"/>
          <p:nvPr/>
        </p:nvSpPr>
        <p:spPr>
          <a:xfrm>
            <a:off x="2971800" y="4267200"/>
            <a:ext cx="685800" cy="369332"/>
          </a:xfrm>
          <a:prstGeom prst="rect">
            <a:avLst/>
          </a:prstGeom>
          <a:noFill/>
        </p:spPr>
        <p:txBody>
          <a:bodyPr wrap="square" rtlCol="0">
            <a:spAutoFit/>
          </a:bodyPr>
          <a:lstStyle/>
          <a:p>
            <a:r>
              <a:rPr lang="en-US" dirty="0"/>
              <a:t>PrEP</a:t>
            </a:r>
          </a:p>
        </p:txBody>
      </p:sp>
      <p:cxnSp>
        <p:nvCxnSpPr>
          <p:cNvPr id="6" name="Straight Arrow Connector 5"/>
          <p:cNvCxnSpPr>
            <a:stCxn id="4" idx="3"/>
            <a:endCxn id="7" idx="1"/>
          </p:cNvCxnSpPr>
          <p:nvPr/>
        </p:nvCxnSpPr>
        <p:spPr>
          <a:xfrm>
            <a:off x="3657600" y="4451866"/>
            <a:ext cx="106680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24400" y="4128701"/>
            <a:ext cx="1524000" cy="646331"/>
          </a:xfrm>
          <a:prstGeom prst="rect">
            <a:avLst/>
          </a:prstGeom>
          <a:noFill/>
        </p:spPr>
        <p:txBody>
          <a:bodyPr wrap="square" rtlCol="0">
            <a:spAutoFit/>
          </a:bodyPr>
          <a:lstStyle/>
          <a:p>
            <a:r>
              <a:rPr lang="en-US" dirty="0"/>
              <a:t>Active drug concentration</a:t>
            </a:r>
          </a:p>
        </p:txBody>
      </p:sp>
      <p:cxnSp>
        <p:nvCxnSpPr>
          <p:cNvPr id="8" name="Straight Arrow Connector 7"/>
          <p:cNvCxnSpPr>
            <a:stCxn id="7" idx="3"/>
            <a:endCxn id="9" idx="1"/>
          </p:cNvCxnSpPr>
          <p:nvPr/>
        </p:nvCxnSpPr>
        <p:spPr>
          <a:xfrm>
            <a:off x="6248400" y="4451866"/>
            <a:ext cx="129540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43800" y="4267200"/>
            <a:ext cx="685800" cy="369332"/>
          </a:xfrm>
          <a:prstGeom prst="rect">
            <a:avLst/>
          </a:prstGeom>
          <a:noFill/>
        </p:spPr>
        <p:txBody>
          <a:bodyPr wrap="square" rtlCol="0">
            <a:spAutoFit/>
          </a:bodyPr>
          <a:lstStyle/>
          <a:p>
            <a:r>
              <a:rPr lang="en-US" dirty="0"/>
              <a:t>HIV</a:t>
            </a:r>
          </a:p>
        </p:txBody>
      </p:sp>
    </p:spTree>
    <p:extLst>
      <p:ext uri="{BB962C8B-B14F-4D97-AF65-F5344CB8AC3E}">
        <p14:creationId xmlns:p14="http://schemas.microsoft.com/office/powerpoint/2010/main" val="2183943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Adherence in a drug trial</a:t>
            </a:r>
          </a:p>
        </p:txBody>
      </p:sp>
      <p:sp>
        <p:nvSpPr>
          <p:cNvPr id="4" name="TextBox 3"/>
          <p:cNvSpPr txBox="1"/>
          <p:nvPr/>
        </p:nvSpPr>
        <p:spPr>
          <a:xfrm>
            <a:off x="2971800" y="4267200"/>
            <a:ext cx="685800" cy="369332"/>
          </a:xfrm>
          <a:prstGeom prst="rect">
            <a:avLst/>
          </a:prstGeom>
          <a:noFill/>
        </p:spPr>
        <p:txBody>
          <a:bodyPr wrap="square" rtlCol="0">
            <a:spAutoFit/>
          </a:bodyPr>
          <a:lstStyle/>
          <a:p>
            <a:r>
              <a:rPr lang="en-US" dirty="0"/>
              <a:t>PrEP</a:t>
            </a:r>
          </a:p>
        </p:txBody>
      </p:sp>
      <p:cxnSp>
        <p:nvCxnSpPr>
          <p:cNvPr id="6" name="Straight Arrow Connector 5"/>
          <p:cNvCxnSpPr>
            <a:stCxn id="4" idx="3"/>
            <a:endCxn id="7" idx="1"/>
          </p:cNvCxnSpPr>
          <p:nvPr/>
        </p:nvCxnSpPr>
        <p:spPr>
          <a:xfrm>
            <a:off x="3657600" y="4451866"/>
            <a:ext cx="106680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24400" y="4128701"/>
            <a:ext cx="1524000" cy="646331"/>
          </a:xfrm>
          <a:prstGeom prst="rect">
            <a:avLst/>
          </a:prstGeom>
          <a:noFill/>
        </p:spPr>
        <p:txBody>
          <a:bodyPr wrap="square" rtlCol="0">
            <a:spAutoFit/>
          </a:bodyPr>
          <a:lstStyle/>
          <a:p>
            <a:r>
              <a:rPr lang="en-US" dirty="0"/>
              <a:t>Active drug concentration</a:t>
            </a:r>
          </a:p>
        </p:txBody>
      </p:sp>
      <p:cxnSp>
        <p:nvCxnSpPr>
          <p:cNvPr id="8" name="Straight Arrow Connector 7"/>
          <p:cNvCxnSpPr>
            <a:stCxn id="7" idx="3"/>
            <a:endCxn id="9" idx="1"/>
          </p:cNvCxnSpPr>
          <p:nvPr/>
        </p:nvCxnSpPr>
        <p:spPr>
          <a:xfrm>
            <a:off x="6248400" y="4451866"/>
            <a:ext cx="129540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43800" y="4267200"/>
            <a:ext cx="685800" cy="369332"/>
          </a:xfrm>
          <a:prstGeom prst="rect">
            <a:avLst/>
          </a:prstGeom>
          <a:noFill/>
        </p:spPr>
        <p:txBody>
          <a:bodyPr wrap="square" rtlCol="0">
            <a:spAutoFit/>
          </a:bodyPr>
          <a:lstStyle/>
          <a:p>
            <a:r>
              <a:rPr lang="en-US" dirty="0"/>
              <a:t>HIV</a:t>
            </a:r>
          </a:p>
        </p:txBody>
      </p:sp>
      <p:sp>
        <p:nvSpPr>
          <p:cNvPr id="10" name="TextBox 9"/>
          <p:cNvSpPr txBox="1"/>
          <p:nvPr/>
        </p:nvSpPr>
        <p:spPr>
          <a:xfrm>
            <a:off x="4343400" y="2960132"/>
            <a:ext cx="1295400" cy="369332"/>
          </a:xfrm>
          <a:prstGeom prst="rect">
            <a:avLst/>
          </a:prstGeom>
          <a:noFill/>
        </p:spPr>
        <p:txBody>
          <a:bodyPr wrap="square" rtlCol="0">
            <a:spAutoFit/>
          </a:bodyPr>
          <a:lstStyle/>
          <a:p>
            <a:r>
              <a:rPr lang="en-US" dirty="0"/>
              <a:t>Adherence</a:t>
            </a:r>
          </a:p>
        </p:txBody>
      </p:sp>
      <p:cxnSp>
        <p:nvCxnSpPr>
          <p:cNvPr id="11" name="Straight Arrow Connector 10"/>
          <p:cNvCxnSpPr>
            <a:stCxn id="10" idx="2"/>
            <a:endCxn id="7" idx="0"/>
          </p:cNvCxnSpPr>
          <p:nvPr/>
        </p:nvCxnSpPr>
        <p:spPr>
          <a:xfrm>
            <a:off x="4991100" y="3329464"/>
            <a:ext cx="495300" cy="799236"/>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209800" y="5269468"/>
            <a:ext cx="7467600" cy="923330"/>
          </a:xfrm>
          <a:prstGeom prst="rect">
            <a:avLst/>
          </a:prstGeom>
          <a:noFill/>
        </p:spPr>
        <p:txBody>
          <a:bodyPr wrap="square" rtlCol="0">
            <a:spAutoFit/>
          </a:bodyPr>
          <a:lstStyle/>
          <a:p>
            <a:r>
              <a:rPr lang="en-US" dirty="0"/>
              <a:t>There is a structural interaction here: if adherence is 0, then there should be no causal effect of PrEP on HIV. If PrEP = placebo, then there should be no causal effect of Adherence on HIV.</a:t>
            </a:r>
          </a:p>
        </p:txBody>
      </p:sp>
    </p:spTree>
    <p:extLst>
      <p:ext uri="{BB962C8B-B14F-4D97-AF65-F5344CB8AC3E}">
        <p14:creationId xmlns:p14="http://schemas.microsoft.com/office/powerpoint/2010/main" val="309542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Adherence in a drug trial</a:t>
            </a:r>
          </a:p>
        </p:txBody>
      </p:sp>
      <p:sp>
        <p:nvSpPr>
          <p:cNvPr id="4" name="TextBox 3"/>
          <p:cNvSpPr txBox="1"/>
          <p:nvPr/>
        </p:nvSpPr>
        <p:spPr>
          <a:xfrm>
            <a:off x="2971800" y="4267200"/>
            <a:ext cx="685800" cy="369332"/>
          </a:xfrm>
          <a:prstGeom prst="rect">
            <a:avLst/>
          </a:prstGeom>
          <a:noFill/>
        </p:spPr>
        <p:txBody>
          <a:bodyPr wrap="square" rtlCol="0">
            <a:spAutoFit/>
          </a:bodyPr>
          <a:lstStyle/>
          <a:p>
            <a:r>
              <a:rPr lang="en-US" dirty="0"/>
              <a:t>PrEP</a:t>
            </a:r>
          </a:p>
        </p:txBody>
      </p:sp>
      <p:cxnSp>
        <p:nvCxnSpPr>
          <p:cNvPr id="6" name="Straight Arrow Connector 5"/>
          <p:cNvCxnSpPr>
            <a:stCxn id="4" idx="3"/>
            <a:endCxn id="7" idx="1"/>
          </p:cNvCxnSpPr>
          <p:nvPr/>
        </p:nvCxnSpPr>
        <p:spPr>
          <a:xfrm>
            <a:off x="3657600" y="4451866"/>
            <a:ext cx="106680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24400" y="4128701"/>
            <a:ext cx="1524000" cy="646331"/>
          </a:xfrm>
          <a:prstGeom prst="rect">
            <a:avLst/>
          </a:prstGeom>
          <a:noFill/>
        </p:spPr>
        <p:txBody>
          <a:bodyPr wrap="square" rtlCol="0">
            <a:spAutoFit/>
          </a:bodyPr>
          <a:lstStyle/>
          <a:p>
            <a:r>
              <a:rPr lang="en-US" dirty="0"/>
              <a:t>Active drug concentration</a:t>
            </a:r>
          </a:p>
        </p:txBody>
      </p:sp>
      <p:cxnSp>
        <p:nvCxnSpPr>
          <p:cNvPr id="8" name="Straight Arrow Connector 7"/>
          <p:cNvCxnSpPr>
            <a:stCxn id="7" idx="3"/>
            <a:endCxn id="9" idx="1"/>
          </p:cNvCxnSpPr>
          <p:nvPr/>
        </p:nvCxnSpPr>
        <p:spPr>
          <a:xfrm>
            <a:off x="6248400" y="4451866"/>
            <a:ext cx="129540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43800" y="4267200"/>
            <a:ext cx="685800" cy="369332"/>
          </a:xfrm>
          <a:prstGeom prst="rect">
            <a:avLst/>
          </a:prstGeom>
          <a:noFill/>
        </p:spPr>
        <p:txBody>
          <a:bodyPr wrap="square" rtlCol="0">
            <a:spAutoFit/>
          </a:bodyPr>
          <a:lstStyle/>
          <a:p>
            <a:r>
              <a:rPr lang="en-US" dirty="0"/>
              <a:t>HIV</a:t>
            </a:r>
          </a:p>
        </p:txBody>
      </p:sp>
      <p:sp>
        <p:nvSpPr>
          <p:cNvPr id="10" name="TextBox 9"/>
          <p:cNvSpPr txBox="1"/>
          <p:nvPr/>
        </p:nvSpPr>
        <p:spPr>
          <a:xfrm>
            <a:off x="4343400" y="2960132"/>
            <a:ext cx="1295400" cy="369332"/>
          </a:xfrm>
          <a:prstGeom prst="rect">
            <a:avLst/>
          </a:prstGeom>
          <a:noFill/>
        </p:spPr>
        <p:txBody>
          <a:bodyPr wrap="square" rtlCol="0">
            <a:spAutoFit/>
          </a:bodyPr>
          <a:lstStyle/>
          <a:p>
            <a:r>
              <a:rPr lang="en-US" dirty="0"/>
              <a:t>Adherence</a:t>
            </a:r>
          </a:p>
        </p:txBody>
      </p:sp>
      <p:cxnSp>
        <p:nvCxnSpPr>
          <p:cNvPr id="11" name="Straight Arrow Connector 10"/>
          <p:cNvCxnSpPr>
            <a:stCxn id="10" idx="2"/>
            <a:endCxn id="7" idx="0"/>
          </p:cNvCxnSpPr>
          <p:nvPr/>
        </p:nvCxnSpPr>
        <p:spPr>
          <a:xfrm>
            <a:off x="4991100" y="3329464"/>
            <a:ext cx="495300" cy="799236"/>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181519" y="4956856"/>
            <a:ext cx="7467600" cy="1754326"/>
          </a:xfrm>
          <a:prstGeom prst="rect">
            <a:avLst/>
          </a:prstGeom>
          <a:noFill/>
        </p:spPr>
        <p:txBody>
          <a:bodyPr wrap="square" rtlCol="0">
            <a:spAutoFit/>
          </a:bodyPr>
          <a:lstStyle/>
          <a:p>
            <a:r>
              <a:rPr lang="en-US" dirty="0"/>
              <a:t>Koop’s Axiom (drugs don’t work in patients who don’t take them) provides leverage on modeling assumptions, because if our model predicts off-zero in either case then there’s a problem (measurement error? Something else?)</a:t>
            </a:r>
          </a:p>
          <a:p>
            <a:endParaRPr lang="en-US" dirty="0"/>
          </a:p>
          <a:p>
            <a:r>
              <a:rPr lang="en-US" dirty="0"/>
              <a:t>NB: Koop’s Axiom is often false for infectious diseases.</a:t>
            </a:r>
          </a:p>
        </p:txBody>
      </p:sp>
    </p:spTree>
    <p:extLst>
      <p:ext uri="{BB962C8B-B14F-4D97-AF65-F5344CB8AC3E}">
        <p14:creationId xmlns:p14="http://schemas.microsoft.com/office/powerpoint/2010/main" val="4030072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Adherence in a drug trial</a:t>
            </a:r>
          </a:p>
        </p:txBody>
      </p:sp>
      <p:sp>
        <p:nvSpPr>
          <p:cNvPr id="4" name="TextBox 3"/>
          <p:cNvSpPr txBox="1"/>
          <p:nvPr/>
        </p:nvSpPr>
        <p:spPr>
          <a:xfrm>
            <a:off x="2971800" y="4267200"/>
            <a:ext cx="685800" cy="369332"/>
          </a:xfrm>
          <a:prstGeom prst="rect">
            <a:avLst/>
          </a:prstGeom>
          <a:noFill/>
        </p:spPr>
        <p:txBody>
          <a:bodyPr wrap="square" rtlCol="0">
            <a:spAutoFit/>
          </a:bodyPr>
          <a:lstStyle/>
          <a:p>
            <a:r>
              <a:rPr lang="en-US" dirty="0"/>
              <a:t>PrEP</a:t>
            </a:r>
          </a:p>
        </p:txBody>
      </p:sp>
      <p:cxnSp>
        <p:nvCxnSpPr>
          <p:cNvPr id="6" name="Straight Arrow Connector 5"/>
          <p:cNvCxnSpPr>
            <a:stCxn id="4" idx="3"/>
            <a:endCxn id="7" idx="1"/>
          </p:cNvCxnSpPr>
          <p:nvPr/>
        </p:nvCxnSpPr>
        <p:spPr>
          <a:xfrm>
            <a:off x="3657600" y="4451866"/>
            <a:ext cx="106680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24400" y="4128701"/>
            <a:ext cx="1524000" cy="646331"/>
          </a:xfrm>
          <a:prstGeom prst="rect">
            <a:avLst/>
          </a:prstGeom>
          <a:noFill/>
        </p:spPr>
        <p:txBody>
          <a:bodyPr wrap="square" rtlCol="0">
            <a:spAutoFit/>
          </a:bodyPr>
          <a:lstStyle/>
          <a:p>
            <a:r>
              <a:rPr lang="en-US" dirty="0"/>
              <a:t>Active drug concentration</a:t>
            </a:r>
          </a:p>
        </p:txBody>
      </p:sp>
      <p:cxnSp>
        <p:nvCxnSpPr>
          <p:cNvPr id="8" name="Straight Arrow Connector 7"/>
          <p:cNvCxnSpPr>
            <a:stCxn id="7" idx="3"/>
            <a:endCxn id="9" idx="1"/>
          </p:cNvCxnSpPr>
          <p:nvPr/>
        </p:nvCxnSpPr>
        <p:spPr>
          <a:xfrm>
            <a:off x="6248400" y="4451866"/>
            <a:ext cx="129540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43800" y="4267200"/>
            <a:ext cx="685800" cy="369332"/>
          </a:xfrm>
          <a:prstGeom prst="rect">
            <a:avLst/>
          </a:prstGeom>
          <a:noFill/>
        </p:spPr>
        <p:txBody>
          <a:bodyPr wrap="square" rtlCol="0">
            <a:spAutoFit/>
          </a:bodyPr>
          <a:lstStyle/>
          <a:p>
            <a:r>
              <a:rPr lang="en-US" dirty="0"/>
              <a:t>HIV</a:t>
            </a:r>
          </a:p>
        </p:txBody>
      </p:sp>
      <p:sp>
        <p:nvSpPr>
          <p:cNvPr id="10" name="TextBox 9"/>
          <p:cNvSpPr txBox="1"/>
          <p:nvPr/>
        </p:nvSpPr>
        <p:spPr>
          <a:xfrm>
            <a:off x="4343400" y="2960132"/>
            <a:ext cx="1295400" cy="369332"/>
          </a:xfrm>
          <a:prstGeom prst="rect">
            <a:avLst/>
          </a:prstGeom>
          <a:noFill/>
        </p:spPr>
        <p:txBody>
          <a:bodyPr wrap="square" rtlCol="0">
            <a:spAutoFit/>
          </a:bodyPr>
          <a:lstStyle/>
          <a:p>
            <a:r>
              <a:rPr lang="en-US" dirty="0"/>
              <a:t>Adherence</a:t>
            </a:r>
          </a:p>
        </p:txBody>
      </p:sp>
      <p:cxnSp>
        <p:nvCxnSpPr>
          <p:cNvPr id="11" name="Straight Arrow Connector 10"/>
          <p:cNvCxnSpPr>
            <a:stCxn id="10" idx="2"/>
            <a:endCxn id="7" idx="0"/>
          </p:cNvCxnSpPr>
          <p:nvPr/>
        </p:nvCxnSpPr>
        <p:spPr>
          <a:xfrm>
            <a:off x="4991100" y="3329464"/>
            <a:ext cx="495300" cy="799236"/>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969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learn?</a:t>
            </a:r>
          </a:p>
        </p:txBody>
      </p:sp>
      <p:sp>
        <p:nvSpPr>
          <p:cNvPr id="3" name="Content Placeholder 2"/>
          <p:cNvSpPr>
            <a:spLocks noGrp="1"/>
          </p:cNvSpPr>
          <p:nvPr>
            <p:ph idx="1"/>
          </p:nvPr>
        </p:nvSpPr>
        <p:spPr/>
        <p:txBody>
          <a:bodyPr>
            <a:normAutofit/>
          </a:bodyPr>
          <a:lstStyle/>
          <a:p>
            <a:pPr marL="0" indent="0">
              <a:buNone/>
            </a:pPr>
            <a:r>
              <a:rPr lang="en-US" dirty="0"/>
              <a:t>Often: we do a trial. </a:t>
            </a:r>
          </a:p>
          <a:p>
            <a:pPr marL="0" indent="0">
              <a:buNone/>
            </a:pPr>
            <a:endParaRPr lang="en-US" dirty="0"/>
          </a:p>
          <a:p>
            <a:pPr marL="0" indent="0">
              <a:buNone/>
            </a:pPr>
            <a:r>
              <a:rPr lang="en-US" dirty="0"/>
              <a:t>This trial might look like the following: take N people, randomize them 1:1 to active </a:t>
            </a:r>
            <a:r>
              <a:rPr lang="en-US" dirty="0" err="1"/>
              <a:t>PrEP</a:t>
            </a:r>
            <a:r>
              <a:rPr lang="en-US" dirty="0"/>
              <a:t> and placebo </a:t>
            </a:r>
            <a:r>
              <a:rPr lang="en-US" dirty="0" err="1"/>
              <a:t>PrEP</a:t>
            </a:r>
            <a:r>
              <a:rPr lang="en-US" dirty="0"/>
              <a:t>, with blinding of both participants and researchers. Follow-up both groups for T months, and count the number of cases of incident HIV.</a:t>
            </a:r>
          </a:p>
        </p:txBody>
      </p:sp>
    </p:spTree>
    <p:extLst>
      <p:ext uri="{BB962C8B-B14F-4D97-AF65-F5344CB8AC3E}">
        <p14:creationId xmlns:p14="http://schemas.microsoft.com/office/powerpoint/2010/main" val="3867695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Adherence in a drug trial</a:t>
            </a:r>
          </a:p>
        </p:txBody>
      </p:sp>
      <p:sp>
        <p:nvSpPr>
          <p:cNvPr id="4" name="TextBox 3"/>
          <p:cNvSpPr txBox="1"/>
          <p:nvPr/>
        </p:nvSpPr>
        <p:spPr>
          <a:xfrm>
            <a:off x="2971800" y="4267200"/>
            <a:ext cx="685800" cy="369332"/>
          </a:xfrm>
          <a:prstGeom prst="rect">
            <a:avLst/>
          </a:prstGeom>
          <a:noFill/>
        </p:spPr>
        <p:txBody>
          <a:bodyPr wrap="square" rtlCol="0">
            <a:spAutoFit/>
          </a:bodyPr>
          <a:lstStyle/>
          <a:p>
            <a:r>
              <a:rPr lang="en-US" dirty="0"/>
              <a:t>PrEP</a:t>
            </a:r>
          </a:p>
        </p:txBody>
      </p:sp>
      <p:cxnSp>
        <p:nvCxnSpPr>
          <p:cNvPr id="6" name="Straight Arrow Connector 5"/>
          <p:cNvCxnSpPr>
            <a:stCxn id="4" idx="3"/>
            <a:endCxn id="7" idx="1"/>
          </p:cNvCxnSpPr>
          <p:nvPr/>
        </p:nvCxnSpPr>
        <p:spPr>
          <a:xfrm>
            <a:off x="3657600" y="4451866"/>
            <a:ext cx="106680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24400" y="4128701"/>
            <a:ext cx="1524000" cy="646331"/>
          </a:xfrm>
          <a:prstGeom prst="rect">
            <a:avLst/>
          </a:prstGeom>
          <a:noFill/>
        </p:spPr>
        <p:txBody>
          <a:bodyPr wrap="square" rtlCol="0">
            <a:spAutoFit/>
          </a:bodyPr>
          <a:lstStyle/>
          <a:p>
            <a:r>
              <a:rPr lang="en-US" dirty="0"/>
              <a:t>Active drug concentration</a:t>
            </a:r>
          </a:p>
        </p:txBody>
      </p:sp>
      <p:cxnSp>
        <p:nvCxnSpPr>
          <p:cNvPr id="8" name="Straight Arrow Connector 7"/>
          <p:cNvCxnSpPr>
            <a:stCxn id="7" idx="3"/>
            <a:endCxn id="9" idx="1"/>
          </p:cNvCxnSpPr>
          <p:nvPr/>
        </p:nvCxnSpPr>
        <p:spPr>
          <a:xfrm>
            <a:off x="6248400" y="4451866"/>
            <a:ext cx="129540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43800" y="4267200"/>
            <a:ext cx="685800" cy="369332"/>
          </a:xfrm>
          <a:prstGeom prst="rect">
            <a:avLst/>
          </a:prstGeom>
          <a:noFill/>
        </p:spPr>
        <p:txBody>
          <a:bodyPr wrap="square" rtlCol="0">
            <a:spAutoFit/>
          </a:bodyPr>
          <a:lstStyle/>
          <a:p>
            <a:r>
              <a:rPr lang="en-US" dirty="0"/>
              <a:t>HIV</a:t>
            </a:r>
          </a:p>
        </p:txBody>
      </p:sp>
      <p:sp>
        <p:nvSpPr>
          <p:cNvPr id="10" name="TextBox 9"/>
          <p:cNvSpPr txBox="1"/>
          <p:nvPr/>
        </p:nvSpPr>
        <p:spPr>
          <a:xfrm>
            <a:off x="4343400" y="2960132"/>
            <a:ext cx="1295400" cy="369332"/>
          </a:xfrm>
          <a:prstGeom prst="rect">
            <a:avLst/>
          </a:prstGeom>
          <a:noFill/>
        </p:spPr>
        <p:txBody>
          <a:bodyPr wrap="square" rtlCol="0">
            <a:spAutoFit/>
          </a:bodyPr>
          <a:lstStyle/>
          <a:p>
            <a:r>
              <a:rPr lang="en-US" dirty="0"/>
              <a:t>Adherence</a:t>
            </a:r>
          </a:p>
        </p:txBody>
      </p:sp>
      <p:cxnSp>
        <p:nvCxnSpPr>
          <p:cNvPr id="11" name="Straight Arrow Connector 10"/>
          <p:cNvCxnSpPr>
            <a:stCxn id="10" idx="2"/>
            <a:endCxn id="7" idx="0"/>
          </p:cNvCxnSpPr>
          <p:nvPr/>
        </p:nvCxnSpPr>
        <p:spPr>
          <a:xfrm>
            <a:off x="4991100" y="3329464"/>
            <a:ext cx="495300" cy="799236"/>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29330" y="1676401"/>
            <a:ext cx="976070" cy="646331"/>
          </a:xfrm>
          <a:prstGeom prst="rect">
            <a:avLst/>
          </a:prstGeom>
          <a:noFill/>
        </p:spPr>
        <p:txBody>
          <a:bodyPr wrap="square" rtlCol="0">
            <a:spAutoFit/>
          </a:bodyPr>
          <a:lstStyle/>
          <a:p>
            <a:r>
              <a:rPr lang="en-US" dirty="0"/>
              <a:t>Health-seeking</a:t>
            </a:r>
          </a:p>
        </p:txBody>
      </p:sp>
      <p:cxnSp>
        <p:nvCxnSpPr>
          <p:cNvPr id="13" name="Straight Arrow Connector 12"/>
          <p:cNvCxnSpPr>
            <a:stCxn id="12" idx="2"/>
            <a:endCxn id="10" idx="0"/>
          </p:cNvCxnSpPr>
          <p:nvPr/>
        </p:nvCxnSpPr>
        <p:spPr>
          <a:xfrm>
            <a:off x="4617366" y="2322732"/>
            <a:ext cx="373735" cy="63740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2" idx="3"/>
            <a:endCxn id="9" idx="0"/>
          </p:cNvCxnSpPr>
          <p:nvPr/>
        </p:nvCxnSpPr>
        <p:spPr>
          <a:xfrm>
            <a:off x="5105400" y="1999566"/>
            <a:ext cx="2781300" cy="226763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433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Adherence in a drug trial</a:t>
            </a:r>
          </a:p>
        </p:txBody>
      </p:sp>
      <p:sp>
        <p:nvSpPr>
          <p:cNvPr id="4" name="TextBox 3"/>
          <p:cNvSpPr txBox="1"/>
          <p:nvPr/>
        </p:nvSpPr>
        <p:spPr>
          <a:xfrm>
            <a:off x="2971800" y="4267200"/>
            <a:ext cx="685800" cy="369332"/>
          </a:xfrm>
          <a:prstGeom prst="rect">
            <a:avLst/>
          </a:prstGeom>
          <a:noFill/>
        </p:spPr>
        <p:txBody>
          <a:bodyPr wrap="square" rtlCol="0">
            <a:spAutoFit/>
          </a:bodyPr>
          <a:lstStyle/>
          <a:p>
            <a:r>
              <a:rPr lang="en-US" dirty="0"/>
              <a:t>PrEP</a:t>
            </a:r>
          </a:p>
        </p:txBody>
      </p:sp>
      <p:cxnSp>
        <p:nvCxnSpPr>
          <p:cNvPr id="6" name="Straight Arrow Connector 5"/>
          <p:cNvCxnSpPr>
            <a:stCxn id="4" idx="3"/>
            <a:endCxn id="7" idx="1"/>
          </p:cNvCxnSpPr>
          <p:nvPr/>
        </p:nvCxnSpPr>
        <p:spPr>
          <a:xfrm>
            <a:off x="3657600" y="4451866"/>
            <a:ext cx="106680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24400" y="4128701"/>
            <a:ext cx="1524000" cy="646331"/>
          </a:xfrm>
          <a:prstGeom prst="rect">
            <a:avLst/>
          </a:prstGeom>
          <a:noFill/>
        </p:spPr>
        <p:txBody>
          <a:bodyPr wrap="square" rtlCol="0">
            <a:spAutoFit/>
          </a:bodyPr>
          <a:lstStyle/>
          <a:p>
            <a:r>
              <a:rPr lang="en-US" dirty="0"/>
              <a:t>Active drug concentration</a:t>
            </a:r>
          </a:p>
        </p:txBody>
      </p:sp>
      <p:cxnSp>
        <p:nvCxnSpPr>
          <p:cNvPr id="8" name="Straight Arrow Connector 7"/>
          <p:cNvCxnSpPr>
            <a:stCxn id="7" idx="3"/>
            <a:endCxn id="9" idx="1"/>
          </p:cNvCxnSpPr>
          <p:nvPr/>
        </p:nvCxnSpPr>
        <p:spPr>
          <a:xfrm>
            <a:off x="6248400" y="4451866"/>
            <a:ext cx="129540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43800" y="4267200"/>
            <a:ext cx="685800" cy="369332"/>
          </a:xfrm>
          <a:prstGeom prst="rect">
            <a:avLst/>
          </a:prstGeom>
          <a:noFill/>
        </p:spPr>
        <p:txBody>
          <a:bodyPr wrap="square" rtlCol="0">
            <a:spAutoFit/>
          </a:bodyPr>
          <a:lstStyle/>
          <a:p>
            <a:r>
              <a:rPr lang="en-US" dirty="0"/>
              <a:t>HIV</a:t>
            </a:r>
          </a:p>
        </p:txBody>
      </p:sp>
      <p:sp>
        <p:nvSpPr>
          <p:cNvPr id="10" name="TextBox 9"/>
          <p:cNvSpPr txBox="1"/>
          <p:nvPr/>
        </p:nvSpPr>
        <p:spPr>
          <a:xfrm>
            <a:off x="4343400" y="2960132"/>
            <a:ext cx="1295400" cy="369332"/>
          </a:xfrm>
          <a:prstGeom prst="rect">
            <a:avLst/>
          </a:prstGeom>
          <a:noFill/>
        </p:spPr>
        <p:txBody>
          <a:bodyPr wrap="square" rtlCol="0">
            <a:spAutoFit/>
          </a:bodyPr>
          <a:lstStyle/>
          <a:p>
            <a:r>
              <a:rPr lang="en-US" dirty="0"/>
              <a:t>Adherence</a:t>
            </a:r>
          </a:p>
        </p:txBody>
      </p:sp>
      <p:cxnSp>
        <p:nvCxnSpPr>
          <p:cNvPr id="11" name="Straight Arrow Connector 10"/>
          <p:cNvCxnSpPr>
            <a:stCxn id="10" idx="2"/>
            <a:endCxn id="7" idx="0"/>
          </p:cNvCxnSpPr>
          <p:nvPr/>
        </p:nvCxnSpPr>
        <p:spPr>
          <a:xfrm>
            <a:off x="4991100" y="3329464"/>
            <a:ext cx="495300" cy="799236"/>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29330" y="1676401"/>
            <a:ext cx="976070" cy="646331"/>
          </a:xfrm>
          <a:prstGeom prst="rect">
            <a:avLst/>
          </a:prstGeom>
          <a:noFill/>
        </p:spPr>
        <p:txBody>
          <a:bodyPr wrap="square" rtlCol="0">
            <a:spAutoFit/>
          </a:bodyPr>
          <a:lstStyle/>
          <a:p>
            <a:r>
              <a:rPr lang="en-US" dirty="0"/>
              <a:t>Health-seeking</a:t>
            </a:r>
          </a:p>
        </p:txBody>
      </p:sp>
      <p:cxnSp>
        <p:nvCxnSpPr>
          <p:cNvPr id="13" name="Straight Arrow Connector 12"/>
          <p:cNvCxnSpPr>
            <a:stCxn id="12" idx="2"/>
            <a:endCxn id="10" idx="0"/>
          </p:cNvCxnSpPr>
          <p:nvPr/>
        </p:nvCxnSpPr>
        <p:spPr>
          <a:xfrm>
            <a:off x="4617366" y="2322732"/>
            <a:ext cx="373735" cy="63740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14600" y="1814900"/>
            <a:ext cx="678534" cy="369332"/>
          </a:xfrm>
          <a:prstGeom prst="rect">
            <a:avLst/>
          </a:prstGeom>
          <a:noFill/>
          <a:ln>
            <a:solidFill>
              <a:schemeClr val="tx1"/>
            </a:solidFill>
          </a:ln>
        </p:spPr>
        <p:txBody>
          <a:bodyPr wrap="square" rtlCol="0">
            <a:spAutoFit/>
          </a:bodyPr>
          <a:lstStyle/>
          <a:p>
            <a:r>
              <a:rPr lang="en-US" dirty="0"/>
              <a:t>S=1</a:t>
            </a:r>
          </a:p>
        </p:txBody>
      </p:sp>
      <p:cxnSp>
        <p:nvCxnSpPr>
          <p:cNvPr id="21" name="Straight Arrow Connector 20"/>
          <p:cNvCxnSpPr>
            <a:stCxn id="12" idx="3"/>
            <a:endCxn id="9" idx="0"/>
          </p:cNvCxnSpPr>
          <p:nvPr/>
        </p:nvCxnSpPr>
        <p:spPr>
          <a:xfrm>
            <a:off x="5105400" y="1999566"/>
            <a:ext cx="2781300" cy="226763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1"/>
            <a:endCxn id="14" idx="3"/>
          </p:cNvCxnSpPr>
          <p:nvPr/>
        </p:nvCxnSpPr>
        <p:spPr>
          <a:xfrm flipH="1">
            <a:off x="3193134" y="1999566"/>
            <a:ext cx="936196"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406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Adherence in a drug trial</a:t>
            </a:r>
          </a:p>
        </p:txBody>
      </p:sp>
      <p:sp>
        <p:nvSpPr>
          <p:cNvPr id="4" name="TextBox 3"/>
          <p:cNvSpPr txBox="1"/>
          <p:nvPr/>
        </p:nvSpPr>
        <p:spPr>
          <a:xfrm>
            <a:off x="2971800" y="4267200"/>
            <a:ext cx="685800" cy="369332"/>
          </a:xfrm>
          <a:prstGeom prst="rect">
            <a:avLst/>
          </a:prstGeom>
          <a:noFill/>
        </p:spPr>
        <p:txBody>
          <a:bodyPr wrap="square" rtlCol="0">
            <a:spAutoFit/>
          </a:bodyPr>
          <a:lstStyle/>
          <a:p>
            <a:r>
              <a:rPr lang="en-US" dirty="0"/>
              <a:t>PrEP</a:t>
            </a:r>
          </a:p>
        </p:txBody>
      </p:sp>
      <p:cxnSp>
        <p:nvCxnSpPr>
          <p:cNvPr id="6" name="Straight Arrow Connector 5"/>
          <p:cNvCxnSpPr>
            <a:stCxn id="4" idx="3"/>
            <a:endCxn id="7" idx="1"/>
          </p:cNvCxnSpPr>
          <p:nvPr/>
        </p:nvCxnSpPr>
        <p:spPr>
          <a:xfrm>
            <a:off x="3657600" y="4451866"/>
            <a:ext cx="106680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24400" y="4128701"/>
            <a:ext cx="1524000" cy="646331"/>
          </a:xfrm>
          <a:prstGeom prst="rect">
            <a:avLst/>
          </a:prstGeom>
          <a:noFill/>
        </p:spPr>
        <p:txBody>
          <a:bodyPr wrap="square" rtlCol="0">
            <a:spAutoFit/>
          </a:bodyPr>
          <a:lstStyle/>
          <a:p>
            <a:r>
              <a:rPr lang="en-US" dirty="0"/>
              <a:t>Active drug concentration</a:t>
            </a:r>
          </a:p>
        </p:txBody>
      </p:sp>
      <p:cxnSp>
        <p:nvCxnSpPr>
          <p:cNvPr id="8" name="Straight Arrow Connector 7"/>
          <p:cNvCxnSpPr>
            <a:stCxn id="7" idx="3"/>
            <a:endCxn id="9" idx="1"/>
          </p:cNvCxnSpPr>
          <p:nvPr/>
        </p:nvCxnSpPr>
        <p:spPr>
          <a:xfrm>
            <a:off x="6248400" y="4451866"/>
            <a:ext cx="129540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43800" y="4267200"/>
            <a:ext cx="685800" cy="369332"/>
          </a:xfrm>
          <a:prstGeom prst="rect">
            <a:avLst/>
          </a:prstGeom>
          <a:noFill/>
        </p:spPr>
        <p:txBody>
          <a:bodyPr wrap="square" rtlCol="0">
            <a:spAutoFit/>
          </a:bodyPr>
          <a:lstStyle/>
          <a:p>
            <a:r>
              <a:rPr lang="en-US" dirty="0"/>
              <a:t>HIV</a:t>
            </a:r>
          </a:p>
        </p:txBody>
      </p:sp>
      <p:sp>
        <p:nvSpPr>
          <p:cNvPr id="10" name="TextBox 9"/>
          <p:cNvSpPr txBox="1"/>
          <p:nvPr/>
        </p:nvSpPr>
        <p:spPr>
          <a:xfrm>
            <a:off x="4343400" y="2960132"/>
            <a:ext cx="1295400" cy="369332"/>
          </a:xfrm>
          <a:prstGeom prst="rect">
            <a:avLst/>
          </a:prstGeom>
          <a:noFill/>
        </p:spPr>
        <p:txBody>
          <a:bodyPr wrap="square" rtlCol="0">
            <a:spAutoFit/>
          </a:bodyPr>
          <a:lstStyle/>
          <a:p>
            <a:r>
              <a:rPr lang="en-US" dirty="0"/>
              <a:t>Adherence</a:t>
            </a:r>
          </a:p>
        </p:txBody>
      </p:sp>
      <p:cxnSp>
        <p:nvCxnSpPr>
          <p:cNvPr id="11" name="Straight Arrow Connector 10"/>
          <p:cNvCxnSpPr>
            <a:stCxn id="10" idx="2"/>
            <a:endCxn id="7" idx="0"/>
          </p:cNvCxnSpPr>
          <p:nvPr/>
        </p:nvCxnSpPr>
        <p:spPr>
          <a:xfrm>
            <a:off x="4991100" y="3329464"/>
            <a:ext cx="495300" cy="799236"/>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29330" y="1676401"/>
            <a:ext cx="976070" cy="646331"/>
          </a:xfrm>
          <a:prstGeom prst="rect">
            <a:avLst/>
          </a:prstGeom>
          <a:noFill/>
        </p:spPr>
        <p:txBody>
          <a:bodyPr wrap="square" rtlCol="0">
            <a:spAutoFit/>
          </a:bodyPr>
          <a:lstStyle/>
          <a:p>
            <a:r>
              <a:rPr lang="en-US" dirty="0"/>
              <a:t>Health-seeking</a:t>
            </a:r>
          </a:p>
        </p:txBody>
      </p:sp>
      <p:cxnSp>
        <p:nvCxnSpPr>
          <p:cNvPr id="13" name="Straight Arrow Connector 12"/>
          <p:cNvCxnSpPr>
            <a:stCxn id="12" idx="2"/>
            <a:endCxn id="10" idx="0"/>
          </p:cNvCxnSpPr>
          <p:nvPr/>
        </p:nvCxnSpPr>
        <p:spPr>
          <a:xfrm>
            <a:off x="4617366" y="2322732"/>
            <a:ext cx="373735" cy="63740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14600" y="1814900"/>
            <a:ext cx="678534" cy="369332"/>
          </a:xfrm>
          <a:prstGeom prst="rect">
            <a:avLst/>
          </a:prstGeom>
          <a:noFill/>
          <a:ln>
            <a:solidFill>
              <a:schemeClr val="tx1"/>
            </a:solidFill>
          </a:ln>
        </p:spPr>
        <p:txBody>
          <a:bodyPr wrap="square" rtlCol="0">
            <a:spAutoFit/>
          </a:bodyPr>
          <a:lstStyle/>
          <a:p>
            <a:r>
              <a:rPr lang="en-US" dirty="0"/>
              <a:t>S=1</a:t>
            </a:r>
          </a:p>
        </p:txBody>
      </p:sp>
      <p:cxnSp>
        <p:nvCxnSpPr>
          <p:cNvPr id="21" name="Straight Arrow Connector 20"/>
          <p:cNvCxnSpPr>
            <a:stCxn id="12" idx="3"/>
            <a:endCxn id="9" idx="0"/>
          </p:cNvCxnSpPr>
          <p:nvPr/>
        </p:nvCxnSpPr>
        <p:spPr>
          <a:xfrm>
            <a:off x="5105400" y="1999566"/>
            <a:ext cx="2781300" cy="226763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1"/>
            <a:endCxn id="14" idx="3"/>
          </p:cNvCxnSpPr>
          <p:nvPr/>
        </p:nvCxnSpPr>
        <p:spPr>
          <a:xfrm flipH="1">
            <a:off x="3193134" y="1999566"/>
            <a:ext cx="936196"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0"/>
            <a:endCxn id="10" idx="1"/>
          </p:cNvCxnSpPr>
          <p:nvPr/>
        </p:nvCxnSpPr>
        <p:spPr>
          <a:xfrm flipV="1">
            <a:off x="3314700" y="3144798"/>
            <a:ext cx="1028700" cy="112240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496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Adherence in a drug trial</a:t>
            </a:r>
          </a:p>
        </p:txBody>
      </p:sp>
      <p:sp>
        <p:nvSpPr>
          <p:cNvPr id="4" name="TextBox 3"/>
          <p:cNvSpPr txBox="1"/>
          <p:nvPr/>
        </p:nvSpPr>
        <p:spPr>
          <a:xfrm>
            <a:off x="2971800" y="4267200"/>
            <a:ext cx="685800" cy="369332"/>
          </a:xfrm>
          <a:prstGeom prst="rect">
            <a:avLst/>
          </a:prstGeom>
          <a:noFill/>
        </p:spPr>
        <p:txBody>
          <a:bodyPr wrap="square" rtlCol="0">
            <a:spAutoFit/>
          </a:bodyPr>
          <a:lstStyle/>
          <a:p>
            <a:r>
              <a:rPr lang="en-US" dirty="0"/>
              <a:t>PrEP</a:t>
            </a:r>
          </a:p>
        </p:txBody>
      </p:sp>
      <p:cxnSp>
        <p:nvCxnSpPr>
          <p:cNvPr id="6" name="Straight Arrow Connector 5"/>
          <p:cNvCxnSpPr>
            <a:stCxn id="4" idx="3"/>
            <a:endCxn id="7" idx="1"/>
          </p:cNvCxnSpPr>
          <p:nvPr/>
        </p:nvCxnSpPr>
        <p:spPr>
          <a:xfrm>
            <a:off x="3657600" y="4451866"/>
            <a:ext cx="106680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24400" y="4128701"/>
            <a:ext cx="1524000" cy="646331"/>
          </a:xfrm>
          <a:prstGeom prst="rect">
            <a:avLst/>
          </a:prstGeom>
          <a:noFill/>
        </p:spPr>
        <p:txBody>
          <a:bodyPr wrap="square" rtlCol="0">
            <a:spAutoFit/>
          </a:bodyPr>
          <a:lstStyle/>
          <a:p>
            <a:r>
              <a:rPr lang="en-US" dirty="0"/>
              <a:t>Active drug concentration</a:t>
            </a:r>
          </a:p>
        </p:txBody>
      </p:sp>
      <p:cxnSp>
        <p:nvCxnSpPr>
          <p:cNvPr id="8" name="Straight Arrow Connector 7"/>
          <p:cNvCxnSpPr>
            <a:stCxn id="7" idx="3"/>
            <a:endCxn id="9" idx="1"/>
          </p:cNvCxnSpPr>
          <p:nvPr/>
        </p:nvCxnSpPr>
        <p:spPr>
          <a:xfrm>
            <a:off x="6248400" y="4451866"/>
            <a:ext cx="129540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43800" y="4267200"/>
            <a:ext cx="685800" cy="369332"/>
          </a:xfrm>
          <a:prstGeom prst="rect">
            <a:avLst/>
          </a:prstGeom>
          <a:noFill/>
        </p:spPr>
        <p:txBody>
          <a:bodyPr wrap="square" rtlCol="0">
            <a:spAutoFit/>
          </a:bodyPr>
          <a:lstStyle/>
          <a:p>
            <a:r>
              <a:rPr lang="en-US" dirty="0"/>
              <a:t>HIV</a:t>
            </a:r>
          </a:p>
        </p:txBody>
      </p:sp>
      <p:sp>
        <p:nvSpPr>
          <p:cNvPr id="10" name="TextBox 9"/>
          <p:cNvSpPr txBox="1"/>
          <p:nvPr/>
        </p:nvSpPr>
        <p:spPr>
          <a:xfrm>
            <a:off x="4343400" y="2960132"/>
            <a:ext cx="1295400" cy="369332"/>
          </a:xfrm>
          <a:prstGeom prst="rect">
            <a:avLst/>
          </a:prstGeom>
          <a:noFill/>
        </p:spPr>
        <p:txBody>
          <a:bodyPr wrap="square" rtlCol="0">
            <a:spAutoFit/>
          </a:bodyPr>
          <a:lstStyle/>
          <a:p>
            <a:r>
              <a:rPr lang="en-US" dirty="0"/>
              <a:t>Adherence</a:t>
            </a:r>
          </a:p>
        </p:txBody>
      </p:sp>
      <p:cxnSp>
        <p:nvCxnSpPr>
          <p:cNvPr id="11" name="Straight Arrow Connector 10"/>
          <p:cNvCxnSpPr>
            <a:stCxn id="10" idx="2"/>
            <a:endCxn id="7" idx="0"/>
          </p:cNvCxnSpPr>
          <p:nvPr/>
        </p:nvCxnSpPr>
        <p:spPr>
          <a:xfrm>
            <a:off x="4991100" y="3329464"/>
            <a:ext cx="495300" cy="799236"/>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29330" y="1676401"/>
            <a:ext cx="976070" cy="646331"/>
          </a:xfrm>
          <a:prstGeom prst="rect">
            <a:avLst/>
          </a:prstGeom>
          <a:noFill/>
        </p:spPr>
        <p:txBody>
          <a:bodyPr wrap="square" rtlCol="0">
            <a:spAutoFit/>
          </a:bodyPr>
          <a:lstStyle/>
          <a:p>
            <a:r>
              <a:rPr lang="en-US" dirty="0"/>
              <a:t>Health-seeking</a:t>
            </a:r>
          </a:p>
        </p:txBody>
      </p:sp>
      <p:cxnSp>
        <p:nvCxnSpPr>
          <p:cNvPr id="13" name="Straight Arrow Connector 12"/>
          <p:cNvCxnSpPr>
            <a:stCxn id="12" idx="2"/>
            <a:endCxn id="10" idx="0"/>
          </p:cNvCxnSpPr>
          <p:nvPr/>
        </p:nvCxnSpPr>
        <p:spPr>
          <a:xfrm>
            <a:off x="4617366" y="2322732"/>
            <a:ext cx="373735" cy="63740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14600" y="1814900"/>
            <a:ext cx="678534" cy="369332"/>
          </a:xfrm>
          <a:prstGeom prst="rect">
            <a:avLst/>
          </a:prstGeom>
          <a:noFill/>
          <a:ln>
            <a:solidFill>
              <a:schemeClr val="tx1"/>
            </a:solidFill>
          </a:ln>
        </p:spPr>
        <p:txBody>
          <a:bodyPr wrap="square" rtlCol="0">
            <a:spAutoFit/>
          </a:bodyPr>
          <a:lstStyle/>
          <a:p>
            <a:r>
              <a:rPr lang="en-US" dirty="0"/>
              <a:t>S=1</a:t>
            </a:r>
          </a:p>
        </p:txBody>
      </p:sp>
      <p:cxnSp>
        <p:nvCxnSpPr>
          <p:cNvPr id="21" name="Straight Arrow Connector 20"/>
          <p:cNvCxnSpPr>
            <a:stCxn id="12" idx="3"/>
            <a:endCxn id="9" idx="0"/>
          </p:cNvCxnSpPr>
          <p:nvPr/>
        </p:nvCxnSpPr>
        <p:spPr>
          <a:xfrm>
            <a:off x="5105400" y="1999566"/>
            <a:ext cx="2781300" cy="226763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1"/>
            <a:endCxn id="14" idx="3"/>
          </p:cNvCxnSpPr>
          <p:nvPr/>
        </p:nvCxnSpPr>
        <p:spPr>
          <a:xfrm flipH="1">
            <a:off x="3193134" y="1999566"/>
            <a:ext cx="936196"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214930" y="3548390"/>
            <a:ext cx="976070" cy="261610"/>
          </a:xfrm>
          <a:prstGeom prst="rect">
            <a:avLst/>
          </a:prstGeom>
          <a:noFill/>
        </p:spPr>
        <p:txBody>
          <a:bodyPr wrap="square" rtlCol="0">
            <a:spAutoFit/>
          </a:bodyPr>
          <a:lstStyle/>
          <a:p>
            <a:r>
              <a:rPr lang="en-US" sz="1100" i="1" dirty="0"/>
              <a:t>with blinding</a:t>
            </a:r>
          </a:p>
        </p:txBody>
      </p:sp>
    </p:spTree>
    <p:extLst>
      <p:ext uri="{BB962C8B-B14F-4D97-AF65-F5344CB8AC3E}">
        <p14:creationId xmlns:p14="http://schemas.microsoft.com/office/powerpoint/2010/main" val="32311377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a missing data problem</a:t>
            </a:r>
          </a:p>
        </p:txBody>
      </p:sp>
      <p:sp>
        <p:nvSpPr>
          <p:cNvPr id="3" name="Content Placeholder 2"/>
          <p:cNvSpPr>
            <a:spLocks noGrp="1"/>
          </p:cNvSpPr>
          <p:nvPr>
            <p:ph idx="1"/>
          </p:nvPr>
        </p:nvSpPr>
        <p:spPr/>
        <p:txBody>
          <a:bodyPr>
            <a:normAutofit/>
          </a:bodyPr>
          <a:lstStyle/>
          <a:p>
            <a:pPr marL="0" indent="0">
              <a:buNone/>
            </a:pPr>
            <a:r>
              <a:rPr lang="en-US" dirty="0"/>
              <a:t>We have data when S=1 (you are in my study sample) and we want inference unconditional on S (or possibly only in S=0).</a:t>
            </a:r>
          </a:p>
          <a:p>
            <a:pPr marL="0" indent="0">
              <a:buNone/>
            </a:pPr>
            <a:endParaRPr lang="en-US" dirty="0"/>
          </a:p>
          <a:p>
            <a:pPr marL="0" indent="0">
              <a:buNone/>
            </a:pPr>
            <a:r>
              <a:rPr lang="en-US" dirty="0"/>
              <a:t>Daniel et al. SMMR 2011 shows that we can estimate certain kinds of unbiased causal effects unconditional on missingness when we have conditional independence of (i) missingness (or in this case, sampling), and (ii) the outcome. </a:t>
            </a:r>
          </a:p>
          <a:p>
            <a:pPr marL="530352" lvl="1" indent="0">
              <a:buNone/>
            </a:pPr>
            <a:r>
              <a:rPr lang="en-US" dirty="0"/>
              <a:t>New work (in review) by R. Ross, Breskin, and Westreich is clarifying Daniel et al. – marginal causal effects are harder to obtain than suggested in this paper.</a:t>
            </a:r>
          </a:p>
          <a:p>
            <a:pPr marL="0" indent="0">
              <a:buNone/>
            </a:pPr>
            <a:r>
              <a:rPr lang="en-US" dirty="0"/>
              <a:t>Additional work by Pearl, Bareinboim and others (various publications) also takes this approach. Hernán addresses similar issues in a recent commentary in AJE (2018).</a:t>
            </a:r>
            <a:endParaRPr lang="en-US" i="1" dirty="0"/>
          </a:p>
        </p:txBody>
      </p:sp>
    </p:spTree>
    <p:extLst>
      <p:ext uri="{BB962C8B-B14F-4D97-AF65-F5344CB8AC3E}">
        <p14:creationId xmlns:p14="http://schemas.microsoft.com/office/powerpoint/2010/main" val="651668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Adherence in a drug trial</a:t>
            </a:r>
          </a:p>
        </p:txBody>
      </p:sp>
      <p:sp>
        <p:nvSpPr>
          <p:cNvPr id="4" name="TextBox 3"/>
          <p:cNvSpPr txBox="1"/>
          <p:nvPr/>
        </p:nvSpPr>
        <p:spPr>
          <a:xfrm>
            <a:off x="2971800" y="4267200"/>
            <a:ext cx="685800" cy="369332"/>
          </a:xfrm>
          <a:prstGeom prst="rect">
            <a:avLst/>
          </a:prstGeom>
          <a:noFill/>
        </p:spPr>
        <p:txBody>
          <a:bodyPr wrap="square" rtlCol="0">
            <a:spAutoFit/>
          </a:bodyPr>
          <a:lstStyle/>
          <a:p>
            <a:r>
              <a:rPr lang="en-US" dirty="0"/>
              <a:t>PrEP</a:t>
            </a:r>
          </a:p>
        </p:txBody>
      </p:sp>
      <p:cxnSp>
        <p:nvCxnSpPr>
          <p:cNvPr id="6" name="Straight Arrow Connector 5"/>
          <p:cNvCxnSpPr>
            <a:stCxn id="4" idx="3"/>
            <a:endCxn id="7" idx="1"/>
          </p:cNvCxnSpPr>
          <p:nvPr/>
        </p:nvCxnSpPr>
        <p:spPr>
          <a:xfrm>
            <a:off x="3657600" y="4451866"/>
            <a:ext cx="106680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24400" y="4128701"/>
            <a:ext cx="1524000" cy="646331"/>
          </a:xfrm>
          <a:prstGeom prst="rect">
            <a:avLst/>
          </a:prstGeom>
          <a:noFill/>
        </p:spPr>
        <p:txBody>
          <a:bodyPr wrap="square" rtlCol="0">
            <a:spAutoFit/>
          </a:bodyPr>
          <a:lstStyle/>
          <a:p>
            <a:r>
              <a:rPr lang="en-US" dirty="0"/>
              <a:t>Active drug concentration</a:t>
            </a:r>
          </a:p>
        </p:txBody>
      </p:sp>
      <p:cxnSp>
        <p:nvCxnSpPr>
          <p:cNvPr id="8" name="Straight Arrow Connector 7"/>
          <p:cNvCxnSpPr>
            <a:stCxn id="7" idx="3"/>
            <a:endCxn id="9" idx="1"/>
          </p:cNvCxnSpPr>
          <p:nvPr/>
        </p:nvCxnSpPr>
        <p:spPr>
          <a:xfrm>
            <a:off x="6248400" y="4451866"/>
            <a:ext cx="129540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43800" y="4267200"/>
            <a:ext cx="685800" cy="369332"/>
          </a:xfrm>
          <a:prstGeom prst="rect">
            <a:avLst/>
          </a:prstGeom>
          <a:noFill/>
        </p:spPr>
        <p:txBody>
          <a:bodyPr wrap="square" rtlCol="0">
            <a:spAutoFit/>
          </a:bodyPr>
          <a:lstStyle/>
          <a:p>
            <a:r>
              <a:rPr lang="en-US" dirty="0"/>
              <a:t>HIV</a:t>
            </a:r>
          </a:p>
        </p:txBody>
      </p:sp>
      <p:sp>
        <p:nvSpPr>
          <p:cNvPr id="10" name="TextBox 9"/>
          <p:cNvSpPr txBox="1"/>
          <p:nvPr/>
        </p:nvSpPr>
        <p:spPr>
          <a:xfrm>
            <a:off x="4343400" y="2960132"/>
            <a:ext cx="1295400" cy="369332"/>
          </a:xfrm>
          <a:prstGeom prst="rect">
            <a:avLst/>
          </a:prstGeom>
          <a:noFill/>
        </p:spPr>
        <p:txBody>
          <a:bodyPr wrap="square" rtlCol="0">
            <a:spAutoFit/>
          </a:bodyPr>
          <a:lstStyle/>
          <a:p>
            <a:r>
              <a:rPr lang="en-US" dirty="0"/>
              <a:t>Adherence</a:t>
            </a:r>
          </a:p>
        </p:txBody>
      </p:sp>
      <p:cxnSp>
        <p:nvCxnSpPr>
          <p:cNvPr id="11" name="Straight Arrow Connector 10"/>
          <p:cNvCxnSpPr>
            <a:stCxn id="10" idx="2"/>
            <a:endCxn id="7" idx="0"/>
          </p:cNvCxnSpPr>
          <p:nvPr/>
        </p:nvCxnSpPr>
        <p:spPr>
          <a:xfrm>
            <a:off x="4991100" y="3329464"/>
            <a:ext cx="495300" cy="799236"/>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29330" y="1676401"/>
            <a:ext cx="976070" cy="646331"/>
          </a:xfrm>
          <a:prstGeom prst="rect">
            <a:avLst/>
          </a:prstGeom>
          <a:noFill/>
        </p:spPr>
        <p:txBody>
          <a:bodyPr wrap="square" rtlCol="0">
            <a:spAutoFit/>
          </a:bodyPr>
          <a:lstStyle/>
          <a:p>
            <a:r>
              <a:rPr lang="en-US" dirty="0"/>
              <a:t>Health-seeking</a:t>
            </a:r>
          </a:p>
        </p:txBody>
      </p:sp>
      <p:cxnSp>
        <p:nvCxnSpPr>
          <p:cNvPr id="13" name="Straight Arrow Connector 12"/>
          <p:cNvCxnSpPr>
            <a:stCxn id="12" idx="2"/>
            <a:endCxn id="10" idx="0"/>
          </p:cNvCxnSpPr>
          <p:nvPr/>
        </p:nvCxnSpPr>
        <p:spPr>
          <a:xfrm>
            <a:off x="4617366" y="2322732"/>
            <a:ext cx="373735" cy="63740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14600" y="1814900"/>
            <a:ext cx="678534" cy="369332"/>
          </a:xfrm>
          <a:prstGeom prst="rect">
            <a:avLst/>
          </a:prstGeom>
          <a:noFill/>
          <a:ln>
            <a:solidFill>
              <a:schemeClr val="tx1"/>
            </a:solidFill>
          </a:ln>
        </p:spPr>
        <p:txBody>
          <a:bodyPr wrap="square" rtlCol="0">
            <a:spAutoFit/>
          </a:bodyPr>
          <a:lstStyle/>
          <a:p>
            <a:r>
              <a:rPr lang="en-US" dirty="0"/>
              <a:t>S=1</a:t>
            </a:r>
          </a:p>
        </p:txBody>
      </p:sp>
      <p:cxnSp>
        <p:nvCxnSpPr>
          <p:cNvPr id="21" name="Straight Arrow Connector 20"/>
          <p:cNvCxnSpPr>
            <a:stCxn id="12" idx="3"/>
            <a:endCxn id="9" idx="0"/>
          </p:cNvCxnSpPr>
          <p:nvPr/>
        </p:nvCxnSpPr>
        <p:spPr>
          <a:xfrm>
            <a:off x="5105400" y="1999566"/>
            <a:ext cx="2781300" cy="226763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1"/>
            <a:endCxn id="14" idx="3"/>
          </p:cNvCxnSpPr>
          <p:nvPr/>
        </p:nvCxnSpPr>
        <p:spPr>
          <a:xfrm flipH="1">
            <a:off x="3193134" y="1999566"/>
            <a:ext cx="936196"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214930" y="3548390"/>
            <a:ext cx="976070" cy="261610"/>
          </a:xfrm>
          <a:prstGeom prst="rect">
            <a:avLst/>
          </a:prstGeom>
          <a:noFill/>
        </p:spPr>
        <p:txBody>
          <a:bodyPr wrap="square" rtlCol="0">
            <a:spAutoFit/>
          </a:bodyPr>
          <a:lstStyle/>
          <a:p>
            <a:r>
              <a:rPr lang="en-US" sz="1100" i="1" dirty="0"/>
              <a:t>with blinding</a:t>
            </a:r>
          </a:p>
        </p:txBody>
      </p:sp>
    </p:spTree>
    <p:extLst>
      <p:ext uri="{BB962C8B-B14F-4D97-AF65-F5344CB8AC3E}">
        <p14:creationId xmlns:p14="http://schemas.microsoft.com/office/powerpoint/2010/main" val="2767204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Identification conditions for generalizability</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Parallel to those for internal validity:</a:t>
            </a:r>
          </a:p>
          <a:p>
            <a:pPr marL="0" indent="0">
              <a:buNone/>
            </a:pPr>
            <a:endParaRPr lang="en-US" dirty="0"/>
          </a:p>
          <a:p>
            <a:pPr marL="0" indent="0">
              <a:buNone/>
            </a:pPr>
            <a:r>
              <a:rPr lang="en-US" dirty="0"/>
              <a:t>Instead of exchangeability (no uncontrolled confounding or selection bias) we have external-exchangeability (no uncontrolled effect measure modification).</a:t>
            </a:r>
          </a:p>
          <a:p>
            <a:pPr marL="0" indent="0">
              <a:buNone/>
            </a:pPr>
            <a:endParaRPr lang="en-US" dirty="0"/>
          </a:p>
          <a:p>
            <a:pPr marL="0" indent="0">
              <a:buNone/>
            </a:pPr>
            <a:r>
              <a:rPr lang="en-US" dirty="0"/>
              <a:t>Instead of positivity (nonzero probability that every subject under study could have any treatment – that is, no empty table cells) we have transport-positivity (no empty table cells in the target population vis a vis the study sample)</a:t>
            </a:r>
          </a:p>
          <a:p>
            <a:pPr marL="400050" lvl="1" indent="0">
              <a:buNone/>
            </a:pPr>
            <a:r>
              <a:rPr lang="en-US" i="1" dirty="0"/>
              <a:t>e.g., if you have a bunch of 70 year old women in the target population, and no women over age 50 in your study sample, then you can’t estimate effects in the 70 year-olds. That is, unless you extrapolate your models, which is exactly how you can overcome non-positivity for internal validity.</a:t>
            </a:r>
          </a:p>
          <a:p>
            <a:pPr marL="400050" lvl="1" indent="0">
              <a:buNone/>
            </a:pPr>
            <a:endParaRPr lang="en-US" i="1" dirty="0"/>
          </a:p>
          <a:p>
            <a:pPr marL="0" indent="0" algn="r">
              <a:buNone/>
            </a:pPr>
            <a:r>
              <a:rPr lang="en-US" i="1" dirty="0"/>
              <a:t>Lesko et al. Epidemiology 2017</a:t>
            </a:r>
          </a:p>
          <a:p>
            <a:pPr marL="400050" lvl="1" indent="0">
              <a:buNone/>
            </a:pPr>
            <a:endParaRPr lang="en-US" i="1" dirty="0"/>
          </a:p>
        </p:txBody>
      </p:sp>
    </p:spTree>
    <p:extLst>
      <p:ext uri="{BB962C8B-B14F-4D97-AF65-F5344CB8AC3E}">
        <p14:creationId xmlns:p14="http://schemas.microsoft.com/office/powerpoint/2010/main" val="3977200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Identification (2)</a:t>
            </a:r>
          </a:p>
        </p:txBody>
      </p:sp>
      <p:sp>
        <p:nvSpPr>
          <p:cNvPr id="3" name="Content Placeholder 2"/>
          <p:cNvSpPr>
            <a:spLocks noGrp="1"/>
          </p:cNvSpPr>
          <p:nvPr>
            <p:ph idx="1"/>
          </p:nvPr>
        </p:nvSpPr>
        <p:spPr/>
        <p:txBody>
          <a:bodyPr>
            <a:normAutofit/>
          </a:bodyPr>
          <a:lstStyle/>
          <a:p>
            <a:pPr marL="0" indent="0">
              <a:buNone/>
            </a:pPr>
            <a:r>
              <a:rPr lang="en-US" dirty="0"/>
              <a:t>Per Hernán &amp; VanderWeele (Epidemiology, 2011) we also need similar versions of treatment in the study sample and target population aka transport-consistency.</a:t>
            </a:r>
          </a:p>
          <a:p>
            <a:pPr marL="0" indent="0">
              <a:buNone/>
            </a:pPr>
            <a:endParaRPr lang="en-US" dirty="0"/>
          </a:p>
          <a:p>
            <a:pPr marL="0" indent="0">
              <a:buNone/>
            </a:pPr>
            <a:r>
              <a:rPr lang="en-US" dirty="0"/>
              <a:t>Likewise, need similar patterns of interference between study sample and target population.</a:t>
            </a:r>
          </a:p>
        </p:txBody>
      </p:sp>
    </p:spTree>
    <p:extLst>
      <p:ext uri="{BB962C8B-B14F-4D97-AF65-F5344CB8AC3E}">
        <p14:creationId xmlns:p14="http://schemas.microsoft.com/office/powerpoint/2010/main" val="2097586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Super-randomization</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In the case in which the study sample is a random sample of the target population, we get these in expectation: </a:t>
            </a:r>
          </a:p>
          <a:p>
            <a:pPr marL="0" indent="0">
              <a:buNone/>
            </a:pPr>
            <a:endParaRPr lang="en-US" dirty="0"/>
          </a:p>
          <a:p>
            <a:pPr marL="0" indent="0">
              <a:buNone/>
            </a:pPr>
            <a:r>
              <a:rPr lang="en-US" dirty="0"/>
              <a:t>exchangeability, because the distribution of effect measure modifiers is the same in the two populations in expectation.</a:t>
            </a:r>
          </a:p>
          <a:p>
            <a:pPr marL="0" indent="0">
              <a:buNone/>
            </a:pPr>
            <a:endParaRPr lang="en-US" dirty="0"/>
          </a:p>
          <a:p>
            <a:pPr marL="0" indent="0">
              <a:buNone/>
            </a:pPr>
            <a:r>
              <a:rPr lang="en-US" dirty="0"/>
              <a:t>positivity, because (on average) all patterns of data will be represented.</a:t>
            </a:r>
          </a:p>
          <a:p>
            <a:pPr marL="0" indent="0">
              <a:buNone/>
            </a:pPr>
            <a:endParaRPr lang="en-US" dirty="0"/>
          </a:p>
          <a:p>
            <a:pPr marL="0" indent="0">
              <a:buNone/>
            </a:pPr>
            <a:r>
              <a:rPr lang="en-US" dirty="0"/>
              <a:t>And so on. Thus, random sampling from the target population actually addresses external validity. The problem is that we rarely if ever can do such random sampling. But it is a useful thought experiment.</a:t>
            </a:r>
          </a:p>
        </p:txBody>
      </p:sp>
    </p:spTree>
    <p:extLst>
      <p:ext uri="{BB962C8B-B14F-4D97-AF65-F5344CB8AC3E}">
        <p14:creationId xmlns:p14="http://schemas.microsoft.com/office/powerpoint/2010/main" val="19042844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0CC0E-CC81-4DD7-B4C4-203026272A8B}"/>
              </a:ext>
            </a:extLst>
          </p:cNvPr>
          <p:cNvSpPr>
            <a:spLocks noGrp="1"/>
          </p:cNvSpPr>
          <p:nvPr>
            <p:ph type="title"/>
          </p:nvPr>
        </p:nvSpPr>
        <p:spPr/>
        <p:txBody>
          <a:bodyPr/>
          <a:lstStyle/>
          <a:p>
            <a:r>
              <a:rPr lang="en-US" dirty="0"/>
              <a:t>How strong are these conditions?</a:t>
            </a:r>
          </a:p>
        </p:txBody>
      </p:sp>
      <p:sp>
        <p:nvSpPr>
          <p:cNvPr id="3" name="Content Placeholder 2">
            <a:extLst>
              <a:ext uri="{FF2B5EF4-FFF2-40B4-BE49-F238E27FC236}">
                <a16:creationId xmlns:a16="http://schemas.microsoft.com/office/drawing/2014/main" id="{88A7CB96-0A24-4891-9B57-8A9119CDF4BC}"/>
              </a:ext>
            </a:extLst>
          </p:cNvPr>
          <p:cNvSpPr>
            <a:spLocks noGrp="1"/>
          </p:cNvSpPr>
          <p:nvPr>
            <p:ph idx="1"/>
          </p:nvPr>
        </p:nvSpPr>
        <p:spPr/>
        <p:txBody>
          <a:bodyPr>
            <a:normAutofit fontScale="92500" lnSpcReduction="10000"/>
          </a:bodyPr>
          <a:lstStyle/>
          <a:p>
            <a:pPr marL="0" indent="0">
              <a:buNone/>
            </a:pPr>
            <a:r>
              <a:rPr lang="en-US" dirty="0"/>
              <a:t>Work by Breskin et al. in press looks at bounds on the risk difference.</a:t>
            </a:r>
            <a:br>
              <a:rPr lang="en-US" dirty="0"/>
            </a:br>
            <a:br>
              <a:rPr lang="en-US" dirty="0"/>
            </a:br>
            <a:r>
              <a:rPr lang="en-US" dirty="0"/>
              <a:t>Separately at bounds attributable to questions of internal exchangeability, and external exchangeability.</a:t>
            </a:r>
            <a:br>
              <a:rPr lang="en-US" dirty="0"/>
            </a:br>
            <a:br>
              <a:rPr lang="en-US" dirty="0"/>
            </a:br>
            <a:r>
              <a:rPr lang="en-US" dirty="0"/>
              <a:t>(Except in rare circumstances) the bounds attributable to external exchangeability are wider than those attributable to internal exchangeability. Which means that assuming you have external exchangeability is (at least in one sense) a </a:t>
            </a:r>
            <a:r>
              <a:rPr lang="en-US" u="sng" dirty="0"/>
              <a:t>formally stronger assumption</a:t>
            </a:r>
            <a:r>
              <a:rPr lang="en-US" dirty="0"/>
              <a:t> than assuming you have internal exchangeability.</a:t>
            </a:r>
            <a:br>
              <a:rPr lang="en-US" dirty="0"/>
            </a:br>
            <a:br>
              <a:rPr lang="en-US" dirty="0"/>
            </a:br>
            <a:r>
              <a:rPr lang="en-US" dirty="0"/>
              <a:t>Why is this? Think about the potential outcomes: in internal validity – for people in your study! - you observe (or assume you observe!) one potential outcome for each subject. In external validity – for people you did not study at all – you observe ZERO potential outcomes for each subject, and thus have more things to assume.</a:t>
            </a:r>
          </a:p>
        </p:txBody>
      </p:sp>
    </p:spTree>
    <p:extLst>
      <p:ext uri="{BB962C8B-B14F-4D97-AF65-F5344CB8AC3E}">
        <p14:creationId xmlns:p14="http://schemas.microsoft.com/office/powerpoint/2010/main" val="4290464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example,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876425"/>
            <a:ext cx="5486400" cy="310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54172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common is lack of external validity?</a:t>
            </a:r>
          </a:p>
        </p:txBody>
      </p:sp>
      <p:sp>
        <p:nvSpPr>
          <p:cNvPr id="3" name="Content Placeholder 2"/>
          <p:cNvSpPr>
            <a:spLocks noGrp="1"/>
          </p:cNvSpPr>
          <p:nvPr>
            <p:ph idx="1"/>
          </p:nvPr>
        </p:nvSpPr>
        <p:spPr/>
        <p:txBody>
          <a:bodyPr>
            <a:normAutofit/>
          </a:bodyPr>
          <a:lstStyle/>
          <a:p>
            <a:pPr marL="0" indent="0">
              <a:buNone/>
            </a:pPr>
            <a:r>
              <a:rPr lang="en-US" dirty="0"/>
              <a:t>Answer 1: we don’t know, because few people are looking at it in depth.</a:t>
            </a:r>
          </a:p>
          <a:p>
            <a:pPr marL="0" indent="0">
              <a:buNone/>
            </a:pPr>
            <a:endParaRPr lang="en-US" dirty="0"/>
          </a:p>
          <a:p>
            <a:pPr marL="0" indent="0">
              <a:buNone/>
            </a:pPr>
            <a:r>
              <a:rPr lang="en-US" dirty="0"/>
              <a:t>Answer 2: probably reasonably common.</a:t>
            </a:r>
          </a:p>
        </p:txBody>
      </p:sp>
    </p:spTree>
    <p:extLst>
      <p:ext uri="{BB962C8B-B14F-4D97-AF65-F5344CB8AC3E}">
        <p14:creationId xmlns:p14="http://schemas.microsoft.com/office/powerpoint/2010/main" val="6192105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reasonably common?</a:t>
            </a:r>
          </a:p>
        </p:txBody>
      </p:sp>
      <p:sp>
        <p:nvSpPr>
          <p:cNvPr id="3" name="Content Placeholder 2"/>
          <p:cNvSpPr>
            <a:spLocks noGrp="1"/>
          </p:cNvSpPr>
          <p:nvPr>
            <p:ph idx="1"/>
          </p:nvPr>
        </p:nvSpPr>
        <p:spPr/>
        <p:txBody>
          <a:bodyPr>
            <a:normAutofit/>
          </a:bodyPr>
          <a:lstStyle/>
          <a:p>
            <a:pPr marL="0" indent="0">
              <a:buNone/>
            </a:pPr>
            <a:r>
              <a:rPr lang="en-US" dirty="0"/>
              <a:t>Well, we know that when baseline risks change, we can expect EMM on at least one scale. This is just math. </a:t>
            </a:r>
          </a:p>
          <a:p>
            <a:pPr marL="0" indent="0">
              <a:buNone/>
            </a:pPr>
            <a:endParaRPr lang="en-US" dirty="0"/>
          </a:p>
          <a:p>
            <a:pPr marL="0" indent="0">
              <a:buNone/>
            </a:pPr>
            <a:r>
              <a:rPr lang="en-US" dirty="0"/>
              <a:t>What does this look like?</a:t>
            </a:r>
          </a:p>
        </p:txBody>
      </p:sp>
    </p:spTree>
    <p:extLst>
      <p:ext uri="{BB962C8B-B14F-4D97-AF65-F5344CB8AC3E}">
        <p14:creationId xmlns:p14="http://schemas.microsoft.com/office/powerpoint/2010/main" val="34996289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changing baseline risks</a:t>
            </a:r>
          </a:p>
        </p:txBody>
      </p:sp>
      <p:sp>
        <p:nvSpPr>
          <p:cNvPr id="3" name="Content Placeholder 2"/>
          <p:cNvSpPr>
            <a:spLocks noGrp="1"/>
          </p:cNvSpPr>
          <p:nvPr>
            <p:ph idx="1"/>
          </p:nvPr>
        </p:nvSpPr>
        <p:spPr>
          <a:xfrm>
            <a:off x="1981200" y="1600200"/>
            <a:ext cx="8229600" cy="4800600"/>
          </a:xfrm>
        </p:spPr>
        <p:txBody>
          <a:bodyPr>
            <a:normAutofit fontScale="77500" lnSpcReduction="20000"/>
          </a:bodyPr>
          <a:lstStyle/>
          <a:p>
            <a:pPr marL="0" indent="0">
              <a:buNone/>
            </a:pPr>
            <a:r>
              <a:rPr lang="en-US" sz="3100" b="1" dirty="0"/>
              <a:t>1. </a:t>
            </a:r>
            <a:r>
              <a:rPr lang="en-US" sz="3100" dirty="0"/>
              <a:t>We know that for a non-null effect, </a:t>
            </a:r>
            <a:r>
              <a:rPr lang="en-US" sz="3100" u="sng" dirty="0"/>
              <a:t>a change in the baseline risk of outcome</a:t>
            </a:r>
            <a:r>
              <a:rPr lang="en-US" sz="3100" dirty="0"/>
              <a:t> necessitates </a:t>
            </a:r>
            <a:r>
              <a:rPr lang="en-US" sz="3100" u="sng" dirty="0"/>
              <a:t>effect measure modification</a:t>
            </a:r>
            <a:r>
              <a:rPr lang="en-US" sz="3100" dirty="0"/>
              <a:t> on at least one scale (difference or ratio). Example:</a:t>
            </a:r>
          </a:p>
          <a:p>
            <a:pPr marL="0" indent="0">
              <a:buNone/>
            </a:pPr>
            <a:endParaRPr lang="en-US" dirty="0"/>
          </a:p>
          <a:p>
            <a:pPr marL="400050" lvl="1" indent="0">
              <a:buNone/>
            </a:pPr>
            <a:r>
              <a:rPr lang="en-US" sz="2600" b="1" dirty="0"/>
              <a:t>Baseline risk	Exposed risk		RD		 RR</a:t>
            </a:r>
          </a:p>
          <a:p>
            <a:pPr marL="400050" lvl="1" indent="0">
              <a:buNone/>
            </a:pPr>
            <a:r>
              <a:rPr lang="en-US" sz="2600" dirty="0"/>
              <a:t>5%		10%		(10-5=) 	5%	(10/5 =) 2.0</a:t>
            </a:r>
          </a:p>
          <a:p>
            <a:pPr marL="0" indent="0">
              <a:buNone/>
            </a:pPr>
            <a:endParaRPr lang="en-US" sz="3000" dirty="0"/>
          </a:p>
          <a:p>
            <a:pPr marL="0" indent="0">
              <a:buNone/>
            </a:pPr>
            <a:r>
              <a:rPr lang="en-US" sz="3100" dirty="0"/>
              <a:t>Suppose baseline risk shifts to 10%: what is exposed risk?</a:t>
            </a:r>
          </a:p>
          <a:p>
            <a:pPr marL="0" indent="0">
              <a:buNone/>
            </a:pPr>
            <a:endParaRPr lang="en-US" sz="3000" dirty="0"/>
          </a:p>
          <a:p>
            <a:pPr marL="400050" lvl="1" indent="0">
              <a:buNone/>
            </a:pPr>
            <a:r>
              <a:rPr lang="en-US" sz="2600" dirty="0"/>
              <a:t>10%		20%			</a:t>
            </a:r>
            <a:r>
              <a:rPr lang="en-US" sz="2600" dirty="0">
                <a:solidFill>
                  <a:srgbClr val="FF0000"/>
                </a:solidFill>
              </a:rPr>
              <a:t>10%</a:t>
            </a:r>
            <a:r>
              <a:rPr lang="en-US" sz="2600" dirty="0"/>
              <a:t>		2.0</a:t>
            </a:r>
          </a:p>
          <a:p>
            <a:pPr marL="400050" lvl="1" indent="0">
              <a:buNone/>
            </a:pPr>
            <a:r>
              <a:rPr lang="en-US" sz="2600" dirty="0"/>
              <a:t>10%		15%			5%		</a:t>
            </a:r>
            <a:r>
              <a:rPr lang="en-US" sz="2600" dirty="0">
                <a:solidFill>
                  <a:srgbClr val="FF0000"/>
                </a:solidFill>
              </a:rPr>
              <a:t>1.5</a:t>
            </a:r>
          </a:p>
          <a:p>
            <a:pPr marL="0" indent="0">
              <a:buNone/>
            </a:pPr>
            <a:endParaRPr lang="en-US" sz="3000" dirty="0"/>
          </a:p>
          <a:p>
            <a:pPr marL="0" indent="0">
              <a:buNone/>
            </a:pPr>
            <a:r>
              <a:rPr lang="en-US" sz="3100" dirty="0"/>
              <a:t>RD and RR can’t </a:t>
            </a:r>
            <a:r>
              <a:rPr lang="en-US" sz="3100" u="sng" dirty="0"/>
              <a:t>both</a:t>
            </a:r>
            <a:r>
              <a:rPr lang="en-US" sz="3100" dirty="0"/>
              <a:t> stay constant here.</a:t>
            </a:r>
          </a:p>
        </p:txBody>
      </p:sp>
    </p:spTree>
    <p:extLst>
      <p:ext uri="{BB962C8B-B14F-4D97-AF65-F5344CB8AC3E}">
        <p14:creationId xmlns:p14="http://schemas.microsoft.com/office/powerpoint/2010/main" val="28918270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changing baseline risks</a:t>
            </a:r>
          </a:p>
        </p:txBody>
      </p:sp>
      <p:sp>
        <p:nvSpPr>
          <p:cNvPr id="3" name="Content Placeholder 2"/>
          <p:cNvSpPr>
            <a:spLocks noGrp="1"/>
          </p:cNvSpPr>
          <p:nvPr>
            <p:ph idx="1"/>
          </p:nvPr>
        </p:nvSpPr>
        <p:spPr>
          <a:xfrm>
            <a:off x="1981200" y="1600200"/>
            <a:ext cx="8229600" cy="4800600"/>
          </a:xfrm>
        </p:spPr>
        <p:txBody>
          <a:bodyPr>
            <a:normAutofit/>
          </a:bodyPr>
          <a:lstStyle/>
          <a:p>
            <a:pPr marL="0" indent="0">
              <a:buNone/>
            </a:pPr>
            <a:r>
              <a:rPr lang="en-US" sz="2400" b="1" dirty="0"/>
              <a:t>2. </a:t>
            </a:r>
            <a:r>
              <a:rPr lang="en-US" sz="2400" dirty="0"/>
              <a:t>Nearly all randomized trials misrepresent the baseline risk in the target population. </a:t>
            </a:r>
          </a:p>
          <a:p>
            <a:pPr marL="0" indent="0">
              <a:buNone/>
            </a:pPr>
            <a:endParaRPr lang="en-US" sz="2400" dirty="0"/>
          </a:p>
          <a:p>
            <a:pPr marL="0" indent="0">
              <a:buNone/>
            </a:pPr>
            <a:r>
              <a:rPr lang="en-US" sz="2400" dirty="0"/>
              <a:t>Typically, they will oversample individuals at high risk of the outcome to increase power. </a:t>
            </a:r>
          </a:p>
          <a:p>
            <a:pPr marL="0" indent="0">
              <a:buNone/>
            </a:pPr>
            <a:endParaRPr lang="en-US" sz="2400" dirty="0"/>
          </a:p>
          <a:p>
            <a:pPr marL="0" indent="0">
              <a:buNone/>
            </a:pPr>
            <a:r>
              <a:rPr lang="en-US" sz="2400" dirty="0"/>
              <a:t>In HIV contexts, for example: </a:t>
            </a:r>
            <a:r>
              <a:rPr lang="en-US" sz="2400" dirty="0" err="1"/>
              <a:t>serodiscordant</a:t>
            </a:r>
            <a:r>
              <a:rPr lang="en-US" sz="2400" dirty="0"/>
              <a:t> couples studies for HIV transmission outcomes; people with high-risk behaviors for HIV vaccine trials.</a:t>
            </a:r>
          </a:p>
          <a:p>
            <a:pPr marL="0" indent="0">
              <a:buNone/>
            </a:pPr>
            <a:endParaRPr lang="en-US" sz="2400" dirty="0"/>
          </a:p>
          <a:p>
            <a:pPr marL="0" indent="0">
              <a:buNone/>
            </a:pPr>
            <a:r>
              <a:rPr lang="en-US" sz="2400" dirty="0"/>
              <a:t>In CVD contexts: people with high risk of MI or stroke.</a:t>
            </a:r>
          </a:p>
        </p:txBody>
      </p:sp>
    </p:spTree>
    <p:extLst>
      <p:ext uri="{BB962C8B-B14F-4D97-AF65-F5344CB8AC3E}">
        <p14:creationId xmlns:p14="http://schemas.microsoft.com/office/powerpoint/2010/main" val="6436312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changing baseline risks</a:t>
            </a:r>
          </a:p>
        </p:txBody>
      </p:sp>
      <p:sp>
        <p:nvSpPr>
          <p:cNvPr id="3" name="Content Placeholder 2"/>
          <p:cNvSpPr>
            <a:spLocks noGrp="1"/>
          </p:cNvSpPr>
          <p:nvPr>
            <p:ph idx="1"/>
          </p:nvPr>
        </p:nvSpPr>
        <p:spPr>
          <a:xfrm>
            <a:off x="1981200" y="1600200"/>
            <a:ext cx="8229600" cy="4800600"/>
          </a:xfrm>
        </p:spPr>
        <p:txBody>
          <a:bodyPr>
            <a:normAutofit lnSpcReduction="10000"/>
          </a:bodyPr>
          <a:lstStyle/>
          <a:p>
            <a:pPr marL="0" indent="0">
              <a:buNone/>
            </a:pPr>
            <a:r>
              <a:rPr lang="en-US" sz="2400" b="1" dirty="0"/>
              <a:t>Therefore: </a:t>
            </a:r>
          </a:p>
          <a:p>
            <a:pPr marL="0" indent="0">
              <a:buNone/>
            </a:pPr>
            <a:r>
              <a:rPr lang="en-US" sz="2400" b="1" dirty="0"/>
              <a:t>Most randomized trials will not be generalizable to the intended target population (from which the study population was sampled) on at least one scale (ratio or difference).</a:t>
            </a:r>
            <a:br>
              <a:rPr lang="en-US" sz="2400" b="1" dirty="0"/>
            </a:br>
            <a:endParaRPr lang="en-US" sz="2400" b="1" dirty="0"/>
          </a:p>
          <a:p>
            <a:pPr marL="0" indent="0">
              <a:buNone/>
            </a:pPr>
            <a:r>
              <a:rPr lang="en-US" sz="2400" dirty="0"/>
              <a:t>Specifically, this will apply to any trial with a non-null result (and I </a:t>
            </a:r>
            <a:r>
              <a:rPr lang="en-US" sz="2400" i="1" dirty="0"/>
              <a:t>think </a:t>
            </a:r>
            <a:r>
              <a:rPr lang="en-US" sz="2400" dirty="0"/>
              <a:t>it applies everywhere except for a sharp causal null) in which the baseline risk in the target population of interest differs from the baseline risk in the study sample.</a:t>
            </a:r>
          </a:p>
          <a:p>
            <a:pPr marL="0" indent="0">
              <a:buNone/>
            </a:pPr>
            <a:endParaRPr lang="en-US" sz="2400" dirty="0"/>
          </a:p>
          <a:p>
            <a:pPr marL="0" indent="0">
              <a:buNone/>
            </a:pPr>
            <a:r>
              <a:rPr lang="en-US" sz="2400" dirty="0"/>
              <a:t>Of course, if the target population IS the study sample, there is no issue; but this is rarely the case (indeed, we argue never).</a:t>
            </a:r>
          </a:p>
        </p:txBody>
      </p:sp>
    </p:spTree>
    <p:extLst>
      <p:ext uri="{BB962C8B-B14F-4D97-AF65-F5344CB8AC3E}">
        <p14:creationId xmlns:p14="http://schemas.microsoft.com/office/powerpoint/2010/main" val="9618842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reasonably common (3)?</a:t>
            </a:r>
          </a:p>
        </p:txBody>
      </p:sp>
      <p:sp>
        <p:nvSpPr>
          <p:cNvPr id="3" name="Content Placeholder 2"/>
          <p:cNvSpPr>
            <a:spLocks noGrp="1"/>
          </p:cNvSpPr>
          <p:nvPr>
            <p:ph idx="1"/>
          </p:nvPr>
        </p:nvSpPr>
        <p:spPr/>
        <p:txBody>
          <a:bodyPr>
            <a:normAutofit lnSpcReduction="10000"/>
          </a:bodyPr>
          <a:lstStyle/>
          <a:p>
            <a:pPr marL="0" indent="0">
              <a:buNone/>
            </a:pPr>
            <a:r>
              <a:rPr lang="en-US" dirty="0"/>
              <a:t>Any exposure/intervention which is adherence-mediated may lack external validity if adherence is different between study and target.</a:t>
            </a:r>
            <a:br>
              <a:rPr lang="en-US" dirty="0"/>
            </a:br>
            <a:br>
              <a:rPr lang="en-US" dirty="0"/>
            </a:br>
            <a:r>
              <a:rPr lang="en-US" dirty="0"/>
              <a:t>I believe* this is quite common. </a:t>
            </a:r>
            <a:br>
              <a:rPr lang="en-US" dirty="0"/>
            </a:br>
            <a:br>
              <a:rPr lang="en-US" dirty="0"/>
            </a:br>
            <a:r>
              <a:rPr lang="en-US" dirty="0"/>
              <a:t>~</a:t>
            </a:r>
            <a:br>
              <a:rPr lang="en-US" dirty="0"/>
            </a:br>
            <a:br>
              <a:rPr lang="en-US" dirty="0"/>
            </a:br>
            <a:r>
              <a:rPr lang="en-US" dirty="0"/>
              <a:t>*By which I mean, I think adherence differences between study and target will change estimated causal effect by at least 20%, in at least 40% of published randomized trials involving a significant adherence component.</a:t>
            </a:r>
            <a:br>
              <a:rPr lang="en-US" dirty="0"/>
            </a:br>
            <a:br>
              <a:rPr lang="en-US" dirty="0"/>
            </a:br>
            <a:r>
              <a:rPr lang="en-US" dirty="0"/>
              <a:t>I make this statement with confidence 75%, suggesting that I will bet $3 against your $1 that this is true.</a:t>
            </a:r>
          </a:p>
        </p:txBody>
      </p:sp>
    </p:spTree>
    <p:extLst>
      <p:ext uri="{BB962C8B-B14F-4D97-AF65-F5344CB8AC3E}">
        <p14:creationId xmlns:p14="http://schemas.microsoft.com/office/powerpoint/2010/main" val="28067877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reasonably common (4)?</a:t>
            </a:r>
          </a:p>
        </p:txBody>
      </p:sp>
      <p:sp>
        <p:nvSpPr>
          <p:cNvPr id="3" name="Content Placeholder 2"/>
          <p:cNvSpPr>
            <a:spLocks noGrp="1"/>
          </p:cNvSpPr>
          <p:nvPr>
            <p:ph idx="1"/>
          </p:nvPr>
        </p:nvSpPr>
        <p:spPr/>
        <p:txBody>
          <a:bodyPr/>
          <a:lstStyle/>
          <a:p>
            <a:pPr marL="0" indent="0">
              <a:buNone/>
            </a:pPr>
            <a:r>
              <a:rPr lang="en-US" dirty="0"/>
              <a:t>Because non-representative trial populations is a long-standing issue. </a:t>
            </a:r>
          </a:p>
        </p:txBody>
      </p:sp>
    </p:spTree>
    <p:extLst>
      <p:ext uri="{BB962C8B-B14F-4D97-AF65-F5344CB8AC3E}">
        <p14:creationId xmlns:p14="http://schemas.microsoft.com/office/powerpoint/2010/main" val="12365883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475038"/>
            <a:ext cx="8229600" cy="3001963"/>
          </a:xfrm>
        </p:spPr>
        <p:txBody>
          <a:bodyPr>
            <a:normAutofit/>
          </a:bodyPr>
          <a:lstStyle/>
          <a:p>
            <a:pPr marL="0" indent="0">
              <a:buNone/>
            </a:pPr>
            <a:r>
              <a:rPr lang="en-US" b="1" dirty="0">
                <a:solidFill>
                  <a:srgbClr val="FF0000"/>
                </a:solidFill>
              </a:rPr>
              <a:t>“Trial enrollment of patients aged 75 years or older</a:t>
            </a:r>
            <a:r>
              <a:rPr lang="en-US" dirty="0"/>
              <a:t> increased from 2% for studies published during 1966-1990 to 9% during 1991-2000, but </a:t>
            </a:r>
            <a:r>
              <a:rPr lang="en-US" b="1" dirty="0">
                <a:solidFill>
                  <a:srgbClr val="FF0000"/>
                </a:solidFill>
              </a:rPr>
              <a:t>remains well below their representation among all patients with myocardial infarction (37%) in the United States.”</a:t>
            </a:r>
          </a:p>
          <a:p>
            <a:pPr marL="0" indent="0">
              <a:buNone/>
            </a:pPr>
            <a:endParaRPr lang="en-US" b="1" dirty="0">
              <a:solidFill>
                <a:srgbClr val="FF0000"/>
              </a:solidFill>
            </a:endParaRPr>
          </a:p>
          <a:p>
            <a:pPr marL="0" indent="0">
              <a:buNone/>
            </a:pPr>
            <a:r>
              <a:rPr lang="en-US" b="1" dirty="0">
                <a:solidFill>
                  <a:srgbClr val="FF0000"/>
                </a:solidFill>
              </a:rPr>
              <a:t>“Enrollment of women </a:t>
            </a:r>
            <a:r>
              <a:rPr lang="en-US" dirty="0"/>
              <a:t>has risen from 20% for studies published between 1966-1990 to 25% during 1991-2000, but </a:t>
            </a:r>
            <a:r>
              <a:rPr lang="en-US" b="1" dirty="0">
                <a:solidFill>
                  <a:srgbClr val="FF0000"/>
                </a:solidFill>
              </a:rPr>
              <a:t>remains well below their proportion of all patients with myocardial infarction (43%) in the United States.”</a:t>
            </a:r>
          </a:p>
          <a:p>
            <a:pPr marL="0" indent="0">
              <a:buNone/>
            </a:pPr>
            <a:endParaRPr lang="en-US" b="1" dirty="0">
              <a:solidFill>
                <a:srgbClr val="FF0000"/>
              </a:solidFill>
            </a:endParaRPr>
          </a:p>
        </p:txBody>
      </p:sp>
      <p:pic>
        <p:nvPicPr>
          <p:cNvPr id="4" name="Picture 4"/>
          <p:cNvPicPr>
            <a:picLocks noChangeAspect="1" noChangeArrowheads="1"/>
          </p:cNvPicPr>
          <p:nvPr/>
        </p:nvPicPr>
        <p:blipFill>
          <a:blip r:embed="rId2" cstate="print"/>
          <a:srcRect/>
          <a:stretch>
            <a:fillRect/>
          </a:stretch>
        </p:blipFill>
        <p:spPr bwMode="auto">
          <a:xfrm>
            <a:off x="2105026" y="85726"/>
            <a:ext cx="7343775" cy="2809875"/>
          </a:xfrm>
          <a:prstGeom prst="rect">
            <a:avLst/>
          </a:prstGeom>
          <a:noFill/>
          <a:ln w="9525">
            <a:noFill/>
            <a:miter lim="800000"/>
            <a:headEnd/>
            <a:tailEnd/>
          </a:ln>
        </p:spPr>
      </p:pic>
    </p:spTree>
    <p:extLst>
      <p:ext uri="{BB962C8B-B14F-4D97-AF65-F5344CB8AC3E}">
        <p14:creationId xmlns:p14="http://schemas.microsoft.com/office/powerpoint/2010/main" val="41308970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about our example?</a:t>
            </a:r>
          </a:p>
        </p:txBody>
      </p:sp>
      <p:sp>
        <p:nvSpPr>
          <p:cNvPr id="3" name="Content Placeholder 2"/>
          <p:cNvSpPr>
            <a:spLocks noGrp="1"/>
          </p:cNvSpPr>
          <p:nvPr>
            <p:ph idx="1"/>
          </p:nvPr>
        </p:nvSpPr>
        <p:spPr/>
        <p:txBody>
          <a:bodyPr>
            <a:normAutofit/>
          </a:bodyPr>
          <a:lstStyle/>
          <a:p>
            <a:pPr marL="0" indent="0">
              <a:buNone/>
            </a:pPr>
            <a:r>
              <a:rPr lang="en-US" dirty="0"/>
              <a:t>This trial was done in serodiscordant couples; the uninfected partner in a discordant couple is at very high risk of HIV acquisition because we have guaranteed ongoing exposure to HIV.</a:t>
            </a:r>
          </a:p>
          <a:p>
            <a:pPr marL="0" indent="0">
              <a:buNone/>
            </a:pPr>
            <a:endParaRPr lang="en-US" dirty="0"/>
          </a:p>
          <a:p>
            <a:pPr marL="0" indent="0">
              <a:buNone/>
            </a:pPr>
            <a:r>
              <a:rPr lang="en-US" dirty="0"/>
              <a:t>This makes sense from a power perspective.</a:t>
            </a:r>
          </a:p>
          <a:p>
            <a:pPr marL="0" indent="0">
              <a:buNone/>
            </a:pPr>
            <a:endParaRPr lang="en-US" dirty="0"/>
          </a:p>
          <a:p>
            <a:pPr marL="0" indent="0">
              <a:buNone/>
            </a:pPr>
            <a:r>
              <a:rPr lang="en-US" dirty="0"/>
              <a:t>But people who are not in a stable relationship with an HIV-positive individual are at lower baseline risk. Which means we will very likely see changes in effects on at least one scale if we transport to them.</a:t>
            </a:r>
          </a:p>
        </p:txBody>
      </p:sp>
    </p:spTree>
    <p:extLst>
      <p:ext uri="{BB962C8B-B14F-4D97-AF65-F5344CB8AC3E}">
        <p14:creationId xmlns:p14="http://schemas.microsoft.com/office/powerpoint/2010/main" val="33306491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address this problem?</a:t>
            </a:r>
          </a:p>
        </p:txBody>
      </p:sp>
      <p:sp>
        <p:nvSpPr>
          <p:cNvPr id="3" name="Content Placeholder 2"/>
          <p:cNvSpPr>
            <a:spLocks noGrp="1"/>
          </p:cNvSpPr>
          <p:nvPr>
            <p:ph idx="1"/>
          </p:nvPr>
        </p:nvSpPr>
        <p:spPr/>
        <p:txBody>
          <a:bodyPr/>
          <a:lstStyle/>
          <a:p>
            <a:pPr marL="0" indent="0">
              <a:buNone/>
            </a:pPr>
            <a:r>
              <a:rPr lang="en-US" b="1" dirty="0"/>
              <a:t>Doubly randomized trials: </a:t>
            </a:r>
            <a:r>
              <a:rPr lang="en-US" dirty="0"/>
              <a:t>identify target population, randomly sample study sample, randomized treatment in study sample.</a:t>
            </a:r>
            <a:br>
              <a:rPr lang="en-US" dirty="0"/>
            </a:br>
            <a:br>
              <a:rPr lang="en-US" dirty="0"/>
            </a:br>
            <a:r>
              <a:rPr lang="en-US" dirty="0"/>
              <a:t>This won’t work, because not everyone says yes.</a:t>
            </a:r>
            <a:br>
              <a:rPr lang="en-US" dirty="0"/>
            </a:br>
            <a:br>
              <a:rPr lang="en-US" dirty="0"/>
            </a:br>
            <a:r>
              <a:rPr lang="en-US" b="1" dirty="0"/>
              <a:t>Pragmatic trials</a:t>
            </a:r>
            <a:br>
              <a:rPr lang="en-US" dirty="0"/>
            </a:br>
            <a:br>
              <a:rPr lang="en-US" dirty="0"/>
            </a:br>
            <a:r>
              <a:rPr lang="en-US" dirty="0"/>
              <a:t>This may work but isn’t always possible</a:t>
            </a:r>
            <a:br>
              <a:rPr lang="en-US" dirty="0"/>
            </a:br>
            <a:br>
              <a:rPr lang="en-US" dirty="0"/>
            </a:br>
            <a:r>
              <a:rPr lang="en-US" b="1" dirty="0"/>
              <a:t>Analytic approaches</a:t>
            </a:r>
          </a:p>
        </p:txBody>
      </p:sp>
    </p:spTree>
    <p:extLst>
      <p:ext uri="{BB962C8B-B14F-4D97-AF65-F5344CB8AC3E}">
        <p14:creationId xmlns:p14="http://schemas.microsoft.com/office/powerpoint/2010/main" val="4274145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Baeten, Donnell, </a:t>
            </a:r>
            <a:r>
              <a:rPr lang="en-US" sz="3600" dirty="0" err="1"/>
              <a:t>Ndase</a:t>
            </a:r>
            <a:r>
              <a:rPr lang="en-US" sz="3600" dirty="0"/>
              <a:t> et al. </a:t>
            </a:r>
            <a:br>
              <a:rPr lang="en-US" dirty="0"/>
            </a:br>
            <a:r>
              <a:rPr lang="en-US" dirty="0"/>
              <a:t>Partners PrEP Study</a:t>
            </a:r>
          </a:p>
        </p:txBody>
      </p:sp>
      <p:sp>
        <p:nvSpPr>
          <p:cNvPr id="3" name="Content Placeholder 2"/>
          <p:cNvSpPr>
            <a:spLocks noGrp="1"/>
          </p:cNvSpPr>
          <p:nvPr>
            <p:ph idx="1"/>
          </p:nvPr>
        </p:nvSpPr>
        <p:spPr/>
        <p:txBody>
          <a:bodyPr>
            <a:normAutofit/>
          </a:bodyPr>
          <a:lstStyle/>
          <a:p>
            <a:pPr marL="0" indent="0">
              <a:buNone/>
            </a:pPr>
            <a:r>
              <a:rPr lang="en-US" dirty="0"/>
              <a:t>This trial randomized 4747 serodiscordant couples 1:1:1, to TDF, TDF-FTC, or placebo; followed for 36 months. Outcome: HIV-1 incidence.</a:t>
            </a:r>
          </a:p>
          <a:p>
            <a:pPr marL="0" indent="0">
              <a:buNone/>
            </a:pPr>
            <a:endParaRPr lang="en-US" dirty="0"/>
          </a:p>
          <a:p>
            <a:pPr marL="0" indent="0">
              <a:buNone/>
            </a:pPr>
            <a:r>
              <a:rPr lang="en-US" dirty="0"/>
              <a:t>Modified intention to treat analysis:</a:t>
            </a:r>
          </a:p>
          <a:p>
            <a:pPr marL="0" indent="0">
              <a:buNone/>
            </a:pPr>
            <a:endParaRPr lang="en-US" sz="2800" dirty="0"/>
          </a:p>
          <a:p>
            <a:pPr marL="0" indent="0">
              <a:buNone/>
            </a:pPr>
            <a:r>
              <a:rPr lang="en-US" sz="2800" dirty="0"/>
              <a:t>TDF vs. placebo		HR 0.33 (95% CI 0.19, 0.56)</a:t>
            </a:r>
          </a:p>
          <a:p>
            <a:pPr marL="0" indent="0">
              <a:buNone/>
            </a:pPr>
            <a:r>
              <a:rPr lang="en-US" sz="2800" dirty="0"/>
              <a:t>TDF-FTC vs. placebo	HR 0.25 (95% CI 0.13, 0.45)</a:t>
            </a:r>
          </a:p>
        </p:txBody>
      </p:sp>
    </p:spTree>
    <p:extLst>
      <p:ext uri="{BB962C8B-B14F-4D97-AF65-F5344CB8AC3E}">
        <p14:creationId xmlns:p14="http://schemas.microsoft.com/office/powerpoint/2010/main" val="10783884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analytic approach</a:t>
            </a:r>
          </a:p>
        </p:txBody>
      </p:sp>
      <p:sp>
        <p:nvSpPr>
          <p:cNvPr id="3" name="Content Placeholder 2"/>
          <p:cNvSpPr>
            <a:spLocks noGrp="1"/>
          </p:cNvSpPr>
          <p:nvPr>
            <p:ph idx="1"/>
          </p:nvPr>
        </p:nvSpPr>
        <p:spPr>
          <a:xfrm>
            <a:off x="1371601" y="1578708"/>
            <a:ext cx="4114800" cy="4288692"/>
          </a:xfrm>
        </p:spPr>
        <p:txBody>
          <a:bodyPr>
            <a:normAutofit fontScale="92500" lnSpcReduction="10000"/>
          </a:bodyPr>
          <a:lstStyle/>
          <a:p>
            <a:pPr marL="0" indent="0">
              <a:buNone/>
            </a:pPr>
            <a:r>
              <a:rPr lang="en-US" sz="2600" i="1" dirty="0"/>
              <a:t>Recall the problem is fundamentally one of effect measure modification, for which standardization approaches are key in the study sample.</a:t>
            </a:r>
          </a:p>
          <a:p>
            <a:pPr marL="0" indent="0">
              <a:buNone/>
            </a:pPr>
            <a:br>
              <a:rPr lang="en-US" dirty="0"/>
            </a:br>
            <a:r>
              <a:rPr lang="en-US" dirty="0"/>
              <a:t>Cole &amp; Stuart described inverse</a:t>
            </a:r>
            <a:br>
              <a:rPr lang="en-US" dirty="0"/>
            </a:br>
            <a:r>
              <a:rPr lang="en-US" dirty="0"/>
              <a:t>probability of sampling weights for </a:t>
            </a:r>
            <a:br>
              <a:rPr lang="en-US" dirty="0"/>
            </a:br>
            <a:r>
              <a:rPr lang="en-US" dirty="0"/>
              <a:t>generalizing a trial to a target </a:t>
            </a:r>
            <a:br>
              <a:rPr lang="en-US" dirty="0"/>
            </a:br>
            <a:r>
              <a:rPr lang="en-US" dirty="0"/>
              <a:t>population. Extended to inverse </a:t>
            </a:r>
            <a:br>
              <a:rPr lang="en-US" dirty="0"/>
            </a:br>
            <a:r>
              <a:rPr lang="en-US" dirty="0"/>
              <a:t>odds weights by Westreich et al. </a:t>
            </a:r>
            <a:br>
              <a:rPr lang="en-US" dirty="0"/>
            </a:br>
            <a:r>
              <a:rPr lang="en-US" dirty="0"/>
              <a:t>AJE 2017. Predecessor methods </a:t>
            </a:r>
            <a:br>
              <a:rPr lang="en-US" dirty="0"/>
            </a:br>
            <a:r>
              <a:rPr lang="en-US" dirty="0"/>
              <a:t>in Sato Epidemiology 2003.</a:t>
            </a:r>
          </a:p>
        </p:txBody>
      </p:sp>
      <p:pic>
        <p:nvPicPr>
          <p:cNvPr id="4" name="Picture 2" descr="C:\DJW\Epidemiology\DP2\Westreich.Generalizability of trials\Odds weights\Pictur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7044654" y="1578708"/>
            <a:ext cx="3775745" cy="4177322"/>
          </a:xfrm>
          <a:prstGeom prst="rect">
            <a:avLst/>
          </a:prstGeom>
        </p:spPr>
      </p:pic>
    </p:spTree>
    <p:extLst>
      <p:ext uri="{BB962C8B-B14F-4D97-AF65-F5344CB8AC3E}">
        <p14:creationId xmlns:p14="http://schemas.microsoft.com/office/powerpoint/2010/main" val="22220017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5297-EEAF-4D31-BCFA-E8DA52E78587}"/>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231BB52C-7D6C-4694-BAA9-BCC7A55BE13C}"/>
              </a:ext>
            </a:extLst>
          </p:cNvPr>
          <p:cNvSpPr>
            <a:spLocks noGrp="1"/>
          </p:cNvSpPr>
          <p:nvPr>
            <p:ph idx="1"/>
          </p:nvPr>
        </p:nvSpPr>
        <p:spPr/>
        <p:txBody>
          <a:bodyPr>
            <a:normAutofit fontScale="85000" lnSpcReduction="20000"/>
          </a:bodyPr>
          <a:lstStyle/>
          <a:p>
            <a:pPr marL="0" indent="0">
              <a:buNone/>
            </a:pPr>
            <a:r>
              <a:rPr lang="en-US" dirty="0"/>
              <a:t>Take the study sample S, and the target population T.</a:t>
            </a:r>
          </a:p>
          <a:p>
            <a:pPr marL="0" indent="0">
              <a:buNone/>
            </a:pPr>
            <a:r>
              <a:rPr lang="en-US" dirty="0"/>
              <a:t>Concatenate S (R=1) &amp; T (R=0) into a single population.</a:t>
            </a:r>
          </a:p>
          <a:p>
            <a:pPr marL="0" indent="0">
              <a:buNone/>
            </a:pPr>
            <a:endParaRPr lang="en-US" dirty="0"/>
          </a:p>
          <a:p>
            <a:pPr marL="0" indent="0">
              <a:buNone/>
            </a:pPr>
            <a:r>
              <a:rPr lang="en-US" dirty="0"/>
              <a:t>Model </a:t>
            </a:r>
            <a:r>
              <a:rPr lang="en-US" dirty="0" err="1"/>
              <a:t>Pr</a:t>
            </a:r>
            <a:r>
              <a:rPr lang="en-US" dirty="0"/>
              <a:t>(R=1|</a:t>
            </a:r>
            <a:r>
              <a:rPr lang="en-US" b="1" dirty="0"/>
              <a:t>Z</a:t>
            </a:r>
            <a:r>
              <a:rPr lang="en-US" dirty="0"/>
              <a:t>)</a:t>
            </a:r>
          </a:p>
          <a:p>
            <a:pPr marL="400050" lvl="1" indent="0">
              <a:buNone/>
            </a:pPr>
            <a:r>
              <a:rPr lang="en-US" dirty="0"/>
              <a:t>where </a:t>
            </a:r>
            <a:r>
              <a:rPr lang="en-US" b="1" dirty="0"/>
              <a:t>Z</a:t>
            </a:r>
            <a:r>
              <a:rPr lang="en-US" dirty="0"/>
              <a:t> is the set of variables we believe will give us conditional independence of R and the outcome.</a:t>
            </a:r>
          </a:p>
          <a:p>
            <a:pPr marL="0" indent="0">
              <a:buNone/>
            </a:pPr>
            <a:r>
              <a:rPr lang="en-US" dirty="0"/>
              <a:t>Use estimated probabilities to construct IPW</a:t>
            </a:r>
          </a:p>
          <a:p>
            <a:pPr marL="0" indent="0">
              <a:buNone/>
            </a:pPr>
            <a:endParaRPr lang="en-US" dirty="0"/>
          </a:p>
          <a:p>
            <a:pPr marL="0" indent="0">
              <a:buNone/>
            </a:pPr>
            <a:r>
              <a:rPr lang="en-US" dirty="0"/>
              <a:t>Weight R=1 so that these individuals stand in for R=0.</a:t>
            </a:r>
          </a:p>
          <a:p>
            <a:pPr marL="400050" lvl="1" indent="0">
              <a:buNone/>
            </a:pPr>
            <a:r>
              <a:rPr lang="en-US" dirty="0"/>
              <a:t>This is like “effect of the treatment in the untreated” except it is “effect of being in the study sample on those not in the study sample. There are predecessor methods in Sato Epidemiology 2003.</a:t>
            </a:r>
          </a:p>
          <a:p>
            <a:endParaRPr lang="en-US" dirty="0"/>
          </a:p>
        </p:txBody>
      </p:sp>
    </p:spTree>
    <p:extLst>
      <p:ext uri="{BB962C8B-B14F-4D97-AF65-F5344CB8AC3E}">
        <p14:creationId xmlns:p14="http://schemas.microsoft.com/office/powerpoint/2010/main" val="31135479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6B584-2739-4661-A796-CB6351966283}"/>
              </a:ext>
            </a:extLst>
          </p:cNvPr>
          <p:cNvSpPr>
            <a:spLocks noGrp="1"/>
          </p:cNvSpPr>
          <p:nvPr>
            <p:ph type="title"/>
          </p:nvPr>
        </p:nvSpPr>
        <p:spPr/>
        <p:txBody>
          <a:bodyPr/>
          <a:lstStyle/>
          <a:p>
            <a:r>
              <a:rPr lang="en-US" dirty="0"/>
              <a:t>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7483DB-5C6F-4497-B351-8C9E41235C9D}"/>
                  </a:ext>
                </a:extLst>
              </p:cNvPr>
              <p:cNvSpPr>
                <a:spLocks noGrp="1"/>
              </p:cNvSpPr>
              <p:nvPr>
                <p:ph idx="1"/>
              </p:nvPr>
            </p:nvSpPr>
            <p:spPr/>
            <p:txBody>
              <a:bodyPr>
                <a:normAutofit fontScale="92500" lnSpcReduction="20000"/>
              </a:bodyPr>
              <a:lstStyle/>
              <a:p>
                <a:pPr marL="0" indent="0">
                  <a:buNone/>
                </a:pPr>
                <a:r>
                  <a:rPr lang="en-US" dirty="0"/>
                  <a:t>Starting from the transport formula of Pearl and Bareinboim (JCI 2013)</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𝑧</m:t>
                          </m:r>
                        </m:sub>
                        <m:sup/>
                        <m:e>
                          <m:r>
                            <a:rPr lang="en-US" i="1">
                              <a:latin typeface="Cambria Math"/>
                            </a:rPr>
                            <m:t>𝑃</m:t>
                          </m:r>
                          <m:d>
                            <m:dPr>
                              <m:ctrlPr>
                                <a:rPr lang="en-US" i="1">
                                  <a:latin typeface="Cambria Math" panose="02040503050406030204" pitchFamily="18" charset="0"/>
                                </a:rPr>
                              </m:ctrlPr>
                            </m:dPr>
                            <m:e>
                              <m:r>
                                <a:rPr lang="en-US" i="1">
                                  <a:latin typeface="Cambria Math"/>
                                </a:rPr>
                                <m:t>𝑌</m:t>
                              </m:r>
                              <m:r>
                                <a:rPr lang="en-US" i="1">
                                  <a:latin typeface="Cambria Math"/>
                                </a:rPr>
                                <m:t>=1</m:t>
                              </m:r>
                            </m:e>
                            <m:e>
                              <m:r>
                                <a:rPr lang="en-US" i="1">
                                  <a:latin typeface="Cambria Math"/>
                                </a:rPr>
                                <m:t>𝑆</m:t>
                              </m:r>
                              <m:r>
                                <a:rPr lang="en-US" i="1">
                                  <a:latin typeface="Cambria Math"/>
                                </a:rPr>
                                <m:t>=1,</m:t>
                              </m:r>
                              <m:r>
                                <a:rPr lang="en-US" i="1">
                                  <a:latin typeface="Cambria Math"/>
                                </a:rPr>
                                <m:t>𝑍</m:t>
                              </m:r>
                              <m:r>
                                <a:rPr lang="en-US" i="1">
                                  <a:latin typeface="Cambria Math"/>
                                </a:rPr>
                                <m:t>=</m:t>
                              </m:r>
                              <m:r>
                                <a:rPr lang="en-US" i="1">
                                  <a:latin typeface="Cambria Math"/>
                                </a:rPr>
                                <m:t>𝑧</m:t>
                              </m:r>
                              <m:r>
                                <a:rPr lang="en-US" i="1">
                                  <a:latin typeface="Cambria Math"/>
                                </a:rPr>
                                <m:t>,</m:t>
                              </m:r>
                              <m:r>
                                <a:rPr lang="en-US" i="1">
                                  <a:latin typeface="Cambria Math"/>
                                </a:rPr>
                                <m:t>𝐴</m:t>
                              </m:r>
                              <m:r>
                                <a:rPr lang="en-US" i="1">
                                  <a:latin typeface="Cambria Math"/>
                                </a:rPr>
                                <m:t>=</m:t>
                              </m:r>
                              <m:r>
                                <a:rPr lang="en-US" i="1">
                                  <a:latin typeface="Cambria Math"/>
                                </a:rPr>
                                <m:t>𝐴</m:t>
                              </m:r>
                            </m:e>
                          </m:d>
                          <m:r>
                            <a:rPr lang="en-US" i="1">
                              <a:latin typeface="Cambria Math"/>
                            </a:rPr>
                            <m:t>𝑃</m:t>
                          </m:r>
                          <m:r>
                            <a:rPr lang="en-US" i="1">
                              <a:latin typeface="Cambria Math"/>
                            </a:rPr>
                            <m:t>(</m:t>
                          </m:r>
                          <m:r>
                            <a:rPr lang="en-US" i="1">
                              <a:latin typeface="Cambria Math"/>
                            </a:rPr>
                            <m:t>𝑍</m:t>
                          </m:r>
                          <m:r>
                            <a:rPr lang="en-US" i="1">
                              <a:latin typeface="Cambria Math"/>
                            </a:rPr>
                            <m:t>=</m:t>
                          </m:r>
                          <m:r>
                            <a:rPr lang="en-US" i="1">
                              <a:latin typeface="Cambria Math"/>
                            </a:rPr>
                            <m:t>𝑧</m:t>
                          </m:r>
                          <m:r>
                            <a:rPr lang="en-US" i="1">
                              <a:latin typeface="Cambria Math"/>
                            </a:rPr>
                            <m:t>|</m:t>
                          </m:r>
                          <m:r>
                            <a:rPr lang="en-US" i="1">
                              <a:latin typeface="Cambria Math"/>
                            </a:rPr>
                            <m:t>𝑆</m:t>
                          </m:r>
                          <m:r>
                            <a:rPr lang="en-US" i="1">
                              <a:latin typeface="Cambria Math"/>
                            </a:rPr>
                            <m:t>=0)</m:t>
                          </m:r>
                        </m:e>
                      </m:nary>
                    </m:oMath>
                  </m:oMathPara>
                </a14:m>
                <a:endParaRPr lang="en-US" dirty="0"/>
              </a:p>
              <a:p>
                <a:pPr marL="0" indent="0">
                  <a:buNone/>
                </a:pPr>
                <a:endParaRPr lang="en-US" dirty="0"/>
              </a:p>
              <a:p>
                <a:pPr marL="0" indent="0">
                  <a:buNone/>
                </a:pPr>
                <a:r>
                  <a:rPr lang="en-US" dirty="0"/>
                  <a:t>We derive weights: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a:latin typeface="Cambria Math" panose="02040503050406030204" pitchFamily="18" charset="0"/>
                                </a:rPr>
                                <m:t>&amp;</m:t>
                              </m:r>
                              <m:f>
                                <m:fPr>
                                  <m:ctrlPr>
                                    <a:rPr lang="en-US" i="1">
                                      <a:latin typeface="Cambria Math" panose="02040503050406030204" pitchFamily="18" charset="0"/>
                                    </a:rPr>
                                  </m:ctrlPr>
                                </m:fPr>
                                <m:num>
                                  <m:d>
                                    <m:dPr>
                                      <m:begChr m:val=""/>
                                      <m:ctrlPr>
                                        <a:rPr lang="en-US" i="1">
                                          <a:latin typeface="Cambria Math" panose="02040503050406030204" pitchFamily="18" charset="0"/>
                                        </a:rPr>
                                      </m:ctrlPr>
                                    </m:dPr>
                                    <m:e>
                                      <m:r>
                                        <a:rPr lang="en-US" i="1">
                                          <a:latin typeface="Cambria Math" panose="02040503050406030204" pitchFamily="18" charset="0"/>
                                        </a:rPr>
                                        <m:t>𝑃</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r>
                                        <a:rPr lang="en-US">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𝑖</m:t>
                                          </m:r>
                                        </m:sub>
                                      </m:sSub>
                                    </m:e>
                                  </m:d>
                                </m:num>
                                <m:den>
                                  <m:d>
                                    <m:dPr>
                                      <m:begChr m:val=""/>
                                      <m:ctrlPr>
                                        <a:rPr lang="en-US" i="1">
                                          <a:latin typeface="Cambria Math" panose="02040503050406030204" pitchFamily="18" charset="0"/>
                                        </a:rPr>
                                      </m:ctrlPr>
                                    </m:dPr>
                                    <m:e>
                                      <m:r>
                                        <a:rPr lang="en-US" i="1">
                                          <a:latin typeface="Cambria Math" panose="02040503050406030204" pitchFamily="18" charset="0"/>
                                        </a:rPr>
                                        <m:t>𝑃</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r>
                                        <a:rPr lang="en-US">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𝑖</m:t>
                                          </m:r>
                                        </m:sub>
                                      </m:sSub>
                                    </m:e>
                                  </m:d>
                                </m:den>
                              </m:f>
                              <m:r>
                                <a:rPr lang="en-US">
                                  <a:latin typeface="Cambria Math" panose="02040503050406030204" pitchFamily="18" charset="0"/>
                                </a:rPr>
                                <m:t>×</m:t>
                              </m:r>
                              <m:f>
                                <m:fPr>
                                  <m:ctrlPr>
                                    <a:rPr lang="en-US" i="1">
                                      <a:latin typeface="Cambria Math" panose="02040503050406030204" pitchFamily="18" charset="0"/>
                                    </a:rPr>
                                  </m:ctrlPr>
                                </m:fPr>
                                <m:num>
                                  <m:d>
                                    <m:dPr>
                                      <m:begChr m:val=""/>
                                      <m:ctrlPr>
                                        <a:rPr lang="en-US" i="1">
                                          <a:latin typeface="Cambria Math" panose="02040503050406030204" pitchFamily="18" charset="0"/>
                                        </a:rPr>
                                      </m:ctrlPr>
                                    </m:dPr>
                                    <m:e>
                                      <m:r>
                                        <a:rPr lang="en-US" i="1">
                                          <a:latin typeface="Cambria Math" panose="02040503050406030204" pitchFamily="18" charset="0"/>
                                        </a:rPr>
                                        <m:t>𝑃</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r>
                                        <a:rPr lang="en-US">
                                          <a:latin typeface="Cambria Math" panose="02040503050406030204" pitchFamily="18" charset="0"/>
                                        </a:rPr>
                                        <m:t>=1</m:t>
                                      </m:r>
                                    </m:e>
                                  </m:d>
                                </m:num>
                                <m:den>
                                  <m:d>
                                    <m:dPr>
                                      <m:begChr m:val=""/>
                                      <m:ctrlPr>
                                        <a:rPr lang="en-US" i="1">
                                          <a:latin typeface="Cambria Math" panose="02040503050406030204" pitchFamily="18" charset="0"/>
                                        </a:rPr>
                                      </m:ctrlPr>
                                    </m:dPr>
                                    <m:e>
                                      <m:r>
                                        <a:rPr lang="en-US" i="1">
                                          <a:latin typeface="Cambria Math" panose="02040503050406030204" pitchFamily="18" charset="0"/>
                                        </a:rPr>
                                        <m:t>𝑃</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r>
                                        <a:rPr lang="en-US">
                                          <a:latin typeface="Cambria Math" panose="02040503050406030204" pitchFamily="18" charset="0"/>
                                        </a:rPr>
                                        <m:t>=0</m:t>
                                      </m:r>
                                    </m:e>
                                  </m:d>
                                </m:den>
                              </m:f>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r>
                                <a:rPr lang="en-US">
                                  <a:latin typeface="Cambria Math" panose="02040503050406030204" pitchFamily="18" charset="0"/>
                                </a:rPr>
                                <m:t>=1,</m:t>
                              </m:r>
                            </m:e>
                            <m:e>
                              <m:r>
                                <a:rPr lang="en-US">
                                  <a:latin typeface="Cambria Math" panose="02040503050406030204" pitchFamily="18" charset="0"/>
                                </a:rPr>
                                <m:t>&amp;0                                           </m:t>
                              </m:r>
                              <m:sSub>
                                <m:sSubPr>
                                  <m:ctrlPr>
                                    <a:rPr lang="en-US" i="1">
                                      <a:latin typeface="Cambria Math" panose="02040503050406030204" pitchFamily="18" charset="0"/>
                                    </a:rPr>
                                  </m:ctrlPr>
                                </m:sSubPr>
                                <m:e>
                                  <m:r>
                                    <a:rPr lang="en-US">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𝑆</m:t>
                                  </m:r>
                                </m:e>
                                <m:sub>
                                  <m:r>
                                    <a:rPr lang="en-US" i="1">
                                      <a:latin typeface="Cambria Math" panose="02040503050406030204" pitchFamily="18" charset="0"/>
                                    </a:rPr>
                                    <m:t>𝑖</m:t>
                                  </m:r>
                                </m:sub>
                              </m:sSub>
                              <m:r>
                                <a:rPr lang="en-US">
                                  <a:latin typeface="Cambria Math" panose="02040503050406030204" pitchFamily="18" charset="0"/>
                                </a:rPr>
                                <m:t>=0</m:t>
                              </m:r>
                            </m:e>
                          </m:eqArr>
                        </m:e>
                      </m:d>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B87483DB-5C6F-4497-B351-8C9E41235C9D}"/>
                  </a:ext>
                </a:extLst>
              </p:cNvPr>
              <p:cNvSpPr>
                <a:spLocks noGrp="1" noRot="1" noChangeAspect="1" noMove="1" noResize="1" noEditPoints="1" noAdjustHandles="1" noChangeArrowheads="1" noChangeShapeType="1" noTextEdit="1"/>
              </p:cNvSpPr>
              <p:nvPr>
                <p:ph idx="1"/>
              </p:nvPr>
            </p:nvSpPr>
            <p:spPr>
              <a:blipFill>
                <a:blip r:embed="rId2"/>
                <a:stretch>
                  <a:fillRect l="-571" t="-3061"/>
                </a:stretch>
              </a:blipFill>
            </p:spPr>
            <p:txBody>
              <a:bodyPr/>
              <a:lstStyle/>
              <a:p>
                <a:r>
                  <a:rPr lang="en-US">
                    <a:noFill/>
                  </a:rPr>
                  <a:t> </a:t>
                </a:r>
              </a:p>
            </p:txBody>
          </p:sp>
        </mc:Fallback>
      </mc:AlternateContent>
    </p:spTree>
    <p:extLst>
      <p:ext uri="{BB962C8B-B14F-4D97-AF65-F5344CB8AC3E}">
        <p14:creationId xmlns:p14="http://schemas.microsoft.com/office/powerpoint/2010/main" val="35249936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4D7A-6D76-487A-A6BC-97E2A55ECABD}"/>
              </a:ext>
            </a:extLst>
          </p:cNvPr>
          <p:cNvSpPr>
            <a:spLocks noGrp="1"/>
          </p:cNvSpPr>
          <p:nvPr>
            <p:ph type="title"/>
          </p:nvPr>
        </p:nvSpPr>
        <p:spPr/>
        <p:txBody>
          <a:bodyPr/>
          <a:lstStyle/>
          <a:p>
            <a:r>
              <a:rPr lang="en-US" dirty="0"/>
              <a:t>Target validity (for generalizability)</a:t>
            </a:r>
            <a:br>
              <a:rPr lang="en-US" dirty="0"/>
            </a:br>
            <a:r>
              <a:rPr lang="en-US" sz="2800" i="1" dirty="0"/>
              <a:t>(see Westreich et al. in Am J Epidemiology)</a:t>
            </a:r>
          </a:p>
        </p:txBody>
      </p:sp>
      <p:sp>
        <p:nvSpPr>
          <p:cNvPr id="3" name="Content Placeholder 2">
            <a:extLst>
              <a:ext uri="{FF2B5EF4-FFF2-40B4-BE49-F238E27FC236}">
                <a16:creationId xmlns:a16="http://schemas.microsoft.com/office/drawing/2014/main" id="{F1249183-6DF0-4853-A16B-0A86B2BD3C38}"/>
              </a:ext>
            </a:extLst>
          </p:cNvPr>
          <p:cNvSpPr>
            <a:spLocks noGrp="1"/>
          </p:cNvSpPr>
          <p:nvPr>
            <p:ph idx="1"/>
          </p:nvPr>
        </p:nvSpPr>
        <p:spPr/>
        <p:txBody>
          <a:bodyPr/>
          <a:lstStyle/>
          <a:p>
            <a:pPr marL="0" indent="0">
              <a:buNone/>
            </a:pPr>
            <a:r>
              <a:rPr lang="en-US" dirty="0"/>
              <a:t>What if instead of thinking of internal validity and external validity as separate things, we considered a joint measure of validity, target validity?</a:t>
            </a:r>
          </a:p>
        </p:txBody>
      </p:sp>
    </p:spTree>
    <p:extLst>
      <p:ext uri="{BB962C8B-B14F-4D97-AF65-F5344CB8AC3E}">
        <p14:creationId xmlns:p14="http://schemas.microsoft.com/office/powerpoint/2010/main" val="26165479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457200"/>
            <a:ext cx="8229600" cy="762000"/>
          </a:xfrm>
        </p:spPr>
        <p:txBody>
          <a:bodyPr>
            <a:normAutofit fontScale="55000" lnSpcReduction="20000"/>
          </a:bodyPr>
          <a:lstStyle/>
          <a:p>
            <a:pPr marL="0" indent="0" algn="ctr">
              <a:buNone/>
            </a:pPr>
            <a:r>
              <a:rPr lang="en-US" sz="8800" dirty="0">
                <a:latin typeface="Blackadder ITC" panose="04020505051007020D02" pitchFamily="82" charset="0"/>
              </a:rPr>
              <a:t>In populo veritas</a:t>
            </a:r>
          </a:p>
        </p:txBody>
      </p:sp>
      <p:pic>
        <p:nvPicPr>
          <p:cNvPr id="4" name="Picture 3">
            <a:extLst>
              <a:ext uri="{FF2B5EF4-FFF2-40B4-BE49-F238E27FC236}">
                <a16:creationId xmlns:a16="http://schemas.microsoft.com/office/drawing/2014/main" id="{DA047CEF-1AFB-4318-8015-8E855AA44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4969" y="1344246"/>
            <a:ext cx="4079632" cy="4079632"/>
          </a:xfrm>
          <a:prstGeom prst="rect">
            <a:avLst/>
          </a:prstGeom>
        </p:spPr>
      </p:pic>
      <p:pic>
        <p:nvPicPr>
          <p:cNvPr id="7" name="Picture 6">
            <a:extLst>
              <a:ext uri="{FF2B5EF4-FFF2-40B4-BE49-F238E27FC236}">
                <a16:creationId xmlns:a16="http://schemas.microsoft.com/office/drawing/2014/main" id="{E5FEB5C3-FA78-476B-9127-AE7C778287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0079" y="1344245"/>
            <a:ext cx="4079633" cy="4079633"/>
          </a:xfrm>
          <a:prstGeom prst="rect">
            <a:avLst/>
          </a:prstGeom>
        </p:spPr>
      </p:pic>
    </p:spTree>
    <p:extLst>
      <p:ext uri="{BB962C8B-B14F-4D97-AF65-F5344CB8AC3E}">
        <p14:creationId xmlns:p14="http://schemas.microsoft.com/office/powerpoint/2010/main" val="1512802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Murnane, Brown, Donnell et al.</a:t>
            </a:r>
            <a:br>
              <a:rPr lang="en-US" sz="3600" dirty="0"/>
            </a:br>
            <a:r>
              <a:rPr lang="en-US" dirty="0"/>
              <a:t>Re-analysis (AJE 2015)</a:t>
            </a:r>
          </a:p>
        </p:txBody>
      </p:sp>
      <p:sp>
        <p:nvSpPr>
          <p:cNvPr id="3" name="Content Placeholder 2"/>
          <p:cNvSpPr>
            <a:spLocks noGrp="1"/>
          </p:cNvSpPr>
          <p:nvPr>
            <p:ph idx="1"/>
          </p:nvPr>
        </p:nvSpPr>
        <p:spPr/>
        <p:txBody>
          <a:bodyPr>
            <a:normAutofit/>
          </a:bodyPr>
          <a:lstStyle/>
          <a:p>
            <a:pPr marL="0" indent="0">
              <a:buNone/>
            </a:pPr>
            <a:r>
              <a:rPr lang="en-US" dirty="0"/>
              <a:t>Reanalysis asking broadly, what if everyone had been perfectly adherent to </a:t>
            </a:r>
            <a:r>
              <a:rPr lang="en-US" dirty="0" err="1"/>
              <a:t>PrEP</a:t>
            </a:r>
            <a:r>
              <a:rPr lang="en-US" dirty="0"/>
              <a:t>?</a:t>
            </a:r>
          </a:p>
          <a:p>
            <a:pPr marL="0" indent="0">
              <a:buNone/>
            </a:pPr>
            <a:endParaRPr lang="en-US" dirty="0"/>
          </a:p>
          <a:p>
            <a:pPr marL="0" indent="0">
              <a:buNone/>
            </a:pPr>
            <a:r>
              <a:rPr lang="en-US" dirty="0"/>
              <a:t>Inverse probability weights &amp; principal stratification approaches found results further from the null; e.g. from IPW:</a:t>
            </a:r>
          </a:p>
          <a:p>
            <a:pPr marL="0" indent="0">
              <a:buNone/>
            </a:pPr>
            <a:endParaRPr lang="en-US" dirty="0"/>
          </a:p>
          <a:p>
            <a:pPr marL="0" indent="0">
              <a:buNone/>
            </a:pPr>
            <a:r>
              <a:rPr lang="en-US" sz="3000" dirty="0"/>
              <a:t>TDF vs. placebo		HR=0.18 (</a:t>
            </a:r>
            <a:r>
              <a:rPr lang="it-IT" sz="3000" dirty="0"/>
              <a:t>95% CI 0.06, 0.53)</a:t>
            </a:r>
          </a:p>
          <a:p>
            <a:pPr marL="0" indent="0">
              <a:buNone/>
            </a:pPr>
            <a:r>
              <a:rPr lang="it-IT" sz="3000" dirty="0"/>
              <a:t>TDF/FTC vs. placebo	HR=0.15 (95% CI 0.04, 0.52)</a:t>
            </a:r>
          </a:p>
        </p:txBody>
      </p:sp>
    </p:spTree>
    <p:extLst>
      <p:ext uri="{BB962C8B-B14F-4D97-AF65-F5344CB8AC3E}">
        <p14:creationId xmlns:p14="http://schemas.microsoft.com/office/powerpoint/2010/main" val="918787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we’re done?</a:t>
            </a:r>
          </a:p>
        </p:txBody>
      </p:sp>
      <p:sp>
        <p:nvSpPr>
          <p:cNvPr id="3" name="Content Placeholder 2"/>
          <p:cNvSpPr>
            <a:spLocks noGrp="1"/>
          </p:cNvSpPr>
          <p:nvPr>
            <p:ph idx="1"/>
          </p:nvPr>
        </p:nvSpPr>
        <p:spPr/>
        <p:txBody>
          <a:bodyPr>
            <a:normAutofit/>
          </a:bodyPr>
          <a:lstStyle/>
          <a:p>
            <a:pPr marL="0" indent="0">
              <a:buNone/>
            </a:pPr>
            <a:r>
              <a:rPr lang="en-US" dirty="0"/>
              <a:t>This is where our research usually stops – including mine! </a:t>
            </a:r>
          </a:p>
          <a:p>
            <a:pPr marL="0" indent="0">
              <a:buNone/>
            </a:pPr>
            <a:endParaRPr lang="en-US" dirty="0"/>
          </a:p>
          <a:p>
            <a:pPr marL="0" indent="0">
              <a:buNone/>
            </a:pPr>
            <a:r>
              <a:rPr lang="en-US" dirty="0"/>
              <a:t>I report a result I believe to be internally valid – often on the ratio scale – dust my hands, and walk away.</a:t>
            </a:r>
          </a:p>
          <a:p>
            <a:pPr marL="0" indent="0">
              <a:buNone/>
            </a:pPr>
            <a:endParaRPr lang="en-US" dirty="0"/>
          </a:p>
          <a:p>
            <a:pPr marL="0" indent="0">
              <a:buNone/>
            </a:pPr>
            <a:r>
              <a:rPr lang="en-US" dirty="0"/>
              <a:t>In this </a:t>
            </a:r>
            <a:r>
              <a:rPr lang="en-US" dirty="0" err="1"/>
              <a:t>PrEP</a:t>
            </a:r>
            <a:r>
              <a:rPr lang="en-US" dirty="0"/>
              <a:t> example, reported on effectiveness (ITT analysis) and also efficacy (as-treated/100% adherent).</a:t>
            </a:r>
          </a:p>
        </p:txBody>
      </p:sp>
    </p:spTree>
    <p:extLst>
      <p:ext uri="{BB962C8B-B14F-4D97-AF65-F5344CB8AC3E}">
        <p14:creationId xmlns:p14="http://schemas.microsoft.com/office/powerpoint/2010/main" val="3475002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But how do we make policy?</a:t>
            </a:r>
            <a:endParaRPr lang="en-US" dirty="0"/>
          </a:p>
        </p:txBody>
      </p:sp>
      <p:sp>
        <p:nvSpPr>
          <p:cNvPr id="3" name="Content Placeholder 2"/>
          <p:cNvSpPr>
            <a:spLocks noGrp="1"/>
          </p:cNvSpPr>
          <p:nvPr>
            <p:ph idx="1"/>
          </p:nvPr>
        </p:nvSpPr>
        <p:spPr/>
        <p:txBody>
          <a:bodyPr>
            <a:normAutofit/>
          </a:bodyPr>
          <a:lstStyle/>
          <a:p>
            <a:pPr marL="0" indent="0">
              <a:buNone/>
            </a:pPr>
            <a:r>
              <a:rPr lang="en-US" dirty="0"/>
              <a:t>…</a:t>
            </a:r>
          </a:p>
          <a:p>
            <a:pPr marL="0" indent="0">
              <a:buNone/>
            </a:pPr>
            <a:endParaRPr lang="en-US" dirty="0"/>
          </a:p>
          <a:p>
            <a:pPr marL="0" indent="0">
              <a:buNone/>
            </a:pPr>
            <a:r>
              <a:rPr lang="en-US" dirty="0"/>
              <a:t>Okay, how SHOULD we make policy? </a:t>
            </a:r>
          </a:p>
          <a:p>
            <a:pPr marL="0" indent="0">
              <a:buNone/>
            </a:pPr>
            <a:endParaRPr lang="en-US" dirty="0"/>
          </a:p>
          <a:p>
            <a:pPr marL="0" indent="0">
              <a:buNone/>
            </a:pPr>
            <a:r>
              <a:rPr lang="en-US" dirty="0"/>
              <a:t>One (I think reasonable) answer: on the basis of public health impact with some attention to cost.</a:t>
            </a:r>
          </a:p>
        </p:txBody>
      </p:sp>
    </p:spTree>
    <p:extLst>
      <p:ext uri="{BB962C8B-B14F-4D97-AF65-F5344CB8AC3E}">
        <p14:creationId xmlns:p14="http://schemas.microsoft.com/office/powerpoint/2010/main" val="2867834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health impact</a:t>
            </a:r>
          </a:p>
        </p:txBody>
      </p:sp>
      <p:sp>
        <p:nvSpPr>
          <p:cNvPr id="3" name="Content Placeholder 2"/>
          <p:cNvSpPr>
            <a:spLocks noGrp="1"/>
          </p:cNvSpPr>
          <p:nvPr>
            <p:ph idx="1"/>
          </p:nvPr>
        </p:nvSpPr>
        <p:spPr/>
        <p:txBody>
          <a:bodyPr>
            <a:normAutofit/>
          </a:bodyPr>
          <a:lstStyle/>
          <a:p>
            <a:pPr marL="0" indent="0">
              <a:buNone/>
            </a:pPr>
            <a:r>
              <a:rPr lang="en-US" dirty="0"/>
              <a:t>Sometimes the ITT/effectiveness is referred to (informally) as a “public health effect” – is it? </a:t>
            </a:r>
          </a:p>
          <a:p>
            <a:pPr marL="0" indent="0">
              <a:buNone/>
            </a:pPr>
            <a:endParaRPr lang="en-US" dirty="0"/>
          </a:p>
          <a:p>
            <a:pPr marL="0" indent="0">
              <a:buNone/>
            </a:pPr>
            <a:r>
              <a:rPr lang="en-US" dirty="0"/>
              <a:t>How do the results of the ITT (or as-treated) analysis relate to public health impact?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6624795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276</TotalTime>
  <Words>3273</Words>
  <Application>Microsoft Office PowerPoint</Application>
  <PresentationFormat>Widescreen</PresentationFormat>
  <Paragraphs>279</Paragraphs>
  <Slides>54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Blackadder ITC</vt:lpstr>
      <vt:lpstr>Calibri</vt:lpstr>
      <vt:lpstr>Cambria Math</vt:lpstr>
      <vt:lpstr>Franklin Gothic Book</vt:lpstr>
      <vt:lpstr>Crop</vt:lpstr>
      <vt:lpstr>Tools for geneRalizability</vt:lpstr>
      <vt:lpstr>Motivating example</vt:lpstr>
      <vt:lpstr>How do we learn?</vt:lpstr>
      <vt:lpstr>For example,</vt:lpstr>
      <vt:lpstr>Baeten, Donnell, Ndase et al.  Partners PrEP Study</vt:lpstr>
      <vt:lpstr>Murnane, Brown, Donnell et al. Re-analysis (AJE 2015)</vt:lpstr>
      <vt:lpstr>So, we’re done?</vt:lpstr>
      <vt:lpstr>But how do we make policy?</vt:lpstr>
      <vt:lpstr>Public health impact</vt:lpstr>
      <vt:lpstr>Two issues in interpreting ITT as a public health effect</vt:lpstr>
      <vt:lpstr>Internal v. external validity</vt:lpstr>
      <vt:lpstr>External validity</vt:lpstr>
      <vt:lpstr>Recent attention</vt:lpstr>
      <vt:lpstr>Example</vt:lpstr>
      <vt:lpstr>The larger problem: target populations</vt:lpstr>
      <vt:lpstr>Target population (2)</vt:lpstr>
      <vt:lpstr>Target population (3)</vt:lpstr>
      <vt:lpstr>Defined by inclusion/exclusion criteria?</vt:lpstr>
      <vt:lpstr>The super population for Table 1?</vt:lpstr>
      <vt:lpstr>The study sample itself?</vt:lpstr>
      <vt:lpstr>The study sample itself?</vt:lpstr>
      <vt:lpstr>Two kinds of external validity</vt:lpstr>
      <vt:lpstr>External validity of PrEP results</vt:lpstr>
      <vt:lpstr>Adherence in a drug trial</vt:lpstr>
      <vt:lpstr>Adherence in a drug trial</vt:lpstr>
      <vt:lpstr>Adherence in a drug trial</vt:lpstr>
      <vt:lpstr>Adherence in a drug trial</vt:lpstr>
      <vt:lpstr>Adherence in a drug trial</vt:lpstr>
      <vt:lpstr>Adherence in a drug trial</vt:lpstr>
      <vt:lpstr>Adherence in a drug trial</vt:lpstr>
      <vt:lpstr>Adherence in a drug trial</vt:lpstr>
      <vt:lpstr>Adherence in a drug trial</vt:lpstr>
      <vt:lpstr>Adherence in a drug trial</vt:lpstr>
      <vt:lpstr>This is a missing data problem</vt:lpstr>
      <vt:lpstr>Adherence in a drug trial</vt:lpstr>
      <vt:lpstr>Identification conditions for generalizability</vt:lpstr>
      <vt:lpstr>Identification (2)</vt:lpstr>
      <vt:lpstr>Super-randomization</vt:lpstr>
      <vt:lpstr>How strong are these conditions?</vt:lpstr>
      <vt:lpstr>How common is lack of external validity?</vt:lpstr>
      <vt:lpstr>Why reasonably common?</vt:lpstr>
      <vt:lpstr>Example: changing baseline risks</vt:lpstr>
      <vt:lpstr>Example: changing baseline risks</vt:lpstr>
      <vt:lpstr>Example: changing baseline risks</vt:lpstr>
      <vt:lpstr>Why reasonably common (3)?</vt:lpstr>
      <vt:lpstr>Why reasonably common (4)?</vt:lpstr>
      <vt:lpstr>PowerPoint Presentation</vt:lpstr>
      <vt:lpstr>What about our example?</vt:lpstr>
      <vt:lpstr>How do we address this problem?</vt:lpstr>
      <vt:lpstr>One analytic approach</vt:lpstr>
      <vt:lpstr>Algorithm</vt:lpstr>
      <vt:lpstr>Method</vt:lpstr>
      <vt:lpstr>Target validity (for generalizability) (see Westreich et al. in Am J Epidemiology)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validity and being wrong</dc:title>
  <dc:creator>Westreich, Daniel J.</dc:creator>
  <cp:lastModifiedBy>Westreich, Daniel J.</cp:lastModifiedBy>
  <cp:revision>64</cp:revision>
  <dcterms:created xsi:type="dcterms:W3CDTF">2018-01-12T19:54:31Z</dcterms:created>
  <dcterms:modified xsi:type="dcterms:W3CDTF">2020-12-15T00:26:13Z</dcterms:modified>
</cp:coreProperties>
</file>