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377" r:id="rId3"/>
    <p:sldId id="357" r:id="rId4"/>
    <p:sldId id="353" r:id="rId5"/>
    <p:sldId id="356" r:id="rId6"/>
    <p:sldId id="358" r:id="rId7"/>
    <p:sldId id="359" r:id="rId8"/>
    <p:sldId id="366" r:id="rId9"/>
    <p:sldId id="375" r:id="rId10"/>
    <p:sldId id="360" r:id="rId11"/>
    <p:sldId id="362" r:id="rId12"/>
    <p:sldId id="369" r:id="rId13"/>
    <p:sldId id="367" r:id="rId14"/>
    <p:sldId id="370" r:id="rId15"/>
    <p:sldId id="371" r:id="rId16"/>
    <p:sldId id="372" r:id="rId17"/>
    <p:sldId id="361" r:id="rId18"/>
    <p:sldId id="365" r:id="rId19"/>
    <p:sldId id="374" r:id="rId20"/>
    <p:sldId id="373" r:id="rId21"/>
    <p:sldId id="378" r:id="rId22"/>
    <p:sldId id="376" r:id="rId23"/>
    <p:sldId id="363" r:id="rId24"/>
    <p:sldId id="3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F9C2754-C7E0-B641-B769-60B2A91CDE0E}">
          <p14:sldIdLst>
            <p14:sldId id="256"/>
            <p14:sldId id="377"/>
          </p14:sldIdLst>
        </p14:section>
        <p14:section name="Transition slides" id="{27CC509E-35A1-1B45-9A92-798312A72CE1}">
          <p14:sldIdLst>
            <p14:sldId id="357"/>
            <p14:sldId id="353"/>
            <p14:sldId id="356"/>
            <p14:sldId id="358"/>
            <p14:sldId id="359"/>
            <p14:sldId id="366"/>
            <p14:sldId id="375"/>
            <p14:sldId id="360"/>
            <p14:sldId id="362"/>
            <p14:sldId id="369"/>
            <p14:sldId id="367"/>
            <p14:sldId id="370"/>
            <p14:sldId id="371"/>
            <p14:sldId id="372"/>
            <p14:sldId id="361"/>
            <p14:sldId id="365"/>
            <p14:sldId id="374"/>
            <p14:sldId id="373"/>
            <p14:sldId id="378"/>
            <p14:sldId id="376"/>
            <p14:sldId id="363"/>
            <p14:sldId id="364"/>
          </p14:sldIdLst>
        </p14:section>
        <p14:section name="Quote Slides" id="{55772DD4-4220-A841-930F-717988BE6260}">
          <p14:sldIdLst/>
        </p14:section>
        <p14:section name="Content Slides" id="{3531A703-915D-1243-8808-18E3B0FEA217}">
          <p14:sldIdLst/>
        </p14:section>
        <p14:section name="Closing slides" id="{E90C1C9D-9B9B-D44F-B2F5-C583FE510D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4F"/>
    <a:srgbClr val="8D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6"/>
    <p:restoredTop sz="96327"/>
  </p:normalViewPr>
  <p:slideViewPr>
    <p:cSldViewPr snapToGrid="0" snapToObjects="1">
      <p:cViewPr>
        <p:scale>
          <a:sx n="130" d="100"/>
          <a:sy n="130" d="100"/>
        </p:scale>
        <p:origin x="200" y="672"/>
      </p:cViewPr>
      <p:guideLst>
        <p:guide orient="horz" pos="1344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66A7-698B-6A44-88F1-0082A6B9A9E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55FF-E733-7A46-8A77-BA6A8CE5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32011"/>
            <a:ext cx="5418053" cy="127686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8B11C-C73A-DA4C-80DE-8F4137916C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C93-C9FE-8043-9CCE-6990BD4A4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6421" y="618377"/>
            <a:ext cx="5432342" cy="1304925"/>
          </a:xfrm>
        </p:spPr>
        <p:txBody>
          <a:bodyPr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9865-0C6D-E146-8408-38986A6B807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6">
            <a:extLst>
              <a:ext uri="{FF2B5EF4-FFF2-40B4-BE49-F238E27FC236}">
                <a16:creationId xmlns:a16="http://schemas.microsoft.com/office/drawing/2014/main" id="{51730CD2-DAEF-0A4D-BDAB-9673E57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1BAC3A0-C801-7C4F-BB86-CC23A798BE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Pie 1">
            <a:extLst>
              <a:ext uri="{FF2B5EF4-FFF2-40B4-BE49-F238E27FC236}">
                <a16:creationId xmlns:a16="http://schemas.microsoft.com/office/drawing/2014/main" id="{EDBEAA2E-A182-2145-9CC0-298CFDC8A5D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145303" y="2075294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e 1">
            <a:extLst>
              <a:ext uri="{FF2B5EF4-FFF2-40B4-BE49-F238E27FC236}">
                <a16:creationId xmlns:a16="http://schemas.microsoft.com/office/drawing/2014/main" id="{5DD7E085-5E1F-5A40-BA5D-4404BF2700F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69160" y="207529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e 1">
            <a:extLst>
              <a:ext uri="{FF2B5EF4-FFF2-40B4-BE49-F238E27FC236}">
                <a16:creationId xmlns:a16="http://schemas.microsoft.com/office/drawing/2014/main" id="{9C0CCD42-D9FD-F546-83FF-3942079F02A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793016" y="2075296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166AF5-ED84-E440-81B1-8C407DB0D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B9A11-6BD7-6A43-A927-CC9215B222B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e 1">
            <a:extLst>
              <a:ext uri="{FF2B5EF4-FFF2-40B4-BE49-F238E27FC236}">
                <a16:creationId xmlns:a16="http://schemas.microsoft.com/office/drawing/2014/main" id="{B869545A-2E10-864E-A839-F7A1602B4B3C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e 1">
            <a:extLst>
              <a:ext uri="{FF2B5EF4-FFF2-40B4-BE49-F238E27FC236}">
                <a16:creationId xmlns:a16="http://schemas.microsoft.com/office/drawing/2014/main" id="{55F94361-B64F-864E-A31C-C75FAA6C3AC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F239-E4F2-9749-B37B-4F5238D7D3C4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9A45F4D4-EBA2-B641-925E-931932B3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e 1">
            <a:extLst>
              <a:ext uri="{FF2B5EF4-FFF2-40B4-BE49-F238E27FC236}">
                <a16:creationId xmlns:a16="http://schemas.microsoft.com/office/drawing/2014/main" id="{F46DD077-E11E-434B-A116-CBF41AA7A5D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e 1">
            <a:extLst>
              <a:ext uri="{FF2B5EF4-FFF2-40B4-BE49-F238E27FC236}">
                <a16:creationId xmlns:a16="http://schemas.microsoft.com/office/drawing/2014/main" id="{1BE27E8B-21F0-9F46-8A12-EF85620865A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5275" y="651165"/>
            <a:ext cx="5394960" cy="5278582"/>
          </a:xfrm>
          <a:ln w="76200">
            <a:solidFill>
              <a:schemeClr val="accent3"/>
            </a:solidFill>
            <a:miter lim="800000"/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F504-74F0-AC43-B262-9410F7CA246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4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E3D45-0ED1-E744-BF9C-F4C13B0DA21C}"/>
              </a:ext>
            </a:extLst>
          </p:cNvPr>
          <p:cNvSpPr/>
          <p:nvPr userDrawn="1"/>
        </p:nvSpPr>
        <p:spPr>
          <a:xfrm>
            <a:off x="6293608" y="766261"/>
            <a:ext cx="5383282" cy="5106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9548" y="635637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D521-02D7-3E43-8814-3C8FC720ECB5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310" y="651165"/>
            <a:ext cx="5389418" cy="5276088"/>
          </a:xfrm>
          <a:ln w="76200" cmpd="sng">
            <a:solidFill>
              <a:schemeClr val="accent6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0364-9344-A342-BCF9-0F09BD591AD2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5EA4-C67B-0A47-8483-2069990B49DF}"/>
              </a:ext>
            </a:extLst>
          </p:cNvPr>
          <p:cNvSpPr/>
          <p:nvPr userDrawn="1"/>
        </p:nvSpPr>
        <p:spPr>
          <a:xfrm>
            <a:off x="468495" y="766261"/>
            <a:ext cx="5383282" cy="5106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29FC58C-B022-BB41-BD5B-C25E4EC1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9123" y="635636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B4E59-639B-8A40-8843-F1DD229040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1" y="-655422"/>
            <a:ext cx="11190318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10439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A639ABD4-BE37-7144-8803-B03332C3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>
          <p15:clr>
            <a:srgbClr val="FBAE40"/>
          </p15:clr>
        </p15:guide>
        <p15:guide id="4" pos="72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4A9D6BA7-0D63-B840-A6E1-D28DDEE24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525F0340-37D6-F84C-BDE3-CEBE446BB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D9795C1-D152-B640-81E1-08A233E87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E196E-9CC7-D04D-B6B6-B8AE4CF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2E69A-9710-9247-94F3-6D82C3FCC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BFFE0-17E7-1C4D-A79C-775E13C7CE08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tx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218C-ACB9-7445-928D-8B2D841F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5FBE95-3C8D-794F-8990-DD217721F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e 1">
            <a:extLst>
              <a:ext uri="{FF2B5EF4-FFF2-40B4-BE49-F238E27FC236}">
                <a16:creationId xmlns:a16="http://schemas.microsoft.com/office/drawing/2014/main" id="{FB813401-A57B-7947-AC0C-5B2D4C60DCC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47336" y="3601626"/>
            <a:ext cx="297329" cy="594657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BFDC3-40BA-C349-8A97-AF21AD985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FA365D-BE31-3046-9043-F2F0DB9E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EEF06-CAE3-E841-92CC-988A996F57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88A6B-2232-A141-89DD-E6CE7FBADB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8671" y="3762570"/>
            <a:ext cx="594658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84E4C-5A3F-FA4D-AF32-4620820CC2FC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B068-B80A-0F40-B5EB-F3BBCB882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5088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64DD79-0694-7642-B641-373D04167859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DEEE22-7C05-4343-BB8E-4107BC87C3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5088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67E3-5A02-E943-BDCD-AFDC52457B2F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F505965-A8FF-4E4B-B294-EDF25ACC9C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5088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FE98D-49A5-114C-9F04-B5A1418185E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7BC94-939E-E04E-B3A7-895227DB8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5088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4223A-2874-304B-A611-FCE6E7CF7AC8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4A902F3-24F2-C64A-A854-2CA93D88CC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5088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5EE45-BD6F-D44A-A433-2B2AD3A7E5AE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A1761A4-829F-5A40-96F6-F87757F350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343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465BCF-C417-A142-96BD-8D38B8D2B521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CAA09B-E03A-7143-AE6D-BFDCB354E2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343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17B82-FAAA-A544-B9A7-7AFF1F80609B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B9F46E6-F6B1-654D-9686-30018D5183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343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D92E02-391C-8346-9175-481EDD78900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E911FD4-9BF8-2746-BB65-80336440D2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5343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73757-6FD9-C344-94AE-F46CC887B73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A01C130-A524-854A-B729-75A2677286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5343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5D372-307D-E842-A741-DB16AB0C02B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2"/>
            <a:ext cx="11190288" cy="228600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98C1B8D-FFEF-2242-B9B5-3F30CF41DD5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09600" y="2209800"/>
            <a:ext cx="10972800" cy="4000500"/>
          </a:xfrm>
        </p:spPr>
        <p:txBody>
          <a:bodyPr>
            <a:no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DA83-43E4-7142-82E1-46053E45A21F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69823"/>
            <a:ext cx="11079480" cy="72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11186160" cy="378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85" y="6216212"/>
            <a:ext cx="2707895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083E-CE1A-DA4B-85FA-B6928D5B93A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0" r:id="rId2"/>
    <p:sldLayoutId id="2147483709" r:id="rId3"/>
    <p:sldLayoutId id="2147483731" r:id="rId4"/>
    <p:sldLayoutId id="2147483776" r:id="rId5"/>
    <p:sldLayoutId id="2147483777" r:id="rId6"/>
    <p:sldLayoutId id="2147483693" r:id="rId7"/>
    <p:sldLayoutId id="2147483793" r:id="rId8"/>
    <p:sldLayoutId id="2147483740" r:id="rId9"/>
    <p:sldLayoutId id="2147483712" r:id="rId10"/>
    <p:sldLayoutId id="2147483785" r:id="rId11"/>
    <p:sldLayoutId id="2147483786" r:id="rId12"/>
    <p:sldLayoutId id="2147483787" r:id="rId13"/>
    <p:sldLayoutId id="2147483788" r:id="rId14"/>
    <p:sldLayoutId id="2147483692" r:id="rId15"/>
    <p:sldLayoutId id="2147483791" r:id="rId16"/>
    <p:sldLayoutId id="2147483739" r:id="rId17"/>
    <p:sldLayoutId id="2147483792" r:id="rId18"/>
    <p:sldLayoutId id="2147483700" r:id="rId19"/>
    <p:sldLayoutId id="2147483721" r:id="rId20"/>
    <p:sldLayoutId id="2147483722" r:id="rId21"/>
  </p:sldLayoutIdLst>
  <p:hf hdr="0" ftr="0" dt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buNone/>
        <a:defRPr sz="4000" b="0" kern="1200" cap="none" spc="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73088" indent="-2190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3663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70000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-scm.com/docs/gitignor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https://happygitwithr.com/ssh-key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existing-github-last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new-github-first.html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happygitwithr.com/existing-github-first.html" TargetMode="External"/><Relationship Id="rId2" Type="http://schemas.openxmlformats.org/officeDocument/2006/relationships/hyperlink" Target="https://happygitwithr.com/existing-github-firs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" TargetMode="External"/><Relationship Id="rId2" Type="http://schemas.openxmlformats.org/officeDocument/2006/relationships/hyperlink" Target="mailto:https://git-scm.com/download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https://posit.co/download/rstudio-desktop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Epidemiologists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5B8E-E4F7-FE46-85E1-FB94BF46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some Git and some RStudio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F567-FEBC-4741-9D01-981202477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 Klose, Epidemiology PhD Student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DC926-ACA7-A149-AD0E-4D7719A32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2023-03-31</a:t>
            </a:r>
          </a:p>
        </p:txBody>
      </p:sp>
    </p:spTree>
    <p:extLst>
      <p:ext uri="{BB962C8B-B14F-4D97-AF65-F5344CB8AC3E}">
        <p14:creationId xmlns:p14="http://schemas.microsoft.com/office/powerpoint/2010/main" val="4825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D34-4615-3762-BA45-509CFF00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with my upcoming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F1B5-4B3F-7CB4-550A-ADF5CD7560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32813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658-F7D3-47EB-41B7-AC6AC8A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69823"/>
            <a:ext cx="11315454" cy="723899"/>
          </a:xfrm>
        </p:spPr>
        <p:txBody>
          <a:bodyPr/>
          <a:lstStyle/>
          <a:p>
            <a:r>
              <a:rPr lang="en-US" dirty="0"/>
              <a:t>New project: initialize repository from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9FF-4D6D-874E-9873-FC77AE7BF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4B72-676C-3A10-38FE-77B83F94C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734584"/>
            <a:ext cx="4436619" cy="3533182"/>
          </a:xfrm>
        </p:spPr>
        <p:txBody>
          <a:bodyPr/>
          <a:lstStyle/>
          <a:p>
            <a:r>
              <a:rPr lang="en-US" dirty="0"/>
              <a:t>Git isn’t </a:t>
            </a:r>
            <a:r>
              <a:rPr lang="en-US" i="1" dirty="0"/>
              <a:t>totally</a:t>
            </a:r>
            <a:r>
              <a:rPr lang="en-US" dirty="0"/>
              <a:t> magic, so it only looks in the current folder (working directory) and subfolders. </a:t>
            </a:r>
          </a:p>
          <a:p>
            <a:r>
              <a:rPr lang="en-US" dirty="0"/>
              <a:t>This is the </a:t>
            </a:r>
            <a:r>
              <a:rPr lang="en-US" b="1" dirty="0"/>
              <a:t>repository (repo)</a:t>
            </a:r>
          </a:p>
          <a:p>
            <a:r>
              <a:rPr lang="en-US" dirty="0"/>
              <a:t>Git tracks additions and subtractions within the repository, called </a:t>
            </a:r>
            <a:r>
              <a:rPr lang="en-US" b="1" dirty="0"/>
              <a:t>diff</a:t>
            </a:r>
            <a:r>
              <a:rPr lang="en-US" dirty="0"/>
              <a:t>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4C3379-3F2A-2031-4B98-989A197FA4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5794" y="1789379"/>
            <a:ext cx="6882580" cy="3533182"/>
          </a:xfrm>
        </p:spPr>
        <p:txBody>
          <a:bodyPr/>
          <a:lstStyle/>
          <a:p>
            <a:r>
              <a:rPr lang="en-US" dirty="0"/>
              <a:t>Try on your own: </a:t>
            </a:r>
          </a:p>
          <a:p>
            <a:pPr lvl="1"/>
            <a:r>
              <a:rPr lang="en-US" dirty="0"/>
              <a:t>Open RStudio</a:t>
            </a:r>
          </a:p>
          <a:p>
            <a:pPr lvl="1"/>
            <a:r>
              <a:rPr lang="en-US" dirty="0"/>
              <a:t>In the terminal pane, make a new test folder with 	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mkdir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Initialize the Git repository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init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Move into new repo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cd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See that the repository exists by running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FD2F-773B-A8A1-9BAC-C92678FDF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AF79A2-25F1-C2A4-C779-92094098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28" y="4952840"/>
            <a:ext cx="585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E34C-BEEE-A106-2B1A-38991EB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86" y="969819"/>
            <a:ext cx="5389417" cy="1134403"/>
          </a:xfrm>
        </p:spPr>
        <p:txBody>
          <a:bodyPr/>
          <a:lstStyle/>
          <a:p>
            <a:r>
              <a:rPr lang="en-US" dirty="0"/>
              <a:t>Everything revolves around the </a:t>
            </a:r>
            <a:r>
              <a:rPr lang="en-US" b="1" dirty="0"/>
              <a:t>Staging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0811-940B-8C10-C6C1-650DE46E5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CCDFD8B4-367E-1110-2904-76A813F37E5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56" r="215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0D488-332C-5137-939F-B3C3011B9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0" y="2476500"/>
            <a:ext cx="5296780" cy="3265394"/>
          </a:xfrm>
        </p:spPr>
        <p:txBody>
          <a:bodyPr/>
          <a:lstStyle/>
          <a:p>
            <a:r>
              <a:rPr lang="en-US" dirty="0"/>
              <a:t>Staging area = “I want the changes of these files to be added to the public record”</a:t>
            </a:r>
          </a:p>
          <a:p>
            <a:r>
              <a:rPr lang="en-US" b="1" dirty="0"/>
              <a:t>Add </a:t>
            </a:r>
            <a:r>
              <a:rPr lang="en-US" dirty="0"/>
              <a:t>files to staging area</a:t>
            </a:r>
          </a:p>
          <a:p>
            <a:r>
              <a:rPr lang="en-US" b="1" dirty="0"/>
              <a:t>Commits</a:t>
            </a:r>
            <a:r>
              <a:rPr lang="en-US" dirty="0"/>
              <a:t> to repository = stone-carving the public record</a:t>
            </a:r>
          </a:p>
          <a:p>
            <a:pPr lvl="1"/>
            <a:r>
              <a:rPr lang="en-US" dirty="0"/>
              <a:t>File deltas (change), Commit message, and Commit hash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54A-2E0E-87D7-97C6-E4658B075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E740-0B21-1256-DA20-1AEB1BAA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2-minute exercise: your first commit!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39E3-6C64-B03D-8682-73FB5A4E1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A5F7-42BB-E2F1-0AE8-FEDD5D291B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a text, code, or data file. </a:t>
            </a:r>
          </a:p>
          <a:p>
            <a:r>
              <a:rPr lang="en-US" dirty="0"/>
              <a:t>Point and click from RStudio. Save your file to the current folder</a:t>
            </a:r>
          </a:p>
          <a:p>
            <a:r>
              <a:rPr lang="en-US" sz="22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echo “hello world” &gt; </a:t>
            </a:r>
            <a:r>
              <a:rPr lang="en-US" sz="22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r>
              <a:rPr lang="en-US" sz="2200" dirty="0"/>
              <a:t> </a:t>
            </a:r>
            <a:r>
              <a:rPr lang="en-US" dirty="0"/>
              <a:t>in the terminal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97913-D75F-2A48-63A6-68B8EC194C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Add your file to the staging area. </a:t>
            </a:r>
          </a:p>
          <a:p>
            <a:r>
              <a:rPr lang="en-US" dirty="0"/>
              <a:t>In the terminal: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endParaRPr lang="en-US" dirty="0"/>
          </a:p>
          <a:p>
            <a:r>
              <a:rPr lang="en-US" dirty="0"/>
              <a:t>Shortcut for adding multiple files: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65A0-542D-D923-EE42-C8E815C374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627662" cy="3528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Commit your changes to the repository.</a:t>
            </a:r>
          </a:p>
          <a:p>
            <a:r>
              <a:rPr lang="en-US" dirty="0"/>
              <a:t>You are REQUIRED to add a commit message. Why not make it informative?</a:t>
            </a:r>
          </a:p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 HERE&gt;”</a:t>
            </a:r>
          </a:p>
          <a:p>
            <a:r>
              <a:rPr lang="en-US" dirty="0"/>
              <a:t>If you don’t add a message, a vim editor opens. To quit,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wq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419B-67A0-5590-D52B-574144B3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D1F-BE23-B4C0-DD6D-AEB4AC8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∞-minute exercise: your </a:t>
            </a:r>
            <a:r>
              <a:rPr lang="en-US" dirty="0" err="1"/>
              <a:t>gajillionth</a:t>
            </a:r>
            <a:r>
              <a:rPr lang="en-US" dirty="0"/>
              <a:t> commit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841D-B0CF-0C59-C1D2-73E3253B4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2009-D527-30F8-472D-E04C2B7D0C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keep making changes to files. </a:t>
            </a:r>
          </a:p>
          <a:p>
            <a:r>
              <a:rPr lang="en-US" dirty="0"/>
              <a:t>Code, simulated data, non-sensitive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1806C-1859-3635-7E07-C0F8DAD3E2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add files to the staging areas with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0D950-BFB8-2C04-6F69-807D37B10E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commit changes to repository with 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“&lt;MESSAGE&gt;”</a:t>
            </a:r>
          </a:p>
          <a:p>
            <a:pPr marL="0" indent="0">
              <a:buNone/>
            </a:pPr>
            <a:r>
              <a:rPr lang="en-US" dirty="0"/>
              <a:t>Return to step 1.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624F-D81C-1103-EEC0-2580587D8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88C-ACA3-6CCC-894D-C92604C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1: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A777-2B9E-D5AF-3F4A-032545D9D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BCE2-5C4A-05C8-D32F-780377A4FF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425362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adds </a:t>
            </a:r>
            <a:r>
              <a:rPr lang="en-US" u="sng" dirty="0"/>
              <a:t>all</a:t>
            </a:r>
            <a:r>
              <a:rPr lang="en-US" dirty="0"/>
              <a:t> modified files in the current folder to the staging area. This includes some hidden files, like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.DS_STORE</a:t>
            </a:r>
            <a:r>
              <a:rPr lang="en-US" dirty="0"/>
              <a:t> on MacOS. </a:t>
            </a:r>
          </a:p>
          <a:p>
            <a:r>
              <a:rPr lang="en-US" dirty="0"/>
              <a:t>During the add process, one of the steps included is “look in file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and DON’T add any files or folders listed there.”</a:t>
            </a:r>
          </a:p>
          <a:p>
            <a:r>
              <a:rPr lang="en-US" dirty="0"/>
              <a:t>On each line of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, put a filename (like “</a:t>
            </a:r>
            <a:r>
              <a:rPr lang="en-US" dirty="0" err="1"/>
              <a:t>hello.txt</a:t>
            </a:r>
            <a:r>
              <a:rPr lang="en-US" dirty="0"/>
              <a:t>”), folder (“test/”), or pattern (“*.pdf” to not add any PDFs) to have Git, well, ignore their modifications. This is useful if you have any sensitive information (database keys, usernames, etc.)</a:t>
            </a:r>
          </a:p>
          <a:p>
            <a:r>
              <a:rPr lang="en-US" dirty="0">
                <a:hlinkClick r:id="rId2"/>
              </a:rPr>
              <a:t>More information at this link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5FD1-774B-9649-D77F-E56973811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42-532C-D9F4-8904-E3D04C2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”Hey, isn’t this only storing changes on my local computer? How can I share my repository then?”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8B2-FBBB-4391-80A5-87EC4D736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Probably you, right now.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9F216-CC2A-3610-41F4-3530FB037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That’s why we have our next section.</a:t>
            </a:r>
          </a:p>
        </p:txBody>
      </p:sp>
    </p:spTree>
    <p:extLst>
      <p:ext uri="{BB962C8B-B14F-4D97-AF65-F5344CB8AC3E}">
        <p14:creationId xmlns:p14="http://schemas.microsoft.com/office/powerpoint/2010/main" val="19058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087-5458-1621-BFD5-1699C53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and GitHub with previous projects?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D131-6AC7-F4E8-3766-637F20E47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274234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D941-4B99-E911-8E0E-7A7A513E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Introducing……GitHub!!!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B996-6672-4AFE-8EA1-D5CD6C5F4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4729-9ABE-A41F-95D3-F50D58D71D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693723"/>
            <a:ext cx="11189905" cy="3533182"/>
          </a:xfrm>
        </p:spPr>
        <p:txBody>
          <a:bodyPr/>
          <a:lstStyle/>
          <a:p>
            <a:r>
              <a:rPr lang="en-US" dirty="0"/>
              <a:t>GitHub is an online service which can store your repositories, either publicly or privately</a:t>
            </a:r>
          </a:p>
          <a:p>
            <a:r>
              <a:rPr lang="en-US" dirty="0"/>
              <a:t>But, as you add more features, you add complexity. How would you solve the following design decisions?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how can I be sure the person sending information is allowed to make changes?</a:t>
            </a:r>
          </a:p>
          <a:p>
            <a:pPr lvl="1"/>
            <a:r>
              <a:rPr lang="en-US" b="1" dirty="0"/>
              <a:t>Conflicts</a:t>
            </a:r>
            <a:r>
              <a:rPr lang="en-US" dirty="0"/>
              <a:t>: if multiple people are using the same repository, how can I ensure that nobody writes over information already there? </a:t>
            </a:r>
          </a:p>
          <a:p>
            <a:r>
              <a:rPr lang="en-US" dirty="0"/>
              <a:t>There is one of me, hopefully many of you. Copy error message into Google and see if </a:t>
            </a:r>
            <a:r>
              <a:rPr lang="en-US" dirty="0" err="1"/>
              <a:t>StackOverflow</a:t>
            </a:r>
            <a:r>
              <a:rPr lang="en-US" dirty="0"/>
              <a:t> already has an answer!!!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A8B0-82E6-C5C4-9DE9-5EB41FC34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E8C-57EA-9F58-8B30-A5CAF52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Addressing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2292-55BD-50DF-72B7-3BF204FE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64809-B345-95A0-1447-B5691E2B1F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" y="1709935"/>
            <a:ext cx="4102322" cy="3533182"/>
          </a:xfrm>
        </p:spPr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hlinkClick r:id="rId2"/>
              </a:rPr>
              <a:t>Happy GitHub for the useR</a:t>
            </a:r>
            <a:r>
              <a:rPr lang="en-US" dirty="0"/>
              <a:t>, Chapter 10</a:t>
            </a:r>
          </a:p>
          <a:p>
            <a:r>
              <a:rPr lang="en-US" dirty="0"/>
              <a:t>Using SSH keys – although tougher to set up, prevents less headache later (i.e. setting usernames and passwords locally), but more future proof.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8E84F-6A1C-AE9A-B857-2310DEB77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5241" y="1741595"/>
            <a:ext cx="7321287" cy="3533182"/>
          </a:xfrm>
        </p:spPr>
        <p:txBody>
          <a:bodyPr/>
          <a:lstStyle/>
          <a:p>
            <a:r>
              <a:rPr lang="en-US" dirty="0"/>
              <a:t>Step 1: Tools &gt; Global Options &gt; Git/SVN; find box labeled “SSH Key”. </a:t>
            </a:r>
          </a:p>
          <a:p>
            <a:pPr lvl="1"/>
            <a:r>
              <a:rPr lang="en-US" dirty="0"/>
              <a:t>If empty, click “create SSH key”. Copy public key.</a:t>
            </a:r>
          </a:p>
          <a:p>
            <a:pPr lvl="1"/>
            <a:r>
              <a:rPr lang="en-US" dirty="0"/>
              <a:t>If not empty, click “View Public Key”. Copy public key.</a:t>
            </a:r>
          </a:p>
          <a:p>
            <a:r>
              <a:rPr lang="en-US" dirty="0"/>
              <a:t>Step 2: </a:t>
            </a:r>
            <a:r>
              <a:rPr lang="en-US" dirty="0" err="1"/>
              <a:t>GitHub.com</a:t>
            </a:r>
            <a:r>
              <a:rPr lang="en-US" dirty="0"/>
              <a:t> &gt; Profile &gt; Settings &gt; SSH and GPG Keys</a:t>
            </a:r>
          </a:p>
          <a:p>
            <a:pPr lvl="1"/>
            <a:r>
              <a:rPr lang="en-US" dirty="0"/>
              <a:t>Click add new SSH key</a:t>
            </a:r>
          </a:p>
          <a:p>
            <a:pPr lvl="1"/>
            <a:r>
              <a:rPr lang="en-US" dirty="0"/>
              <a:t>Paste public key from Step 1 into the last box. </a:t>
            </a:r>
          </a:p>
          <a:p>
            <a:r>
              <a:rPr lang="en-US" dirty="0"/>
              <a:t>Step 3: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ssh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–T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hlinkClick r:id="rId3"/>
              </a:rPr>
              <a:t>git@github.com</a:t>
            </a:r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Check error: </a:t>
            </a:r>
            <a:r>
              <a:rPr lang="en-US" b="1" dirty="0"/>
              <a:t>SHA256:uNiVztks</a:t>
            </a:r>
            <a:r>
              <a:rPr lang="en-US" dirty="0"/>
              <a:t>…[GARBAGE]…j3tD2s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8419-152E-1A45-25EE-632CF1187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3A8545-161D-8BB8-ED2B-21E0DA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7CA2D-272E-36B0-804A-2D61FA39D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6F1141-5CDB-805B-0668-84F1903E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the simplest option whenever possible. Sometimes, email is fine.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2764F4-7D28-C927-EF35-5832E592F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is on your computer; GitHub is on the cloud.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0D7E13-24AE-3E51-225B-000972561E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add</a:t>
            </a:r>
            <a:r>
              <a:rPr lang="en-US" dirty="0"/>
              <a:t> items to the staging area. Check </a:t>
            </a:r>
            <a:r>
              <a:rPr lang="en-US" b="1" dirty="0"/>
              <a:t>status </a:t>
            </a:r>
            <a:r>
              <a:rPr lang="en-US" dirty="0"/>
              <a:t>at any time.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3121C0-14B5-571D-85EE-4E8CD9A46D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Items in the staging area are </a:t>
            </a:r>
            <a:r>
              <a:rPr lang="en-US" b="1" dirty="0"/>
              <a:t>commit</a:t>
            </a:r>
            <a:r>
              <a:rPr lang="en-US" dirty="0"/>
              <a:t>ted to a permanent snapshot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95A194-56B3-F046-FBA5-0D72B9E384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 stores the </a:t>
            </a:r>
            <a:r>
              <a:rPr lang="en-US" b="1" dirty="0"/>
              <a:t>diff</a:t>
            </a:r>
            <a:r>
              <a:rPr lang="en-US" dirty="0"/>
              <a:t>s between files; going to an earlier commit is another </a:t>
            </a:r>
            <a:r>
              <a:rPr lang="en-US" b="1" dirty="0"/>
              <a:t>diff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8BB476-5422-2151-CC01-8A508EE353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Solo: RStudio Project -&gt; Git -&gt;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7BDE7C-6B37-5E2C-724D-06DF6BA397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Solo: GitHub -&gt; RStudio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5A250D-B2DD-CCD0-BE7A-1BEE676888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Collab: fork, make changes, pull request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706E47-8D73-ED1E-5685-76DD5C0E86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Collab: </a:t>
            </a:r>
            <a:r>
              <a:rPr lang="en-US" b="1" dirty="0"/>
              <a:t>branch </a:t>
            </a:r>
            <a:r>
              <a:rPr lang="en-US" dirty="0"/>
              <a:t>to avoid </a:t>
            </a:r>
            <a:r>
              <a:rPr lang="en-US" b="1" dirty="0"/>
              <a:t>merge </a:t>
            </a:r>
            <a:r>
              <a:rPr lang="en-US" dirty="0"/>
              <a:t>conflicts</a:t>
            </a: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2C21ED-E82B-4D69-0178-900F595434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Recover data with </a:t>
            </a:r>
            <a:r>
              <a:rPr lang="en-US" b="1" dirty="0" err="1"/>
              <a:t>reflog</a:t>
            </a:r>
            <a:r>
              <a:rPr lang="en-US" dirty="0"/>
              <a:t>, </a:t>
            </a:r>
            <a:r>
              <a:rPr lang="en-US" b="1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0524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EFD-E7A4-B8D2-3D47-A84F58C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RStudio Project to GitHub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96FA1EF-9854-28A8-BA76-A3593B992E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5527999" cy="3533182"/>
          </a:xfrm>
        </p:spPr>
        <p:txBody>
          <a:bodyPr/>
          <a:lstStyle/>
          <a:p>
            <a:r>
              <a:rPr lang="en-US" dirty="0"/>
              <a:t>RStudio projects are powerful, self-contained. Just a couple files.</a:t>
            </a:r>
          </a:p>
          <a:p>
            <a:r>
              <a:rPr lang="en-US" dirty="0"/>
              <a:t>We can use the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 package. Load the package with: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install.packages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”)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library(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)	</a:t>
            </a:r>
          </a:p>
          <a:p>
            <a:r>
              <a:rPr lang="en-US" dirty="0">
                <a:hlinkClick r:id="rId2"/>
              </a:rPr>
              <a:t>Chapter 17 in Happy Git with R</a:t>
            </a:r>
            <a:endParaRPr lang="en-US" dirty="0"/>
          </a:p>
          <a:p>
            <a:r>
              <a:rPr lang="en-US" dirty="0"/>
              <a:t>I think this is what most people will use from this workshop. </a:t>
            </a:r>
            <a:endParaRPr lang="en-US" sz="2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7180-FD30-FFA1-86EE-4B60089AB5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Steps (5 minute exercise)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96B399C-AC4E-5510-0E76-32E1F4C784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4172328"/>
          </a:xfrm>
        </p:spPr>
        <p:txBody>
          <a:bodyPr/>
          <a:lstStyle/>
          <a:p>
            <a:r>
              <a:rPr lang="en-US" dirty="0"/>
              <a:t>Step 1: Copy path of repository</a:t>
            </a:r>
          </a:p>
          <a:p>
            <a:pPr lvl="1"/>
            <a:r>
              <a:rPr lang="en-US" dirty="0"/>
              <a:t>Files pane &gt; More &gt; Copy Folder Path to Clipboard</a:t>
            </a:r>
          </a:p>
          <a:p>
            <a:r>
              <a:rPr lang="en-US" dirty="0"/>
              <a:t>Step 2: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create_project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(“PATH”)</a:t>
            </a:r>
          </a:p>
          <a:p>
            <a:pPr lvl="1"/>
            <a:r>
              <a:rPr lang="en-US" dirty="0"/>
              <a:t>Now, we are working in an RStudio project AND Git repository. </a:t>
            </a:r>
          </a:p>
          <a:p>
            <a:r>
              <a:rPr lang="en-US" dirty="0"/>
              <a:t>Step 3: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use_github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dirty="0"/>
              <a:t>Step 4: check GitHub!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endParaRPr lang="en-US" dirty="0"/>
          </a:p>
          <a:p>
            <a:endParaRPr lang="en-US" sz="28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8EBA-E300-F9B0-8EC9-9E688147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C7FDEB-90C5-8E5B-B08E-5E1C2B3079B2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175650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3EE3-CD03-411C-2278-D884F082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New project, starting with GitHub </a:t>
            </a:r>
            <a:br>
              <a:rPr lang="en-US" dirty="0"/>
            </a:br>
            <a:r>
              <a:rPr lang="en-US" dirty="0"/>
              <a:t>(5 minute exercise)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9945-D590-3DF4-4DEC-F5B76EE79E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CAFF-7FFA-0B69-CB56-330D7CF7E3D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You are asked to do a new analysis, and you think to use GitHub ahead of time. </a:t>
            </a:r>
            <a:r>
              <a:rPr lang="en-US" dirty="0">
                <a:hlinkClick r:id="rId2"/>
              </a:rPr>
              <a:t>Details in Chapter 15!</a:t>
            </a:r>
            <a:endParaRPr lang="en-US" dirty="0"/>
          </a:p>
          <a:p>
            <a:r>
              <a:rPr lang="en-US" dirty="0"/>
              <a:t>Step 1: Create repository on GitHub (point and click!)</a:t>
            </a:r>
          </a:p>
          <a:p>
            <a:r>
              <a:rPr lang="en-US" dirty="0"/>
              <a:t>Step 2: Copy </a:t>
            </a:r>
            <a:r>
              <a:rPr lang="en-US" dirty="0" err="1"/>
              <a:t>ssh</a:t>
            </a:r>
            <a:r>
              <a:rPr lang="en-US" dirty="0"/>
              <a:t> link within the green “Code”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83CA1-7C43-288B-2E58-A2035AE43C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Step 3: with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, there is the command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b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	“&lt;SSH LINK&gt;”, 	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=“~/&lt;PATH&gt;”)</a:t>
            </a:r>
          </a:p>
          <a:p>
            <a:r>
              <a:rPr lang="en-US" dirty="0"/>
              <a:t>Alternate Step 3: under File &gt; New Project, there is an option for Version Control. </a:t>
            </a:r>
          </a:p>
          <a:p>
            <a:r>
              <a:rPr lang="en-US" dirty="0"/>
              <a:t>Alternate Step 3: in terminal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clone &lt;SSH LINK&gt;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951E-B214-3E42-F8F9-6F437742A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5F05-0932-3673-45B5-620A756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672352"/>
            <a:ext cx="5380514" cy="5069541"/>
          </a:xfrm>
        </p:spPr>
        <p:txBody>
          <a:bodyPr/>
          <a:lstStyle/>
          <a:p>
            <a:r>
              <a:rPr lang="en-US" dirty="0"/>
              <a:t>Use Case 3: Existing Project, GitHub first. </a:t>
            </a:r>
            <a:r>
              <a:rPr lang="en-US" dirty="0">
                <a:hlinkClick r:id="rId2"/>
              </a:rPr>
              <a:t>This is tougher</a:t>
            </a:r>
            <a:r>
              <a:rPr lang="en-US" dirty="0">
                <a:hlinkClick r:id="rId3"/>
              </a:rPr>
              <a:t>.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F9B5-DD48-8831-763D-C778749A07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Step 1: On </a:t>
            </a:r>
            <a:r>
              <a:rPr lang="en-US" dirty="0" err="1"/>
              <a:t>GitHub.com</a:t>
            </a:r>
            <a:r>
              <a:rPr lang="en-US" dirty="0"/>
              <a:t>, make a new repository (like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epihub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8009-891C-661B-603D-46DD2ACCFE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43716" y="2746505"/>
            <a:ext cx="6285516" cy="921237"/>
          </a:xfrm>
        </p:spPr>
        <p:txBody>
          <a:bodyPr/>
          <a:lstStyle/>
          <a:p>
            <a:r>
              <a:rPr lang="en-US" dirty="0"/>
              <a:t>Step 2: In R, do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 "https://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github.com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/YOU/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YOUR_REPO.git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",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= “~/PATH”)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B2F02-72B2-3D1C-CBD3-F4DC49C8630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Step 3: copy all your files over by hand, add, commit, push.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5998-190F-9630-D380-BF9D7197C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AFB906-3835-0115-ED82-8D52D5E41ECF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400203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824-6D24-E4F5-180D-E676469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Git and GitHub with collaborators? 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EC2F-4525-6209-4D3C-D3B76F2B7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00874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C63-8EA2-702E-8A91-91B8D73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2C53-037E-B2D8-18ED-B842ECF8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3007-FB11-E198-F611-3C9F443535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03DB-A08F-5FE9-14DA-EB217A466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2F8-70DF-8C0B-4A44-ACFB4270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share code with colleagues?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0B11-F3D0-B09D-581F-EB0436E1D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Motivating question:</a:t>
            </a:r>
          </a:p>
        </p:txBody>
      </p:sp>
    </p:spTree>
    <p:extLst>
      <p:ext uri="{BB962C8B-B14F-4D97-AF65-F5344CB8AC3E}">
        <p14:creationId xmlns:p14="http://schemas.microsoft.com/office/powerpoint/2010/main" val="99857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53-10AC-16D5-C260-BDC92C4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EC4B-AA8B-1AC0-438B-79BEA725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E8E8-A63F-A372-875A-E8457862D12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…but then you find a bug and need to email again. </a:t>
            </a:r>
          </a:p>
          <a:p>
            <a:pPr lvl="1"/>
            <a:r>
              <a:rPr lang="en-US" dirty="0"/>
              <a:t>…and only share it with recipients, when everyone could have used it.</a:t>
            </a:r>
          </a:p>
          <a:p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/>
              <a:t>…then you find a bug, and need to update the file again</a:t>
            </a:r>
          </a:p>
          <a:p>
            <a:pPr lvl="1"/>
            <a:r>
              <a:rPr lang="en-US" dirty="0"/>
              <a:t>…now half the research team has the old version, some the new version, and everyone a headache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8FB2-ACEF-C88F-D4C3-8A4D66602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F46-EEDA-C072-498A-02D836E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90% of cases, email and </a:t>
            </a:r>
            <a:r>
              <a:rPr lang="en-US" dirty="0" err="1"/>
              <a:t>DropBox</a:t>
            </a:r>
            <a:r>
              <a:rPr lang="en-US" dirty="0"/>
              <a:t> will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0B99-394A-DBEC-C6C6-FBA206DCF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34F5-B18F-33B2-A21C-044D1A92AE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technology, always default to the easiest way of doing things. </a:t>
            </a:r>
          </a:p>
          <a:p>
            <a:r>
              <a:rPr lang="en-US" dirty="0"/>
              <a:t>If there is a faster way of doing things, test it out. </a:t>
            </a:r>
          </a:p>
          <a:p>
            <a:r>
              <a:rPr lang="en-US" dirty="0"/>
              <a:t>If there is a more robust way of doing things, test it out.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2AE63-8402-0B88-71C3-BD46822183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projects grow in complexity, technology grows in complexity. </a:t>
            </a:r>
          </a:p>
          <a:p>
            <a:r>
              <a:rPr lang="en-US" dirty="0"/>
              <a:t>Email and </a:t>
            </a:r>
            <a:r>
              <a:rPr lang="en-US" dirty="0" err="1"/>
              <a:t>DropBox</a:t>
            </a:r>
            <a:r>
              <a:rPr lang="en-US" dirty="0"/>
              <a:t> are not robust to many incremental changes, rather one large sharing of information. </a:t>
            </a:r>
          </a:p>
          <a:p>
            <a:r>
              <a:rPr lang="en-US" dirty="0"/>
              <a:t>What is a better tool for sharing incremental changes?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F634-EA5F-623A-AAA8-80790CD7A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DE26-AF7D-889B-3099-E4F8915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</a:t>
            </a:r>
          </a:p>
        </p:txBody>
      </p:sp>
      <p:pic>
        <p:nvPicPr>
          <p:cNvPr id="8" name="Picture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5685334-37D5-6878-A43A-B1B9E2C107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7750" r="2072"/>
          <a:stretch/>
        </p:blipFill>
        <p:spPr>
          <a:xfrm>
            <a:off x="6139548" y="635637"/>
            <a:ext cx="5379164" cy="510235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4125-C16C-CB8C-3334-BE8558B64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SHARE CODE?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E7256-05EF-2B0F-ACC6-E537EA244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Framework for what incremental changes have been made and where the next incremental change should go.</a:t>
            </a:r>
          </a:p>
          <a:p>
            <a:r>
              <a:rPr lang="en-US" dirty="0"/>
              <a:t>A history of little files saying “I added/subtracted these characters on this line in this file” on your computer.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C920-78A0-E208-8201-F27E10EF7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4AC-108A-1DCF-0402-F6316F6C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GitHub</a:t>
            </a:r>
          </a:p>
        </p:txBody>
      </p:sp>
      <p:pic>
        <p:nvPicPr>
          <p:cNvPr id="8" name="Picture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A9447-B602-339C-618C-7AC3EB7F7E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-18782" r="8623" b="-18859"/>
          <a:stretch/>
        </p:blipFill>
        <p:spPr>
          <a:xfrm>
            <a:off x="599123" y="635636"/>
            <a:ext cx="5383282" cy="5106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B774-2071-1C09-E04B-FF55387F9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E2E1F-9215-CB83-A16E-AB174DC82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739712"/>
          </a:xfrm>
        </p:spPr>
        <p:txBody>
          <a:bodyPr/>
          <a:lstStyle/>
          <a:p>
            <a:r>
              <a:rPr lang="en-US" dirty="0"/>
              <a:t>“Free” service to host files, incremental changes, and some other fun stuff. </a:t>
            </a:r>
          </a:p>
          <a:p>
            <a:r>
              <a:rPr lang="en-US" dirty="0"/>
              <a:t>GitHub is an interface. Git is where the magic truly happens. </a:t>
            </a:r>
          </a:p>
          <a:p>
            <a:r>
              <a:rPr lang="en-US" b="1" dirty="0"/>
              <a:t>It’s always good to have a backup.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DBE1-E15A-BACD-5D3E-F378CB96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A04-E652-7255-3456-CAB86E4B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examples use the following tools. </a:t>
            </a:r>
            <a:br>
              <a:rPr lang="en-US" dirty="0"/>
            </a:br>
            <a:r>
              <a:rPr lang="en-US" sz="4400" dirty="0"/>
              <a:t>(5 min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734B-1B76-839B-CC06-EA93B877500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 - 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C9D7-9039-6134-F139-06554663166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GitHub (make an account!) - </a:t>
            </a:r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E1F6A-2FCB-2CD2-60BE-A90004E7887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R +RStudio - </a:t>
            </a:r>
            <a:r>
              <a:rPr lang="en-US" dirty="0">
                <a:hlinkClick r:id="rId4"/>
              </a:rPr>
              <a:t>https://posit.co/download/rstudio-desktop/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30F2-1938-FD7F-364C-A645D7074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08E-FE2B-E0F3-574F-D457B85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this presentation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476-F477-8913-B957-17523ACC38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Happy git and GitHub for the Use</a:t>
            </a:r>
            <a:r>
              <a:rPr lang="en-US" u="sng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811-BA53-C129-968E-8E6DC1E0105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As the EPID department modernizes and starts incorporating R more, I expect many people will use RStudio (heck, I made you download it). </a:t>
            </a:r>
          </a:p>
          <a:p>
            <a:r>
              <a:rPr lang="en-US" dirty="0"/>
              <a:t>There is decent support between RStudio, Git, and GitHub.</a:t>
            </a:r>
          </a:p>
          <a:p>
            <a:pPr lvl="1"/>
            <a:r>
              <a:rPr lang="en-US" dirty="0"/>
              <a:t>Jenny Bryan, currently as Posit (RStudio) and formerly of UBC, published a WONDERFUL </a:t>
            </a:r>
            <a:r>
              <a:rPr lang="en-US" dirty="0" err="1"/>
              <a:t>bookdown</a:t>
            </a:r>
            <a:r>
              <a:rPr lang="en-US" dirty="0"/>
              <a:t> site that I take inspiration from. </a:t>
            </a:r>
          </a:p>
          <a:p>
            <a:pPr lvl="1"/>
            <a:r>
              <a:rPr lang="en-US" dirty="0"/>
              <a:t>The book link is: </a:t>
            </a:r>
            <a:r>
              <a:rPr lang="en-US" dirty="0">
                <a:hlinkClick r:id="rId2"/>
              </a:rPr>
              <a:t>https://happygitwithr.com/index.html</a:t>
            </a:r>
            <a:endParaRPr lang="en-US" dirty="0"/>
          </a:p>
          <a:p>
            <a:r>
              <a:rPr lang="en-US" dirty="0"/>
              <a:t>But, books are long, 2 hours is less long.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1E7C-97D8-26BB-781D-9D83D0EC5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78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4">
      <a:dk1>
        <a:srgbClr val="13284B"/>
      </a:dk1>
      <a:lt1>
        <a:srgbClr val="FFFFFF"/>
      </a:lt1>
      <a:dk2>
        <a:srgbClr val="151515"/>
      </a:dk2>
      <a:lt2>
        <a:srgbClr val="E1E1E1"/>
      </a:lt2>
      <a:accent1>
        <a:srgbClr val="4B9CD3"/>
      </a:accent1>
      <a:accent2>
        <a:srgbClr val="13294B"/>
      </a:accent2>
      <a:accent3>
        <a:srgbClr val="EF446F"/>
      </a:accent3>
      <a:accent4>
        <a:srgbClr val="4F758B"/>
      </a:accent4>
      <a:accent5>
        <a:srgbClr val="00594C"/>
      </a:accent5>
      <a:accent6>
        <a:srgbClr val="C3D600"/>
      </a:accent6>
      <a:hlink>
        <a:srgbClr val="007FAE"/>
      </a:hlink>
      <a:folHlink>
        <a:srgbClr val="007FA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_Template_new_brand_2022" id="{DF25940C-906E-344C-B81A-D6A338A12F3E}" vid="{AB33A6C4-FBE7-A846-BF72-4AFB04AC65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4901</TotalTime>
  <Words>1711</Words>
  <Application>Microsoft Macintosh PowerPoint</Application>
  <PresentationFormat>Widescreen</PresentationFormat>
  <Paragraphs>177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Fira Code Retina</vt:lpstr>
      <vt:lpstr>Custom Design</vt:lpstr>
      <vt:lpstr>GitHub for Epidemiologists</vt:lpstr>
      <vt:lpstr>Workshop Takeaways</vt:lpstr>
      <vt:lpstr>How would you share code with colleagues? </vt:lpstr>
      <vt:lpstr>Most common options</vt:lpstr>
      <vt:lpstr>In 90% of cases, email and DropBox will do.</vt:lpstr>
      <vt:lpstr>Git…</vt:lpstr>
      <vt:lpstr>…and GitHub</vt:lpstr>
      <vt:lpstr>The following examples use the following tools.  (5 min break)</vt:lpstr>
      <vt:lpstr>Where did this presentation come from?</vt:lpstr>
      <vt:lpstr>How do I incorporate Git with my upcoming work?</vt:lpstr>
      <vt:lpstr>New project: initialize repository from Command Line</vt:lpstr>
      <vt:lpstr>Everything revolves around the Staging Area</vt:lpstr>
      <vt:lpstr>2-minute exercise: your first commit!  </vt:lpstr>
      <vt:lpstr>∞-minute exercise: your gajillionth commit</vt:lpstr>
      <vt:lpstr>Side Note 1: .gitignore files</vt:lpstr>
      <vt:lpstr>”Hey, isn’t this only storing changes on my local computer? How can I share my repository then?” </vt:lpstr>
      <vt:lpstr>How do I incorporate Git and GitHub with previous projects? (5 min break)</vt:lpstr>
      <vt:lpstr>Introducing……GitHub!!!</vt:lpstr>
      <vt:lpstr>5-minute exercise: Addressing Authentication</vt:lpstr>
      <vt:lpstr>Use Case 1: RStudio Project to GitHub</vt:lpstr>
      <vt:lpstr>Use Case 2: New project, starting with GitHub  (5 minute exercise)</vt:lpstr>
      <vt:lpstr>Use Case 3: Existing Project, GitHub first. This is tougher. </vt:lpstr>
      <vt:lpstr>How do I use Git and GitHub with collaborators?  (5 min break)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1</dc:title>
  <dc:creator>Klose, Mark Walter</dc:creator>
  <cp:lastModifiedBy>Klose, Mark Walter</cp:lastModifiedBy>
  <cp:revision>83</cp:revision>
  <dcterms:created xsi:type="dcterms:W3CDTF">2023-03-27T15:39:30Z</dcterms:created>
  <dcterms:modified xsi:type="dcterms:W3CDTF">2023-03-31T01:20:43Z</dcterms:modified>
</cp:coreProperties>
</file>