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377" r:id="rId3"/>
    <p:sldId id="357" r:id="rId4"/>
    <p:sldId id="353" r:id="rId5"/>
    <p:sldId id="356" r:id="rId6"/>
    <p:sldId id="358" r:id="rId7"/>
    <p:sldId id="359" r:id="rId8"/>
    <p:sldId id="366" r:id="rId9"/>
    <p:sldId id="375" r:id="rId10"/>
    <p:sldId id="360" r:id="rId11"/>
    <p:sldId id="362" r:id="rId12"/>
    <p:sldId id="369" r:id="rId13"/>
    <p:sldId id="367" r:id="rId14"/>
    <p:sldId id="370" r:id="rId15"/>
    <p:sldId id="371" r:id="rId16"/>
    <p:sldId id="372" r:id="rId17"/>
    <p:sldId id="361" r:id="rId18"/>
    <p:sldId id="365" r:id="rId19"/>
    <p:sldId id="374" r:id="rId20"/>
    <p:sldId id="373" r:id="rId21"/>
    <p:sldId id="378" r:id="rId22"/>
    <p:sldId id="376" r:id="rId23"/>
    <p:sldId id="363" r:id="rId24"/>
    <p:sldId id="364" r:id="rId25"/>
    <p:sldId id="382" r:id="rId26"/>
    <p:sldId id="383" r:id="rId27"/>
    <p:sldId id="381" r:id="rId28"/>
    <p:sldId id="3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5F9C2754-C7E0-B641-B769-60B2A91CDE0E}">
          <p14:sldIdLst>
            <p14:sldId id="256"/>
            <p14:sldId id="377"/>
          </p14:sldIdLst>
        </p14:section>
        <p14:section name="Transition slides" id="{27CC509E-35A1-1B45-9A92-798312A72CE1}">
          <p14:sldIdLst>
            <p14:sldId id="357"/>
            <p14:sldId id="353"/>
            <p14:sldId id="356"/>
            <p14:sldId id="358"/>
            <p14:sldId id="359"/>
            <p14:sldId id="366"/>
            <p14:sldId id="375"/>
            <p14:sldId id="360"/>
            <p14:sldId id="362"/>
            <p14:sldId id="369"/>
            <p14:sldId id="367"/>
            <p14:sldId id="370"/>
            <p14:sldId id="371"/>
            <p14:sldId id="372"/>
            <p14:sldId id="361"/>
            <p14:sldId id="365"/>
            <p14:sldId id="374"/>
            <p14:sldId id="373"/>
            <p14:sldId id="378"/>
            <p14:sldId id="376"/>
            <p14:sldId id="363"/>
            <p14:sldId id="364"/>
            <p14:sldId id="382"/>
            <p14:sldId id="383"/>
            <p14:sldId id="381"/>
            <p14:sldId id="379"/>
          </p14:sldIdLst>
        </p14:section>
        <p14:section name="Quote Slides" id="{55772DD4-4220-A841-930F-717988BE6260}">
          <p14:sldIdLst/>
        </p14:section>
        <p14:section name="Content Slides" id="{3531A703-915D-1243-8808-18E3B0FEA217}">
          <p14:sldIdLst/>
        </p14:section>
        <p14:section name="Closing slides" id="{E90C1C9D-9B9B-D44F-B2F5-C583FE510D6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84F"/>
    <a:srgbClr val="8D3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9"/>
    <p:restoredTop sz="96327"/>
  </p:normalViewPr>
  <p:slideViewPr>
    <p:cSldViewPr snapToGrid="0" snapToObjects="1">
      <p:cViewPr varScale="1">
        <p:scale>
          <a:sx n="136" d="100"/>
          <a:sy n="136" d="100"/>
        </p:scale>
        <p:origin x="216" y="432"/>
      </p:cViewPr>
      <p:guideLst>
        <p:guide orient="horz" pos="1344"/>
        <p:guide pos="3840"/>
        <p:guide orient="horz" pos="2260"/>
      </p:guideLst>
    </p:cSldViewPr>
  </p:slideViewPr>
  <p:outlineViewPr>
    <p:cViewPr>
      <p:scale>
        <a:sx n="33" d="100"/>
        <a:sy n="33" d="100"/>
      </p:scale>
      <p:origin x="0" y="-10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866A7-698B-6A44-88F1-0082A6B9A9E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255FF-E733-7A46-8A77-BA6A8CE50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255FF-E733-7A46-8A77-BA6A8CE500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8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3F13BE34-2C7F-4742-86AB-1F433C7F6B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5685" y="1802654"/>
            <a:ext cx="10696239" cy="208682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33396" y="3952635"/>
            <a:ext cx="10696238" cy="72614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7677B3-F4EF-3B4F-BAB8-93395C8FD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5" y="525781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DDA9ED2-0687-FC4F-82A2-402184DF88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395" y="565786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DD963A71-30DB-AF4C-8CA6-FE2287C1F0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8815" y="548733"/>
            <a:ext cx="2625435" cy="7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89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80" userDrawn="1">
          <p15:clr>
            <a:srgbClr val="FBAE40"/>
          </p15:clr>
        </p15:guide>
        <p15:guide id="4" pos="722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CB2C7-C01B-D14D-BC0A-D94F4296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39BD23D-DE90-304B-892F-3F288C4E84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3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256421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686A8-6B7C-BF4C-A3B9-F6B65F958979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2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32011"/>
            <a:ext cx="5418053" cy="1276865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B8B11C-C73A-DA4C-80DE-8F4137916C9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CAC93-C9FE-8043-9CCE-6990BD4A47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6421" y="618377"/>
            <a:ext cx="5432342" cy="1304925"/>
          </a:xfrm>
        </p:spPr>
        <p:txBody>
          <a:bodyPr/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6256421" y="2208807"/>
            <a:ext cx="5418054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369865-0C6D-E146-8408-38986A6B807B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28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6">
            <a:extLst>
              <a:ext uri="{FF2B5EF4-FFF2-40B4-BE49-F238E27FC236}">
                <a16:creationId xmlns:a16="http://schemas.microsoft.com/office/drawing/2014/main" id="{51730CD2-DAEF-0A4D-BDAB-9673E579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6" y="969825"/>
            <a:ext cx="11189904" cy="723899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01BAC3A0-C801-7C4F-BB86-CC23A798BE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3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Pie 1">
            <a:extLst>
              <a:ext uri="{FF2B5EF4-FFF2-40B4-BE49-F238E27FC236}">
                <a16:creationId xmlns:a16="http://schemas.microsoft.com/office/drawing/2014/main" id="{EDBEAA2E-A182-2145-9CC0-298CFDC8A5D5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2145303" y="2075294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499175" y="2687796"/>
            <a:ext cx="3533038" cy="2479963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Pie 1">
            <a:extLst>
              <a:ext uri="{FF2B5EF4-FFF2-40B4-BE49-F238E27FC236}">
                <a16:creationId xmlns:a16="http://schemas.microsoft.com/office/drawing/2014/main" id="{5DD7E085-5E1F-5A40-BA5D-4404BF2700F4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969160" y="2075295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>
          <a:xfrm>
            <a:off x="4327608" y="2687796"/>
            <a:ext cx="3533038" cy="2479963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Pie 1">
            <a:extLst>
              <a:ext uri="{FF2B5EF4-FFF2-40B4-BE49-F238E27FC236}">
                <a16:creationId xmlns:a16="http://schemas.microsoft.com/office/drawing/2014/main" id="{9C0CCD42-D9FD-F546-83FF-3942079F02AE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9793016" y="2075296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F5166AF5-ED84-E440-81B1-8C407DB0D96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51383" y="2687796"/>
            <a:ext cx="3533038" cy="2479963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B9A11-6BD7-6A43-A927-CC9215B222BD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7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72352"/>
            <a:ext cx="5140361" cy="5069541"/>
          </a:xfrm>
        </p:spPr>
        <p:txBody>
          <a:bodyPr anchor="ctr" anchorCtr="0">
            <a:noAutofit/>
          </a:bodyPr>
          <a:lstStyle>
            <a:lvl1pPr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6548718" y="874058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e 1">
            <a:extLst>
              <a:ext uri="{FF2B5EF4-FFF2-40B4-BE49-F238E27FC236}">
                <a16:creationId xmlns:a16="http://schemas.microsoft.com/office/drawing/2014/main" id="{B869545A-2E10-864E-A839-F7A1602B4B3C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2024639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10D9D45-DB1E-5F47-B682-BD44B72CED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48718" y="2746505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e 1">
            <a:extLst>
              <a:ext uri="{FF2B5EF4-FFF2-40B4-BE49-F238E27FC236}">
                <a16:creationId xmlns:a16="http://schemas.microsoft.com/office/drawing/2014/main" id="{55F94361-B64F-864E-A31C-C75FAA6C3AC5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3899935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288EF53-20A5-0A41-BCB9-189B84EA7A6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48718" y="4618951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CF239-E4F2-9749-B37B-4F5238D7D3C4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8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9A45F4D4-EBA2-B641-925E-931932B3A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6"/>
          <p:cNvSpPr>
            <a:spLocks noGrp="1"/>
          </p:cNvSpPr>
          <p:nvPr>
            <p:ph type="title"/>
          </p:nvPr>
        </p:nvSpPr>
        <p:spPr>
          <a:xfrm>
            <a:off x="499176" y="672352"/>
            <a:ext cx="5140361" cy="5069541"/>
          </a:xfrm>
        </p:spPr>
        <p:txBody>
          <a:bodyPr anchor="ctr" anchorCtr="0">
            <a:noAutofit/>
          </a:bodyPr>
          <a:lstStyle>
            <a:lvl1pPr>
              <a:defRPr sz="66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6548718" y="874058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e 1">
            <a:extLst>
              <a:ext uri="{FF2B5EF4-FFF2-40B4-BE49-F238E27FC236}">
                <a16:creationId xmlns:a16="http://schemas.microsoft.com/office/drawing/2014/main" id="{F46DD077-E11E-434B-A116-CBF41AA7A5D7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2024639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10D9D45-DB1E-5F47-B682-BD44B72CED7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48718" y="2746505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e 1">
            <a:extLst>
              <a:ext uri="{FF2B5EF4-FFF2-40B4-BE49-F238E27FC236}">
                <a16:creationId xmlns:a16="http://schemas.microsoft.com/office/drawing/2014/main" id="{1BE27E8B-21F0-9F46-8A12-EF85620865A3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8995512" y="3899935"/>
            <a:ext cx="246301" cy="492602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B288EF53-20A5-0A41-BCB9-189B84EA7A6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48718" y="4618951"/>
            <a:ext cx="5140361" cy="921237"/>
          </a:xfrm>
        </p:spPr>
        <p:txBody>
          <a:bodyPr>
            <a:noAutofit/>
          </a:bodyPr>
          <a:lstStyle>
            <a:lvl1pPr marL="0" indent="0" algn="ctr">
              <a:buSzPct val="100000"/>
              <a:buFont typeface="Arial" panose="020B0604020202020204" pitchFamily="34" charset="0"/>
              <a:buNone/>
              <a:defRPr lang="en-US" sz="2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4013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94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499176" y="969815"/>
            <a:ext cx="5090946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65275" y="651165"/>
            <a:ext cx="5394960" cy="5278582"/>
          </a:xfrm>
          <a:ln w="76200">
            <a:solidFill>
              <a:schemeClr val="accent3"/>
            </a:solidFill>
            <a:miter lim="800000"/>
          </a:ln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480" y="635637"/>
            <a:ext cx="5090946" cy="219876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920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4F504-74F0-AC43-B262-9410F7CA2463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45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499176" y="969815"/>
            <a:ext cx="5090946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8E3D45-0ED1-E744-BF9C-F4C13B0DA21C}"/>
              </a:ext>
            </a:extLst>
          </p:cNvPr>
          <p:cNvSpPr/>
          <p:nvPr userDrawn="1"/>
        </p:nvSpPr>
        <p:spPr>
          <a:xfrm>
            <a:off x="6293608" y="766261"/>
            <a:ext cx="5383282" cy="51062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39548" y="635637"/>
            <a:ext cx="5383282" cy="5106258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480" y="635637"/>
            <a:ext cx="5090946" cy="219876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02920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6D521-02D7-3E43-8814-3C8FC720ECB5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091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6498187" y="969819"/>
            <a:ext cx="5093550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2411" y="621776"/>
            <a:ext cx="5090946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0356464-113D-D342-826A-338514AC33C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7310" y="651165"/>
            <a:ext cx="5389418" cy="5276088"/>
          </a:xfrm>
          <a:ln w="76200" cmpd="sng">
            <a:solidFill>
              <a:schemeClr val="accent6"/>
            </a:solidFill>
            <a:miter lim="800000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50364-9344-A342-BCF9-0F09BD591AD2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4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 userDrawn="1">
          <p15:clr>
            <a:srgbClr val="FBAE40"/>
          </p15:clr>
        </p15:guide>
        <p15:guide id="2" pos="41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6"/>
          <p:cNvSpPr>
            <a:spLocks noGrp="1"/>
          </p:cNvSpPr>
          <p:nvPr>
            <p:ph type="title"/>
          </p:nvPr>
        </p:nvSpPr>
        <p:spPr>
          <a:xfrm>
            <a:off x="6498187" y="969819"/>
            <a:ext cx="5093550" cy="1134403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655EA4-C67B-0A47-8483-2069990B49DF}"/>
              </a:ext>
            </a:extLst>
          </p:cNvPr>
          <p:cNvSpPr/>
          <p:nvPr userDrawn="1"/>
        </p:nvSpPr>
        <p:spPr>
          <a:xfrm>
            <a:off x="468495" y="766261"/>
            <a:ext cx="5383282" cy="51062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629FC58C-B022-BB41-BD5B-C25E4EC19F6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9123" y="635636"/>
            <a:ext cx="5383282" cy="5106258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ACFB233-9B6C-F641-BC39-CD1AFE255B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2411" y="621776"/>
            <a:ext cx="5090946" cy="246221"/>
          </a:xfrm>
        </p:spPr>
        <p:txBody>
          <a:bodyPr>
            <a:noAutofit/>
          </a:bodyPr>
          <a:lstStyle>
            <a:lvl1pPr marL="0" indent="0">
              <a:buNone/>
              <a:defRPr sz="19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6" cy="3265394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B4E59-639B-8A40-8843-F1DD2290404A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0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7A4D02-5B4C-5025-4847-D2DB106BE54F}"/>
              </a:ext>
            </a:extLst>
          </p:cNvPr>
          <p:cNvSpPr txBox="1">
            <a:spLocks/>
          </p:cNvSpPr>
          <p:nvPr userDrawn="1"/>
        </p:nvSpPr>
        <p:spPr>
          <a:xfrm>
            <a:off x="500841" y="-655422"/>
            <a:ext cx="11190318" cy="49991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400050" indent="-4000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None/>
              <a:tabLst/>
              <a:defRPr sz="5400" b="0" i="1" kern="1200" cap="none" spc="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chemeClr val="tx1"/>
                </a:solidFill>
              </a:rPr>
              <a:t>Photo slide</a:t>
            </a:r>
          </a:p>
        </p:txBody>
      </p:sp>
    </p:spTree>
    <p:extLst>
      <p:ext uri="{BB962C8B-B14F-4D97-AF65-F5344CB8AC3E}">
        <p14:creationId xmlns:p14="http://schemas.microsoft.com/office/powerpoint/2010/main" val="104396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slope, hill, skiing&#10;&#10;Description automatically generated">
            <a:extLst>
              <a:ext uri="{FF2B5EF4-FFF2-40B4-BE49-F238E27FC236}">
                <a16:creationId xmlns:a16="http://schemas.microsoft.com/office/drawing/2014/main" id="{A639ABD4-BE37-7144-8803-B03332C383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5685" y="1802654"/>
            <a:ext cx="10696239" cy="208682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533396" y="3952635"/>
            <a:ext cx="10696238" cy="72614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7677B3-F4EF-3B4F-BAB8-93395C8FD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5" y="525781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DDA9ED2-0687-FC4F-82A2-402184DF88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395" y="5657865"/>
            <a:ext cx="5410200" cy="314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DD963A71-30DB-AF4C-8CA6-FE2287C1F0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8815" y="548733"/>
            <a:ext cx="2625435" cy="71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87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480">
          <p15:clr>
            <a:srgbClr val="FBAE40"/>
          </p15:clr>
        </p15:guide>
        <p15:guide id="4" pos="722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lope, hill, skiing&#10;&#10;Description automatically generated">
            <a:extLst>
              <a:ext uri="{FF2B5EF4-FFF2-40B4-BE49-F238E27FC236}">
                <a16:creationId xmlns:a16="http://schemas.microsoft.com/office/drawing/2014/main" id="{4A9D6BA7-0D63-B840-A6E1-D28DDEE24F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525F0340-37D6-F84C-BDE3-CEBE446BB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0980" y="2888392"/>
            <a:ext cx="3950040" cy="10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07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kiing, snow, slope&#10;&#10;Description automatically generated">
            <a:extLst>
              <a:ext uri="{FF2B5EF4-FFF2-40B4-BE49-F238E27FC236}">
                <a16:creationId xmlns:a16="http://schemas.microsoft.com/office/drawing/2014/main" id="{B9CF417C-6B2A-454C-A770-23F92F2339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text&#13;&#10;&#13;&#10;Description automatically generated">
            <a:extLst>
              <a:ext uri="{FF2B5EF4-FFF2-40B4-BE49-F238E27FC236}">
                <a16:creationId xmlns:a16="http://schemas.microsoft.com/office/drawing/2014/main" id="{8A6DE2C8-A71F-074C-A8AB-9061790333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0980" y="2888392"/>
            <a:ext cx="3950040" cy="108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6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now, dark, skiing, covered&#10;&#10;Description automatically generated">
            <a:extLst>
              <a:ext uri="{FF2B5EF4-FFF2-40B4-BE49-F238E27FC236}">
                <a16:creationId xmlns:a16="http://schemas.microsoft.com/office/drawing/2014/main" id="{A49CDC17-E8DE-454D-A88A-120C5A1AB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56260" y="2626417"/>
            <a:ext cx="11079480" cy="1156809"/>
          </a:xfrm>
        </p:spPr>
        <p:txBody>
          <a:bodyPr anchor="t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D9795C1-D152-B640-81E1-08A233E871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261" y="2260656"/>
            <a:ext cx="11079479" cy="3657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793F4-C58C-E34E-B4F9-D33ACD0ACD4A}"/>
              </a:ext>
            </a:extLst>
          </p:cNvPr>
          <p:cNvSpPr txBox="1"/>
          <p:nvPr userDrawn="1"/>
        </p:nvSpPr>
        <p:spPr>
          <a:xfrm>
            <a:off x="2516449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0" spc="180" baseline="0" dirty="0">
                <a:solidFill>
                  <a:schemeClr val="accent1"/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57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4B51F1BC-EB0D-0B4D-AC2F-066F7381C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5E196E-9CC7-D04D-B6B6-B8AE4CFC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" y="2626417"/>
            <a:ext cx="11079480" cy="1156809"/>
          </a:xfrm>
        </p:spPr>
        <p:txBody>
          <a:bodyPr anchor="t" anchorCtr="0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92E69A-9710-9247-94F3-6D82C3FCC3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261" y="2260656"/>
            <a:ext cx="11079479" cy="3657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spc="17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BFFE0-17E7-1C4D-A79C-775E13C7CE08}"/>
              </a:ext>
            </a:extLst>
          </p:cNvPr>
          <p:cNvSpPr txBox="1"/>
          <p:nvPr userDrawn="1"/>
        </p:nvSpPr>
        <p:spPr>
          <a:xfrm>
            <a:off x="2516449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200" b="0" spc="180" baseline="0" dirty="0">
                <a:solidFill>
                  <a:schemeClr val="tx1"/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09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now, dark, skiing, covered&#10;&#10;Description automatically generated">
            <a:extLst>
              <a:ext uri="{FF2B5EF4-FFF2-40B4-BE49-F238E27FC236}">
                <a16:creationId xmlns:a16="http://schemas.microsoft.com/office/drawing/2014/main" id="{A49CDC17-E8DE-454D-A88A-120C5A1AB1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500841" y="743438"/>
            <a:ext cx="11190318" cy="2631781"/>
          </a:xfrm>
        </p:spPr>
        <p:txBody>
          <a:bodyPr anchor="b" anchorCtr="0">
            <a:noAutofit/>
          </a:bodyPr>
          <a:lstStyle>
            <a:lvl1pPr marL="400050" indent="-400050" algn="ctr">
              <a:tabLst/>
              <a:defRPr sz="5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Master title style.”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3793F4-C58C-E34E-B4F9-D33ACD0ACD4A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accent1"/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3218C-ACB9-7445-928D-8B2D841F88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2988" y="4451350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B5FBE95-3C8D-794F-8990-DD217721F8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02988" y="4774079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e 1">
            <a:extLst>
              <a:ext uri="{FF2B5EF4-FFF2-40B4-BE49-F238E27FC236}">
                <a16:creationId xmlns:a16="http://schemas.microsoft.com/office/drawing/2014/main" id="{FB813401-A57B-7947-AC0C-5B2D4C60DCC7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5947336" y="3601626"/>
            <a:ext cx="297329" cy="594657"/>
          </a:xfrm>
          <a:custGeom>
            <a:avLst/>
            <a:gdLst>
              <a:gd name="connsiteX0" fmla="*/ 1757548 w 1757548"/>
              <a:gd name="connsiteY0" fmla="*/ 878774 h 1757548"/>
              <a:gd name="connsiteX1" fmla="*/ 878774 w 1757548"/>
              <a:gd name="connsiteY1" fmla="*/ 1757548 h 1757548"/>
              <a:gd name="connsiteX2" fmla="*/ 0 w 1757548"/>
              <a:gd name="connsiteY2" fmla="*/ 878774 h 1757548"/>
              <a:gd name="connsiteX3" fmla="*/ 878774 w 1757548"/>
              <a:gd name="connsiteY3" fmla="*/ 0 h 1757548"/>
              <a:gd name="connsiteX4" fmla="*/ 878774 w 1757548"/>
              <a:gd name="connsiteY4" fmla="*/ 878774 h 1757548"/>
              <a:gd name="connsiteX5" fmla="*/ 1757548 w 1757548"/>
              <a:gd name="connsiteY5" fmla="*/ 878774 h 1757548"/>
              <a:gd name="connsiteX0" fmla="*/ 878774 w 878774"/>
              <a:gd name="connsiteY0" fmla="*/ 878774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  <a:gd name="connsiteX4" fmla="*/ 878774 w 878774"/>
              <a:gd name="connsiteY4" fmla="*/ 878774 h 1757548"/>
              <a:gd name="connsiteX0" fmla="*/ 878774 w 878774"/>
              <a:gd name="connsiteY0" fmla="*/ 0 h 1757548"/>
              <a:gd name="connsiteX1" fmla="*/ 878774 w 878774"/>
              <a:gd name="connsiteY1" fmla="*/ 1757548 h 1757548"/>
              <a:gd name="connsiteX2" fmla="*/ 0 w 878774"/>
              <a:gd name="connsiteY2" fmla="*/ 878774 h 1757548"/>
              <a:gd name="connsiteX3" fmla="*/ 878774 w 878774"/>
              <a:gd name="connsiteY3" fmla="*/ 0 h 17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8774" h="1757548">
                <a:moveTo>
                  <a:pt x="878774" y="0"/>
                </a:moveTo>
                <a:lnTo>
                  <a:pt x="878774" y="1757548"/>
                </a:lnTo>
                <a:cubicBezTo>
                  <a:pt x="393441" y="1757548"/>
                  <a:pt x="0" y="1364107"/>
                  <a:pt x="0" y="878774"/>
                </a:cubicBezTo>
                <a:cubicBezTo>
                  <a:pt x="0" y="393441"/>
                  <a:pt x="393441" y="0"/>
                  <a:pt x="87877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vid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4B51F1BC-EB0D-0B4D-AC2F-066F7381C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60BFDC3-40BA-C349-8A97-AF21AD985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841" y="743438"/>
            <a:ext cx="11190318" cy="2631781"/>
          </a:xfrm>
        </p:spPr>
        <p:txBody>
          <a:bodyPr anchor="b" anchorCtr="0">
            <a:noAutofit/>
          </a:bodyPr>
          <a:lstStyle>
            <a:lvl1pPr marL="400050" indent="-400050" algn="ctr">
              <a:tabLst/>
              <a:defRPr sz="54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“Click to edit Master title style.”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FA365D-BE31-3046-9043-F2F0DB9E64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2988" y="4451350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28EEF06-CAE3-E841-92CC-988A996F57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02988" y="4774079"/>
            <a:ext cx="6586024" cy="297329"/>
          </a:xfrm>
        </p:spPr>
        <p:txBody>
          <a:bodyPr/>
          <a:lstStyle>
            <a:lvl1pPr marL="0" indent="0" algn="ctr">
              <a:buNone/>
              <a:defRPr lang="en-US" sz="1800" b="1" kern="1200" cap="all" spc="17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88A6B-2232-A141-89DD-E6CE7FBADB0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8671" y="3762570"/>
            <a:ext cx="594658" cy="29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02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3"/>
            <a:ext cx="11189904" cy="7239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801" y="626917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8" name="Content Placeholder 7"/>
          <p:cNvSpPr>
            <a:spLocks noGrp="1"/>
          </p:cNvSpPr>
          <p:nvPr>
            <p:ph sz="quarter" idx="15"/>
          </p:nvPr>
        </p:nvSpPr>
        <p:spPr>
          <a:xfrm>
            <a:off x="499174" y="2208807"/>
            <a:ext cx="11189905" cy="3533182"/>
          </a:xfrm>
        </p:spPr>
        <p:txBody>
          <a:bodyPr>
            <a:noAutofit/>
          </a:bodyPr>
          <a:lstStyle>
            <a:lvl1pPr marL="231775" indent="-231775">
              <a:buSzPct val="100000"/>
              <a:buFont typeface="Arial" panose="020B0604020202020204" pitchFamily="34" charset="0"/>
              <a:buChar char="•"/>
              <a:tabLst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0C5A6-DD29-F94F-B481-5D65878F0BD3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97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3"/>
            <a:ext cx="11189904" cy="7239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801" y="626917"/>
            <a:ext cx="11190288" cy="246221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684E4C-5A3F-FA4D-AF32-4620820CC2FC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2133600"/>
            <a:ext cx="584200" cy="5842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6B068-B80A-0F40-B5EB-F3BBCB8828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35088" y="2225660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64DD79-0694-7642-B641-373D04167859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2934211"/>
            <a:ext cx="584200" cy="58420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1DEEE22-7C05-4343-BB8E-4107BC87C3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35088" y="3026271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4867E3-5A02-E943-BDCD-AFDC52457B2F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3734822"/>
            <a:ext cx="584200" cy="58420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BF505965-A8FF-4E4B-B294-EDF25ACC9C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35088" y="3826882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FE98D-49A5-114C-9F04-B5A1418185E4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4535433"/>
            <a:ext cx="584200" cy="584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9577BC94-939E-E04E-B3A7-895227DB86F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35088" y="462749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14223A-2874-304B-A611-FCE6E7CF7AC8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5336043"/>
            <a:ext cx="584200" cy="5842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4A902F3-24F2-C64A-A854-2CA93D88CC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35088" y="542810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05EE45-BD6F-D44A-A433-2B2AD3A7E5AE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2133600"/>
            <a:ext cx="584200" cy="58420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3A1761A4-829F-5A40-96F6-F87757F350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35343" y="2225660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465BCF-C417-A142-96BD-8D38B8D2B521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2934211"/>
            <a:ext cx="584200" cy="584201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E4CAA09B-E03A-7143-AE6D-BFDCB354E27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35343" y="3026271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D717B82-FAAA-A544-B9A7-7AFF1F80609B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3734822"/>
            <a:ext cx="584200" cy="58420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B9F46E6-F6B1-654D-9686-30018D5183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835343" y="3826882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D92E02-391C-8346-9175-481EDD789003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4535433"/>
            <a:ext cx="584200" cy="58420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CE911FD4-9BF8-2746-BB65-80336440D2B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35343" y="462749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D73757-6FD9-C344-94AE-F46CC887B733}"/>
              </a:ext>
            </a:extLst>
          </p:cNvPr>
          <p:cNvSpPr>
            <a:spLocks noChangeAspect="1"/>
          </p:cNvSpPr>
          <p:nvPr userDrawn="1"/>
        </p:nvSpPr>
        <p:spPr>
          <a:xfrm>
            <a:off x="6108700" y="5336043"/>
            <a:ext cx="584200" cy="58420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A01C130-A524-854A-B729-75A2677286E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35343" y="5428103"/>
            <a:ext cx="4239722" cy="400080"/>
          </a:xfrm>
        </p:spPr>
        <p:txBody>
          <a:bodyPr anchor="ctr" anchorCtr="0"/>
          <a:lstStyle>
            <a:lvl1pPr marL="0" indent="0">
              <a:buNone/>
              <a:defRPr sz="2000"/>
            </a:lvl1pPr>
            <a:lvl2pPr marL="354013" indent="0">
              <a:buNone/>
              <a:defRPr sz="2000"/>
            </a:lvl2pPr>
            <a:lvl3pPr marL="573088" indent="0">
              <a:buNone/>
              <a:defRPr sz="2000"/>
            </a:lvl3pPr>
            <a:lvl4pPr marL="804863" indent="0">
              <a:buNone/>
              <a:defRPr sz="2000"/>
            </a:lvl4pPr>
            <a:lvl5pPr marL="1036637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A5D372-307D-E842-A741-DB16AB0C02BB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45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6"/>
          <p:cNvSpPr>
            <a:spLocks noGrp="1"/>
          </p:cNvSpPr>
          <p:nvPr>
            <p:ph type="title"/>
          </p:nvPr>
        </p:nvSpPr>
        <p:spPr>
          <a:xfrm>
            <a:off x="499176" y="969825"/>
            <a:ext cx="11189904" cy="723899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5FB38-CF8E-EC49-9B9C-9C905814BC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485" y="626912"/>
            <a:ext cx="11190288" cy="228600"/>
          </a:xfrm>
        </p:spPr>
        <p:txBody>
          <a:bodyPr>
            <a:noAutofit/>
          </a:bodyPr>
          <a:lstStyle>
            <a:lvl1pPr marL="0" indent="0">
              <a:buNone/>
              <a:defRPr sz="1800" b="1" cap="all" spc="17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C98C1B8D-FFEF-2242-B9B5-3F30CF41DD56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609600" y="2209800"/>
            <a:ext cx="10972800" cy="4000500"/>
          </a:xfrm>
        </p:spPr>
        <p:txBody>
          <a:bodyPr>
            <a:noAutofit/>
          </a:bodyPr>
          <a:lstStyle/>
          <a:p>
            <a:r>
              <a:rPr lang="en-US"/>
              <a:t>Click icon to add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3DA83-43E4-7142-82E1-46053E45A21F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981185" y="6216212"/>
            <a:ext cx="2707895" cy="246221"/>
          </a:xfrm>
        </p:spPr>
        <p:txBody>
          <a:bodyPr>
            <a:noAutofit/>
          </a:bodyPr>
          <a:lstStyle>
            <a:lvl1pPr>
              <a:defRPr lang="en-US" sz="1200" b="0" kern="120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76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969823"/>
            <a:ext cx="11079480" cy="723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25625"/>
            <a:ext cx="11186160" cy="3786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1185" y="6216212"/>
            <a:ext cx="2707895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D6E361B-DFCA-824D-BA63-ADCED3B4198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E083E-CE1A-DA4B-85FA-B6928D5B93AD}"/>
              </a:ext>
            </a:extLst>
          </p:cNvPr>
          <p:cNvSpPr txBox="1"/>
          <p:nvPr userDrawn="1"/>
        </p:nvSpPr>
        <p:spPr>
          <a:xfrm>
            <a:off x="531038" y="6226999"/>
            <a:ext cx="7159102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200" b="0" spc="180" baseline="0" dirty="0">
                <a:solidFill>
                  <a:schemeClr val="bg2">
                    <a:lumMod val="50000"/>
                  </a:schemeClr>
                </a:solidFill>
              </a:rPr>
              <a:t>THE UNIVERSITY OF NORTH CAROLINA AT CHAPEL HILL</a:t>
            </a:r>
            <a:endParaRPr lang="en-US" sz="1200" b="0" i="1" spc="180" baseline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0" r:id="rId2"/>
    <p:sldLayoutId id="2147483709" r:id="rId3"/>
    <p:sldLayoutId id="2147483731" r:id="rId4"/>
    <p:sldLayoutId id="2147483776" r:id="rId5"/>
    <p:sldLayoutId id="2147483777" r:id="rId6"/>
    <p:sldLayoutId id="2147483693" r:id="rId7"/>
    <p:sldLayoutId id="2147483793" r:id="rId8"/>
    <p:sldLayoutId id="2147483740" r:id="rId9"/>
    <p:sldLayoutId id="2147483712" r:id="rId10"/>
    <p:sldLayoutId id="2147483785" r:id="rId11"/>
    <p:sldLayoutId id="2147483786" r:id="rId12"/>
    <p:sldLayoutId id="2147483787" r:id="rId13"/>
    <p:sldLayoutId id="2147483788" r:id="rId14"/>
    <p:sldLayoutId id="2147483692" r:id="rId15"/>
    <p:sldLayoutId id="2147483791" r:id="rId16"/>
    <p:sldLayoutId id="2147483739" r:id="rId17"/>
    <p:sldLayoutId id="2147483792" r:id="rId18"/>
    <p:sldLayoutId id="2147483700" r:id="rId19"/>
    <p:sldLayoutId id="2147483721" r:id="rId20"/>
    <p:sldLayoutId id="2147483722" r:id="rId21"/>
  </p:sldLayoutIdLst>
  <p:hf hdr="0" ftr="0" dt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buNone/>
        <a:defRPr sz="4000" b="0" kern="1200" cap="none" spc="0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31775" indent="-231775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73088" indent="-2190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804863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036638" indent="-23177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270000" indent="-233363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tabLst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84" userDrawn="1">
          <p15:clr>
            <a:srgbClr val="F26B43"/>
          </p15:clr>
        </p15:guide>
        <p15:guide id="4" orient="horz" pos="2260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  <p15:guide id="7" orient="horz" pos="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wklose/github-for-epidemiologis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git-scm.com/docs/gitignore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" TargetMode="External"/><Relationship Id="rId2" Type="http://schemas.openxmlformats.org/officeDocument/2006/relationships/hyperlink" Target="https://happygitwithr.com/ssh-keys.html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appygitwithr.com/existing-github-last.html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happygitwithr.com/new-github-first.html" TargetMode="Externa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happygitwithr.com/existing-github-first.html" TargetMode="External"/><Relationship Id="rId2" Type="http://schemas.openxmlformats.org/officeDocument/2006/relationships/hyperlink" Target="https://happygitwithr.com/existing-github-first.htm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it-Branching-Branches-in-a-Nutshel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ginradius.com/blog/engineering/git-commands/" TargetMode="External"/><Relationship Id="rId2" Type="http://schemas.openxmlformats.org/officeDocument/2006/relationships/hyperlink" Target="https://git-scm.com/book/en/v2/Git-Basics-Tagging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milindsoorya.com/blog/8-underrated-git-commands-every-programmer-should-know-not-the-usual-pull-push-add-commi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github.com/" TargetMode="External"/><Relationship Id="rId2" Type="http://schemas.openxmlformats.org/officeDocument/2006/relationships/hyperlink" Target="mailto:https://git-scm.com/download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https://posit.co/download/rstudio-desktop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go.unc.edu/github4epi" TargetMode="External"/><Relationship Id="rId2" Type="http://schemas.openxmlformats.org/officeDocument/2006/relationships/hyperlink" Target="https://happygitwithr.com/index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56CA-F109-0147-8B58-2B94FCF90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for Epidemiologists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C05B8E-E4F7-FE46-85E1-FB94BF46C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some Git and some RStudio</a:t>
            </a:r>
          </a:p>
          <a:p>
            <a:r>
              <a:rPr lang="en-US" dirty="0"/>
              <a:t>See </a:t>
            </a:r>
            <a:r>
              <a:rPr lang="en-US" dirty="0" err="1">
                <a:hlinkClick r:id="rId3"/>
              </a:rPr>
              <a:t>go.unc.edu</a:t>
            </a:r>
            <a:r>
              <a:rPr lang="en-US" dirty="0">
                <a:hlinkClick r:id="rId3"/>
              </a:rPr>
              <a:t>/github4epi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F567-FEBC-4741-9D01-981202477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Mark Klose, Epidemiology PhD Student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DC926-ACA7-A149-AD0E-4D7719A324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2023-03-31</a:t>
            </a:r>
          </a:p>
        </p:txBody>
      </p:sp>
    </p:spTree>
    <p:extLst>
      <p:ext uri="{BB962C8B-B14F-4D97-AF65-F5344CB8AC3E}">
        <p14:creationId xmlns:p14="http://schemas.microsoft.com/office/powerpoint/2010/main" val="482527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FD34-4615-3762-BA45-509CFF00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incorporate Git with my upcoming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7F1B5-4B3F-7CB4-550A-ADF5CD7560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</p:spTree>
    <p:extLst>
      <p:ext uri="{BB962C8B-B14F-4D97-AF65-F5344CB8AC3E}">
        <p14:creationId xmlns:p14="http://schemas.microsoft.com/office/powerpoint/2010/main" val="3281386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0658-F7D3-47EB-41B7-AC6AC8AD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969823"/>
            <a:ext cx="11315454" cy="723899"/>
          </a:xfrm>
        </p:spPr>
        <p:txBody>
          <a:bodyPr/>
          <a:lstStyle/>
          <a:p>
            <a:r>
              <a:rPr lang="en-US" dirty="0"/>
              <a:t>New project: initialize repository from Command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09FF-4D6D-874E-9873-FC77AE7BFE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24B72-676C-3A10-38FE-77B83F94C4B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1734584"/>
            <a:ext cx="4436619" cy="3533182"/>
          </a:xfrm>
        </p:spPr>
        <p:txBody>
          <a:bodyPr/>
          <a:lstStyle/>
          <a:p>
            <a:r>
              <a:rPr lang="en-US" dirty="0"/>
              <a:t>Git isn’t </a:t>
            </a:r>
            <a:r>
              <a:rPr lang="en-US" i="1" dirty="0"/>
              <a:t>totally</a:t>
            </a:r>
            <a:r>
              <a:rPr lang="en-US" dirty="0"/>
              <a:t> magic, so it only looks in the current folder (working directory) and subfolders. </a:t>
            </a:r>
          </a:p>
          <a:p>
            <a:r>
              <a:rPr lang="en-US" dirty="0"/>
              <a:t>This is the </a:t>
            </a:r>
            <a:r>
              <a:rPr lang="en-US" b="1" dirty="0"/>
              <a:t>repository (repo)</a:t>
            </a:r>
          </a:p>
          <a:p>
            <a:r>
              <a:rPr lang="en-US" dirty="0"/>
              <a:t>Git tracks additions and subtractions within the repository, called </a:t>
            </a:r>
            <a:r>
              <a:rPr lang="en-US" b="1" dirty="0"/>
              <a:t>diff</a:t>
            </a:r>
            <a:r>
              <a:rPr lang="en-US" dirty="0"/>
              <a:t>s.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4C3379-3F2A-2031-4B98-989A197FA4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35794" y="1789379"/>
            <a:ext cx="6882580" cy="3533182"/>
          </a:xfrm>
        </p:spPr>
        <p:txBody>
          <a:bodyPr/>
          <a:lstStyle/>
          <a:p>
            <a:r>
              <a:rPr lang="en-US" dirty="0"/>
              <a:t>Try on your own: </a:t>
            </a:r>
          </a:p>
          <a:p>
            <a:pPr lvl="1"/>
            <a:r>
              <a:rPr lang="en-US" dirty="0"/>
              <a:t>Open RStudio</a:t>
            </a:r>
          </a:p>
          <a:p>
            <a:pPr lvl="1"/>
            <a:r>
              <a:rPr lang="en-US" dirty="0"/>
              <a:t>In the terminal pane, make a new test folder with 	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mkdir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testfolder</a:t>
            </a:r>
            <a:endParaRPr lang="en-US" sz="1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Initialize the Git repository with 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init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testfolder</a:t>
            </a:r>
            <a:endParaRPr lang="en-US" sz="1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Move into new repo with 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cd </a:t>
            </a:r>
            <a:r>
              <a:rPr lang="en-US" sz="14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testfolder</a:t>
            </a:r>
            <a:endParaRPr lang="en-US" sz="1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See that the repository exists by running 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status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FD2F-773B-A8A1-9BAC-C92678FDF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AF79A2-25F1-C2A4-C779-920940986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028" y="4952840"/>
            <a:ext cx="58547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6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E34C-BEEE-A106-2B1A-38991EB3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8186" y="969819"/>
            <a:ext cx="5389417" cy="1134403"/>
          </a:xfrm>
        </p:spPr>
        <p:txBody>
          <a:bodyPr/>
          <a:lstStyle/>
          <a:p>
            <a:r>
              <a:rPr lang="en-US" dirty="0"/>
              <a:t>Everything revolves around the </a:t>
            </a:r>
            <a:r>
              <a:rPr lang="en-US" b="1" dirty="0"/>
              <a:t>Staging 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80811-940B-8C10-C6C1-650DE46E5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pic>
        <p:nvPicPr>
          <p:cNvPr id="8" name="Picture Placeholder 7" descr="Diagram&#10;&#10;Description automatically generated">
            <a:extLst>
              <a:ext uri="{FF2B5EF4-FFF2-40B4-BE49-F238E27FC236}">
                <a16:creationId xmlns:a16="http://schemas.microsoft.com/office/drawing/2014/main" id="{CCDFD8B4-367E-1110-2904-76A813F37E5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2156" r="2156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0D488-332C-5137-939F-B3C3011B91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98186" y="2206044"/>
            <a:ext cx="5389416" cy="3265394"/>
          </a:xfrm>
        </p:spPr>
        <p:txBody>
          <a:bodyPr/>
          <a:lstStyle/>
          <a:p>
            <a:r>
              <a:rPr lang="en-US" dirty="0"/>
              <a:t>Staging area = “I want the changes of these files to be added to the public record”</a:t>
            </a:r>
          </a:p>
          <a:p>
            <a:r>
              <a:rPr lang="en-US" b="1" dirty="0"/>
              <a:t>Add </a:t>
            </a:r>
            <a:r>
              <a:rPr lang="en-US" dirty="0"/>
              <a:t>files to staging area</a:t>
            </a:r>
          </a:p>
          <a:p>
            <a:r>
              <a:rPr lang="en-US" b="1" dirty="0"/>
              <a:t>Commits</a:t>
            </a:r>
            <a:r>
              <a:rPr lang="en-US" dirty="0"/>
              <a:t> to repository = stone-carving the public record</a:t>
            </a:r>
          </a:p>
          <a:p>
            <a:pPr lvl="1"/>
            <a:r>
              <a:rPr lang="en-US" dirty="0"/>
              <a:t>File deltas (change), Commit message, and Commit hash</a:t>
            </a:r>
          </a:p>
          <a:p>
            <a:r>
              <a:rPr lang="en-US" dirty="0"/>
              <a:t>Use </a:t>
            </a:r>
            <a:r>
              <a:rPr lang="en-US" sz="28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status</a:t>
            </a:r>
            <a:r>
              <a:rPr lang="en-US" dirty="0"/>
              <a:t> to see current status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CF54A-2E0E-87D7-97C6-E4658B075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62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E740-0B21-1256-DA20-1AEB1BAA3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2-minute exercise: your first commit!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F39E3-6C64-B03D-8682-73FB5A4E1A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A5F7-42BB-E2F1-0AE8-FEDD5D291B7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2687796"/>
            <a:ext cx="3533038" cy="3200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1: Make a text, code, or data file. </a:t>
            </a:r>
          </a:p>
          <a:p>
            <a:r>
              <a:rPr lang="en-US" dirty="0"/>
              <a:t>Point and click from RStudio. Save your file to the current folder</a:t>
            </a:r>
          </a:p>
          <a:p>
            <a:r>
              <a:rPr lang="en-US" sz="22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echo “hello world” &gt; </a:t>
            </a:r>
            <a:r>
              <a:rPr lang="en-US" sz="22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hello.txt</a:t>
            </a:r>
            <a:r>
              <a:rPr lang="en-US" sz="2200" dirty="0"/>
              <a:t> </a:t>
            </a:r>
            <a:r>
              <a:rPr lang="en-US" dirty="0"/>
              <a:t>in the terminal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597913-D75F-2A48-63A6-68B8EC194C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7608" y="2687796"/>
            <a:ext cx="3533038" cy="3200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Add your file to the staging area. </a:t>
            </a:r>
          </a:p>
          <a:p>
            <a:r>
              <a:rPr lang="en-US" dirty="0"/>
              <a:t>In the terminal: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hello.txt</a:t>
            </a:r>
            <a:endParaRPr lang="en-US" dirty="0"/>
          </a:p>
          <a:p>
            <a:r>
              <a:rPr lang="en-US" dirty="0"/>
              <a:t>Shortcut for adding multiple files: </a:t>
            </a:r>
          </a:p>
          <a:p>
            <a:pPr lvl="1"/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.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965A0-542D-D923-EE42-C8E815C3747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51383" y="2687796"/>
            <a:ext cx="3627662" cy="35284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Commit your changes to the repository.</a:t>
            </a:r>
          </a:p>
          <a:p>
            <a:r>
              <a:rPr lang="en-US" dirty="0"/>
              <a:t>You are REQUIRED to add a commit message. Why not make it informative?</a:t>
            </a:r>
          </a:p>
          <a:p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commit –m “&lt;MESSAGE HERE&gt;”</a:t>
            </a:r>
          </a:p>
          <a:p>
            <a:r>
              <a:rPr lang="en-US" dirty="0"/>
              <a:t>If you don’t add a message, a vim editor opens. To quit, do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: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wq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F419B-67A0-5590-D52B-574144B3F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BD1F-BE23-B4C0-DD6D-AEB4AC8A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∞-minute exercise: your </a:t>
            </a:r>
            <a:r>
              <a:rPr lang="en-US" dirty="0" err="1"/>
              <a:t>gajillionth</a:t>
            </a:r>
            <a:r>
              <a:rPr lang="en-US" dirty="0"/>
              <a:t> commit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841D-B0CF-0C59-C1D2-73E3253B48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22009-D527-30F8-472D-E04C2B7D0C6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keep making changes to files. </a:t>
            </a:r>
          </a:p>
          <a:p>
            <a:r>
              <a:rPr lang="en-US" dirty="0"/>
              <a:t>Code, simulated data, non-sensitive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E1806C-1859-3635-7E07-C0F8DAD3E29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 add files to the staging areas with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E0D950-BFB8-2C04-6F69-807D37B10E6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3: commit changes to repository with 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commit –m “&lt;MESSAGE&gt;”</a:t>
            </a:r>
          </a:p>
          <a:p>
            <a:pPr marL="0" indent="0">
              <a:buNone/>
            </a:pPr>
            <a:r>
              <a:rPr lang="en-US" dirty="0"/>
              <a:t>Return to step 1.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6624F-D81C-1103-EEC0-2580587D88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06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A88C-ACA3-6CCC-894D-C92604C8E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1: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gitignore</a:t>
            </a:r>
            <a:r>
              <a:rPr lang="en-US" dirty="0"/>
              <a:t>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FA777-2B9E-D5AF-3F4A-032545D9D4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2BCE2-5C4A-05C8-D32F-780377A4FF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4" y="2208807"/>
            <a:ext cx="11189905" cy="4253626"/>
          </a:xfrm>
        </p:spPr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add .</a:t>
            </a:r>
            <a:r>
              <a:rPr lang="en-US" dirty="0"/>
              <a:t> adds </a:t>
            </a:r>
            <a:r>
              <a:rPr lang="en-US" u="sng" dirty="0"/>
              <a:t>all</a:t>
            </a:r>
            <a:r>
              <a:rPr lang="en-US" dirty="0"/>
              <a:t> modified files in the current folder to the staging area. This includes some hidden files, like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.DS_STORE</a:t>
            </a:r>
            <a:r>
              <a:rPr lang="en-US" dirty="0"/>
              <a:t> on MacOS. </a:t>
            </a:r>
          </a:p>
          <a:p>
            <a:r>
              <a:rPr lang="en-US" dirty="0"/>
              <a:t>During the add process, one of the steps included is “look in file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gitignore</a:t>
            </a:r>
            <a:r>
              <a:rPr lang="en-US" dirty="0"/>
              <a:t> and DON’T add any files or folders listed there.”</a:t>
            </a:r>
          </a:p>
          <a:p>
            <a:r>
              <a:rPr lang="en-US" dirty="0"/>
              <a:t>On each line of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.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gitignore</a:t>
            </a:r>
            <a:r>
              <a:rPr lang="en-US" dirty="0"/>
              <a:t>, put a filename (like “</a:t>
            </a:r>
            <a:r>
              <a:rPr lang="en-US" dirty="0" err="1"/>
              <a:t>hello.txt</a:t>
            </a:r>
            <a:r>
              <a:rPr lang="en-US" dirty="0"/>
              <a:t>”), folder (“test/”), or pattern (“*.pdf” to not add any PDFs) to have Git, well, ignore their modifications. This is useful if you have any sensitive information (database keys, usernames, etc.)</a:t>
            </a:r>
          </a:p>
          <a:p>
            <a:r>
              <a:rPr lang="en-US" dirty="0">
                <a:hlinkClick r:id="rId2"/>
              </a:rPr>
              <a:t>More information at this link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05FD1-774B-9649-D77F-E569738119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04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7A42-532C-D9F4-8904-E3D04C25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”Hey, isn’t this only storing changes on my local computer? How can I share my repository then?”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158B2-FBBB-4391-80A5-87EC4D7369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Probably you, right now.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9F216-CC2A-3610-41F4-3530FB0373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That’s why we have our next section.</a:t>
            </a:r>
          </a:p>
        </p:txBody>
      </p:sp>
    </p:spTree>
    <p:extLst>
      <p:ext uri="{BB962C8B-B14F-4D97-AF65-F5344CB8AC3E}">
        <p14:creationId xmlns:p14="http://schemas.microsoft.com/office/powerpoint/2010/main" val="190584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8087-5458-1621-BFD5-1699C533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incorporate Git and GitHub with previous projects?</a:t>
            </a:r>
            <a:br>
              <a:rPr lang="en-US" dirty="0"/>
            </a:br>
            <a:r>
              <a:rPr lang="en-US" dirty="0"/>
              <a:t>(5 min break)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ED131-6AC7-F4E8-3766-637F20E471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</p:spTree>
    <p:extLst>
      <p:ext uri="{BB962C8B-B14F-4D97-AF65-F5344CB8AC3E}">
        <p14:creationId xmlns:p14="http://schemas.microsoft.com/office/powerpoint/2010/main" val="2742343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D941-4B99-E911-8E0E-7A7A513E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Introducing……GitHub!!!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CB996-6672-4AFE-8EA1-D5CD6C5F46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94729-9ABE-A41F-95D3-F50D58D71DE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1693723"/>
            <a:ext cx="11189905" cy="3533182"/>
          </a:xfrm>
        </p:spPr>
        <p:txBody>
          <a:bodyPr/>
          <a:lstStyle/>
          <a:p>
            <a:r>
              <a:rPr lang="en-US" dirty="0"/>
              <a:t>GitHub is an online service which can store your repositories, either publicly or privately</a:t>
            </a:r>
          </a:p>
          <a:p>
            <a:r>
              <a:rPr lang="en-US" dirty="0"/>
              <a:t>But, as you add more features, you add complexity. How would you solve the following design decisions?</a:t>
            </a:r>
          </a:p>
          <a:p>
            <a:pPr lvl="1"/>
            <a:r>
              <a:rPr lang="en-US" b="1" dirty="0"/>
              <a:t>Authentication</a:t>
            </a:r>
            <a:r>
              <a:rPr lang="en-US" dirty="0"/>
              <a:t>: how can I be sure the person sending information is allowed to make changes?</a:t>
            </a:r>
          </a:p>
          <a:p>
            <a:pPr lvl="1"/>
            <a:r>
              <a:rPr lang="en-US" b="1" dirty="0"/>
              <a:t>Conflicts</a:t>
            </a:r>
            <a:r>
              <a:rPr lang="en-US" dirty="0"/>
              <a:t>: if multiple people are using the same repository, how can I ensure that nobody writes over information already there? </a:t>
            </a:r>
          </a:p>
          <a:p>
            <a:r>
              <a:rPr lang="en-US" dirty="0"/>
              <a:t>There is one of me, hopefully many of you. Copy error message into Google and see if </a:t>
            </a:r>
            <a:r>
              <a:rPr lang="en-US" dirty="0" err="1"/>
              <a:t>StackOverflow</a:t>
            </a:r>
            <a:r>
              <a:rPr lang="en-US" dirty="0"/>
              <a:t> already has an answer!!!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AA8B0-82E6-C5C4-9DE9-5EB41FC34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13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59E8C-57EA-9F58-8B30-A5CAF52B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exercise: Addressing Authentication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82292-55BD-50DF-72B7-3BF204FE61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F64809-B345-95A0-1447-B5691E2B1F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2920" y="1709935"/>
            <a:ext cx="4102322" cy="3533182"/>
          </a:xfrm>
        </p:spPr>
        <p:txBody>
          <a:bodyPr/>
          <a:lstStyle/>
          <a:p>
            <a:r>
              <a:rPr lang="en-US" dirty="0"/>
              <a:t>Following </a:t>
            </a:r>
            <a:r>
              <a:rPr lang="en-US" dirty="0">
                <a:hlinkClick r:id="rId2"/>
              </a:rPr>
              <a:t>Happy GitHub for the useR</a:t>
            </a:r>
            <a:r>
              <a:rPr lang="en-US" dirty="0"/>
              <a:t>, Chapter 10</a:t>
            </a:r>
          </a:p>
          <a:p>
            <a:r>
              <a:rPr lang="en-US" dirty="0"/>
              <a:t>Using SSH keys – although tougher to set up, prevents less headache later (i.e. setting usernames and passwords locally), but more future proof.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8E84F-6A1C-AE9A-B857-2310DEB77F3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05241" y="1741595"/>
            <a:ext cx="7321287" cy="3533182"/>
          </a:xfrm>
        </p:spPr>
        <p:txBody>
          <a:bodyPr/>
          <a:lstStyle/>
          <a:p>
            <a:r>
              <a:rPr lang="en-US" dirty="0"/>
              <a:t>Step 1: Tools &gt; Global Options &gt; Git/SVN; find box labeled “SSH Key”. </a:t>
            </a:r>
          </a:p>
          <a:p>
            <a:pPr lvl="1"/>
            <a:r>
              <a:rPr lang="en-US" dirty="0"/>
              <a:t>If empty, click “create SSH key”. Copy public key.</a:t>
            </a:r>
          </a:p>
          <a:p>
            <a:pPr lvl="1"/>
            <a:r>
              <a:rPr lang="en-US" dirty="0"/>
              <a:t>If not empty, click “View Public Key”. Copy public key.</a:t>
            </a:r>
          </a:p>
          <a:p>
            <a:r>
              <a:rPr lang="en-US" dirty="0"/>
              <a:t>Step 2: </a:t>
            </a:r>
            <a:r>
              <a:rPr lang="en-US" dirty="0" err="1"/>
              <a:t>GitHub.com</a:t>
            </a:r>
            <a:r>
              <a:rPr lang="en-US" dirty="0"/>
              <a:t> &gt; Profile &gt; Settings &gt; SSH and GPG Keys</a:t>
            </a:r>
          </a:p>
          <a:p>
            <a:pPr lvl="1"/>
            <a:r>
              <a:rPr lang="en-US" dirty="0"/>
              <a:t>Click add new SSH key</a:t>
            </a:r>
          </a:p>
          <a:p>
            <a:pPr lvl="1"/>
            <a:r>
              <a:rPr lang="en-US" dirty="0"/>
              <a:t>Paste public key from Step 1 into the last box. </a:t>
            </a:r>
          </a:p>
          <a:p>
            <a:r>
              <a:rPr lang="en-US" dirty="0"/>
              <a:t>Step 3: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ssh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–T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  <a:hlinkClick r:id="rId3"/>
              </a:rPr>
              <a:t>git@github.com</a:t>
            </a:r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r>
              <a:rPr lang="en-US" dirty="0"/>
              <a:t>Check error: </a:t>
            </a:r>
            <a:r>
              <a:rPr lang="en-US" b="1" dirty="0"/>
              <a:t>SHA256:uNiVztks</a:t>
            </a:r>
            <a:r>
              <a:rPr lang="en-US" dirty="0"/>
              <a:t>…[GARBAGE]…j3tD2s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A8419-152E-1A45-25EE-632CF1187F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73A8545-161D-8BB8-ED2B-21E0DA04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Takeaways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17CA2D-272E-36B0-804A-2D61FA39D2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6F1141-5CDB-805B-0668-84F1903E9A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Use the simplest option whenever possible. Sometimes, email is fine.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2764F4-7D28-C927-EF35-5832E592F9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Git is on your computer; GitHub is on the cloud.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0D7E13-24AE-3E51-225B-000972561E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b="1" dirty="0"/>
              <a:t>add</a:t>
            </a:r>
            <a:r>
              <a:rPr lang="en-US" dirty="0"/>
              <a:t> items to the staging area. Check </a:t>
            </a:r>
            <a:r>
              <a:rPr lang="en-US" b="1" dirty="0"/>
              <a:t>status </a:t>
            </a:r>
            <a:r>
              <a:rPr lang="en-US" dirty="0"/>
              <a:t>at any time.</a:t>
            </a:r>
            <a:endParaRPr lang="en-US" b="1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3121C0-14B5-571D-85EE-4E8CD9A46D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Items in the staging area are </a:t>
            </a:r>
            <a:r>
              <a:rPr lang="en-US" b="1" dirty="0"/>
              <a:t>commit</a:t>
            </a:r>
            <a:r>
              <a:rPr lang="en-US" dirty="0"/>
              <a:t>ted to a permanent snapshot</a:t>
            </a:r>
            <a:endParaRPr lang="en-US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495A194-56B3-F046-FBA5-0D72B9E3840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Git stores the </a:t>
            </a:r>
            <a:r>
              <a:rPr lang="en-US" b="1" dirty="0"/>
              <a:t>diff</a:t>
            </a:r>
            <a:r>
              <a:rPr lang="en-US" dirty="0"/>
              <a:t>s between files; going to an earlier commit is another </a:t>
            </a:r>
            <a:r>
              <a:rPr lang="en-US" b="1" dirty="0"/>
              <a:t>diff</a:t>
            </a:r>
            <a:r>
              <a:rPr lang="en-US" dirty="0"/>
              <a:t>. </a:t>
            </a:r>
            <a:endParaRPr lang="en-US" b="1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08BB476-5422-2151-CC01-8A508EE353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Solo: RStudio Project -&gt; Git -&gt; GitHub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07BDE7C-6B37-5E2C-724D-06DF6BA3975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Solo: GitHub -&gt; RStudio Project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C5A250D-B2DD-CCD0-BE7A-1BEE676888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Collab: fork, make changes, pull request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F706E47-8D73-ED1E-5685-76DD5C0E86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Collab: </a:t>
            </a:r>
            <a:r>
              <a:rPr lang="en-US" b="1" dirty="0"/>
              <a:t>branch </a:t>
            </a:r>
            <a:r>
              <a:rPr lang="en-US" dirty="0"/>
              <a:t>to avoid </a:t>
            </a:r>
            <a:r>
              <a:rPr lang="en-US" b="1" dirty="0"/>
              <a:t>merge </a:t>
            </a:r>
            <a:r>
              <a:rPr lang="en-US" dirty="0"/>
              <a:t>conflicts</a:t>
            </a:r>
            <a:endParaRPr lang="en-US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F2C21ED-E82B-4D69-0178-900F5954346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Recover data with </a:t>
            </a:r>
            <a:r>
              <a:rPr lang="en-US" b="1" dirty="0" err="1"/>
              <a:t>reflog</a:t>
            </a:r>
            <a:r>
              <a:rPr lang="en-US" dirty="0"/>
              <a:t>, </a:t>
            </a:r>
            <a:r>
              <a:rPr lang="en-US" b="1" dirty="0"/>
              <a:t>revert</a:t>
            </a:r>
          </a:p>
        </p:txBody>
      </p:sp>
    </p:spTree>
    <p:extLst>
      <p:ext uri="{BB962C8B-B14F-4D97-AF65-F5344CB8AC3E}">
        <p14:creationId xmlns:p14="http://schemas.microsoft.com/office/powerpoint/2010/main" val="2052473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5EFD-E7A4-B8D2-3D47-A84F58CE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RStudio Project to GitHub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96FA1EF-9854-28A8-BA76-A3593B992E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4" y="2208807"/>
            <a:ext cx="5527999" cy="3533182"/>
          </a:xfrm>
        </p:spPr>
        <p:txBody>
          <a:bodyPr/>
          <a:lstStyle/>
          <a:p>
            <a:r>
              <a:rPr lang="en-US" dirty="0"/>
              <a:t>RStudio projects are powerful, self-contained. Just a couple files.</a:t>
            </a:r>
          </a:p>
          <a:p>
            <a:r>
              <a:rPr lang="en-US" dirty="0"/>
              <a:t>We can use the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dirty="0"/>
              <a:t> package. Load the package with:</a:t>
            </a:r>
          </a:p>
          <a:p>
            <a:pPr lvl="1"/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install.packages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(“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”)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library(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)	</a:t>
            </a:r>
          </a:p>
          <a:p>
            <a:r>
              <a:rPr lang="en-US" dirty="0">
                <a:hlinkClick r:id="rId2"/>
              </a:rPr>
              <a:t>Chapter 17 in Happy Git with R</a:t>
            </a:r>
            <a:endParaRPr lang="en-US" dirty="0"/>
          </a:p>
          <a:p>
            <a:r>
              <a:rPr lang="en-US" dirty="0"/>
              <a:t>I think this is what most people will use from this workshop. </a:t>
            </a:r>
            <a:endParaRPr lang="en-US" sz="24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47180-FD30-FFA1-86EE-4B60089AB5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Steps (5 minute exercise)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96B399C-AC4E-5510-0E76-32E1F4C784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6421" y="2208807"/>
            <a:ext cx="5418054" cy="4172328"/>
          </a:xfrm>
        </p:spPr>
        <p:txBody>
          <a:bodyPr/>
          <a:lstStyle/>
          <a:p>
            <a:r>
              <a:rPr lang="en-US" dirty="0"/>
              <a:t>Step 1: Copy path of repository</a:t>
            </a:r>
          </a:p>
          <a:p>
            <a:pPr lvl="1"/>
            <a:r>
              <a:rPr lang="en-US" dirty="0"/>
              <a:t>Files pane &gt; More &gt; Copy Folder Path to Clipboard</a:t>
            </a:r>
          </a:p>
          <a:p>
            <a:r>
              <a:rPr lang="en-US" dirty="0"/>
              <a:t>Step 2: in the R console, do </a:t>
            </a:r>
            <a:r>
              <a:rPr lang="en-US" sz="28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create_project</a:t>
            </a:r>
            <a:r>
              <a:rPr lang="en-US" sz="28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(“PATH”)</a:t>
            </a:r>
          </a:p>
          <a:p>
            <a:pPr lvl="1"/>
            <a:r>
              <a:rPr lang="en-US" dirty="0"/>
              <a:t>Now, we are working in an RStudio project AND Git repository. </a:t>
            </a:r>
          </a:p>
          <a:p>
            <a:r>
              <a:rPr lang="en-US" dirty="0"/>
              <a:t>Step 3: in the R console, do </a:t>
            </a:r>
            <a:r>
              <a:rPr lang="en-US" sz="28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use_github</a:t>
            </a:r>
            <a:r>
              <a:rPr lang="en-US" sz="28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()</a:t>
            </a:r>
          </a:p>
          <a:p>
            <a:r>
              <a:rPr lang="en-US" dirty="0"/>
              <a:t>Step 4: check GitHub!</a:t>
            </a:r>
          </a:p>
          <a:p>
            <a:pPr lvl="1"/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1"/>
            <a:endParaRPr lang="en-US" dirty="0"/>
          </a:p>
          <a:p>
            <a:endParaRPr lang="en-US" sz="2800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8EBA-E300-F9B0-8EC9-9E688147A1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0C7FDEB-90C5-8E5B-B08E-5E1C2B3079B2}"/>
              </a:ext>
            </a:extLst>
          </p:cNvPr>
          <p:cNvSpPr txBox="1">
            <a:spLocks/>
          </p:cNvSpPr>
          <p:nvPr/>
        </p:nvSpPr>
        <p:spPr>
          <a:xfrm>
            <a:off x="500856" y="395567"/>
            <a:ext cx="11190288" cy="246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00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900" b="1" cap="all" spc="170" dirty="0">
                <a:solidFill>
                  <a:schemeClr val="accent1"/>
                </a:solidFill>
                <a:ea typeface="+mn-ea"/>
                <a:cs typeface="+mn-cs"/>
              </a:rPr>
              <a:t>Git USE CASES</a:t>
            </a:r>
          </a:p>
        </p:txBody>
      </p:sp>
    </p:spTree>
    <p:extLst>
      <p:ext uri="{BB962C8B-B14F-4D97-AF65-F5344CB8AC3E}">
        <p14:creationId xmlns:p14="http://schemas.microsoft.com/office/powerpoint/2010/main" val="175650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3EE3-CD03-411C-2278-D884F082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2: New project, starting with GitHub </a:t>
            </a:r>
            <a:br>
              <a:rPr lang="en-US" dirty="0"/>
            </a:br>
            <a:r>
              <a:rPr lang="en-US" dirty="0"/>
              <a:t>(5 minute exercise)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C9945-D590-3DF4-4DEC-F5B76EE79E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USE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CCAFF-7FFA-0B69-CB56-330D7CF7E3D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You are asked to do a new analysis, and you think to use GitHub ahead of time. </a:t>
            </a:r>
            <a:r>
              <a:rPr lang="en-US" dirty="0">
                <a:hlinkClick r:id="rId2"/>
              </a:rPr>
              <a:t>Details in Chapter 15!</a:t>
            </a:r>
            <a:endParaRPr lang="en-US" dirty="0"/>
          </a:p>
          <a:p>
            <a:r>
              <a:rPr lang="en-US" dirty="0"/>
              <a:t>Step 1: Create repository on GitHub (point and click!)</a:t>
            </a:r>
          </a:p>
          <a:p>
            <a:r>
              <a:rPr lang="en-US" dirty="0"/>
              <a:t>Step 2: Copy </a:t>
            </a:r>
            <a:r>
              <a:rPr lang="en-US" dirty="0" err="1"/>
              <a:t>ssh</a:t>
            </a:r>
            <a:r>
              <a:rPr lang="en-US" dirty="0"/>
              <a:t> link within the green “Code” button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83CA1-7C43-288B-2E58-A2035AE43C6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Step 3: with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usethis</a:t>
            </a:r>
            <a:r>
              <a:rPr lang="en-US" dirty="0"/>
              <a:t>, there is the command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create_from_github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</a:t>
            </a:r>
            <a:b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</a:b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	“&lt;SSH LINK&gt;”, 	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destdir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=“~/&lt;PATH&gt;”)</a:t>
            </a:r>
          </a:p>
          <a:p>
            <a:r>
              <a:rPr lang="en-US" dirty="0"/>
              <a:t>Alternate Step 3: under File &gt; New Project, there is an option for Version Control. </a:t>
            </a:r>
          </a:p>
          <a:p>
            <a:r>
              <a:rPr lang="en-US" dirty="0"/>
              <a:t>Alternate Step 3: in terminal do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clone SSH_LINK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1951E-B214-3E42-F8F9-6F437742AD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38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5F05-0932-3673-45B5-620A756B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76" y="672352"/>
            <a:ext cx="5380514" cy="5069541"/>
          </a:xfrm>
        </p:spPr>
        <p:txBody>
          <a:bodyPr/>
          <a:lstStyle/>
          <a:p>
            <a:r>
              <a:rPr lang="en-US" dirty="0"/>
              <a:t>Use Case 3: Existing Project, GitHub first. </a:t>
            </a:r>
            <a:r>
              <a:rPr lang="en-US" dirty="0">
                <a:hlinkClick r:id="rId2"/>
              </a:rPr>
              <a:t>This is tougher</a:t>
            </a:r>
            <a:r>
              <a:rPr lang="en-US" dirty="0">
                <a:hlinkClick r:id="rId3"/>
              </a:rPr>
              <a:t>.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D6F9B5-DD48-8831-763D-C778749A076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Step 1: On </a:t>
            </a:r>
            <a:r>
              <a:rPr lang="en-US" dirty="0" err="1"/>
              <a:t>GitHub.com</a:t>
            </a:r>
            <a:r>
              <a:rPr lang="en-US" dirty="0"/>
              <a:t>, make a new repository (like </a:t>
            </a:r>
            <a:r>
              <a:rPr lang="en-US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epihub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A8009-891C-661B-603D-46DD2ACCFE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643716" y="2746505"/>
            <a:ext cx="6285516" cy="921237"/>
          </a:xfrm>
        </p:spPr>
        <p:txBody>
          <a:bodyPr/>
          <a:lstStyle/>
          <a:p>
            <a:r>
              <a:rPr lang="en-US" dirty="0"/>
              <a:t>Step 2: In R, do 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create_from_github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( "https://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github.com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/YOU/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YOUR_REPO.git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", </a:t>
            </a:r>
            <a:r>
              <a:rPr lang="en-US" sz="2000" dirty="0" err="1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destdir</a:t>
            </a:r>
            <a:r>
              <a:rPr lang="en-US" sz="2000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 = “~/PATH”)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BB2F02-72B2-3D1C-CBD3-F4DC49C8630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Step 3: copy all your files over by hand, add, commit, push.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5998-190F-9630-D380-BF9D7197C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AFB906-3835-0115-ED82-8D52D5E41ECF}"/>
              </a:ext>
            </a:extLst>
          </p:cNvPr>
          <p:cNvSpPr txBox="1">
            <a:spLocks/>
          </p:cNvSpPr>
          <p:nvPr/>
        </p:nvSpPr>
        <p:spPr>
          <a:xfrm>
            <a:off x="500856" y="395567"/>
            <a:ext cx="11190288" cy="246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tabLst/>
              <a:defRPr lang="en-US" sz="4000" b="0" kern="1200" cap="none" spc="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35401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6638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700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900" b="1" cap="all" spc="170" dirty="0">
                <a:solidFill>
                  <a:schemeClr val="accent1"/>
                </a:solidFill>
                <a:ea typeface="+mn-ea"/>
                <a:cs typeface="+mn-cs"/>
              </a:rPr>
              <a:t>Git USE CASES</a:t>
            </a:r>
          </a:p>
        </p:txBody>
      </p:sp>
    </p:spTree>
    <p:extLst>
      <p:ext uri="{BB962C8B-B14F-4D97-AF65-F5344CB8AC3E}">
        <p14:creationId xmlns:p14="http://schemas.microsoft.com/office/powerpoint/2010/main" val="4002031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E824-6D24-E4F5-180D-E6764697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Git and GitHub with collaborators? </a:t>
            </a:r>
            <a:br>
              <a:rPr lang="en-US" dirty="0"/>
            </a:br>
            <a:r>
              <a:rPr lang="en-US" dirty="0"/>
              <a:t>(5 min break)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EC2F-4525-6209-4D3C-D3B76F2B76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</p:spTree>
    <p:extLst>
      <p:ext uri="{BB962C8B-B14F-4D97-AF65-F5344CB8AC3E}">
        <p14:creationId xmlns:p14="http://schemas.microsoft.com/office/powerpoint/2010/main" val="1008745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1C63-8EA2-702E-8A91-91B8D73B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is easy with one person. Many people though….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52C53-037E-B2D8-18ED-B842ECF8D5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C3007-FB11-E198-F611-3C9F4435359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The hidden 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</a:rPr>
              <a:t>.git</a:t>
            </a:r>
            <a:r>
              <a:rPr lang="en-US" dirty="0"/>
              <a:t> repository stores the last commit in GitHub to tack changes onto.</a:t>
            </a:r>
          </a:p>
          <a:p>
            <a:r>
              <a:rPr lang="en-US" dirty="0"/>
              <a:t>If someone else pushes changes to the repository, then when you push changes, you won’t push to the correct place.</a:t>
            </a:r>
          </a:p>
          <a:p>
            <a:r>
              <a:rPr lang="en-US" dirty="0"/>
              <a:t>Sometimes, git is smart, and if there are no conflicts, it may be fine. </a:t>
            </a:r>
          </a:p>
          <a:p>
            <a:r>
              <a:rPr lang="en-US" dirty="0"/>
              <a:t>Other times, you get a “fast forward” issue.</a:t>
            </a:r>
          </a:p>
          <a:p>
            <a:pPr lvl="1"/>
            <a:r>
              <a:rPr lang="en-US" dirty="0"/>
              <a:t>Simple cases: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pull</a:t>
            </a:r>
            <a:r>
              <a:rPr lang="en-US" dirty="0"/>
              <a:t> resolves this.</a:t>
            </a:r>
          </a:p>
          <a:p>
            <a:pPr lvl="1"/>
            <a:r>
              <a:rPr lang="en-US" dirty="0"/>
              <a:t>Complex cases: </a:t>
            </a:r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pull --rebase</a:t>
            </a:r>
            <a:r>
              <a:rPr lang="en-US" dirty="0"/>
              <a:t> or… copy and paste into Google. Seriously.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03DB-A08F-5FE9-14DA-EB217A466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552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C375A-7DA7-8400-FF44-01557F86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Advice: avoid conflicts!!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17FB9-04B1-0BFE-E4F8-CCD0D2BC62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pic>
        <p:nvPicPr>
          <p:cNvPr id="10" name="Picture Placeholder 9" descr="Diagram&#10;&#10;Description automatically generated">
            <a:extLst>
              <a:ext uri="{FF2B5EF4-FFF2-40B4-BE49-F238E27FC236}">
                <a16:creationId xmlns:a16="http://schemas.microsoft.com/office/drawing/2014/main" id="{A3782FDC-F573-A699-06CE-A0D3558D5D9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-179" t="-2908" r="39" b="-14181"/>
          <a:stretch/>
        </p:blipFill>
        <p:spPr>
          <a:xfrm>
            <a:off x="150829" y="744886"/>
            <a:ext cx="6049647" cy="4957434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3F02F-FF54-65B5-02F0-F2B0BB5E53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2411" y="1909407"/>
            <a:ext cx="5090946" cy="3265394"/>
          </a:xfrm>
        </p:spPr>
        <p:txBody>
          <a:bodyPr/>
          <a:lstStyle/>
          <a:p>
            <a:r>
              <a:rPr lang="en-US" dirty="0"/>
              <a:t>To avoid the pesky pulling issue, you can go work on your own </a:t>
            </a:r>
            <a:r>
              <a:rPr lang="en-US" b="1" dirty="0"/>
              <a:t>branch</a:t>
            </a:r>
            <a:r>
              <a:rPr lang="en-US" dirty="0"/>
              <a:t>. </a:t>
            </a:r>
          </a:p>
          <a:p>
            <a:r>
              <a:rPr lang="en-US" dirty="0"/>
              <a:t>Git stores the </a:t>
            </a:r>
            <a:r>
              <a:rPr lang="en-US" b="1" dirty="0"/>
              <a:t>HEAD</a:t>
            </a:r>
            <a:r>
              <a:rPr lang="en-US" dirty="0"/>
              <a:t> as a pointer to the branch you work on. </a:t>
            </a:r>
          </a:p>
          <a:p>
            <a:r>
              <a:rPr lang="en-US" dirty="0"/>
              <a:t>The branch points to a commit. </a:t>
            </a:r>
          </a:p>
          <a:p>
            <a:r>
              <a:rPr lang="en-US" dirty="0"/>
              <a:t>There are various philosophies to how many/what types of branches to make. 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Branches in a Nutshell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8424D-E984-7947-AA2C-719C21670F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52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CAC6-78A1-CE33-28CB-493B13AB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exercise: Branching, two 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81F31-7309-1BA9-4517-538F2AA3A6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WITH COLLABORATORS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C23A-8265-3CD1-E92F-0DB7C60793F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75" y="2208807"/>
            <a:ext cx="5418054" cy="3533182"/>
          </a:xfrm>
        </p:spPr>
        <p:txBody>
          <a:bodyPr/>
          <a:lstStyle/>
          <a:p>
            <a:r>
              <a:rPr lang="en-US" dirty="0"/>
              <a:t>RStudio</a:t>
            </a:r>
          </a:p>
          <a:p>
            <a:pPr lvl="1"/>
            <a:r>
              <a:rPr lang="en-US" dirty="0"/>
              <a:t>In a repository we made today, find the Git panel.</a:t>
            </a:r>
          </a:p>
          <a:p>
            <a:pPr lvl="1"/>
            <a:r>
              <a:rPr lang="en-US" dirty="0"/>
              <a:t>Click “New Branch” (upper right corner?)</a:t>
            </a:r>
          </a:p>
          <a:p>
            <a:pPr lvl="1"/>
            <a:r>
              <a:rPr lang="en-US" dirty="0"/>
              <a:t>Enter a branch name.</a:t>
            </a:r>
          </a:p>
          <a:p>
            <a:pPr lvl="1"/>
            <a:r>
              <a:rPr lang="en-US" dirty="0"/>
              <a:t>Make an R Script, add, commit, and push it to the repository. </a:t>
            </a:r>
          </a:p>
          <a:p>
            <a:pPr lvl="1"/>
            <a:r>
              <a:rPr lang="en-US" dirty="0"/>
              <a:t>Check GitHub to see results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428102-12DE-8F66-6E5A-AFA1476038D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Terminal</a:t>
            </a:r>
          </a:p>
          <a:p>
            <a:pPr lvl="1"/>
            <a:r>
              <a:rPr lang="en-US" dirty="0"/>
              <a:t>Create a branch: </a:t>
            </a:r>
          </a:p>
          <a:p>
            <a:pPr lvl="2"/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branch BRANCHNAME</a:t>
            </a:r>
          </a:p>
          <a:p>
            <a:pPr lvl="1"/>
            <a:r>
              <a:rPr lang="en-US" dirty="0"/>
              <a:t>Move to the new branch: </a:t>
            </a:r>
          </a:p>
          <a:p>
            <a:pPr lvl="2"/>
            <a:r>
              <a:rPr lang="en-US" dirty="0">
                <a:highlight>
                  <a:srgbClr val="C0C0C0"/>
                </a:highlight>
                <a:latin typeface="Fira Code Retina" panose="020B0809050000020004" pitchFamily="49" charset="0"/>
                <a:ea typeface="Fira Code Retina" panose="020B0809050000020004" pitchFamily="49" charset="0"/>
              </a:rPr>
              <a:t>git checkout BRANCHNAME</a:t>
            </a:r>
          </a:p>
          <a:p>
            <a:pPr lvl="2"/>
            <a:r>
              <a:rPr lang="en-US" dirty="0"/>
              <a:t>If checking status, note that new branch name used.</a:t>
            </a:r>
          </a:p>
          <a:p>
            <a:pPr lvl="1"/>
            <a:r>
              <a:rPr lang="en-US" dirty="0"/>
              <a:t>Make an R Script, add, commit, and push it to the repository. </a:t>
            </a:r>
          </a:p>
          <a:p>
            <a:pPr lvl="1"/>
            <a:r>
              <a:rPr lang="en-US" dirty="0"/>
              <a:t>Check GitHub to see results</a:t>
            </a:r>
          </a:p>
          <a:p>
            <a:pPr lvl="1"/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2"/>
            <a:endParaRPr lang="en-US" dirty="0">
              <a:highlight>
                <a:srgbClr val="C0C0C0"/>
              </a:highlight>
              <a:latin typeface="Fira Code Retina" panose="020B0809050000020004" pitchFamily="49" charset="0"/>
              <a:ea typeface="Fira Code Retina" panose="020B0809050000020004" pitchFamily="49" charset="0"/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752A0-B000-B07D-AF29-BE25CF4349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6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509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B6FF4-2726-1E2C-E5F9-378D59FB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</a:t>
            </a:r>
            <a:r>
              <a:rPr lang="en-US" dirty="0" err="1"/>
              <a:t>lil</a:t>
            </a:r>
            <a:r>
              <a:rPr lang="en-US" dirty="0"/>
              <a:t>’ Git commands that you may find useful: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3D05F-490B-76E1-CBB9-4051C7405D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Git Extras!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D4A38-0B00-2685-D8F0-BCA0DC3EBF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1" dirty="0"/>
              <a:t>tag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Git SCM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5E1E0-97B3-32A1-EFA2-A1E6656126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1" dirty="0"/>
              <a:t>log</a:t>
            </a:r>
            <a:r>
              <a:rPr lang="en-US" dirty="0"/>
              <a:t>: see all commits you have made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5A9A46-2711-B8DE-E536-9F8C47C615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1" dirty="0" err="1"/>
              <a:t>reflog</a:t>
            </a:r>
            <a:r>
              <a:rPr lang="en-US" dirty="0"/>
              <a:t>: it’s git </a:t>
            </a:r>
            <a:r>
              <a:rPr lang="en-US" b="1" dirty="0"/>
              <a:t>log </a:t>
            </a:r>
            <a:r>
              <a:rPr lang="en-US" dirty="0"/>
              <a:t>but more concise, includes the commit hash in case you need to…</a:t>
            </a:r>
            <a:endParaRPr lang="en-US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C0607C-2E0F-D8BA-DF0E-3B306F41F4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b="1" dirty="0"/>
              <a:t>revert</a:t>
            </a:r>
            <a:r>
              <a:rPr lang="en-US" dirty="0"/>
              <a:t>: return to a previous commit, by git hash</a:t>
            </a:r>
            <a:endParaRPr 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0E5E79B-ADC2-417A-49A5-F7955B221A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CE3B38-A6A8-9068-E04C-B219ACEAD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F450E7-EC11-D0ED-834F-A5597E99EC0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4BB846-B99C-8394-E101-B6DFEC868D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8F94DC-1DD3-8B1B-CE20-3D82EA3ADD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This list of useful commands for a SWE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3E73F0A-26AC-00E2-1291-FB301AA7830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This blog post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DBE9E92-28C1-D8AB-FF3C-3E2CA614C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2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72F8-70DF-8C0B-4A44-ACFB4270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share code with colleagues?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40B11-F3D0-B09D-581F-EB0436E1D0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Motivating question:</a:t>
            </a:r>
          </a:p>
        </p:txBody>
      </p:sp>
    </p:spTree>
    <p:extLst>
      <p:ext uri="{BB962C8B-B14F-4D97-AF65-F5344CB8AC3E}">
        <p14:creationId xmlns:p14="http://schemas.microsoft.com/office/powerpoint/2010/main" val="99857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0E53-10AC-16D5-C260-BDC92C47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9EC4B-AA8B-1AC0-438B-79BEA72553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code?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9E8E8-A63F-A372-875A-E8457862D12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Email</a:t>
            </a:r>
          </a:p>
          <a:p>
            <a:pPr lvl="1"/>
            <a:r>
              <a:rPr lang="en-US" dirty="0"/>
              <a:t>…but then you find a bug and need to email again. </a:t>
            </a:r>
          </a:p>
          <a:p>
            <a:pPr lvl="1"/>
            <a:r>
              <a:rPr lang="en-US" dirty="0"/>
              <a:t>…and only share it with recipients, when everyone could have used it.</a:t>
            </a:r>
          </a:p>
          <a:p>
            <a:r>
              <a:rPr lang="en-US" dirty="0" err="1"/>
              <a:t>DropBox</a:t>
            </a:r>
            <a:endParaRPr lang="en-US" dirty="0"/>
          </a:p>
          <a:p>
            <a:pPr lvl="1"/>
            <a:r>
              <a:rPr lang="en-US" dirty="0"/>
              <a:t>…then you find a bug, and need to update the file again</a:t>
            </a:r>
          </a:p>
          <a:p>
            <a:pPr lvl="1"/>
            <a:r>
              <a:rPr lang="en-US" dirty="0"/>
              <a:t>…now half the research team has the old version, some the new version, and everyone a headache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DB8FB2-ACEF-C88F-D4C3-8A4D66602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5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3F46-EEDA-C072-498A-02D836EF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90% of cases, email and </a:t>
            </a:r>
            <a:r>
              <a:rPr lang="en-US" dirty="0" err="1"/>
              <a:t>DropBox</a:t>
            </a:r>
            <a:r>
              <a:rPr lang="en-US" dirty="0"/>
              <a:t> will do.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40B99-394A-DBEC-C6C6-FBA206DCF7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code?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934F5-B18F-33B2-A21C-044D1A92AE2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For technology, always default to the easiest way of doing things. </a:t>
            </a:r>
          </a:p>
          <a:p>
            <a:r>
              <a:rPr lang="en-US" dirty="0"/>
              <a:t>If there is a faster way of doing things, test it out. </a:t>
            </a:r>
          </a:p>
          <a:p>
            <a:r>
              <a:rPr lang="en-US" dirty="0"/>
              <a:t>If there is a more robust way of doing things, test it out.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E2AE63-8402-0B88-71C3-BD468221834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As projects grow in complexity, technology grows in complexity. </a:t>
            </a:r>
          </a:p>
          <a:p>
            <a:r>
              <a:rPr lang="en-US" dirty="0"/>
              <a:t>Email and </a:t>
            </a:r>
            <a:r>
              <a:rPr lang="en-US" dirty="0" err="1"/>
              <a:t>DropBox</a:t>
            </a:r>
            <a:r>
              <a:rPr lang="en-US" dirty="0"/>
              <a:t> are not robust to many incremental changes, rather one large sharing of information. </a:t>
            </a:r>
          </a:p>
          <a:p>
            <a:r>
              <a:rPr lang="en-US" dirty="0"/>
              <a:t>What is a better tool for sharing incremental changes?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F634-EA5F-623A-AAA8-80790CD7A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8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DE26-AF7D-889B-3099-E4F89151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Git…</a:t>
            </a:r>
          </a:p>
        </p:txBody>
      </p:sp>
      <p:pic>
        <p:nvPicPr>
          <p:cNvPr id="8" name="Picture Placeholder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5685334-37D5-6878-A43A-B1B9E2C1072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l="27750" r="2072"/>
          <a:stretch/>
        </p:blipFill>
        <p:spPr>
          <a:xfrm>
            <a:off x="6139548" y="635637"/>
            <a:ext cx="5379164" cy="5102352"/>
          </a:xfrm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D4125-C16C-CB8C-3334-BE8558B64B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SHARE CODE?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E7256-05EF-2B0F-ACC6-E537EA244E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Framework for what incremental changes have been made and where the next incremental change should go.</a:t>
            </a:r>
          </a:p>
          <a:p>
            <a:r>
              <a:rPr lang="en-US" dirty="0"/>
              <a:t>A history of little files saying “I added/subtracted these characters on this line in this file” on your computer.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C920-78A0-E208-8201-F27E10EF71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1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64AC-108A-1DCF-0402-F6316F6C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GitHub</a:t>
            </a:r>
          </a:p>
        </p:txBody>
      </p:sp>
      <p:pic>
        <p:nvPicPr>
          <p:cNvPr id="8" name="Picture Placeholder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4BA9447-B602-339C-618C-7AC3EB7F7ED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-18782" r="8623" b="-18859"/>
          <a:stretch/>
        </p:blipFill>
        <p:spPr>
          <a:xfrm>
            <a:off x="599123" y="635636"/>
            <a:ext cx="5383282" cy="51062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1B774-2071-1C09-E04B-FF55387F94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SHARE CODE?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E2E1F-9215-CB83-A16E-AB174DC82F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01931" y="2476500"/>
            <a:ext cx="5090946" cy="3739712"/>
          </a:xfrm>
        </p:spPr>
        <p:txBody>
          <a:bodyPr/>
          <a:lstStyle/>
          <a:p>
            <a:r>
              <a:rPr lang="en-US" dirty="0"/>
              <a:t>“Free” service to host files, incremental changes, and some other fun stuff. </a:t>
            </a:r>
          </a:p>
          <a:p>
            <a:r>
              <a:rPr lang="en-US" dirty="0"/>
              <a:t>GitHub is an interface. Git is where the magic truly happens. </a:t>
            </a:r>
          </a:p>
          <a:p>
            <a:r>
              <a:rPr lang="en-US" b="1" dirty="0"/>
              <a:t>It’s always good to have a backup.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4DBE1-E15A-BACD-5D3E-F378CB9606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9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1A04-E652-7255-3456-CAB86E4B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following examples use the following tools. </a:t>
            </a:r>
            <a:br>
              <a:rPr lang="en-US" dirty="0"/>
            </a:br>
            <a:r>
              <a:rPr lang="en-US" sz="4400" dirty="0"/>
              <a:t>(5 min break)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734B-1B76-839B-CC06-EA93B877500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Git - </a:t>
            </a:r>
          </a:p>
          <a:p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BC9D7-9039-6134-F139-06554663166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GitHub (make an account!) - </a:t>
            </a:r>
            <a:r>
              <a:rPr lang="en-US" dirty="0">
                <a:hlinkClick r:id="rId3"/>
              </a:rPr>
              <a:t>https://github.com/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E1F6A-2FCB-2CD2-60BE-A90004E7887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R +RStudio - </a:t>
            </a:r>
            <a:r>
              <a:rPr lang="en-US" dirty="0">
                <a:hlinkClick r:id="rId4"/>
              </a:rPr>
              <a:t>https://posit.co/download/rstudio-desktop/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30F2-1938-FD7F-364C-A645D70740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84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208E-FE2B-E0F3-574F-D457B85E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did this presentation come from?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8C476-F477-8913-B957-17523ACC38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Happy git and GitHub for the Use</a:t>
            </a:r>
            <a:r>
              <a:rPr lang="en-US" u="sng" dirty="0"/>
              <a:t>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4811-BA53-C129-968E-8E6DC1E0105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As the EPID department modernizes and starts incorporating R more, I expect many people will use RStudio (heck, I made you download it). </a:t>
            </a:r>
          </a:p>
          <a:p>
            <a:r>
              <a:rPr lang="en-US" dirty="0"/>
              <a:t>There is decent support between RStudio, Git, and GitHub.</a:t>
            </a:r>
          </a:p>
          <a:p>
            <a:pPr lvl="1"/>
            <a:r>
              <a:rPr lang="en-US" dirty="0"/>
              <a:t>Jenny Bryan, currently as Posit (RStudio) and formerly of UBC, published a WONDERFUL </a:t>
            </a:r>
            <a:r>
              <a:rPr lang="en-US" dirty="0" err="1"/>
              <a:t>bookdown</a:t>
            </a:r>
            <a:r>
              <a:rPr lang="en-US" dirty="0"/>
              <a:t> site that I take inspiration from. </a:t>
            </a:r>
          </a:p>
          <a:p>
            <a:pPr lvl="1"/>
            <a:r>
              <a:rPr lang="en-US" dirty="0"/>
              <a:t>The book link is: </a:t>
            </a:r>
            <a:r>
              <a:rPr lang="en-US" dirty="0">
                <a:hlinkClick r:id="rId2"/>
              </a:rPr>
              <a:t>https://happygitwithr.com/index.html</a:t>
            </a:r>
            <a:endParaRPr lang="en-US" dirty="0"/>
          </a:p>
          <a:p>
            <a:r>
              <a:rPr lang="en-US" dirty="0"/>
              <a:t>But, books are long, 2 hours is less long. </a:t>
            </a:r>
          </a:p>
          <a:p>
            <a:r>
              <a:rPr lang="en-US" dirty="0"/>
              <a:t>See the GitHub repository at </a:t>
            </a:r>
            <a:r>
              <a:rPr lang="en-US" dirty="0" err="1">
                <a:hlinkClick r:id="rId3"/>
              </a:rPr>
              <a:t>go.unc.edu</a:t>
            </a:r>
            <a:r>
              <a:rPr lang="en-US" dirty="0">
                <a:hlinkClick r:id="rId3"/>
              </a:rPr>
              <a:t>/github4epi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01E7C-97D8-26BB-781D-9D83D0EC52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E361B-DFCA-824D-BA63-ADCED3B4198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787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4">
      <a:dk1>
        <a:srgbClr val="13284B"/>
      </a:dk1>
      <a:lt1>
        <a:srgbClr val="FFFFFF"/>
      </a:lt1>
      <a:dk2>
        <a:srgbClr val="151515"/>
      </a:dk2>
      <a:lt2>
        <a:srgbClr val="E1E1E1"/>
      </a:lt2>
      <a:accent1>
        <a:srgbClr val="4B9CD3"/>
      </a:accent1>
      <a:accent2>
        <a:srgbClr val="13294B"/>
      </a:accent2>
      <a:accent3>
        <a:srgbClr val="EF446F"/>
      </a:accent3>
      <a:accent4>
        <a:srgbClr val="4F758B"/>
      </a:accent4>
      <a:accent5>
        <a:srgbClr val="00594C"/>
      </a:accent5>
      <a:accent6>
        <a:srgbClr val="C3D600"/>
      </a:accent6>
      <a:hlink>
        <a:srgbClr val="007FAE"/>
      </a:hlink>
      <a:folHlink>
        <a:srgbClr val="007FAE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C_Template_new_brand_2022" id="{DF25940C-906E-344C-B81A-D6A338A12F3E}" vid="{AB33A6C4-FBE7-A846-BF72-4AFB04AC65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4981</TotalTime>
  <Words>2089</Words>
  <Application>Microsoft Macintosh PowerPoint</Application>
  <PresentationFormat>Widescreen</PresentationFormat>
  <Paragraphs>225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Fira Code</vt:lpstr>
      <vt:lpstr>Fira Code Retina</vt:lpstr>
      <vt:lpstr>Custom Design</vt:lpstr>
      <vt:lpstr>GitHub for Epidemiologists</vt:lpstr>
      <vt:lpstr>Workshop Takeaways</vt:lpstr>
      <vt:lpstr>How would you share code with colleagues? </vt:lpstr>
      <vt:lpstr>Most common options</vt:lpstr>
      <vt:lpstr>In 90% of cases, email and DropBox will do.</vt:lpstr>
      <vt:lpstr>Git…</vt:lpstr>
      <vt:lpstr>…and GitHub</vt:lpstr>
      <vt:lpstr>The following examples use the following tools.  (5 min break)</vt:lpstr>
      <vt:lpstr>Where did this presentation come from?</vt:lpstr>
      <vt:lpstr>How do I incorporate Git with my upcoming work?</vt:lpstr>
      <vt:lpstr>New project: initialize repository from Command Line</vt:lpstr>
      <vt:lpstr>Everything revolves around the Staging Area</vt:lpstr>
      <vt:lpstr>2-minute exercise: your first commit!  </vt:lpstr>
      <vt:lpstr>∞-minute exercise: your gajillionth commit</vt:lpstr>
      <vt:lpstr>Side Note 1: .gitignore files</vt:lpstr>
      <vt:lpstr>”Hey, isn’t this only storing changes on my local computer? How can I share my repository then?” </vt:lpstr>
      <vt:lpstr>How do I incorporate Git and GitHub with previous projects? (5 min break)</vt:lpstr>
      <vt:lpstr>Introducing……GitHub!!!</vt:lpstr>
      <vt:lpstr>5-minute exercise: Addressing Authentication</vt:lpstr>
      <vt:lpstr>Use Case 1: RStudio Project to GitHub</vt:lpstr>
      <vt:lpstr>Use Case 2: New project, starting with GitHub  (5 minute exercise)</vt:lpstr>
      <vt:lpstr>Use Case 3: Existing Project, GitHub first. This is tougher. </vt:lpstr>
      <vt:lpstr>How do I use Git and GitHub with collaborators?  (5 min break)</vt:lpstr>
      <vt:lpstr>GitHub is easy with one person. Many people though….</vt:lpstr>
      <vt:lpstr>Advice: avoid conflicts!!</vt:lpstr>
      <vt:lpstr>5-minute exercise: Branching, two ways</vt:lpstr>
      <vt:lpstr>PowerPoint Presentation</vt:lpstr>
      <vt:lpstr>Fun lil’ Git commands that you may find useful: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1</dc:title>
  <dc:creator>Klose, Mark Walter</dc:creator>
  <cp:lastModifiedBy>Klose, Mark Walter</cp:lastModifiedBy>
  <cp:revision>95</cp:revision>
  <dcterms:created xsi:type="dcterms:W3CDTF">2023-03-27T15:39:30Z</dcterms:created>
  <dcterms:modified xsi:type="dcterms:W3CDTF">2023-03-31T02:44:28Z</dcterms:modified>
</cp:coreProperties>
</file>