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WzWN+xr3jJ5jhUFeGbVH9wc0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7946bf2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7946bf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7946bf2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7946bf2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7946bf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37946bf2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7946bf2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7946bf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7946bf2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7946bf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7946bf2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37946bf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emphis.edu/hpc/batchscripts.ph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ongUoM/HPCTutorialU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mphis.edu/hpc/2018-hpc-upgrade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mphis.topdesk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utty.org/" TargetMode="External"/><Relationship Id="rId4" Type="http://schemas.openxmlformats.org/officeDocument/2006/relationships/hyperlink" Target="https://winscp.net" TargetMode="External"/><Relationship Id="rId5" Type="http://schemas.openxmlformats.org/officeDocument/2006/relationships/hyperlink" Target="https://sourceforge.net/projects/xming/" TargetMode="External"/><Relationship Id="rId6" Type="http://schemas.openxmlformats.org/officeDocument/2006/relationships/hyperlink" Target="https://www.memphis.edu/umtech/solutions/vpn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High Performance Computing (HPC)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en-US" sz="2500"/>
              <a:t>Cong Van (cvan@memphis.edu)</a:t>
            </a:r>
            <a:endParaRPr sz="2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en-US" sz="2500"/>
              <a:t>(adapted from </a:t>
            </a:r>
            <a:r>
              <a:rPr lang="en-US" sz="2500"/>
              <a:t>Nurmohammed Patwary)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en-US" sz="2500"/>
              <a:t>CIRL</a:t>
            </a:r>
            <a:r>
              <a:rPr lang="en-US" sz="2500"/>
              <a:t>, EECE Department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en-US" sz="2500"/>
              <a:t>University of Memphis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228600" y="353943"/>
            <a:ext cx="8686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can be run in three different ways in HPC</a:t>
            </a:r>
            <a:endParaRPr sz="4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990600" y="2438400"/>
            <a:ext cx="7391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Using GUI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i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Same as desktop computer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Opening only command window.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Same as desktop, faster than opening GUI.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Using shell 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 Best way to submit jobs.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228600" y="76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Opening MATLAB in HPC using GUI</a:t>
            </a:r>
            <a:br>
              <a:rPr lang="en-US" sz="3959"/>
            </a:br>
            <a:endParaRPr sz="3959"/>
          </a:p>
        </p:txBody>
      </p:sp>
      <p:sp>
        <p:nvSpPr>
          <p:cNvPr id="149" name="Google Shape;149;p8"/>
          <p:cNvSpPr/>
          <p:nvPr/>
        </p:nvSpPr>
        <p:spPr>
          <a:xfrm>
            <a:off x="990600" y="1676400"/>
            <a:ext cx="6781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matlab GUI will open by following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i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/public/apps/matlab/R2018a/bin/matlab</a:t>
            </a:r>
            <a:endParaRPr i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i="1"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(works in all nodes, login/compute</a:t>
            </a:r>
            <a:r>
              <a:rPr i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67573"/>
            <a:ext cx="8839198" cy="249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0" y="2133600"/>
            <a:ext cx="845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i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Opening only command window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/public/apps/matlab/R2018a/bin/matlab –nodesktop</a:t>
            </a:r>
            <a:endParaRPr i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i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 u="sng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 txBox="1"/>
          <p:nvPr>
            <p:ph type="title"/>
          </p:nvPr>
        </p:nvSpPr>
        <p:spPr>
          <a:xfrm>
            <a:off x="228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Opening MATLAB in command window HPC (DEMO)</a:t>
            </a:r>
            <a:endParaRPr sz="3959"/>
          </a:p>
        </p:txBody>
      </p:sp>
      <p:sp>
        <p:nvSpPr>
          <p:cNvPr id="157" name="Google Shape;157;p9"/>
          <p:cNvSpPr/>
          <p:nvPr/>
        </p:nvSpPr>
        <p:spPr>
          <a:xfrm>
            <a:off x="457200" y="1364159"/>
            <a:ext cx="58610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Advantage of GUI: Simple, and works in any node.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Challenge with GUI: slow in compute nodes. </a:t>
            </a:r>
            <a:endParaRPr sz="2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13" y="2952100"/>
            <a:ext cx="6181176" cy="38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/>
        </p:nvSpPr>
        <p:spPr>
          <a:xfrm>
            <a:off x="43434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Submitting MATLAB jobs using shell scripts (DEMO)</a:t>
            </a:r>
            <a:endParaRPr sz="3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733372" y="4612825"/>
            <a:ext cx="5262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Works in all compute nodes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 not require continuous supervision.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Hundreds of jobs can be submitted simultaneously.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00" y="1676400"/>
            <a:ext cx="8659099" cy="2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7946bf24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Submitting MATLAB jobs using shell scripts (DEMO)</a:t>
            </a:r>
            <a:endParaRPr/>
          </a:p>
        </p:txBody>
      </p:sp>
      <p:sp>
        <p:nvSpPr>
          <p:cNvPr id="171" name="Google Shape;171;g637946bf24_0_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200">
                <a:solidFill>
                  <a:srgbClr val="00B050"/>
                </a:solidFill>
              </a:rPr>
              <a:t>module load slurm</a:t>
            </a:r>
            <a:endParaRPr i="1" sz="22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B050"/>
                </a:solidFill>
              </a:rPr>
              <a:t>sbatch submit_matlab_script.sh</a:t>
            </a:r>
            <a:endParaRPr i="1" sz="22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00B050"/>
                </a:solidFill>
              </a:rPr>
              <a:t>sacct</a:t>
            </a:r>
            <a:endParaRPr i="1" sz="22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200">
                <a:solidFill>
                  <a:srgbClr val="00B050"/>
                </a:solidFill>
              </a:rPr>
              <a:t>squeue -u cvan</a:t>
            </a:r>
            <a:endParaRPr i="1" sz="22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g637946bf24_0_32"/>
          <p:cNvCxnSpPr/>
          <p:nvPr/>
        </p:nvCxnSpPr>
        <p:spPr>
          <a:xfrm>
            <a:off x="1408350" y="2308450"/>
            <a:ext cx="271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g637946bf2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5" y="3069125"/>
            <a:ext cx="8889450" cy="342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637946bf24_0_32"/>
          <p:cNvCxnSpPr/>
          <p:nvPr/>
        </p:nvCxnSpPr>
        <p:spPr>
          <a:xfrm>
            <a:off x="1726750" y="2963625"/>
            <a:ext cx="551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7946bf24_0_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on </a:t>
            </a:r>
            <a:r>
              <a:rPr lang="en-US"/>
              <a:t>submitting</a:t>
            </a:r>
            <a:r>
              <a:rPr lang="en-US"/>
              <a:t> shell scripts</a:t>
            </a:r>
            <a:endParaRPr/>
          </a:p>
        </p:txBody>
      </p:sp>
      <p:sp>
        <p:nvSpPr>
          <p:cNvPr id="180" name="Google Shape;180;g637946bf24_0_48"/>
          <p:cNvSpPr txBox="1"/>
          <p:nvPr>
            <p:ph idx="1" type="body"/>
          </p:nvPr>
        </p:nvSpPr>
        <p:spPr>
          <a:xfrm>
            <a:off x="457200" y="13675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https://www.memphis.edu/hpc/batchscripts.php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Useful commands: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squeue: see the status of your jobs.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sacct: see your jobs submitted over the past day.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scancel jobid: cancel the job with jobid.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Useful SLURM tags: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--partition computeq (or -p): gpuq, computeq, or bigmemq.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--nodes M (or -N): number of nodes to run task on.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--cpus-per-task N (or -c)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--mem-per-cpu 500M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--time: time limit of the task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--mail-type=END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--mail-user=cvan@memphis.edu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Simple</a:t>
            </a:r>
            <a:r>
              <a:rPr lang="en-US" sz="3959"/>
              <a:t> Matlab script (DEMO 1)</a:t>
            </a:r>
            <a:endParaRPr sz="3959"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3"/>
            <a:ext cx="8780601" cy="35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174250" y="5234675"/>
            <a:ext cx="87369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srun --partition computeq --cpus-per-task 10 --mem-per-cpu 1000M --pty /public/apps/matlab/R2018a/bin/matlab -r "running_m_file_in_hpc_basic"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RMS = 57735027.352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Execution time = 6.2629 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2286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Parallel Computing using Matlab</a:t>
            </a:r>
            <a:endParaRPr sz="39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(DEMO 2)</a:t>
            </a:r>
            <a:endParaRPr sz="3959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48725" cy="40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152400" y="5682400"/>
            <a:ext cx="87318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srun --partition computeq --cpus-per-task 10 --mem-per-cpu 1000M --pty /public/apps/matlab/R2018a/bin/matlab -r "running_m_file_in_hpc_parallel"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RMS = 57735027.352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Execution time = 2.7445 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7946bf24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GPU Computing using Matlab</a:t>
            </a:r>
            <a:endParaRPr sz="39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(DEMO 3)</a:t>
            </a:r>
            <a:endParaRPr sz="3959"/>
          </a:p>
        </p:txBody>
      </p:sp>
      <p:pic>
        <p:nvPicPr>
          <p:cNvPr id="200" name="Google Shape;200;g637946bf2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3" y="1937453"/>
            <a:ext cx="8857575" cy="31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637946bf24_0_40"/>
          <p:cNvSpPr txBox="1"/>
          <p:nvPr/>
        </p:nvSpPr>
        <p:spPr>
          <a:xfrm>
            <a:off x="181800" y="5106775"/>
            <a:ext cx="87804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srun --partition gpuq --cpus-per-task 10 --mem-per-cpu 1000M --pty --gres=gpu:1 /public/apps/matlab/R2018a/bin/matlab -r "running_m_file_in_hpc_gpu"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t_cpu = 6.1893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t_gpu = 0.3198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685800" y="2819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800"/>
              <a:t>Slides and scripts on:</a:t>
            </a:r>
            <a:br>
              <a:rPr lang="en-US" sz="1800"/>
            </a:b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https://github.com/congUoM/HPCTutorialUoM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381000" y="228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u="sng"/>
              <a:t>WHY High Performance Computing (HPC) facility?</a:t>
            </a:r>
            <a:endParaRPr sz="4000" u="sng"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447800" y="2438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70C0"/>
                </a:solidFill>
              </a:rPr>
              <a:t>Running Memory intensive simulations.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70C0"/>
                </a:solidFill>
              </a:rPr>
              <a:t>Repetitive simulations with different parameter sets.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70C0"/>
                </a:solidFill>
              </a:rPr>
              <a:t>Making computation faster using parallel computing or GPU.</a:t>
            </a:r>
            <a:endParaRPr sz="2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11493" y="353943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Available in HPC</a:t>
            </a:r>
            <a:endParaRPr sz="4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04125" y="154305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https://www.memphis.edu/hpc/2018-hpc-upgrade.php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11493" y="353943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gain access to HPC?</a:t>
            </a:r>
            <a:endParaRPr sz="4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38200" y="1371600"/>
            <a:ext cx="6400800" cy="61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 to all UoM students.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838200" y="2875746"/>
            <a:ext cx="80772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Request your account @: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https://memphis.topdesk.net/</a:t>
            </a:r>
            <a:r>
              <a:rPr lang="en-US" sz="25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5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Self Service-&gt;Research and HPC Software-&gt;HPC Account</a:t>
            </a:r>
            <a:endParaRPr sz="25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WHY HPC?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2192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get rid of out-of-memory Error!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Parallel/Distributed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GPU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Running multiple simulations simultaneously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143000" y="4572000"/>
            <a:ext cx="57349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Learning/Deep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 simulations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Multi-dimensional data processing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533400" y="3962400"/>
            <a:ext cx="32632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Applications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28600" y="353943"/>
            <a:ext cx="8686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MATLAB in HPC is as simple as running in the Desktop</a:t>
            </a:r>
            <a:endParaRPr sz="4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33074" y="1851659"/>
            <a:ext cx="8077852" cy="3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Required Software: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Char char="•"/>
            </a:pPr>
            <a:r>
              <a:rPr i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Putty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 To open terminal @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https://www.putty.org/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WinSCP: To transfer data between local PC and HPC</a:t>
            </a:r>
            <a:b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@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https://winscp.net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5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Char char="•"/>
            </a:pPr>
            <a:r>
              <a:rPr i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Xming: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open GUI </a:t>
            </a:r>
            <a:b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@ </a:t>
            </a: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https://sourceforge.net/projects/xming/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AnyConnect: To access the university network from home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https://www.memphis.edu/umtech/solutions/vpn.php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7946bf24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to HPC using Putty</a:t>
            </a:r>
            <a:endParaRPr/>
          </a:p>
        </p:txBody>
      </p:sp>
      <p:sp>
        <p:nvSpPr>
          <p:cNvPr id="124" name="Google Shape;124;g637946bf24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Hostname: hpclogin.memphis.edu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637946bf2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187" y="2371725"/>
            <a:ext cx="4189625" cy="39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7946bf24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Xming to run GUI</a:t>
            </a:r>
            <a:endParaRPr/>
          </a:p>
        </p:txBody>
      </p:sp>
      <p:pic>
        <p:nvPicPr>
          <p:cNvPr id="131" name="Google Shape;131;g637946bf2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38" y="1653025"/>
            <a:ext cx="4631725" cy="4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7946bf24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HPC Terminal</a:t>
            </a:r>
            <a:endParaRPr/>
          </a:p>
        </p:txBody>
      </p:sp>
      <p:pic>
        <p:nvPicPr>
          <p:cNvPr id="137" name="Google Shape;137;g637946bf2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484313"/>
            <a:ext cx="74485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2016-09-13T06:02:28Z</dcterms:created>
  <dc:creator>Nurmohammed Patwary (npatwary)</dc:creator>
</cp:coreProperties>
</file>