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sldIdLst>
    <p:sldId id="256" r:id="rId5"/>
    <p:sldId id="257" r:id="rId6"/>
    <p:sldId id="265" r:id="rId7"/>
    <p:sldId id="266" r:id="rId8"/>
    <p:sldId id="267" r:id="rId9"/>
    <p:sldId id="258" r:id="rId10"/>
    <p:sldId id="264" r:id="rId11"/>
    <p:sldId id="262" r:id="rId12"/>
    <p:sldId id="259" r:id="rId13"/>
    <p:sldId id="26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1"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06CCE02-3800-45FC-9786-4C5105B534CE}" type="datetimeFigureOut">
              <a:rPr lang="en-US" smtClean="0"/>
              <a:t>3/25/2024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061F3E35-7687-42FC-9CA9-4C62B489983C}" type="slidenum">
              <a:rPr lang="en-US" smtClean="0"/>
              <a:t>‹#›</a:t>
            </a:fld>
            <a:endParaRPr lang="en-US"/>
          </a:p>
        </p:txBody>
      </p:sp>
    </p:spTree>
    <p:extLst>
      <p:ext uri="{BB962C8B-B14F-4D97-AF65-F5344CB8AC3E}">
        <p14:creationId xmlns:p14="http://schemas.microsoft.com/office/powerpoint/2010/main" val="9534494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6CCE02-3800-45FC-9786-4C5105B534CE}"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F3E35-7687-42FC-9CA9-4C62B489983C}" type="slidenum">
              <a:rPr lang="en-US" smtClean="0"/>
              <a:t>‹#›</a:t>
            </a:fld>
            <a:endParaRPr lang="en-US"/>
          </a:p>
        </p:txBody>
      </p:sp>
    </p:spTree>
    <p:extLst>
      <p:ext uri="{BB962C8B-B14F-4D97-AF65-F5344CB8AC3E}">
        <p14:creationId xmlns:p14="http://schemas.microsoft.com/office/powerpoint/2010/main" val="2467781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6CCE02-3800-45FC-9786-4C5105B534CE}"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3E35-7687-42FC-9CA9-4C62B489983C}" type="slidenum">
              <a:rPr lang="en-US" smtClean="0"/>
              <a:t>‹#›</a:t>
            </a:fld>
            <a:endParaRPr lang="en-US"/>
          </a:p>
        </p:txBody>
      </p:sp>
    </p:spTree>
    <p:extLst>
      <p:ext uri="{BB962C8B-B14F-4D97-AF65-F5344CB8AC3E}">
        <p14:creationId xmlns:p14="http://schemas.microsoft.com/office/powerpoint/2010/main" val="23244234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6CCE02-3800-45FC-9786-4C5105B534CE}"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3E35-7687-42FC-9CA9-4C62B489983C}" type="slidenum">
              <a:rPr lang="en-US" smtClean="0"/>
              <a:t>‹#›</a:t>
            </a:fld>
            <a:endParaRPr lang="en-US"/>
          </a:p>
        </p:txBody>
      </p:sp>
    </p:spTree>
    <p:extLst>
      <p:ext uri="{BB962C8B-B14F-4D97-AF65-F5344CB8AC3E}">
        <p14:creationId xmlns:p14="http://schemas.microsoft.com/office/powerpoint/2010/main" val="3504384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6CCE02-3800-45FC-9786-4C5105B534CE}"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3E35-7687-42FC-9CA9-4C62B489983C}" type="slidenum">
              <a:rPr lang="en-US" smtClean="0"/>
              <a:t>‹#›</a:t>
            </a:fld>
            <a:endParaRPr lang="en-US"/>
          </a:p>
        </p:txBody>
      </p:sp>
    </p:spTree>
    <p:extLst>
      <p:ext uri="{BB962C8B-B14F-4D97-AF65-F5344CB8AC3E}">
        <p14:creationId xmlns:p14="http://schemas.microsoft.com/office/powerpoint/2010/main" val="1387191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6CCE02-3800-45FC-9786-4C5105B534CE}"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3E35-7687-42FC-9CA9-4C62B489983C}" type="slidenum">
              <a:rPr lang="en-US" smtClean="0"/>
              <a:t>‹#›</a:t>
            </a:fld>
            <a:endParaRPr lang="en-US"/>
          </a:p>
        </p:txBody>
      </p:sp>
    </p:spTree>
    <p:extLst>
      <p:ext uri="{BB962C8B-B14F-4D97-AF65-F5344CB8AC3E}">
        <p14:creationId xmlns:p14="http://schemas.microsoft.com/office/powerpoint/2010/main" val="798953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6CCE02-3800-45FC-9786-4C5105B534CE}"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3E35-7687-42FC-9CA9-4C62B489983C}" type="slidenum">
              <a:rPr lang="en-US" smtClean="0"/>
              <a:t>‹#›</a:t>
            </a:fld>
            <a:endParaRPr lang="en-US"/>
          </a:p>
        </p:txBody>
      </p:sp>
    </p:spTree>
    <p:extLst>
      <p:ext uri="{BB962C8B-B14F-4D97-AF65-F5344CB8AC3E}">
        <p14:creationId xmlns:p14="http://schemas.microsoft.com/office/powerpoint/2010/main" val="3398805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CCE02-3800-45FC-9786-4C5105B534CE}"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3E35-7687-42FC-9CA9-4C62B489983C}"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547202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CCE02-3800-45FC-9786-4C5105B534CE}"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3E35-7687-42FC-9CA9-4C62B489983C}" type="slidenum">
              <a:rPr lang="en-US" smtClean="0"/>
              <a:t>‹#›</a:t>
            </a:fld>
            <a:endParaRPr lang="en-US"/>
          </a:p>
        </p:txBody>
      </p:sp>
    </p:spTree>
    <p:extLst>
      <p:ext uri="{BB962C8B-B14F-4D97-AF65-F5344CB8AC3E}">
        <p14:creationId xmlns:p14="http://schemas.microsoft.com/office/powerpoint/2010/main" val="3370925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CCE02-3800-45FC-9786-4C5105B534CE}"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3E35-7687-42FC-9CA9-4C62B489983C}" type="slidenum">
              <a:rPr lang="en-US" smtClean="0"/>
              <a:t>‹#›</a:t>
            </a:fld>
            <a:endParaRPr lang="en-US"/>
          </a:p>
        </p:txBody>
      </p:sp>
    </p:spTree>
    <p:extLst>
      <p:ext uri="{BB962C8B-B14F-4D97-AF65-F5344CB8AC3E}">
        <p14:creationId xmlns:p14="http://schemas.microsoft.com/office/powerpoint/2010/main" val="155331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6CCE02-3800-45FC-9786-4C5105B534CE}"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1F3E35-7687-42FC-9CA9-4C62B489983C}" type="slidenum">
              <a:rPr lang="en-US" smtClean="0"/>
              <a:t>‹#›</a:t>
            </a:fld>
            <a:endParaRPr lang="en-US"/>
          </a:p>
        </p:txBody>
      </p:sp>
    </p:spTree>
    <p:extLst>
      <p:ext uri="{BB962C8B-B14F-4D97-AF65-F5344CB8AC3E}">
        <p14:creationId xmlns:p14="http://schemas.microsoft.com/office/powerpoint/2010/main" val="199275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6CCE02-3800-45FC-9786-4C5105B534CE}"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F3E35-7687-42FC-9CA9-4C62B489983C}" type="slidenum">
              <a:rPr lang="en-US" smtClean="0"/>
              <a:t>‹#›</a:t>
            </a:fld>
            <a:endParaRPr lang="en-US"/>
          </a:p>
        </p:txBody>
      </p:sp>
    </p:spTree>
    <p:extLst>
      <p:ext uri="{BB962C8B-B14F-4D97-AF65-F5344CB8AC3E}">
        <p14:creationId xmlns:p14="http://schemas.microsoft.com/office/powerpoint/2010/main" val="307133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6CCE02-3800-45FC-9786-4C5105B534CE}" type="datetimeFigureOut">
              <a:rPr lang="en-US" smtClean="0"/>
              <a:t>3/25/2024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1F3E35-7687-42FC-9CA9-4C62B489983C}" type="slidenum">
              <a:rPr lang="en-US" smtClean="0"/>
              <a:t>‹#›</a:t>
            </a:fld>
            <a:endParaRPr lang="en-US"/>
          </a:p>
        </p:txBody>
      </p:sp>
    </p:spTree>
    <p:extLst>
      <p:ext uri="{BB962C8B-B14F-4D97-AF65-F5344CB8AC3E}">
        <p14:creationId xmlns:p14="http://schemas.microsoft.com/office/powerpoint/2010/main" val="2276750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6CCE02-3800-45FC-9786-4C5105B534CE}" type="datetimeFigureOut">
              <a:rPr lang="en-US" smtClean="0"/>
              <a:t>3/25/2024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1F3E35-7687-42FC-9CA9-4C62B489983C}" type="slidenum">
              <a:rPr lang="en-US" smtClean="0"/>
              <a:t>‹#›</a:t>
            </a:fld>
            <a:endParaRPr lang="en-US"/>
          </a:p>
        </p:txBody>
      </p:sp>
    </p:spTree>
    <p:extLst>
      <p:ext uri="{BB962C8B-B14F-4D97-AF65-F5344CB8AC3E}">
        <p14:creationId xmlns:p14="http://schemas.microsoft.com/office/powerpoint/2010/main" val="3834208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06CCE02-3800-45FC-9786-4C5105B534CE}" type="datetimeFigureOut">
              <a:rPr lang="en-US" smtClean="0"/>
              <a:t>3/25/2024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1F3E35-7687-42FC-9CA9-4C62B489983C}" type="slidenum">
              <a:rPr lang="en-US" smtClean="0"/>
              <a:t>‹#›</a:t>
            </a:fld>
            <a:endParaRPr lang="en-US"/>
          </a:p>
        </p:txBody>
      </p:sp>
    </p:spTree>
    <p:extLst>
      <p:ext uri="{BB962C8B-B14F-4D97-AF65-F5344CB8AC3E}">
        <p14:creationId xmlns:p14="http://schemas.microsoft.com/office/powerpoint/2010/main" val="21668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6CCE02-3800-45FC-9786-4C5105B534CE}"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F3E35-7687-42FC-9CA9-4C62B489983C}" type="slidenum">
              <a:rPr lang="en-US" smtClean="0"/>
              <a:t>‹#›</a:t>
            </a:fld>
            <a:endParaRPr lang="en-US"/>
          </a:p>
        </p:txBody>
      </p:sp>
    </p:spTree>
    <p:extLst>
      <p:ext uri="{BB962C8B-B14F-4D97-AF65-F5344CB8AC3E}">
        <p14:creationId xmlns:p14="http://schemas.microsoft.com/office/powerpoint/2010/main" val="140969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6CCE02-3800-45FC-9786-4C5105B534CE}" type="datetimeFigureOut">
              <a:rPr lang="en-US" smtClean="0"/>
              <a:t>3/25/2024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1F3E35-7687-42FC-9CA9-4C62B489983C}" type="slidenum">
              <a:rPr lang="en-US" smtClean="0"/>
              <a:t>‹#›</a:t>
            </a:fld>
            <a:endParaRPr lang="en-US"/>
          </a:p>
        </p:txBody>
      </p:sp>
    </p:spTree>
    <p:extLst>
      <p:ext uri="{BB962C8B-B14F-4D97-AF65-F5344CB8AC3E}">
        <p14:creationId xmlns:p14="http://schemas.microsoft.com/office/powerpoint/2010/main" val="750059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06CCE02-3800-45FC-9786-4C5105B534CE}" type="datetimeFigureOut">
              <a:rPr lang="en-US" smtClean="0"/>
              <a:t>3/25/2024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1F3E35-7687-42FC-9CA9-4C62B489983C}" type="slidenum">
              <a:rPr lang="en-US" smtClean="0"/>
              <a:t>‹#›</a:t>
            </a:fld>
            <a:endParaRPr lang="en-US"/>
          </a:p>
        </p:txBody>
      </p:sp>
    </p:spTree>
    <p:extLst>
      <p:ext uri="{BB962C8B-B14F-4D97-AF65-F5344CB8AC3E}">
        <p14:creationId xmlns:p14="http://schemas.microsoft.com/office/powerpoint/2010/main" val="1281975710"/>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docs.ciroh.org/" TargetMode="External"/><Relationship Id="rId3" Type="http://schemas.openxmlformats.org/officeDocument/2006/relationships/hyperlink" Target="https://github.com/CIROH-UA/ngen-datastream/tree/main/forcingprocessor" TargetMode="External"/><Relationship Id="rId7" Type="http://schemas.openxmlformats.org/officeDocument/2006/relationships/hyperlink" Target="https://github.com/CIROH-UA/NGIAB-CloudInfra" TargetMode="External"/><Relationship Id="rId12" Type="http://schemas.openxmlformats.org/officeDocument/2006/relationships/hyperlink" Target="https://ciroh.ua.edu/" TargetMode="External"/><Relationship Id="rId2" Type="http://schemas.openxmlformats.org/officeDocument/2006/relationships/hyperlink" Target="https://github.com/CIROH-UA/ngen-datastream/tree/main" TargetMode="External"/><Relationship Id="rId1" Type="http://schemas.openxmlformats.org/officeDocument/2006/relationships/slideLayout" Target="../slideLayouts/slideLayout2.xml"/><Relationship Id="rId6" Type="http://schemas.openxmlformats.org/officeDocument/2006/relationships/hyperlink" Target="https://github.com/aaraney/ht" TargetMode="External"/><Relationship Id="rId11" Type="http://schemas.openxmlformats.org/officeDocument/2006/relationships/hyperlink" Target="https://mikejohnson51.github.io/hyAggregate/" TargetMode="External"/><Relationship Id="rId5" Type="http://schemas.openxmlformats.org/officeDocument/2006/relationships/hyperlink" Target="https://github.com/LynkerIntel/hfsubset" TargetMode="External"/><Relationship Id="rId10" Type="http://schemas.openxmlformats.org/officeDocument/2006/relationships/hyperlink" Target="https://github.com/NOAA-OWP/ngen/wiki" TargetMode="External"/><Relationship Id="rId4" Type="http://schemas.openxmlformats.org/officeDocument/2006/relationships/hyperlink" Target="https://github.com/NOAA-OWP/ngen-cal" TargetMode="External"/><Relationship Id="rId9" Type="http://schemas.openxmlformats.org/officeDocument/2006/relationships/hyperlink" Target="https://docs.ciroh.org/docs/products/tools/nextgeninabox/ngiab-intro"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CIROH-UA/ngen-datastream/tree/main/python#run_validatorpy"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IROH-UA/ngen-datastream/tree/main/python#run_validatorpy" TargetMode="External"/><Relationship Id="rId2" Type="http://schemas.openxmlformats.org/officeDocument/2006/relationships/hyperlink" Target="https://github.com/CIROH-UA/ngen-datastream?tab=readme-ov-file#ngen-ru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A895-A612-62A2-F2AA-4C7B8AC68443}"/>
              </a:ext>
            </a:extLst>
          </p:cNvPr>
          <p:cNvSpPr>
            <a:spLocks noGrp="1"/>
          </p:cNvSpPr>
          <p:nvPr>
            <p:ph type="ctrTitle"/>
          </p:nvPr>
        </p:nvSpPr>
        <p:spPr>
          <a:xfrm>
            <a:off x="5417388" y="2136618"/>
            <a:ext cx="5742735" cy="2249113"/>
          </a:xfrm>
        </p:spPr>
        <p:txBody>
          <a:bodyPr>
            <a:normAutofit fontScale="90000"/>
          </a:bodyPr>
          <a:lstStyle/>
          <a:p>
            <a:r>
              <a:rPr lang="en-US" dirty="0">
                <a:solidFill>
                  <a:schemeClr val="tx1">
                    <a:lumMod val="85000"/>
                  </a:schemeClr>
                </a:solidFill>
              </a:rPr>
              <a:t>Next generation water model </a:t>
            </a:r>
            <a:r>
              <a:rPr lang="en-US" dirty="0" err="1">
                <a:solidFill>
                  <a:schemeClr val="tx1">
                    <a:lumMod val="85000"/>
                  </a:schemeClr>
                </a:solidFill>
              </a:rPr>
              <a:t>DATAStream</a:t>
            </a:r>
            <a:endParaRPr lang="en-US" dirty="0">
              <a:solidFill>
                <a:schemeClr val="tx1">
                  <a:lumMod val="85000"/>
                </a:schemeClr>
              </a:solidFill>
            </a:endParaRPr>
          </a:p>
        </p:txBody>
      </p:sp>
      <p:sp>
        <p:nvSpPr>
          <p:cNvPr id="3" name="Subtitle 2">
            <a:extLst>
              <a:ext uri="{FF2B5EF4-FFF2-40B4-BE49-F238E27FC236}">
                <a16:creationId xmlns:a16="http://schemas.microsoft.com/office/drawing/2014/main" id="{A2AC9045-2EE0-3F00-4EB5-E807525893B6}"/>
              </a:ext>
            </a:extLst>
          </p:cNvPr>
          <p:cNvSpPr>
            <a:spLocks noGrp="1"/>
          </p:cNvSpPr>
          <p:nvPr>
            <p:ph type="subTitle" idx="1"/>
          </p:nvPr>
        </p:nvSpPr>
        <p:spPr>
          <a:xfrm>
            <a:off x="3962398" y="4868812"/>
            <a:ext cx="7197726" cy="1405467"/>
          </a:xfrm>
        </p:spPr>
        <p:txBody>
          <a:bodyPr>
            <a:normAutofit fontScale="92500" lnSpcReduction="10000"/>
          </a:bodyPr>
          <a:lstStyle/>
          <a:p>
            <a:r>
              <a:rPr lang="en-US" dirty="0">
                <a:solidFill>
                  <a:schemeClr val="tx1">
                    <a:lumMod val="85000"/>
                  </a:schemeClr>
                </a:solidFill>
              </a:rPr>
              <a:t>Jordan laser</a:t>
            </a:r>
          </a:p>
          <a:p>
            <a:r>
              <a:rPr lang="en-US" dirty="0">
                <a:solidFill>
                  <a:schemeClr val="tx1">
                    <a:lumMod val="85000"/>
                  </a:schemeClr>
                </a:solidFill>
              </a:rPr>
              <a:t>Zach wills</a:t>
            </a:r>
          </a:p>
          <a:p>
            <a:r>
              <a:rPr lang="en-US" dirty="0" err="1">
                <a:solidFill>
                  <a:schemeClr val="tx1">
                    <a:lumMod val="85000"/>
                  </a:schemeClr>
                </a:solidFill>
              </a:rPr>
              <a:t>Nels</a:t>
            </a:r>
            <a:r>
              <a:rPr lang="en-US" dirty="0">
                <a:solidFill>
                  <a:schemeClr val="tx1">
                    <a:lumMod val="85000"/>
                  </a:schemeClr>
                </a:solidFill>
              </a:rPr>
              <a:t> </a:t>
            </a:r>
            <a:r>
              <a:rPr lang="en-US" dirty="0" err="1">
                <a:solidFill>
                  <a:schemeClr val="tx1">
                    <a:lumMod val="85000"/>
                  </a:schemeClr>
                </a:solidFill>
              </a:rPr>
              <a:t>frazier</a:t>
            </a:r>
            <a:endParaRPr lang="en-US" dirty="0">
              <a:solidFill>
                <a:schemeClr val="tx1">
                  <a:lumMod val="85000"/>
                </a:schemeClr>
              </a:solidFill>
            </a:endParaRPr>
          </a:p>
          <a:p>
            <a:r>
              <a:rPr lang="en-US" dirty="0">
                <a:solidFill>
                  <a:schemeClr val="tx1">
                    <a:lumMod val="85000"/>
                  </a:schemeClr>
                </a:solidFill>
              </a:rPr>
              <a:t>SPRING 2024</a:t>
            </a:r>
          </a:p>
        </p:txBody>
      </p:sp>
    </p:spTree>
    <p:extLst>
      <p:ext uri="{BB962C8B-B14F-4D97-AF65-F5344CB8AC3E}">
        <p14:creationId xmlns:p14="http://schemas.microsoft.com/office/powerpoint/2010/main" val="3293178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2B274-E684-0501-27B7-06094F460438}"/>
              </a:ext>
            </a:extLst>
          </p:cNvPr>
          <p:cNvSpPr>
            <a:spLocks noGrp="1"/>
          </p:cNvSpPr>
          <p:nvPr>
            <p:ph type="title"/>
          </p:nvPr>
        </p:nvSpPr>
        <p:spPr>
          <a:xfrm>
            <a:off x="685801" y="96308"/>
            <a:ext cx="10131425" cy="1456267"/>
          </a:xfrm>
        </p:spPr>
        <p:txBody>
          <a:bodyPr/>
          <a:lstStyle/>
          <a:p>
            <a:r>
              <a:rPr lang="en-US" dirty="0"/>
              <a:t>links</a:t>
            </a:r>
          </a:p>
        </p:txBody>
      </p:sp>
      <p:sp>
        <p:nvSpPr>
          <p:cNvPr id="3" name="Content Placeholder 2">
            <a:extLst>
              <a:ext uri="{FF2B5EF4-FFF2-40B4-BE49-F238E27FC236}">
                <a16:creationId xmlns:a16="http://schemas.microsoft.com/office/drawing/2014/main" id="{F8B06D3E-CF5D-7C8D-3D3A-BF71C85EDE4F}"/>
              </a:ext>
            </a:extLst>
          </p:cNvPr>
          <p:cNvSpPr>
            <a:spLocks noGrp="1"/>
          </p:cNvSpPr>
          <p:nvPr>
            <p:ph idx="1"/>
          </p:nvPr>
        </p:nvSpPr>
        <p:spPr>
          <a:xfrm>
            <a:off x="685801" y="2943226"/>
            <a:ext cx="10131425" cy="3305174"/>
          </a:xfrm>
        </p:spPr>
        <p:txBody>
          <a:bodyPr>
            <a:normAutofit fontScale="70000" lnSpcReduction="20000"/>
          </a:bodyPr>
          <a:lstStyle/>
          <a:p>
            <a:r>
              <a:rPr lang="en-US" sz="1800" dirty="0"/>
              <a:t>DATASTREAM </a:t>
            </a:r>
            <a:r>
              <a:rPr lang="en-US" sz="1800" dirty="0">
                <a:hlinkClick r:id="rId2"/>
              </a:rPr>
              <a:t>https://github.com/</a:t>
            </a:r>
            <a:r>
              <a:rPr lang="en-US" sz="1800">
                <a:hlinkClick r:id="rId2"/>
              </a:rPr>
              <a:t>CIROH-UA/ngen-datastream</a:t>
            </a:r>
            <a:r>
              <a:rPr lang="en-US" sz="1800" dirty="0">
                <a:hlinkClick r:id="rId2"/>
              </a:rPr>
              <a:t>/tree/main</a:t>
            </a:r>
            <a:endParaRPr lang="en-US" sz="1800" dirty="0"/>
          </a:p>
          <a:p>
            <a:r>
              <a:rPr lang="en-US" dirty="0"/>
              <a:t>FORCINGPROCESSOR</a:t>
            </a:r>
            <a:r>
              <a:rPr lang="en-US" sz="1800" dirty="0"/>
              <a:t> </a:t>
            </a:r>
            <a:r>
              <a:rPr lang="en-US" sz="1800" dirty="0">
                <a:hlinkClick r:id="rId3"/>
              </a:rPr>
              <a:t>https://github.com/</a:t>
            </a:r>
            <a:r>
              <a:rPr lang="en-US" sz="1800">
                <a:hlinkClick r:id="rId3"/>
              </a:rPr>
              <a:t>CIROH-UA/ngen-datastream</a:t>
            </a:r>
            <a:r>
              <a:rPr lang="en-US" sz="1800" dirty="0">
                <a:hlinkClick r:id="rId3"/>
              </a:rPr>
              <a:t>/tree/main/forcingprocessor</a:t>
            </a:r>
            <a:endParaRPr lang="en-US" sz="1800" dirty="0"/>
          </a:p>
          <a:p>
            <a:r>
              <a:rPr lang="en-US" dirty="0"/>
              <a:t>REALIZATION GENERATION </a:t>
            </a:r>
            <a:r>
              <a:rPr lang="en-US"/>
              <a:t>AND NGEN-RUN </a:t>
            </a:r>
            <a:r>
              <a:rPr lang="en-US" dirty="0"/>
              <a:t>FOLDER VALIDATION</a:t>
            </a:r>
            <a:r>
              <a:rPr lang="en-US" sz="1800" dirty="0"/>
              <a:t>  </a:t>
            </a:r>
            <a:r>
              <a:rPr lang="en-US" sz="1800" dirty="0">
                <a:hlinkClick r:id="rId4"/>
              </a:rPr>
              <a:t>https://github.com/</a:t>
            </a:r>
            <a:r>
              <a:rPr lang="en-US" sz="1800">
                <a:hlinkClick r:id="rId4"/>
              </a:rPr>
              <a:t>NOAA-OWP/ngen-cal</a:t>
            </a:r>
            <a:endParaRPr lang="en-US" sz="1800" dirty="0"/>
          </a:p>
          <a:p>
            <a:r>
              <a:rPr lang="en-US" sz="1800" dirty="0"/>
              <a:t>HYDROFABRIC SUBSETTING </a:t>
            </a:r>
            <a:r>
              <a:rPr lang="en-US" sz="1800" dirty="0">
                <a:hlinkClick r:id="rId5"/>
              </a:rPr>
              <a:t>https://github.com/LynkerIntel/hfsubset</a:t>
            </a:r>
            <a:endParaRPr lang="en-US" sz="1800" dirty="0"/>
          </a:p>
          <a:p>
            <a:r>
              <a:rPr lang="en-US" sz="1800" dirty="0"/>
              <a:t>HASHING/VERSIONING </a:t>
            </a:r>
            <a:r>
              <a:rPr lang="en-US" sz="1800" dirty="0">
                <a:hlinkClick r:id="rId6"/>
              </a:rPr>
              <a:t>https://github.com/aaraney/ht</a:t>
            </a:r>
            <a:endParaRPr lang="en-US" sz="1800" dirty="0"/>
          </a:p>
          <a:p>
            <a:r>
              <a:rPr lang="en-US" sz="1800" dirty="0"/>
              <a:t>NGIAB </a:t>
            </a:r>
            <a:r>
              <a:rPr lang="en-US" sz="1800" dirty="0">
                <a:hlinkClick r:id="rId7"/>
              </a:rPr>
              <a:t>https://github.com/CIROH-UA/NGIAB-CloudInfra</a:t>
            </a:r>
            <a:r>
              <a:rPr lang="en-US" sz="1800" dirty="0"/>
              <a:t> </a:t>
            </a:r>
          </a:p>
          <a:p>
            <a:r>
              <a:rPr lang="en-US" sz="1800" dirty="0">
                <a:hlinkClick r:id="rId8"/>
              </a:rPr>
              <a:t>https://docs.ciroh.org/</a:t>
            </a:r>
            <a:endParaRPr lang="en-US" dirty="0"/>
          </a:p>
          <a:p>
            <a:r>
              <a:rPr lang="en-US" sz="1800" dirty="0">
                <a:hlinkClick r:id="rId9"/>
              </a:rPr>
              <a:t>https://docs.ciroh.org/docs/products/tools/nextgeninabox/ngiab-intro</a:t>
            </a:r>
            <a:endParaRPr lang="en-US" sz="1800" dirty="0"/>
          </a:p>
          <a:p>
            <a:r>
              <a:rPr lang="en-US" sz="1800" dirty="0">
                <a:hlinkClick r:id="rId10"/>
              </a:rPr>
              <a:t>https://github.com/</a:t>
            </a:r>
            <a:r>
              <a:rPr lang="en-US" sz="1800">
                <a:hlinkClick r:id="rId10"/>
              </a:rPr>
              <a:t>NOAA-OWP/ngen/</a:t>
            </a:r>
            <a:r>
              <a:rPr lang="en-US" sz="1800" dirty="0">
                <a:hlinkClick r:id="rId10"/>
              </a:rPr>
              <a:t>wiki</a:t>
            </a:r>
            <a:endParaRPr lang="en-US" dirty="0"/>
          </a:p>
          <a:p>
            <a:r>
              <a:rPr lang="en-US" sz="1800" dirty="0">
                <a:hlinkClick r:id="rId11"/>
              </a:rPr>
              <a:t>https://mikejohnson51.github.io/hyAggregate/</a:t>
            </a:r>
            <a:endParaRPr lang="en-US" sz="1800" dirty="0"/>
          </a:p>
          <a:p>
            <a:r>
              <a:rPr lang="en-US" sz="1800" dirty="0">
                <a:hlinkClick r:id="rId12"/>
              </a:rPr>
              <a:t>https://ciroh.ua.edu/</a:t>
            </a:r>
            <a:endParaRPr lang="en-US" sz="1800" dirty="0"/>
          </a:p>
          <a:p>
            <a:endParaRPr lang="en-US" sz="1800" dirty="0"/>
          </a:p>
          <a:p>
            <a:endParaRPr lang="en-US" sz="1800" dirty="0"/>
          </a:p>
          <a:p>
            <a:endParaRPr lang="en-US" sz="1800" dirty="0"/>
          </a:p>
          <a:p>
            <a:endParaRPr lang="en-US" sz="1800" dirty="0"/>
          </a:p>
          <a:p>
            <a:endParaRPr lang="en-US" sz="1800" dirty="0"/>
          </a:p>
          <a:p>
            <a:endParaRPr lang="en-US" dirty="0"/>
          </a:p>
        </p:txBody>
      </p:sp>
    </p:spTree>
    <p:extLst>
      <p:ext uri="{BB962C8B-B14F-4D97-AF65-F5344CB8AC3E}">
        <p14:creationId xmlns:p14="http://schemas.microsoft.com/office/powerpoint/2010/main" val="60212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Picture 41" descr="A diagram of a river in a box&#10;&#10;Description automatically generated">
            <a:extLst>
              <a:ext uri="{FF2B5EF4-FFF2-40B4-BE49-F238E27FC236}">
                <a16:creationId xmlns:a16="http://schemas.microsoft.com/office/drawing/2014/main" id="{5CF3135A-FB33-2522-9F48-DBA2BB4822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7487" y="1544082"/>
            <a:ext cx="2449527" cy="2358816"/>
          </a:xfrm>
          <a:prstGeom prst="rect">
            <a:avLst/>
          </a:prstGeom>
        </p:spPr>
      </p:pic>
      <p:sp>
        <p:nvSpPr>
          <p:cNvPr id="5" name="TextBox 4">
            <a:extLst>
              <a:ext uri="{FF2B5EF4-FFF2-40B4-BE49-F238E27FC236}">
                <a16:creationId xmlns:a16="http://schemas.microsoft.com/office/drawing/2014/main" id="{B73E5B4B-52FE-0B6C-7C72-2F69949C962D}"/>
              </a:ext>
            </a:extLst>
          </p:cNvPr>
          <p:cNvSpPr txBox="1"/>
          <p:nvPr/>
        </p:nvSpPr>
        <p:spPr>
          <a:xfrm>
            <a:off x="142212" y="86318"/>
            <a:ext cx="3165894" cy="923330"/>
          </a:xfrm>
          <a:prstGeom prst="rect">
            <a:avLst/>
          </a:prstGeom>
          <a:noFill/>
        </p:spPr>
        <p:txBody>
          <a:bodyPr wrap="square" rtlCol="0">
            <a:spAutoFit/>
          </a:bodyPr>
          <a:lstStyle/>
          <a:p>
            <a:r>
              <a:rPr lang="en-US" dirty="0">
                <a:solidFill>
                  <a:schemeClr val="tx1">
                    <a:lumMod val="85000"/>
                  </a:schemeClr>
                </a:solidFill>
              </a:rPr>
              <a:t>NEXTGEN Water Modeling Framework </a:t>
            </a:r>
            <a:r>
              <a:rPr lang="en-US" dirty="0" err="1">
                <a:solidFill>
                  <a:schemeClr val="tx1">
                    <a:lumMod val="85000"/>
                  </a:schemeClr>
                </a:solidFill>
              </a:rPr>
              <a:t>Datastream</a:t>
            </a:r>
            <a:r>
              <a:rPr lang="en-US" dirty="0">
                <a:solidFill>
                  <a:schemeClr val="tx1">
                    <a:lumMod val="85000"/>
                  </a:schemeClr>
                </a:solidFill>
              </a:rPr>
              <a:t> Conceptual Model</a:t>
            </a:r>
          </a:p>
        </p:txBody>
      </p:sp>
      <p:sp>
        <p:nvSpPr>
          <p:cNvPr id="27" name="TextBox 26">
            <a:extLst>
              <a:ext uri="{FF2B5EF4-FFF2-40B4-BE49-F238E27FC236}">
                <a16:creationId xmlns:a16="http://schemas.microsoft.com/office/drawing/2014/main" id="{FFEC9D2D-310E-2156-529C-0F6CCDD3C5A7}"/>
              </a:ext>
            </a:extLst>
          </p:cNvPr>
          <p:cNvSpPr txBox="1"/>
          <p:nvPr/>
        </p:nvSpPr>
        <p:spPr>
          <a:xfrm>
            <a:off x="1482511" y="5235616"/>
            <a:ext cx="8759464" cy="1477328"/>
          </a:xfrm>
          <a:prstGeom prst="rect">
            <a:avLst/>
          </a:prstGeom>
          <a:noFill/>
        </p:spPr>
        <p:txBody>
          <a:bodyPr wrap="square" rtlCol="0">
            <a:spAutoFit/>
          </a:bodyPr>
          <a:lstStyle/>
          <a:p>
            <a:r>
              <a:rPr lang="en-US" dirty="0" err="1">
                <a:solidFill>
                  <a:schemeClr val="tx1">
                    <a:lumMod val="85000"/>
                  </a:schemeClr>
                </a:solidFill>
              </a:rPr>
              <a:t>ngen-datastream</a:t>
            </a:r>
            <a:r>
              <a:rPr lang="en-US" dirty="0">
                <a:solidFill>
                  <a:schemeClr val="tx1">
                    <a:lumMod val="85000"/>
                  </a:schemeClr>
                </a:solidFill>
              </a:rPr>
              <a:t> refers to the software chain that builds valid </a:t>
            </a:r>
            <a:r>
              <a:rPr lang="en-US" dirty="0" err="1">
                <a:solidFill>
                  <a:schemeClr val="tx1">
                    <a:lumMod val="85000"/>
                  </a:schemeClr>
                </a:solidFill>
              </a:rPr>
              <a:t>ngen</a:t>
            </a:r>
            <a:r>
              <a:rPr lang="en-US" dirty="0">
                <a:solidFill>
                  <a:schemeClr val="tx1">
                    <a:lumMod val="85000"/>
                  </a:schemeClr>
                </a:solidFill>
              </a:rPr>
              <a:t>-run input packages, executes NEXTGEN with NGIAB, and versions the entire run. NEXTGEN is a framework that coordinates hydrologic model configuration, parameterization, and execution across spatial domains. NGIAB consists of the NEXTGEN docker container pre-built for the user’s architecture as well as software that aids users in properly running the container. </a:t>
            </a:r>
          </a:p>
        </p:txBody>
      </p:sp>
      <p:sp>
        <p:nvSpPr>
          <p:cNvPr id="20" name="Cube 19">
            <a:extLst>
              <a:ext uri="{FF2B5EF4-FFF2-40B4-BE49-F238E27FC236}">
                <a16:creationId xmlns:a16="http://schemas.microsoft.com/office/drawing/2014/main" id="{94C81FDC-94B8-AD8D-DDF4-4D1F9E07B15E}"/>
              </a:ext>
            </a:extLst>
          </p:cNvPr>
          <p:cNvSpPr/>
          <p:nvPr/>
        </p:nvSpPr>
        <p:spPr>
          <a:xfrm>
            <a:off x="1288271" y="2110457"/>
            <a:ext cx="1808966" cy="1470352"/>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a:p>
            <a:pPr algn="ctr"/>
            <a:r>
              <a:rPr lang="en-US" sz="1600" dirty="0">
                <a:solidFill>
                  <a:schemeClr val="bg1"/>
                </a:solidFill>
              </a:rPr>
              <a:t>Prepare configuration and data inputs</a:t>
            </a:r>
          </a:p>
          <a:p>
            <a:pPr algn="ctr"/>
            <a:endParaRPr lang="en-US" dirty="0">
              <a:solidFill>
                <a:schemeClr val="bg1"/>
              </a:solidFill>
            </a:endParaRPr>
          </a:p>
        </p:txBody>
      </p:sp>
      <p:sp>
        <p:nvSpPr>
          <p:cNvPr id="24" name="Cube 23">
            <a:extLst>
              <a:ext uri="{FF2B5EF4-FFF2-40B4-BE49-F238E27FC236}">
                <a16:creationId xmlns:a16="http://schemas.microsoft.com/office/drawing/2014/main" id="{CCCC591C-44D9-9F58-DC81-F4326258D3D2}"/>
              </a:ext>
            </a:extLst>
          </p:cNvPr>
          <p:cNvSpPr/>
          <p:nvPr/>
        </p:nvSpPr>
        <p:spPr>
          <a:xfrm>
            <a:off x="3442879" y="2110457"/>
            <a:ext cx="1808966" cy="1470352"/>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Validation</a:t>
            </a:r>
          </a:p>
          <a:p>
            <a:pPr algn="ctr"/>
            <a:endParaRPr lang="en-US" dirty="0">
              <a:solidFill>
                <a:schemeClr val="bg1"/>
              </a:solidFill>
            </a:endParaRPr>
          </a:p>
        </p:txBody>
      </p:sp>
      <p:grpSp>
        <p:nvGrpSpPr>
          <p:cNvPr id="28" name="Group 27">
            <a:extLst>
              <a:ext uri="{FF2B5EF4-FFF2-40B4-BE49-F238E27FC236}">
                <a16:creationId xmlns:a16="http://schemas.microsoft.com/office/drawing/2014/main" id="{46F039D5-07BE-127B-CA2A-72C25D4EFCDD}"/>
              </a:ext>
            </a:extLst>
          </p:cNvPr>
          <p:cNvGrpSpPr/>
          <p:nvPr/>
        </p:nvGrpSpPr>
        <p:grpSpPr>
          <a:xfrm>
            <a:off x="1279393" y="3790622"/>
            <a:ext cx="8720588" cy="1015491"/>
            <a:chOff x="1271115" y="3929223"/>
            <a:chExt cx="8720588" cy="1418416"/>
          </a:xfrm>
        </p:grpSpPr>
        <p:sp>
          <p:nvSpPr>
            <p:cNvPr id="23" name="Arrow: Right 22">
              <a:extLst>
                <a:ext uri="{FF2B5EF4-FFF2-40B4-BE49-F238E27FC236}">
                  <a16:creationId xmlns:a16="http://schemas.microsoft.com/office/drawing/2014/main" id="{FD7EF293-537E-DE23-0424-46F191595C74}"/>
                </a:ext>
              </a:extLst>
            </p:cNvPr>
            <p:cNvSpPr/>
            <p:nvPr/>
          </p:nvSpPr>
          <p:spPr>
            <a:xfrm>
              <a:off x="1345227" y="3929223"/>
              <a:ext cx="8646476" cy="1418416"/>
            </a:xfrm>
            <a:prstGeom prst="rightArrow">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NGEN-DATASTREAM</a:t>
              </a:r>
              <a:endParaRPr lang="en-US" dirty="0">
                <a:solidFill>
                  <a:schemeClr val="bg1"/>
                </a:solidFill>
              </a:endParaRPr>
            </a:p>
          </p:txBody>
        </p:sp>
        <p:sp>
          <p:nvSpPr>
            <p:cNvPr id="25" name="TextBox 24">
              <a:extLst>
                <a:ext uri="{FF2B5EF4-FFF2-40B4-BE49-F238E27FC236}">
                  <a16:creationId xmlns:a16="http://schemas.microsoft.com/office/drawing/2014/main" id="{7982E37A-071F-D184-6CEC-FE5C4347138D}"/>
                </a:ext>
              </a:extLst>
            </p:cNvPr>
            <p:cNvSpPr txBox="1"/>
            <p:nvPr/>
          </p:nvSpPr>
          <p:spPr>
            <a:xfrm>
              <a:off x="1271115" y="5005477"/>
              <a:ext cx="3873689" cy="336536"/>
            </a:xfrm>
            <a:prstGeom prst="rect">
              <a:avLst/>
            </a:prstGeom>
            <a:noFill/>
          </p:spPr>
          <p:txBody>
            <a:bodyPr wrap="none" rtlCol="0">
              <a:spAutoFit/>
            </a:bodyPr>
            <a:lstStyle/>
            <a:p>
              <a:r>
                <a:rPr lang="en-US" sz="1200" dirty="0">
                  <a:solidFill>
                    <a:schemeClr val="bg1"/>
                  </a:solidFill>
                  <a:hlinkClick r:id="rId3"/>
                </a:rPr>
                <a:t>https://github.com/CIROH-UA/ngen-datastream/tree/main</a:t>
              </a:r>
              <a:endParaRPr lang="en-US" sz="1200" dirty="0">
                <a:solidFill>
                  <a:schemeClr val="bg1"/>
                </a:solidFill>
              </a:endParaRPr>
            </a:p>
          </p:txBody>
        </p:sp>
      </p:grpSp>
      <p:sp>
        <p:nvSpPr>
          <p:cNvPr id="30" name="TextBox 29">
            <a:extLst>
              <a:ext uri="{FF2B5EF4-FFF2-40B4-BE49-F238E27FC236}">
                <a16:creationId xmlns:a16="http://schemas.microsoft.com/office/drawing/2014/main" id="{281CFE62-97E3-CF50-F635-06E288726FC1}"/>
              </a:ext>
            </a:extLst>
          </p:cNvPr>
          <p:cNvSpPr txBox="1"/>
          <p:nvPr/>
        </p:nvSpPr>
        <p:spPr>
          <a:xfrm>
            <a:off x="1228696" y="2420538"/>
            <a:ext cx="301686" cy="369332"/>
          </a:xfrm>
          <a:prstGeom prst="rect">
            <a:avLst/>
          </a:prstGeom>
          <a:noFill/>
        </p:spPr>
        <p:txBody>
          <a:bodyPr wrap="none" rtlCol="0">
            <a:spAutoFit/>
          </a:bodyPr>
          <a:lstStyle/>
          <a:p>
            <a:r>
              <a:rPr lang="en-US" dirty="0">
                <a:solidFill>
                  <a:schemeClr val="bg1"/>
                </a:solidFill>
              </a:rPr>
              <a:t>1</a:t>
            </a:r>
          </a:p>
        </p:txBody>
      </p:sp>
      <p:sp>
        <p:nvSpPr>
          <p:cNvPr id="32" name="TextBox 31">
            <a:extLst>
              <a:ext uri="{FF2B5EF4-FFF2-40B4-BE49-F238E27FC236}">
                <a16:creationId xmlns:a16="http://schemas.microsoft.com/office/drawing/2014/main" id="{01F811FE-1D4E-595A-DBBF-D22BEFA7D6BA}"/>
              </a:ext>
            </a:extLst>
          </p:cNvPr>
          <p:cNvSpPr txBox="1"/>
          <p:nvPr/>
        </p:nvSpPr>
        <p:spPr>
          <a:xfrm>
            <a:off x="3392395" y="2420538"/>
            <a:ext cx="301686" cy="369332"/>
          </a:xfrm>
          <a:prstGeom prst="rect">
            <a:avLst/>
          </a:prstGeom>
          <a:noFill/>
        </p:spPr>
        <p:txBody>
          <a:bodyPr wrap="none" rtlCol="0">
            <a:spAutoFit/>
          </a:bodyPr>
          <a:lstStyle/>
          <a:p>
            <a:r>
              <a:rPr lang="en-US" dirty="0">
                <a:solidFill>
                  <a:schemeClr val="bg1"/>
                </a:solidFill>
              </a:rPr>
              <a:t>2</a:t>
            </a:r>
          </a:p>
        </p:txBody>
      </p:sp>
      <p:sp>
        <p:nvSpPr>
          <p:cNvPr id="34" name="TextBox 33">
            <a:extLst>
              <a:ext uri="{FF2B5EF4-FFF2-40B4-BE49-F238E27FC236}">
                <a16:creationId xmlns:a16="http://schemas.microsoft.com/office/drawing/2014/main" id="{D1D14CF1-42F6-E961-9458-13F438EE6B12}"/>
              </a:ext>
            </a:extLst>
          </p:cNvPr>
          <p:cNvSpPr txBox="1"/>
          <p:nvPr/>
        </p:nvSpPr>
        <p:spPr>
          <a:xfrm>
            <a:off x="5658845" y="1925791"/>
            <a:ext cx="301686" cy="369332"/>
          </a:xfrm>
          <a:prstGeom prst="rect">
            <a:avLst/>
          </a:prstGeom>
          <a:noFill/>
        </p:spPr>
        <p:txBody>
          <a:bodyPr wrap="none" rtlCol="0">
            <a:spAutoFit/>
          </a:bodyPr>
          <a:lstStyle/>
          <a:p>
            <a:r>
              <a:rPr lang="en-US" dirty="0">
                <a:solidFill>
                  <a:schemeClr val="bg1"/>
                </a:solidFill>
              </a:rPr>
              <a:t>3</a:t>
            </a:r>
          </a:p>
        </p:txBody>
      </p:sp>
      <p:grpSp>
        <p:nvGrpSpPr>
          <p:cNvPr id="38" name="Group 37">
            <a:extLst>
              <a:ext uri="{FF2B5EF4-FFF2-40B4-BE49-F238E27FC236}">
                <a16:creationId xmlns:a16="http://schemas.microsoft.com/office/drawing/2014/main" id="{F784AAE1-94EA-A0FE-DFA1-446C6817AF13}"/>
              </a:ext>
            </a:extLst>
          </p:cNvPr>
          <p:cNvGrpSpPr/>
          <p:nvPr/>
        </p:nvGrpSpPr>
        <p:grpSpPr>
          <a:xfrm>
            <a:off x="8392656" y="2110457"/>
            <a:ext cx="1870324" cy="1470352"/>
            <a:chOff x="7775548" y="2110457"/>
            <a:chExt cx="1870324" cy="1470352"/>
          </a:xfrm>
        </p:grpSpPr>
        <p:sp>
          <p:nvSpPr>
            <p:cNvPr id="21" name="Cube 20">
              <a:extLst>
                <a:ext uri="{FF2B5EF4-FFF2-40B4-BE49-F238E27FC236}">
                  <a16:creationId xmlns:a16="http://schemas.microsoft.com/office/drawing/2014/main" id="{3C16AB2D-C6A5-1194-321E-4B9E2DA71B29}"/>
                </a:ext>
              </a:extLst>
            </p:cNvPr>
            <p:cNvSpPr/>
            <p:nvPr/>
          </p:nvSpPr>
          <p:spPr>
            <a:xfrm>
              <a:off x="7836906" y="2110457"/>
              <a:ext cx="1808966" cy="1470352"/>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Versioning</a:t>
              </a:r>
            </a:p>
            <a:p>
              <a:pPr algn="ctr"/>
              <a:endParaRPr lang="en-US" dirty="0">
                <a:solidFill>
                  <a:schemeClr val="bg1"/>
                </a:solidFill>
              </a:endParaRPr>
            </a:p>
          </p:txBody>
        </p:sp>
        <p:sp>
          <p:nvSpPr>
            <p:cNvPr id="36" name="TextBox 35">
              <a:extLst>
                <a:ext uri="{FF2B5EF4-FFF2-40B4-BE49-F238E27FC236}">
                  <a16:creationId xmlns:a16="http://schemas.microsoft.com/office/drawing/2014/main" id="{2FB09E7B-9606-C366-2FD2-CD74925F4930}"/>
                </a:ext>
              </a:extLst>
            </p:cNvPr>
            <p:cNvSpPr txBox="1"/>
            <p:nvPr/>
          </p:nvSpPr>
          <p:spPr>
            <a:xfrm>
              <a:off x="7775548" y="2420538"/>
              <a:ext cx="301686" cy="369332"/>
            </a:xfrm>
            <a:prstGeom prst="rect">
              <a:avLst/>
            </a:prstGeom>
            <a:noFill/>
          </p:spPr>
          <p:txBody>
            <a:bodyPr wrap="none" rtlCol="0">
              <a:spAutoFit/>
            </a:bodyPr>
            <a:lstStyle/>
            <a:p>
              <a:r>
                <a:rPr lang="en-US" dirty="0">
                  <a:solidFill>
                    <a:schemeClr val="bg1"/>
                  </a:solidFill>
                </a:rPr>
                <a:t>4</a:t>
              </a:r>
            </a:p>
          </p:txBody>
        </p:sp>
      </p:grpSp>
    </p:spTree>
    <p:extLst>
      <p:ext uri="{BB962C8B-B14F-4D97-AF65-F5344CB8AC3E}">
        <p14:creationId xmlns:p14="http://schemas.microsoft.com/office/powerpoint/2010/main" val="414971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3E5B4B-52FE-0B6C-7C72-2F69949C962D}"/>
              </a:ext>
            </a:extLst>
          </p:cNvPr>
          <p:cNvSpPr txBox="1"/>
          <p:nvPr/>
        </p:nvSpPr>
        <p:spPr>
          <a:xfrm>
            <a:off x="142212" y="86318"/>
            <a:ext cx="3165894" cy="923330"/>
          </a:xfrm>
          <a:prstGeom prst="rect">
            <a:avLst/>
          </a:prstGeom>
          <a:noFill/>
        </p:spPr>
        <p:txBody>
          <a:bodyPr wrap="square" rtlCol="0">
            <a:spAutoFit/>
          </a:bodyPr>
          <a:lstStyle/>
          <a:p>
            <a:r>
              <a:rPr lang="en-US" dirty="0">
                <a:solidFill>
                  <a:schemeClr val="tx1">
                    <a:lumMod val="85000"/>
                  </a:schemeClr>
                </a:solidFill>
              </a:rPr>
              <a:t>NEXTGEN Water Modeling Framework </a:t>
            </a:r>
            <a:r>
              <a:rPr lang="en-US" dirty="0" err="1">
                <a:solidFill>
                  <a:schemeClr val="tx1">
                    <a:lumMod val="85000"/>
                  </a:schemeClr>
                </a:solidFill>
              </a:rPr>
              <a:t>Datastream</a:t>
            </a:r>
            <a:r>
              <a:rPr lang="en-US" dirty="0">
                <a:solidFill>
                  <a:schemeClr val="tx1">
                    <a:lumMod val="85000"/>
                  </a:schemeClr>
                </a:solidFill>
              </a:rPr>
              <a:t> Conceptual Model Breakdown</a:t>
            </a:r>
          </a:p>
        </p:txBody>
      </p:sp>
      <p:sp>
        <p:nvSpPr>
          <p:cNvPr id="20" name="Cube 19">
            <a:extLst>
              <a:ext uri="{FF2B5EF4-FFF2-40B4-BE49-F238E27FC236}">
                <a16:creationId xmlns:a16="http://schemas.microsoft.com/office/drawing/2014/main" id="{94C81FDC-94B8-AD8D-DDF4-4D1F9E07B15E}"/>
              </a:ext>
            </a:extLst>
          </p:cNvPr>
          <p:cNvSpPr/>
          <p:nvPr/>
        </p:nvSpPr>
        <p:spPr>
          <a:xfrm>
            <a:off x="142212" y="1213325"/>
            <a:ext cx="1808966" cy="1470352"/>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a:p>
            <a:pPr algn="ctr"/>
            <a:r>
              <a:rPr lang="en-US" sz="1600" dirty="0">
                <a:solidFill>
                  <a:schemeClr val="bg1"/>
                </a:solidFill>
              </a:rPr>
              <a:t>Prepare configuration and data inputs</a:t>
            </a:r>
          </a:p>
          <a:p>
            <a:pPr algn="ctr"/>
            <a:endParaRPr lang="en-US" dirty="0">
              <a:solidFill>
                <a:schemeClr val="bg1"/>
              </a:solidFill>
            </a:endParaRPr>
          </a:p>
        </p:txBody>
      </p:sp>
      <p:sp>
        <p:nvSpPr>
          <p:cNvPr id="11" name="Cube 10">
            <a:extLst>
              <a:ext uri="{FF2B5EF4-FFF2-40B4-BE49-F238E27FC236}">
                <a16:creationId xmlns:a16="http://schemas.microsoft.com/office/drawing/2014/main" id="{E16210C5-6FAC-5F7B-10DA-5287765B499D}"/>
              </a:ext>
            </a:extLst>
          </p:cNvPr>
          <p:cNvSpPr/>
          <p:nvPr/>
        </p:nvSpPr>
        <p:spPr>
          <a:xfrm>
            <a:off x="1562990" y="2703972"/>
            <a:ext cx="1952136" cy="1470352"/>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a:p>
            <a:pPr algn="ctr"/>
            <a:r>
              <a:rPr lang="en-US" sz="1600" dirty="0" err="1">
                <a:solidFill>
                  <a:schemeClr val="bg1"/>
                </a:solidFill>
              </a:rPr>
              <a:t>Hydrofabric</a:t>
            </a:r>
            <a:endParaRPr lang="en-US" sz="1600" dirty="0">
              <a:solidFill>
                <a:schemeClr val="bg1"/>
              </a:solidFill>
            </a:endParaRPr>
          </a:p>
          <a:p>
            <a:pPr algn="ctr"/>
            <a:endParaRPr lang="en-US" dirty="0">
              <a:solidFill>
                <a:schemeClr val="bg1"/>
              </a:solidFill>
            </a:endParaRPr>
          </a:p>
        </p:txBody>
      </p:sp>
      <p:grpSp>
        <p:nvGrpSpPr>
          <p:cNvPr id="18" name="Group 17">
            <a:extLst>
              <a:ext uri="{FF2B5EF4-FFF2-40B4-BE49-F238E27FC236}">
                <a16:creationId xmlns:a16="http://schemas.microsoft.com/office/drawing/2014/main" id="{2BD15A39-E790-4266-836B-7EEB4CA00DA4}"/>
              </a:ext>
            </a:extLst>
          </p:cNvPr>
          <p:cNvGrpSpPr/>
          <p:nvPr/>
        </p:nvGrpSpPr>
        <p:grpSpPr>
          <a:xfrm>
            <a:off x="876385" y="2887354"/>
            <a:ext cx="546973" cy="735176"/>
            <a:chOff x="260082" y="3137016"/>
            <a:chExt cx="546973" cy="735176"/>
          </a:xfrm>
        </p:grpSpPr>
        <p:cxnSp>
          <p:nvCxnSpPr>
            <p:cNvPr id="13" name="Straight Arrow Connector 12">
              <a:extLst>
                <a:ext uri="{FF2B5EF4-FFF2-40B4-BE49-F238E27FC236}">
                  <a16:creationId xmlns:a16="http://schemas.microsoft.com/office/drawing/2014/main" id="{82BBC274-2873-A1A9-91AD-839710BBA774}"/>
                </a:ext>
              </a:extLst>
            </p:cNvPr>
            <p:cNvCxnSpPr>
              <a:cxnSpLocks/>
            </p:cNvCxnSpPr>
            <p:nvPr/>
          </p:nvCxnSpPr>
          <p:spPr>
            <a:xfrm>
              <a:off x="260082" y="3872192"/>
              <a:ext cx="54697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ACB67B6-F0CB-E067-1123-25C30335D183}"/>
                </a:ext>
              </a:extLst>
            </p:cNvPr>
            <p:cNvCxnSpPr>
              <a:cxnSpLocks/>
            </p:cNvCxnSpPr>
            <p:nvPr/>
          </p:nvCxnSpPr>
          <p:spPr>
            <a:xfrm>
              <a:off x="260082" y="3137016"/>
              <a:ext cx="0" cy="735176"/>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4C87606E-7D4A-D16B-6025-247F3C30A4B8}"/>
              </a:ext>
            </a:extLst>
          </p:cNvPr>
          <p:cNvSpPr txBox="1"/>
          <p:nvPr/>
        </p:nvSpPr>
        <p:spPr>
          <a:xfrm>
            <a:off x="1559502" y="4316901"/>
            <a:ext cx="1690777" cy="954107"/>
          </a:xfrm>
          <a:prstGeom prst="rect">
            <a:avLst/>
          </a:prstGeom>
          <a:noFill/>
        </p:spPr>
        <p:txBody>
          <a:bodyPr wrap="square" rtlCol="0">
            <a:spAutoFit/>
          </a:bodyPr>
          <a:lstStyle/>
          <a:p>
            <a:r>
              <a:rPr lang="en-US" sz="1400" dirty="0"/>
              <a:t>Defining spatial domain and NEXTGEN BMI model configuration</a:t>
            </a:r>
          </a:p>
        </p:txBody>
      </p:sp>
      <p:sp>
        <p:nvSpPr>
          <p:cNvPr id="31" name="Cube 30">
            <a:extLst>
              <a:ext uri="{FF2B5EF4-FFF2-40B4-BE49-F238E27FC236}">
                <a16:creationId xmlns:a16="http://schemas.microsoft.com/office/drawing/2014/main" id="{FC9C65E8-9DEE-D7E3-7C75-092B3C1C3AB9}"/>
              </a:ext>
            </a:extLst>
          </p:cNvPr>
          <p:cNvSpPr/>
          <p:nvPr/>
        </p:nvSpPr>
        <p:spPr>
          <a:xfrm>
            <a:off x="3587314" y="2675222"/>
            <a:ext cx="1952138" cy="1470352"/>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a:p>
            <a:pPr algn="ctr"/>
            <a:r>
              <a:rPr lang="en-US" sz="1600" dirty="0">
                <a:solidFill>
                  <a:schemeClr val="bg1"/>
                </a:solidFill>
              </a:rPr>
              <a:t>Weights</a:t>
            </a:r>
          </a:p>
          <a:p>
            <a:pPr algn="ctr"/>
            <a:endParaRPr lang="en-US" dirty="0">
              <a:solidFill>
                <a:schemeClr val="bg1"/>
              </a:solidFill>
            </a:endParaRPr>
          </a:p>
        </p:txBody>
      </p:sp>
      <p:sp>
        <p:nvSpPr>
          <p:cNvPr id="33" name="TextBox 32">
            <a:extLst>
              <a:ext uri="{FF2B5EF4-FFF2-40B4-BE49-F238E27FC236}">
                <a16:creationId xmlns:a16="http://schemas.microsoft.com/office/drawing/2014/main" id="{5D56B1F9-5537-6DBD-05E7-ABB5BD3F94C6}"/>
              </a:ext>
            </a:extLst>
          </p:cNvPr>
          <p:cNvSpPr txBox="1"/>
          <p:nvPr/>
        </p:nvSpPr>
        <p:spPr>
          <a:xfrm>
            <a:off x="7389" y="4456334"/>
            <a:ext cx="1352550" cy="369332"/>
          </a:xfrm>
          <a:prstGeom prst="rect">
            <a:avLst/>
          </a:prstGeom>
          <a:noFill/>
        </p:spPr>
        <p:txBody>
          <a:bodyPr wrap="none" rtlCol="0">
            <a:spAutoFit/>
          </a:bodyPr>
          <a:lstStyle/>
          <a:p>
            <a:r>
              <a:rPr lang="en-US" sz="1800"/>
              <a:t>Required for</a:t>
            </a:r>
          </a:p>
        </p:txBody>
      </p:sp>
      <p:sp>
        <p:nvSpPr>
          <p:cNvPr id="35" name="TextBox 34">
            <a:extLst>
              <a:ext uri="{FF2B5EF4-FFF2-40B4-BE49-F238E27FC236}">
                <a16:creationId xmlns:a16="http://schemas.microsoft.com/office/drawing/2014/main" id="{412C01A3-6788-A75E-2ADC-3A4475CEE75A}"/>
              </a:ext>
            </a:extLst>
          </p:cNvPr>
          <p:cNvSpPr txBox="1"/>
          <p:nvPr/>
        </p:nvSpPr>
        <p:spPr>
          <a:xfrm>
            <a:off x="3577736" y="4302031"/>
            <a:ext cx="1690778" cy="1384995"/>
          </a:xfrm>
          <a:prstGeom prst="rect">
            <a:avLst/>
          </a:prstGeom>
          <a:noFill/>
        </p:spPr>
        <p:txBody>
          <a:bodyPr wrap="square" rtlCol="0">
            <a:spAutoFit/>
          </a:bodyPr>
          <a:lstStyle/>
          <a:p>
            <a:r>
              <a:rPr lang="en-US" sz="1400" dirty="0"/>
              <a:t>To extract catchment averaged forcing values from grids, the weights (or grid indices) must be calculated</a:t>
            </a:r>
          </a:p>
        </p:txBody>
      </p:sp>
      <p:sp>
        <p:nvSpPr>
          <p:cNvPr id="39" name="Cube 38">
            <a:extLst>
              <a:ext uri="{FF2B5EF4-FFF2-40B4-BE49-F238E27FC236}">
                <a16:creationId xmlns:a16="http://schemas.microsoft.com/office/drawing/2014/main" id="{52C4A8DF-61E5-A74D-843C-8088483C3A0C}"/>
              </a:ext>
            </a:extLst>
          </p:cNvPr>
          <p:cNvSpPr/>
          <p:nvPr/>
        </p:nvSpPr>
        <p:spPr>
          <a:xfrm>
            <a:off x="5595972" y="2646714"/>
            <a:ext cx="1952139" cy="1470352"/>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a:p>
            <a:pPr algn="ctr"/>
            <a:r>
              <a:rPr lang="en-US" sz="1600" dirty="0">
                <a:solidFill>
                  <a:schemeClr val="bg1"/>
                </a:solidFill>
              </a:rPr>
              <a:t>Forcings</a:t>
            </a:r>
          </a:p>
          <a:p>
            <a:pPr algn="ctr"/>
            <a:endParaRPr lang="en-US" dirty="0">
              <a:solidFill>
                <a:schemeClr val="bg1"/>
              </a:solidFill>
            </a:endParaRPr>
          </a:p>
        </p:txBody>
      </p:sp>
      <p:sp>
        <p:nvSpPr>
          <p:cNvPr id="40" name="Cube 39">
            <a:extLst>
              <a:ext uri="{FF2B5EF4-FFF2-40B4-BE49-F238E27FC236}">
                <a16:creationId xmlns:a16="http://schemas.microsoft.com/office/drawing/2014/main" id="{0FA99FFE-9BD4-F103-28F0-222529887A9D}"/>
              </a:ext>
            </a:extLst>
          </p:cNvPr>
          <p:cNvSpPr/>
          <p:nvPr/>
        </p:nvSpPr>
        <p:spPr>
          <a:xfrm>
            <a:off x="7689315" y="2646714"/>
            <a:ext cx="1952139" cy="1470352"/>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a:p>
            <a:pPr algn="ctr"/>
            <a:r>
              <a:rPr lang="en-US" sz="1600" dirty="0">
                <a:solidFill>
                  <a:schemeClr val="bg1"/>
                </a:solidFill>
              </a:rPr>
              <a:t>NEXTGEN BMI model configuration</a:t>
            </a:r>
          </a:p>
          <a:p>
            <a:pPr algn="ctr"/>
            <a:endParaRPr lang="en-US" dirty="0">
              <a:solidFill>
                <a:schemeClr val="bg1"/>
              </a:solidFill>
            </a:endParaRPr>
          </a:p>
        </p:txBody>
      </p:sp>
      <p:sp>
        <p:nvSpPr>
          <p:cNvPr id="41" name="TextBox 40">
            <a:extLst>
              <a:ext uri="{FF2B5EF4-FFF2-40B4-BE49-F238E27FC236}">
                <a16:creationId xmlns:a16="http://schemas.microsoft.com/office/drawing/2014/main" id="{BEECCEDA-BCC4-E90B-7F75-3DFBA8C280C3}"/>
              </a:ext>
            </a:extLst>
          </p:cNvPr>
          <p:cNvSpPr txBox="1"/>
          <p:nvPr/>
        </p:nvSpPr>
        <p:spPr>
          <a:xfrm>
            <a:off x="5595973" y="4302031"/>
            <a:ext cx="1690778" cy="738664"/>
          </a:xfrm>
          <a:prstGeom prst="rect">
            <a:avLst/>
          </a:prstGeom>
          <a:noFill/>
        </p:spPr>
        <p:txBody>
          <a:bodyPr wrap="square" rtlCol="0">
            <a:spAutoFit/>
          </a:bodyPr>
          <a:lstStyle/>
          <a:p>
            <a:r>
              <a:rPr lang="en-US" sz="1400" dirty="0"/>
              <a:t>Extracts catchment averaged forcing values from grids</a:t>
            </a:r>
          </a:p>
        </p:txBody>
      </p:sp>
      <p:sp>
        <p:nvSpPr>
          <p:cNvPr id="43" name="TextBox 42">
            <a:extLst>
              <a:ext uri="{FF2B5EF4-FFF2-40B4-BE49-F238E27FC236}">
                <a16:creationId xmlns:a16="http://schemas.microsoft.com/office/drawing/2014/main" id="{1CF05BE3-64D5-F0D9-B6DF-18EA60E33CB5}"/>
              </a:ext>
            </a:extLst>
          </p:cNvPr>
          <p:cNvSpPr txBox="1"/>
          <p:nvPr/>
        </p:nvSpPr>
        <p:spPr>
          <a:xfrm>
            <a:off x="7689315" y="4302031"/>
            <a:ext cx="1690778" cy="738664"/>
          </a:xfrm>
          <a:prstGeom prst="rect">
            <a:avLst/>
          </a:prstGeom>
          <a:noFill/>
        </p:spPr>
        <p:txBody>
          <a:bodyPr wrap="square" rtlCol="0">
            <a:spAutoFit/>
          </a:bodyPr>
          <a:lstStyle/>
          <a:p>
            <a:r>
              <a:rPr lang="en-US" sz="1400" dirty="0"/>
              <a:t>Executing the internal NEXTGEN </a:t>
            </a:r>
            <a:r>
              <a:rPr lang="en-US" sz="1400" dirty="0" err="1"/>
              <a:t>bmi</a:t>
            </a:r>
            <a:r>
              <a:rPr lang="en-US" sz="1400" dirty="0"/>
              <a:t> models.</a:t>
            </a:r>
          </a:p>
        </p:txBody>
      </p:sp>
      <p:sp>
        <p:nvSpPr>
          <p:cNvPr id="53" name="TextBox 52">
            <a:extLst>
              <a:ext uri="{FF2B5EF4-FFF2-40B4-BE49-F238E27FC236}">
                <a16:creationId xmlns:a16="http://schemas.microsoft.com/office/drawing/2014/main" id="{63DB0BE3-1E50-AD25-3FBE-790FF28B9320}"/>
              </a:ext>
            </a:extLst>
          </p:cNvPr>
          <p:cNvSpPr txBox="1"/>
          <p:nvPr/>
        </p:nvSpPr>
        <p:spPr>
          <a:xfrm>
            <a:off x="1690178" y="2759587"/>
            <a:ext cx="554960" cy="369332"/>
          </a:xfrm>
          <a:prstGeom prst="rect">
            <a:avLst/>
          </a:prstGeom>
          <a:noFill/>
        </p:spPr>
        <p:txBody>
          <a:bodyPr wrap="none" rtlCol="0">
            <a:spAutoFit/>
          </a:bodyPr>
          <a:lstStyle/>
          <a:p>
            <a:r>
              <a:rPr lang="en-US" dirty="0">
                <a:solidFill>
                  <a:schemeClr val="bg1"/>
                </a:solidFill>
              </a:rPr>
              <a:t>GET</a:t>
            </a:r>
          </a:p>
        </p:txBody>
      </p:sp>
      <p:sp>
        <p:nvSpPr>
          <p:cNvPr id="54" name="TextBox 53">
            <a:extLst>
              <a:ext uri="{FF2B5EF4-FFF2-40B4-BE49-F238E27FC236}">
                <a16:creationId xmlns:a16="http://schemas.microsoft.com/office/drawing/2014/main" id="{61EB6938-DD67-FA41-FCD5-235914C672D3}"/>
              </a:ext>
            </a:extLst>
          </p:cNvPr>
          <p:cNvSpPr txBox="1"/>
          <p:nvPr/>
        </p:nvSpPr>
        <p:spPr>
          <a:xfrm>
            <a:off x="3730534" y="2725083"/>
            <a:ext cx="659861" cy="369332"/>
          </a:xfrm>
          <a:prstGeom prst="rect">
            <a:avLst/>
          </a:prstGeom>
          <a:noFill/>
        </p:spPr>
        <p:txBody>
          <a:bodyPr wrap="none" rtlCol="0">
            <a:spAutoFit/>
          </a:bodyPr>
          <a:lstStyle/>
          <a:p>
            <a:r>
              <a:rPr lang="en-US" dirty="0">
                <a:solidFill>
                  <a:schemeClr val="bg1"/>
                </a:solidFill>
              </a:rPr>
              <a:t>CALC</a:t>
            </a:r>
          </a:p>
        </p:txBody>
      </p:sp>
      <p:sp>
        <p:nvSpPr>
          <p:cNvPr id="55" name="TextBox 54">
            <a:extLst>
              <a:ext uri="{FF2B5EF4-FFF2-40B4-BE49-F238E27FC236}">
                <a16:creationId xmlns:a16="http://schemas.microsoft.com/office/drawing/2014/main" id="{B6407F0D-3DAC-2A4A-4753-35F174F99FF2}"/>
              </a:ext>
            </a:extLst>
          </p:cNvPr>
          <p:cNvSpPr txBox="1"/>
          <p:nvPr/>
        </p:nvSpPr>
        <p:spPr>
          <a:xfrm>
            <a:off x="5695033" y="2711496"/>
            <a:ext cx="659861" cy="369332"/>
          </a:xfrm>
          <a:prstGeom prst="rect">
            <a:avLst/>
          </a:prstGeom>
          <a:noFill/>
        </p:spPr>
        <p:txBody>
          <a:bodyPr wrap="none" rtlCol="0">
            <a:spAutoFit/>
          </a:bodyPr>
          <a:lstStyle/>
          <a:p>
            <a:r>
              <a:rPr lang="en-US" dirty="0">
                <a:solidFill>
                  <a:schemeClr val="bg1"/>
                </a:solidFill>
              </a:rPr>
              <a:t>CALC</a:t>
            </a:r>
          </a:p>
        </p:txBody>
      </p:sp>
      <p:sp>
        <p:nvSpPr>
          <p:cNvPr id="56" name="TextBox 55">
            <a:extLst>
              <a:ext uri="{FF2B5EF4-FFF2-40B4-BE49-F238E27FC236}">
                <a16:creationId xmlns:a16="http://schemas.microsoft.com/office/drawing/2014/main" id="{A7FB890C-900E-B36A-C281-27211A4A96DF}"/>
              </a:ext>
            </a:extLst>
          </p:cNvPr>
          <p:cNvSpPr txBox="1"/>
          <p:nvPr/>
        </p:nvSpPr>
        <p:spPr>
          <a:xfrm>
            <a:off x="7776016" y="2725083"/>
            <a:ext cx="659861" cy="369332"/>
          </a:xfrm>
          <a:prstGeom prst="rect">
            <a:avLst/>
          </a:prstGeom>
          <a:noFill/>
        </p:spPr>
        <p:txBody>
          <a:bodyPr wrap="none" rtlCol="0">
            <a:spAutoFit/>
          </a:bodyPr>
          <a:lstStyle/>
          <a:p>
            <a:r>
              <a:rPr lang="en-US" dirty="0">
                <a:solidFill>
                  <a:schemeClr val="bg1"/>
                </a:solidFill>
              </a:rPr>
              <a:t>CALC</a:t>
            </a:r>
          </a:p>
        </p:txBody>
      </p:sp>
      <p:sp>
        <p:nvSpPr>
          <p:cNvPr id="57" name="TextBox 56">
            <a:extLst>
              <a:ext uri="{FF2B5EF4-FFF2-40B4-BE49-F238E27FC236}">
                <a16:creationId xmlns:a16="http://schemas.microsoft.com/office/drawing/2014/main" id="{B0193C30-C3D2-4A40-360F-82CD34581F78}"/>
              </a:ext>
            </a:extLst>
          </p:cNvPr>
          <p:cNvSpPr txBox="1"/>
          <p:nvPr/>
        </p:nvSpPr>
        <p:spPr>
          <a:xfrm>
            <a:off x="124959" y="1526644"/>
            <a:ext cx="301686" cy="369332"/>
          </a:xfrm>
          <a:prstGeom prst="rect">
            <a:avLst/>
          </a:prstGeom>
          <a:noFill/>
        </p:spPr>
        <p:txBody>
          <a:bodyPr wrap="none" rtlCol="0">
            <a:spAutoFit/>
          </a:bodyPr>
          <a:lstStyle/>
          <a:p>
            <a:r>
              <a:rPr lang="en-US" dirty="0">
                <a:solidFill>
                  <a:schemeClr val="bg1"/>
                </a:solidFill>
              </a:rPr>
              <a:t>1</a:t>
            </a:r>
          </a:p>
        </p:txBody>
      </p:sp>
    </p:spTree>
    <p:extLst>
      <p:ext uri="{BB962C8B-B14F-4D97-AF65-F5344CB8AC3E}">
        <p14:creationId xmlns:p14="http://schemas.microsoft.com/office/powerpoint/2010/main" val="142195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3E5B4B-52FE-0B6C-7C72-2F69949C962D}"/>
              </a:ext>
            </a:extLst>
          </p:cNvPr>
          <p:cNvSpPr txBox="1"/>
          <p:nvPr/>
        </p:nvSpPr>
        <p:spPr>
          <a:xfrm>
            <a:off x="142212" y="86318"/>
            <a:ext cx="3165894" cy="923330"/>
          </a:xfrm>
          <a:prstGeom prst="rect">
            <a:avLst/>
          </a:prstGeom>
          <a:noFill/>
        </p:spPr>
        <p:txBody>
          <a:bodyPr wrap="square" rtlCol="0">
            <a:spAutoFit/>
          </a:bodyPr>
          <a:lstStyle/>
          <a:p>
            <a:r>
              <a:rPr lang="en-US" dirty="0">
                <a:solidFill>
                  <a:schemeClr val="tx1">
                    <a:lumMod val="85000"/>
                  </a:schemeClr>
                </a:solidFill>
              </a:rPr>
              <a:t>NEXTGEN Water Modeling Framework </a:t>
            </a:r>
            <a:r>
              <a:rPr lang="en-US" dirty="0" err="1">
                <a:solidFill>
                  <a:schemeClr val="tx1">
                    <a:lumMod val="85000"/>
                  </a:schemeClr>
                </a:solidFill>
              </a:rPr>
              <a:t>Datastream</a:t>
            </a:r>
            <a:r>
              <a:rPr lang="en-US" dirty="0">
                <a:solidFill>
                  <a:schemeClr val="tx1">
                    <a:lumMod val="85000"/>
                  </a:schemeClr>
                </a:solidFill>
              </a:rPr>
              <a:t> Conceptual Model Breakdown</a:t>
            </a:r>
          </a:p>
        </p:txBody>
      </p:sp>
      <p:sp>
        <p:nvSpPr>
          <p:cNvPr id="20" name="Cube 19">
            <a:extLst>
              <a:ext uri="{FF2B5EF4-FFF2-40B4-BE49-F238E27FC236}">
                <a16:creationId xmlns:a16="http://schemas.microsoft.com/office/drawing/2014/main" id="{94C81FDC-94B8-AD8D-DDF4-4D1F9E07B15E}"/>
              </a:ext>
            </a:extLst>
          </p:cNvPr>
          <p:cNvSpPr/>
          <p:nvPr/>
        </p:nvSpPr>
        <p:spPr>
          <a:xfrm>
            <a:off x="142212" y="1213325"/>
            <a:ext cx="1808966" cy="1470352"/>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a:p>
            <a:pPr algn="ctr"/>
            <a:r>
              <a:rPr lang="en-US" sz="1600" dirty="0">
                <a:solidFill>
                  <a:schemeClr val="bg1"/>
                </a:solidFill>
              </a:rPr>
              <a:t>Prepare configuration and data inputs</a:t>
            </a:r>
          </a:p>
          <a:p>
            <a:pPr algn="ctr"/>
            <a:endParaRPr lang="en-US" dirty="0">
              <a:solidFill>
                <a:schemeClr val="bg1"/>
              </a:solidFill>
            </a:endParaRPr>
          </a:p>
        </p:txBody>
      </p:sp>
      <p:sp>
        <p:nvSpPr>
          <p:cNvPr id="11" name="Cube 10">
            <a:extLst>
              <a:ext uri="{FF2B5EF4-FFF2-40B4-BE49-F238E27FC236}">
                <a16:creationId xmlns:a16="http://schemas.microsoft.com/office/drawing/2014/main" id="{E16210C5-6FAC-5F7B-10DA-5287765B499D}"/>
              </a:ext>
            </a:extLst>
          </p:cNvPr>
          <p:cNvSpPr/>
          <p:nvPr/>
        </p:nvSpPr>
        <p:spPr>
          <a:xfrm>
            <a:off x="1562990" y="2703972"/>
            <a:ext cx="1952136" cy="1470352"/>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a:p>
            <a:pPr algn="ctr"/>
            <a:r>
              <a:rPr lang="en-US" sz="1600" dirty="0" err="1">
                <a:solidFill>
                  <a:schemeClr val="bg1"/>
                </a:solidFill>
              </a:rPr>
              <a:t>Hydrofabric</a:t>
            </a:r>
            <a:endParaRPr lang="en-US" sz="1600" dirty="0">
              <a:solidFill>
                <a:schemeClr val="bg1"/>
              </a:solidFill>
            </a:endParaRPr>
          </a:p>
          <a:p>
            <a:pPr algn="ctr"/>
            <a:endParaRPr lang="en-US" dirty="0">
              <a:solidFill>
                <a:schemeClr val="bg1"/>
              </a:solidFill>
            </a:endParaRPr>
          </a:p>
        </p:txBody>
      </p:sp>
      <p:grpSp>
        <p:nvGrpSpPr>
          <p:cNvPr id="18" name="Group 17">
            <a:extLst>
              <a:ext uri="{FF2B5EF4-FFF2-40B4-BE49-F238E27FC236}">
                <a16:creationId xmlns:a16="http://schemas.microsoft.com/office/drawing/2014/main" id="{2BD15A39-E790-4266-836B-7EEB4CA00DA4}"/>
              </a:ext>
            </a:extLst>
          </p:cNvPr>
          <p:cNvGrpSpPr/>
          <p:nvPr/>
        </p:nvGrpSpPr>
        <p:grpSpPr>
          <a:xfrm>
            <a:off x="876385" y="2887354"/>
            <a:ext cx="546973" cy="735176"/>
            <a:chOff x="260082" y="3137016"/>
            <a:chExt cx="546973" cy="735176"/>
          </a:xfrm>
        </p:grpSpPr>
        <p:cxnSp>
          <p:nvCxnSpPr>
            <p:cNvPr id="13" name="Straight Arrow Connector 12">
              <a:extLst>
                <a:ext uri="{FF2B5EF4-FFF2-40B4-BE49-F238E27FC236}">
                  <a16:creationId xmlns:a16="http://schemas.microsoft.com/office/drawing/2014/main" id="{82BBC274-2873-A1A9-91AD-839710BBA774}"/>
                </a:ext>
              </a:extLst>
            </p:cNvPr>
            <p:cNvCxnSpPr>
              <a:cxnSpLocks/>
            </p:cNvCxnSpPr>
            <p:nvPr/>
          </p:nvCxnSpPr>
          <p:spPr>
            <a:xfrm>
              <a:off x="260082" y="3872192"/>
              <a:ext cx="54697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ACB67B6-F0CB-E067-1123-25C30335D183}"/>
                </a:ext>
              </a:extLst>
            </p:cNvPr>
            <p:cNvCxnSpPr>
              <a:cxnSpLocks/>
            </p:cNvCxnSpPr>
            <p:nvPr/>
          </p:nvCxnSpPr>
          <p:spPr>
            <a:xfrm>
              <a:off x="260082" y="3137016"/>
              <a:ext cx="0" cy="735176"/>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4C87606E-7D4A-D16B-6025-247F3C30A4B8}"/>
              </a:ext>
            </a:extLst>
          </p:cNvPr>
          <p:cNvSpPr txBox="1"/>
          <p:nvPr/>
        </p:nvSpPr>
        <p:spPr>
          <a:xfrm>
            <a:off x="1559502" y="4316901"/>
            <a:ext cx="1690777" cy="954107"/>
          </a:xfrm>
          <a:prstGeom prst="rect">
            <a:avLst/>
          </a:prstGeom>
          <a:noFill/>
        </p:spPr>
        <p:txBody>
          <a:bodyPr wrap="square" rtlCol="0">
            <a:spAutoFit/>
          </a:bodyPr>
          <a:lstStyle/>
          <a:p>
            <a:r>
              <a:rPr lang="en-US" sz="1400" dirty="0"/>
              <a:t>Defining spatial domain and NEXTGEN BMI model configuration</a:t>
            </a:r>
          </a:p>
        </p:txBody>
      </p:sp>
      <p:sp>
        <p:nvSpPr>
          <p:cNvPr id="31" name="Cube 30">
            <a:extLst>
              <a:ext uri="{FF2B5EF4-FFF2-40B4-BE49-F238E27FC236}">
                <a16:creationId xmlns:a16="http://schemas.microsoft.com/office/drawing/2014/main" id="{FC9C65E8-9DEE-D7E3-7C75-092B3C1C3AB9}"/>
              </a:ext>
            </a:extLst>
          </p:cNvPr>
          <p:cNvSpPr/>
          <p:nvPr/>
        </p:nvSpPr>
        <p:spPr>
          <a:xfrm>
            <a:off x="3587314" y="2675222"/>
            <a:ext cx="1952138" cy="1470352"/>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a:p>
            <a:pPr algn="ctr"/>
            <a:r>
              <a:rPr lang="en-US" sz="1600" dirty="0">
                <a:solidFill>
                  <a:schemeClr val="bg1"/>
                </a:solidFill>
              </a:rPr>
              <a:t>Weights</a:t>
            </a:r>
          </a:p>
          <a:p>
            <a:pPr algn="ctr"/>
            <a:endParaRPr lang="en-US" dirty="0">
              <a:solidFill>
                <a:schemeClr val="bg1"/>
              </a:solidFill>
            </a:endParaRPr>
          </a:p>
        </p:txBody>
      </p:sp>
      <p:sp>
        <p:nvSpPr>
          <p:cNvPr id="33" name="TextBox 32">
            <a:extLst>
              <a:ext uri="{FF2B5EF4-FFF2-40B4-BE49-F238E27FC236}">
                <a16:creationId xmlns:a16="http://schemas.microsoft.com/office/drawing/2014/main" id="{5D56B1F9-5537-6DBD-05E7-ABB5BD3F94C6}"/>
              </a:ext>
            </a:extLst>
          </p:cNvPr>
          <p:cNvSpPr txBox="1"/>
          <p:nvPr/>
        </p:nvSpPr>
        <p:spPr>
          <a:xfrm>
            <a:off x="7389" y="4456334"/>
            <a:ext cx="1352550" cy="369332"/>
          </a:xfrm>
          <a:prstGeom prst="rect">
            <a:avLst/>
          </a:prstGeom>
          <a:noFill/>
        </p:spPr>
        <p:txBody>
          <a:bodyPr wrap="none" rtlCol="0">
            <a:spAutoFit/>
          </a:bodyPr>
          <a:lstStyle/>
          <a:p>
            <a:r>
              <a:rPr lang="en-US" sz="1800"/>
              <a:t>Required for</a:t>
            </a:r>
          </a:p>
        </p:txBody>
      </p:sp>
      <p:sp>
        <p:nvSpPr>
          <p:cNvPr id="35" name="TextBox 34">
            <a:extLst>
              <a:ext uri="{FF2B5EF4-FFF2-40B4-BE49-F238E27FC236}">
                <a16:creationId xmlns:a16="http://schemas.microsoft.com/office/drawing/2014/main" id="{412C01A3-6788-A75E-2ADC-3A4475CEE75A}"/>
              </a:ext>
            </a:extLst>
          </p:cNvPr>
          <p:cNvSpPr txBox="1"/>
          <p:nvPr/>
        </p:nvSpPr>
        <p:spPr>
          <a:xfrm>
            <a:off x="3577736" y="4302031"/>
            <a:ext cx="1690778" cy="1384995"/>
          </a:xfrm>
          <a:prstGeom prst="rect">
            <a:avLst/>
          </a:prstGeom>
          <a:noFill/>
        </p:spPr>
        <p:txBody>
          <a:bodyPr wrap="square" rtlCol="0">
            <a:spAutoFit/>
          </a:bodyPr>
          <a:lstStyle/>
          <a:p>
            <a:r>
              <a:rPr lang="en-US" sz="1400" dirty="0"/>
              <a:t>To extract catchment averaged forcing values from grids, the weights (or grid indices) must be calculated</a:t>
            </a:r>
          </a:p>
        </p:txBody>
      </p:sp>
      <p:sp>
        <p:nvSpPr>
          <p:cNvPr id="39" name="Cube 38">
            <a:extLst>
              <a:ext uri="{FF2B5EF4-FFF2-40B4-BE49-F238E27FC236}">
                <a16:creationId xmlns:a16="http://schemas.microsoft.com/office/drawing/2014/main" id="{52C4A8DF-61E5-A74D-843C-8088483C3A0C}"/>
              </a:ext>
            </a:extLst>
          </p:cNvPr>
          <p:cNvSpPr/>
          <p:nvPr/>
        </p:nvSpPr>
        <p:spPr>
          <a:xfrm>
            <a:off x="5595972" y="2646714"/>
            <a:ext cx="1952139" cy="1470352"/>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a:p>
            <a:pPr algn="ctr"/>
            <a:r>
              <a:rPr lang="en-US" sz="1600" dirty="0">
                <a:solidFill>
                  <a:schemeClr val="bg1"/>
                </a:solidFill>
              </a:rPr>
              <a:t>Forcings</a:t>
            </a:r>
          </a:p>
          <a:p>
            <a:pPr algn="ctr"/>
            <a:endParaRPr lang="en-US" dirty="0">
              <a:solidFill>
                <a:schemeClr val="bg1"/>
              </a:solidFill>
            </a:endParaRPr>
          </a:p>
        </p:txBody>
      </p:sp>
      <p:sp>
        <p:nvSpPr>
          <p:cNvPr id="40" name="Cube 39">
            <a:extLst>
              <a:ext uri="{FF2B5EF4-FFF2-40B4-BE49-F238E27FC236}">
                <a16:creationId xmlns:a16="http://schemas.microsoft.com/office/drawing/2014/main" id="{0FA99FFE-9BD4-F103-28F0-222529887A9D}"/>
              </a:ext>
            </a:extLst>
          </p:cNvPr>
          <p:cNvSpPr/>
          <p:nvPr/>
        </p:nvSpPr>
        <p:spPr>
          <a:xfrm>
            <a:off x="7689315" y="2646714"/>
            <a:ext cx="1952139" cy="1470352"/>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a:p>
            <a:pPr algn="ctr"/>
            <a:r>
              <a:rPr lang="en-US" sz="1600" dirty="0">
                <a:solidFill>
                  <a:schemeClr val="bg1"/>
                </a:solidFill>
              </a:rPr>
              <a:t>NEXTGEN BMI model configuration</a:t>
            </a:r>
          </a:p>
          <a:p>
            <a:pPr algn="ctr"/>
            <a:endParaRPr lang="en-US" dirty="0">
              <a:solidFill>
                <a:schemeClr val="bg1"/>
              </a:solidFill>
            </a:endParaRPr>
          </a:p>
        </p:txBody>
      </p:sp>
      <p:sp>
        <p:nvSpPr>
          <p:cNvPr id="41" name="TextBox 40">
            <a:extLst>
              <a:ext uri="{FF2B5EF4-FFF2-40B4-BE49-F238E27FC236}">
                <a16:creationId xmlns:a16="http://schemas.microsoft.com/office/drawing/2014/main" id="{BEECCEDA-BCC4-E90B-7F75-3DFBA8C280C3}"/>
              </a:ext>
            </a:extLst>
          </p:cNvPr>
          <p:cNvSpPr txBox="1"/>
          <p:nvPr/>
        </p:nvSpPr>
        <p:spPr>
          <a:xfrm>
            <a:off x="5595973" y="4302031"/>
            <a:ext cx="1690778" cy="738664"/>
          </a:xfrm>
          <a:prstGeom prst="rect">
            <a:avLst/>
          </a:prstGeom>
          <a:noFill/>
        </p:spPr>
        <p:txBody>
          <a:bodyPr wrap="square" rtlCol="0">
            <a:spAutoFit/>
          </a:bodyPr>
          <a:lstStyle/>
          <a:p>
            <a:r>
              <a:rPr lang="en-US" sz="1400" dirty="0"/>
              <a:t>Extracts catchment averaged forcing values from grids</a:t>
            </a:r>
          </a:p>
        </p:txBody>
      </p:sp>
      <p:sp>
        <p:nvSpPr>
          <p:cNvPr id="43" name="TextBox 42">
            <a:extLst>
              <a:ext uri="{FF2B5EF4-FFF2-40B4-BE49-F238E27FC236}">
                <a16:creationId xmlns:a16="http://schemas.microsoft.com/office/drawing/2014/main" id="{1CF05BE3-64D5-F0D9-B6DF-18EA60E33CB5}"/>
              </a:ext>
            </a:extLst>
          </p:cNvPr>
          <p:cNvSpPr txBox="1"/>
          <p:nvPr/>
        </p:nvSpPr>
        <p:spPr>
          <a:xfrm>
            <a:off x="7689315" y="4302031"/>
            <a:ext cx="1690778" cy="738664"/>
          </a:xfrm>
          <a:prstGeom prst="rect">
            <a:avLst/>
          </a:prstGeom>
          <a:noFill/>
        </p:spPr>
        <p:txBody>
          <a:bodyPr wrap="square" rtlCol="0">
            <a:spAutoFit/>
          </a:bodyPr>
          <a:lstStyle/>
          <a:p>
            <a:r>
              <a:rPr lang="en-US" sz="1400" dirty="0"/>
              <a:t>Executing the internal NEXTGEN </a:t>
            </a:r>
            <a:r>
              <a:rPr lang="en-US" sz="1400" dirty="0" err="1"/>
              <a:t>bmi</a:t>
            </a:r>
            <a:r>
              <a:rPr lang="en-US" sz="1400" dirty="0"/>
              <a:t> models.</a:t>
            </a:r>
          </a:p>
        </p:txBody>
      </p:sp>
      <p:sp>
        <p:nvSpPr>
          <p:cNvPr id="49" name="TextBox 48">
            <a:extLst>
              <a:ext uri="{FF2B5EF4-FFF2-40B4-BE49-F238E27FC236}">
                <a16:creationId xmlns:a16="http://schemas.microsoft.com/office/drawing/2014/main" id="{CB7590A0-1CB2-D88F-F6C0-CC2244AF3811}"/>
              </a:ext>
            </a:extLst>
          </p:cNvPr>
          <p:cNvSpPr txBox="1"/>
          <p:nvPr/>
        </p:nvSpPr>
        <p:spPr>
          <a:xfrm>
            <a:off x="4267849" y="806283"/>
            <a:ext cx="5227906" cy="1477328"/>
          </a:xfrm>
          <a:prstGeom prst="rect">
            <a:avLst/>
          </a:prstGeom>
          <a:noFill/>
        </p:spPr>
        <p:txBody>
          <a:bodyPr wrap="square" rtlCol="0">
            <a:spAutoFit/>
          </a:bodyPr>
          <a:lstStyle/>
          <a:p>
            <a:r>
              <a:rPr lang="en-US" dirty="0"/>
              <a:t>The calculations in the weights and BMI model configuration generation steps are identical for a given spatial domain and realization, meaning the files created in these steps can be reused. This can be thought of running </a:t>
            </a:r>
            <a:r>
              <a:rPr lang="en-US" dirty="0" err="1"/>
              <a:t>ngen-datastream</a:t>
            </a:r>
            <a:r>
              <a:rPr lang="en-US" dirty="0"/>
              <a:t> in “lite” mode.</a:t>
            </a:r>
          </a:p>
        </p:txBody>
      </p:sp>
      <p:sp>
        <p:nvSpPr>
          <p:cNvPr id="2" name="TextBox 1">
            <a:extLst>
              <a:ext uri="{FF2B5EF4-FFF2-40B4-BE49-F238E27FC236}">
                <a16:creationId xmlns:a16="http://schemas.microsoft.com/office/drawing/2014/main" id="{FCF515D4-C3E6-9881-09FF-0EA3783514FE}"/>
              </a:ext>
            </a:extLst>
          </p:cNvPr>
          <p:cNvSpPr txBox="1"/>
          <p:nvPr/>
        </p:nvSpPr>
        <p:spPr>
          <a:xfrm>
            <a:off x="1690178" y="2759587"/>
            <a:ext cx="554960" cy="369332"/>
          </a:xfrm>
          <a:prstGeom prst="rect">
            <a:avLst/>
          </a:prstGeom>
          <a:noFill/>
        </p:spPr>
        <p:txBody>
          <a:bodyPr wrap="none" rtlCol="0">
            <a:spAutoFit/>
          </a:bodyPr>
          <a:lstStyle/>
          <a:p>
            <a:r>
              <a:rPr lang="en-US" dirty="0">
                <a:solidFill>
                  <a:schemeClr val="bg1"/>
                </a:solidFill>
              </a:rPr>
              <a:t>GET</a:t>
            </a:r>
          </a:p>
        </p:txBody>
      </p:sp>
      <p:sp>
        <p:nvSpPr>
          <p:cNvPr id="3" name="TextBox 2">
            <a:extLst>
              <a:ext uri="{FF2B5EF4-FFF2-40B4-BE49-F238E27FC236}">
                <a16:creationId xmlns:a16="http://schemas.microsoft.com/office/drawing/2014/main" id="{431A4D9C-9036-0273-D4A4-EDE68EB8FA09}"/>
              </a:ext>
            </a:extLst>
          </p:cNvPr>
          <p:cNvSpPr txBox="1"/>
          <p:nvPr/>
        </p:nvSpPr>
        <p:spPr>
          <a:xfrm>
            <a:off x="3730534" y="2725083"/>
            <a:ext cx="659861" cy="369332"/>
          </a:xfrm>
          <a:prstGeom prst="rect">
            <a:avLst/>
          </a:prstGeom>
          <a:noFill/>
        </p:spPr>
        <p:txBody>
          <a:bodyPr wrap="none" rtlCol="0">
            <a:spAutoFit/>
          </a:bodyPr>
          <a:lstStyle/>
          <a:p>
            <a:r>
              <a:rPr lang="en-US" dirty="0">
                <a:solidFill>
                  <a:schemeClr val="bg1"/>
                </a:solidFill>
              </a:rPr>
              <a:t>CALC</a:t>
            </a:r>
          </a:p>
        </p:txBody>
      </p:sp>
      <p:sp>
        <p:nvSpPr>
          <p:cNvPr id="44" name="Rectangle 43">
            <a:extLst>
              <a:ext uri="{FF2B5EF4-FFF2-40B4-BE49-F238E27FC236}">
                <a16:creationId xmlns:a16="http://schemas.microsoft.com/office/drawing/2014/main" id="{03BDFCBC-714F-1E3F-6473-89DD36CFA14A}"/>
              </a:ext>
            </a:extLst>
          </p:cNvPr>
          <p:cNvSpPr/>
          <p:nvPr/>
        </p:nvSpPr>
        <p:spPr>
          <a:xfrm>
            <a:off x="3577736" y="2646713"/>
            <a:ext cx="1961716" cy="2977709"/>
          </a:xfrm>
          <a:prstGeom prst="rect">
            <a:avLst/>
          </a:prstGeom>
          <a:solidFill>
            <a:schemeClr val="accent1">
              <a:alpha val="5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EBA39A40-8D90-EB52-C728-3FC38E9DC3F4}"/>
              </a:ext>
            </a:extLst>
          </p:cNvPr>
          <p:cNvSpPr txBox="1"/>
          <p:nvPr/>
        </p:nvSpPr>
        <p:spPr>
          <a:xfrm>
            <a:off x="5695033" y="2711496"/>
            <a:ext cx="659861" cy="369332"/>
          </a:xfrm>
          <a:prstGeom prst="rect">
            <a:avLst/>
          </a:prstGeom>
          <a:noFill/>
        </p:spPr>
        <p:txBody>
          <a:bodyPr wrap="none" rtlCol="0">
            <a:spAutoFit/>
          </a:bodyPr>
          <a:lstStyle/>
          <a:p>
            <a:r>
              <a:rPr lang="en-US" dirty="0">
                <a:solidFill>
                  <a:schemeClr val="bg1"/>
                </a:solidFill>
              </a:rPr>
              <a:t>CALC</a:t>
            </a:r>
          </a:p>
        </p:txBody>
      </p:sp>
      <p:sp>
        <p:nvSpPr>
          <p:cNvPr id="6" name="TextBox 5">
            <a:extLst>
              <a:ext uri="{FF2B5EF4-FFF2-40B4-BE49-F238E27FC236}">
                <a16:creationId xmlns:a16="http://schemas.microsoft.com/office/drawing/2014/main" id="{734DF320-EC97-96B9-1E41-695B40A64A6D}"/>
              </a:ext>
            </a:extLst>
          </p:cNvPr>
          <p:cNvSpPr txBox="1"/>
          <p:nvPr/>
        </p:nvSpPr>
        <p:spPr>
          <a:xfrm>
            <a:off x="7776016" y="2725083"/>
            <a:ext cx="659861" cy="369332"/>
          </a:xfrm>
          <a:prstGeom prst="rect">
            <a:avLst/>
          </a:prstGeom>
          <a:noFill/>
        </p:spPr>
        <p:txBody>
          <a:bodyPr wrap="none" rtlCol="0">
            <a:spAutoFit/>
          </a:bodyPr>
          <a:lstStyle/>
          <a:p>
            <a:r>
              <a:rPr lang="en-US" dirty="0">
                <a:solidFill>
                  <a:schemeClr val="bg1"/>
                </a:solidFill>
              </a:rPr>
              <a:t>CALC</a:t>
            </a:r>
          </a:p>
        </p:txBody>
      </p:sp>
      <p:sp>
        <p:nvSpPr>
          <p:cNvPr id="45" name="Rectangle 44">
            <a:extLst>
              <a:ext uri="{FF2B5EF4-FFF2-40B4-BE49-F238E27FC236}">
                <a16:creationId xmlns:a16="http://schemas.microsoft.com/office/drawing/2014/main" id="{2AB91028-DD28-6149-A65F-BBE7C11590F3}"/>
              </a:ext>
            </a:extLst>
          </p:cNvPr>
          <p:cNvSpPr/>
          <p:nvPr/>
        </p:nvSpPr>
        <p:spPr>
          <a:xfrm>
            <a:off x="7689315" y="2624805"/>
            <a:ext cx="1961716" cy="2977709"/>
          </a:xfrm>
          <a:prstGeom prst="rect">
            <a:avLst/>
          </a:prstGeom>
          <a:solidFill>
            <a:schemeClr val="accent1">
              <a:alpha val="58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8BB06EB-09C9-BE6E-C6EE-4D51AFDF7512}"/>
              </a:ext>
            </a:extLst>
          </p:cNvPr>
          <p:cNvSpPr txBox="1"/>
          <p:nvPr/>
        </p:nvSpPr>
        <p:spPr>
          <a:xfrm>
            <a:off x="133585" y="1526644"/>
            <a:ext cx="301686" cy="369332"/>
          </a:xfrm>
          <a:prstGeom prst="rect">
            <a:avLst/>
          </a:prstGeom>
          <a:noFill/>
        </p:spPr>
        <p:txBody>
          <a:bodyPr wrap="none" rtlCol="0">
            <a:spAutoFit/>
          </a:bodyPr>
          <a:lstStyle/>
          <a:p>
            <a:r>
              <a:rPr lang="en-US" dirty="0">
                <a:solidFill>
                  <a:schemeClr val="bg1"/>
                </a:solidFill>
              </a:rPr>
              <a:t>1</a:t>
            </a:r>
          </a:p>
        </p:txBody>
      </p:sp>
    </p:spTree>
    <p:extLst>
      <p:ext uri="{BB962C8B-B14F-4D97-AF65-F5344CB8AC3E}">
        <p14:creationId xmlns:p14="http://schemas.microsoft.com/office/powerpoint/2010/main" val="1459958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3E5B4B-52FE-0B6C-7C72-2F69949C962D}"/>
              </a:ext>
            </a:extLst>
          </p:cNvPr>
          <p:cNvSpPr txBox="1"/>
          <p:nvPr/>
        </p:nvSpPr>
        <p:spPr>
          <a:xfrm>
            <a:off x="142212" y="86318"/>
            <a:ext cx="3165894" cy="923330"/>
          </a:xfrm>
          <a:prstGeom prst="rect">
            <a:avLst/>
          </a:prstGeom>
          <a:noFill/>
        </p:spPr>
        <p:txBody>
          <a:bodyPr wrap="square" rtlCol="0">
            <a:spAutoFit/>
          </a:bodyPr>
          <a:lstStyle/>
          <a:p>
            <a:r>
              <a:rPr lang="en-US" dirty="0">
                <a:solidFill>
                  <a:schemeClr val="tx1">
                    <a:lumMod val="85000"/>
                  </a:schemeClr>
                </a:solidFill>
              </a:rPr>
              <a:t>NEXTGEN Water Modeling Framework </a:t>
            </a:r>
            <a:r>
              <a:rPr lang="en-US" dirty="0" err="1">
                <a:solidFill>
                  <a:schemeClr val="tx1">
                    <a:lumMod val="85000"/>
                  </a:schemeClr>
                </a:solidFill>
              </a:rPr>
              <a:t>Datastream</a:t>
            </a:r>
            <a:r>
              <a:rPr lang="en-US" dirty="0">
                <a:solidFill>
                  <a:schemeClr val="tx1">
                    <a:lumMod val="85000"/>
                  </a:schemeClr>
                </a:solidFill>
              </a:rPr>
              <a:t> Conceptual Model Breakdown</a:t>
            </a:r>
          </a:p>
        </p:txBody>
      </p:sp>
      <p:sp>
        <p:nvSpPr>
          <p:cNvPr id="20" name="Cube 19">
            <a:extLst>
              <a:ext uri="{FF2B5EF4-FFF2-40B4-BE49-F238E27FC236}">
                <a16:creationId xmlns:a16="http://schemas.microsoft.com/office/drawing/2014/main" id="{94C81FDC-94B8-AD8D-DDF4-4D1F9E07B15E}"/>
              </a:ext>
            </a:extLst>
          </p:cNvPr>
          <p:cNvSpPr/>
          <p:nvPr/>
        </p:nvSpPr>
        <p:spPr>
          <a:xfrm>
            <a:off x="142212" y="1213325"/>
            <a:ext cx="1808966" cy="1470352"/>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a:p>
            <a:pPr algn="ctr"/>
            <a:r>
              <a:rPr lang="en-US" sz="1600" dirty="0">
                <a:solidFill>
                  <a:schemeClr val="bg1"/>
                </a:solidFill>
              </a:rPr>
              <a:t>Validation</a:t>
            </a:r>
          </a:p>
          <a:p>
            <a:pPr algn="ctr"/>
            <a:endParaRPr lang="en-US" dirty="0">
              <a:solidFill>
                <a:schemeClr val="bg1"/>
              </a:solidFill>
            </a:endParaRPr>
          </a:p>
        </p:txBody>
      </p:sp>
      <p:sp>
        <p:nvSpPr>
          <p:cNvPr id="11" name="Cube 10">
            <a:extLst>
              <a:ext uri="{FF2B5EF4-FFF2-40B4-BE49-F238E27FC236}">
                <a16:creationId xmlns:a16="http://schemas.microsoft.com/office/drawing/2014/main" id="{E16210C5-6FAC-5F7B-10DA-5287765B499D}"/>
              </a:ext>
            </a:extLst>
          </p:cNvPr>
          <p:cNvSpPr/>
          <p:nvPr/>
        </p:nvSpPr>
        <p:spPr>
          <a:xfrm>
            <a:off x="1562990" y="2703972"/>
            <a:ext cx="1952136" cy="1470352"/>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a:p>
            <a:pPr algn="ctr"/>
            <a:r>
              <a:rPr lang="en-US" sz="1600" dirty="0">
                <a:solidFill>
                  <a:schemeClr val="bg1"/>
                </a:solidFill>
              </a:rPr>
              <a:t>Realization</a:t>
            </a:r>
          </a:p>
          <a:p>
            <a:pPr algn="ctr"/>
            <a:endParaRPr lang="en-US" dirty="0">
              <a:solidFill>
                <a:schemeClr val="bg1"/>
              </a:solidFill>
            </a:endParaRPr>
          </a:p>
        </p:txBody>
      </p:sp>
      <p:grpSp>
        <p:nvGrpSpPr>
          <p:cNvPr id="18" name="Group 17">
            <a:extLst>
              <a:ext uri="{FF2B5EF4-FFF2-40B4-BE49-F238E27FC236}">
                <a16:creationId xmlns:a16="http://schemas.microsoft.com/office/drawing/2014/main" id="{2BD15A39-E790-4266-836B-7EEB4CA00DA4}"/>
              </a:ext>
            </a:extLst>
          </p:cNvPr>
          <p:cNvGrpSpPr/>
          <p:nvPr/>
        </p:nvGrpSpPr>
        <p:grpSpPr>
          <a:xfrm>
            <a:off x="876385" y="2887354"/>
            <a:ext cx="546973" cy="735176"/>
            <a:chOff x="260082" y="3137016"/>
            <a:chExt cx="546973" cy="735176"/>
          </a:xfrm>
        </p:grpSpPr>
        <p:cxnSp>
          <p:nvCxnSpPr>
            <p:cNvPr id="13" name="Straight Arrow Connector 12">
              <a:extLst>
                <a:ext uri="{FF2B5EF4-FFF2-40B4-BE49-F238E27FC236}">
                  <a16:creationId xmlns:a16="http://schemas.microsoft.com/office/drawing/2014/main" id="{82BBC274-2873-A1A9-91AD-839710BBA774}"/>
                </a:ext>
              </a:extLst>
            </p:cNvPr>
            <p:cNvCxnSpPr>
              <a:cxnSpLocks/>
            </p:cNvCxnSpPr>
            <p:nvPr/>
          </p:nvCxnSpPr>
          <p:spPr>
            <a:xfrm>
              <a:off x="260082" y="3872192"/>
              <a:ext cx="54697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1ACB67B6-F0CB-E067-1123-25C30335D183}"/>
                </a:ext>
              </a:extLst>
            </p:cNvPr>
            <p:cNvCxnSpPr>
              <a:cxnSpLocks/>
            </p:cNvCxnSpPr>
            <p:nvPr/>
          </p:nvCxnSpPr>
          <p:spPr>
            <a:xfrm>
              <a:off x="260082" y="3137016"/>
              <a:ext cx="0" cy="735176"/>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4C87606E-7D4A-D16B-6025-247F3C30A4B8}"/>
              </a:ext>
            </a:extLst>
          </p:cNvPr>
          <p:cNvSpPr txBox="1"/>
          <p:nvPr/>
        </p:nvSpPr>
        <p:spPr>
          <a:xfrm>
            <a:off x="1559502" y="4316901"/>
            <a:ext cx="1690777" cy="954107"/>
          </a:xfrm>
          <a:prstGeom prst="rect">
            <a:avLst/>
          </a:prstGeom>
          <a:noFill/>
        </p:spPr>
        <p:txBody>
          <a:bodyPr wrap="square" rtlCol="0">
            <a:spAutoFit/>
          </a:bodyPr>
          <a:lstStyle/>
          <a:p>
            <a:r>
              <a:rPr lang="en-US" sz="1400" dirty="0"/>
              <a:t>Ensures the user has supplied a valid realization file to configure NEXTGEN</a:t>
            </a:r>
          </a:p>
        </p:txBody>
      </p:sp>
      <p:sp>
        <p:nvSpPr>
          <p:cNvPr id="31" name="Cube 30">
            <a:extLst>
              <a:ext uri="{FF2B5EF4-FFF2-40B4-BE49-F238E27FC236}">
                <a16:creationId xmlns:a16="http://schemas.microsoft.com/office/drawing/2014/main" id="{FC9C65E8-9DEE-D7E3-7C75-092B3C1C3AB9}"/>
              </a:ext>
            </a:extLst>
          </p:cNvPr>
          <p:cNvSpPr/>
          <p:nvPr/>
        </p:nvSpPr>
        <p:spPr>
          <a:xfrm>
            <a:off x="3587314" y="2675222"/>
            <a:ext cx="1952138" cy="1470352"/>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a:p>
            <a:pPr algn="ctr"/>
            <a:r>
              <a:rPr lang="en-US" sz="1600" dirty="0">
                <a:solidFill>
                  <a:schemeClr val="bg1"/>
                </a:solidFill>
              </a:rPr>
              <a:t>Forcings</a:t>
            </a:r>
          </a:p>
          <a:p>
            <a:pPr algn="ctr"/>
            <a:endParaRPr lang="en-US" dirty="0">
              <a:solidFill>
                <a:schemeClr val="bg1"/>
              </a:solidFill>
            </a:endParaRPr>
          </a:p>
        </p:txBody>
      </p:sp>
      <p:sp>
        <p:nvSpPr>
          <p:cNvPr id="33" name="TextBox 32">
            <a:extLst>
              <a:ext uri="{FF2B5EF4-FFF2-40B4-BE49-F238E27FC236}">
                <a16:creationId xmlns:a16="http://schemas.microsoft.com/office/drawing/2014/main" id="{5D56B1F9-5537-6DBD-05E7-ABB5BD3F94C6}"/>
              </a:ext>
            </a:extLst>
          </p:cNvPr>
          <p:cNvSpPr txBox="1"/>
          <p:nvPr/>
        </p:nvSpPr>
        <p:spPr>
          <a:xfrm>
            <a:off x="7389" y="4456334"/>
            <a:ext cx="1352550" cy="369332"/>
          </a:xfrm>
          <a:prstGeom prst="rect">
            <a:avLst/>
          </a:prstGeom>
          <a:noFill/>
        </p:spPr>
        <p:txBody>
          <a:bodyPr wrap="none" rtlCol="0">
            <a:spAutoFit/>
          </a:bodyPr>
          <a:lstStyle/>
          <a:p>
            <a:r>
              <a:rPr lang="en-US" sz="1800"/>
              <a:t>Required for</a:t>
            </a:r>
          </a:p>
        </p:txBody>
      </p:sp>
      <p:sp>
        <p:nvSpPr>
          <p:cNvPr id="35" name="TextBox 34">
            <a:extLst>
              <a:ext uri="{FF2B5EF4-FFF2-40B4-BE49-F238E27FC236}">
                <a16:creationId xmlns:a16="http://schemas.microsoft.com/office/drawing/2014/main" id="{412C01A3-6788-A75E-2ADC-3A4475CEE75A}"/>
              </a:ext>
            </a:extLst>
          </p:cNvPr>
          <p:cNvSpPr txBox="1"/>
          <p:nvPr/>
        </p:nvSpPr>
        <p:spPr>
          <a:xfrm>
            <a:off x="3577736" y="4302031"/>
            <a:ext cx="1690778" cy="1600438"/>
          </a:xfrm>
          <a:prstGeom prst="rect">
            <a:avLst/>
          </a:prstGeom>
          <a:noFill/>
        </p:spPr>
        <p:txBody>
          <a:bodyPr wrap="square" rtlCol="0">
            <a:spAutoFit/>
          </a:bodyPr>
          <a:lstStyle/>
          <a:p>
            <a:r>
              <a:rPr lang="en-US" sz="1400" dirty="0"/>
              <a:t>Ensures a forcing file exists for each catchment in the </a:t>
            </a:r>
            <a:r>
              <a:rPr lang="en-US" sz="1400" dirty="0" err="1"/>
              <a:t>hydrofabric</a:t>
            </a:r>
            <a:r>
              <a:rPr lang="en-US" sz="1400" dirty="0"/>
              <a:t> and for each time step specified in the realization</a:t>
            </a:r>
          </a:p>
        </p:txBody>
      </p:sp>
      <p:sp>
        <p:nvSpPr>
          <p:cNvPr id="39" name="Cube 38">
            <a:extLst>
              <a:ext uri="{FF2B5EF4-FFF2-40B4-BE49-F238E27FC236}">
                <a16:creationId xmlns:a16="http://schemas.microsoft.com/office/drawing/2014/main" id="{52C4A8DF-61E5-A74D-843C-8088483C3A0C}"/>
              </a:ext>
            </a:extLst>
          </p:cNvPr>
          <p:cNvSpPr/>
          <p:nvPr/>
        </p:nvSpPr>
        <p:spPr>
          <a:xfrm>
            <a:off x="5595972" y="2646714"/>
            <a:ext cx="1952139" cy="1470352"/>
          </a:xfrm>
          <a:prstGeom prst="cube">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endParaRPr>
          </a:p>
          <a:p>
            <a:pPr algn="ctr"/>
            <a:r>
              <a:rPr lang="en-US" sz="1600" dirty="0">
                <a:solidFill>
                  <a:schemeClr val="bg1"/>
                </a:solidFill>
              </a:rPr>
              <a:t>BMI configuration</a:t>
            </a:r>
          </a:p>
          <a:p>
            <a:pPr algn="ctr"/>
            <a:endParaRPr lang="en-US" dirty="0">
              <a:solidFill>
                <a:schemeClr val="bg1"/>
              </a:solidFill>
            </a:endParaRPr>
          </a:p>
        </p:txBody>
      </p:sp>
      <p:sp>
        <p:nvSpPr>
          <p:cNvPr id="41" name="TextBox 40">
            <a:extLst>
              <a:ext uri="{FF2B5EF4-FFF2-40B4-BE49-F238E27FC236}">
                <a16:creationId xmlns:a16="http://schemas.microsoft.com/office/drawing/2014/main" id="{BEECCEDA-BCC4-E90B-7F75-3DFBA8C280C3}"/>
              </a:ext>
            </a:extLst>
          </p:cNvPr>
          <p:cNvSpPr txBox="1"/>
          <p:nvPr/>
        </p:nvSpPr>
        <p:spPr>
          <a:xfrm>
            <a:off x="5595973" y="4302031"/>
            <a:ext cx="1690778" cy="2462213"/>
          </a:xfrm>
          <a:prstGeom prst="rect">
            <a:avLst/>
          </a:prstGeom>
          <a:noFill/>
        </p:spPr>
        <p:txBody>
          <a:bodyPr wrap="square" rtlCol="0">
            <a:spAutoFit/>
          </a:bodyPr>
          <a:lstStyle/>
          <a:p>
            <a:r>
              <a:rPr lang="en-US" sz="1400" dirty="0"/>
              <a:t>Ensures all BMI model configuration files exist. </a:t>
            </a:r>
          </a:p>
          <a:p>
            <a:endParaRPr lang="en-US" sz="1400" dirty="0"/>
          </a:p>
          <a:p>
            <a:r>
              <a:rPr lang="en-US" sz="1400" dirty="0"/>
              <a:t>For example, t-route requires a single configuration </a:t>
            </a:r>
            <a:r>
              <a:rPr lang="en-US" sz="1400" dirty="0" err="1"/>
              <a:t>YAMl</a:t>
            </a:r>
            <a:r>
              <a:rPr lang="en-US" sz="1400" dirty="0"/>
              <a:t>, whereas PET and CFE require a configuration file for each catchment</a:t>
            </a:r>
          </a:p>
        </p:txBody>
      </p:sp>
      <p:sp>
        <p:nvSpPr>
          <p:cNvPr id="2" name="TextBox 1">
            <a:extLst>
              <a:ext uri="{FF2B5EF4-FFF2-40B4-BE49-F238E27FC236}">
                <a16:creationId xmlns:a16="http://schemas.microsoft.com/office/drawing/2014/main" id="{53CF0FEA-20A3-76E1-78E2-59B51660C17E}"/>
              </a:ext>
            </a:extLst>
          </p:cNvPr>
          <p:cNvSpPr txBox="1"/>
          <p:nvPr/>
        </p:nvSpPr>
        <p:spPr>
          <a:xfrm>
            <a:off x="4291610" y="609908"/>
            <a:ext cx="4771682" cy="923330"/>
          </a:xfrm>
          <a:prstGeom prst="rect">
            <a:avLst/>
          </a:prstGeom>
          <a:noFill/>
        </p:spPr>
        <p:txBody>
          <a:bodyPr wrap="square" rtlCol="0">
            <a:spAutoFit/>
          </a:bodyPr>
          <a:lstStyle/>
          <a:p>
            <a:r>
              <a:rPr lang="en-US" dirty="0"/>
              <a:t>TLDR: The value of the validation step is to notify the user of any errors in the NEXTGEN run package before beginning the execution</a:t>
            </a:r>
          </a:p>
        </p:txBody>
      </p:sp>
      <p:sp>
        <p:nvSpPr>
          <p:cNvPr id="3" name="TextBox 2">
            <a:extLst>
              <a:ext uri="{FF2B5EF4-FFF2-40B4-BE49-F238E27FC236}">
                <a16:creationId xmlns:a16="http://schemas.microsoft.com/office/drawing/2014/main" id="{EFFD434D-3699-10D9-5926-B963062889F8}"/>
              </a:ext>
            </a:extLst>
          </p:cNvPr>
          <p:cNvSpPr txBox="1"/>
          <p:nvPr/>
        </p:nvSpPr>
        <p:spPr>
          <a:xfrm>
            <a:off x="4291610" y="1472967"/>
            <a:ext cx="5547808" cy="461665"/>
          </a:xfrm>
          <a:prstGeom prst="rect">
            <a:avLst/>
          </a:prstGeom>
          <a:noFill/>
        </p:spPr>
        <p:txBody>
          <a:bodyPr wrap="square" rtlCol="0">
            <a:spAutoFit/>
          </a:bodyPr>
          <a:lstStyle/>
          <a:p>
            <a:r>
              <a:rPr lang="en-US" sz="1200" dirty="0">
                <a:hlinkClick r:id="rId2"/>
              </a:rPr>
              <a:t>https://github.com/CIROH-UA/ngen-datastream?tab=readme-ov-file#ngen-run</a:t>
            </a:r>
            <a:endParaRPr lang="en-US" sz="1200" dirty="0"/>
          </a:p>
          <a:p>
            <a:r>
              <a:rPr lang="en-US" sz="1200" dirty="0">
                <a:hlinkClick r:id="rId3"/>
              </a:rPr>
              <a:t>https://github.com/CIROH-UA/ngen-datastream/tree/main/python#run_validatorpy</a:t>
            </a:r>
            <a:endParaRPr lang="en-US" sz="1200" dirty="0"/>
          </a:p>
        </p:txBody>
      </p:sp>
      <p:sp>
        <p:nvSpPr>
          <p:cNvPr id="4" name="TextBox 3">
            <a:extLst>
              <a:ext uri="{FF2B5EF4-FFF2-40B4-BE49-F238E27FC236}">
                <a16:creationId xmlns:a16="http://schemas.microsoft.com/office/drawing/2014/main" id="{B7465E50-257E-FE21-FC43-838264D36847}"/>
              </a:ext>
            </a:extLst>
          </p:cNvPr>
          <p:cNvSpPr txBox="1"/>
          <p:nvPr/>
        </p:nvSpPr>
        <p:spPr>
          <a:xfrm>
            <a:off x="116332" y="1526644"/>
            <a:ext cx="301686" cy="369332"/>
          </a:xfrm>
          <a:prstGeom prst="rect">
            <a:avLst/>
          </a:prstGeom>
          <a:noFill/>
        </p:spPr>
        <p:txBody>
          <a:bodyPr wrap="none" rtlCol="0">
            <a:spAutoFit/>
          </a:bodyPr>
          <a:lstStyle/>
          <a:p>
            <a:r>
              <a:rPr lang="en-US" dirty="0">
                <a:solidFill>
                  <a:schemeClr val="bg1"/>
                </a:solidFill>
              </a:rPr>
              <a:t>2</a:t>
            </a:r>
          </a:p>
        </p:txBody>
      </p:sp>
      <p:grpSp>
        <p:nvGrpSpPr>
          <p:cNvPr id="6" name="Group 5">
            <a:extLst>
              <a:ext uri="{FF2B5EF4-FFF2-40B4-BE49-F238E27FC236}">
                <a16:creationId xmlns:a16="http://schemas.microsoft.com/office/drawing/2014/main" id="{6FB55C1F-6D93-6767-5FB4-6DD2C55486A3}"/>
              </a:ext>
            </a:extLst>
          </p:cNvPr>
          <p:cNvGrpSpPr/>
          <p:nvPr/>
        </p:nvGrpSpPr>
        <p:grpSpPr>
          <a:xfrm>
            <a:off x="9839418" y="379630"/>
            <a:ext cx="1998222" cy="2497206"/>
            <a:chOff x="9517167" y="3043234"/>
            <a:chExt cx="1998222" cy="2497206"/>
          </a:xfrm>
        </p:grpSpPr>
        <p:sp>
          <p:nvSpPr>
            <p:cNvPr id="7" name="Rectangle: Rounded Corners 6">
              <a:extLst>
                <a:ext uri="{FF2B5EF4-FFF2-40B4-BE49-F238E27FC236}">
                  <a16:creationId xmlns:a16="http://schemas.microsoft.com/office/drawing/2014/main" id="{D39AF9D5-3E23-93F4-1CB4-AC8F39F1166E}"/>
                </a:ext>
              </a:extLst>
            </p:cNvPr>
            <p:cNvSpPr/>
            <p:nvPr/>
          </p:nvSpPr>
          <p:spPr>
            <a:xfrm>
              <a:off x="9517167" y="3043234"/>
              <a:ext cx="1614167" cy="2318695"/>
            </a:xfrm>
            <a:prstGeom prst="roundRect">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6CE2AA4-7C21-7DC4-A742-F02E20C3D4A5}"/>
                </a:ext>
              </a:extLst>
            </p:cNvPr>
            <p:cNvSpPr txBox="1"/>
            <p:nvPr/>
          </p:nvSpPr>
          <p:spPr>
            <a:xfrm>
              <a:off x="9649207" y="3221744"/>
              <a:ext cx="1866182" cy="2318696"/>
            </a:xfrm>
            <a:prstGeom prst="rect">
              <a:avLst/>
            </a:prstGeom>
            <a:noFill/>
          </p:spPr>
          <p:txBody>
            <a:bodyPr wrap="square" rtlCol="0">
              <a:spAutoFit/>
            </a:bodyPr>
            <a:lstStyle/>
            <a:p>
              <a:r>
                <a:rPr lang="en-US" sz="1400" dirty="0" err="1">
                  <a:solidFill>
                    <a:srgbClr val="CCCCCC"/>
                  </a:solidFill>
                  <a:latin typeface="Consolas" panose="020B0609020204030204" pitchFamily="49" charset="0"/>
                </a:rPr>
                <a:t>n</a:t>
              </a:r>
              <a:r>
                <a:rPr lang="en-US" sz="1400" b="0" dirty="0" err="1">
                  <a:solidFill>
                    <a:srgbClr val="CCCCCC"/>
                  </a:solidFill>
                  <a:effectLst/>
                  <a:latin typeface="Consolas" panose="020B0609020204030204" pitchFamily="49" charset="0"/>
                </a:rPr>
                <a:t>gen</a:t>
              </a:r>
              <a:r>
                <a:rPr lang="en-US" sz="1400" b="0" dirty="0">
                  <a:solidFill>
                    <a:srgbClr val="CCCCCC"/>
                  </a:solidFill>
                  <a:effectLst/>
                  <a:latin typeface="Consolas" panose="020B0609020204030204" pitchFamily="49" charset="0"/>
                </a:rPr>
                <a:t>-run/</a:t>
              </a:r>
            </a:p>
            <a:p>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config/</a:t>
              </a:r>
            </a:p>
            <a:p>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forcings/</a:t>
              </a:r>
            </a:p>
            <a:p>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metadata/</a:t>
              </a:r>
            </a:p>
            <a:p>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outputs/</a:t>
              </a:r>
            </a:p>
            <a:p>
              <a:endParaRPr lang="en-US" dirty="0"/>
            </a:p>
          </p:txBody>
        </p:sp>
      </p:grpSp>
    </p:spTree>
    <p:extLst>
      <p:ext uri="{BB962C8B-B14F-4D97-AF65-F5344CB8AC3E}">
        <p14:creationId xmlns:p14="http://schemas.microsoft.com/office/powerpoint/2010/main" val="272307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51347AA7-8014-0D91-7B6B-4E555DF47DB4}"/>
              </a:ext>
            </a:extLst>
          </p:cNvPr>
          <p:cNvGraphicFramePr>
            <a:graphicFrameLocks noGrp="1"/>
          </p:cNvGraphicFramePr>
          <p:nvPr>
            <p:extLst>
              <p:ext uri="{D42A27DB-BD31-4B8C-83A1-F6EECF244321}">
                <p14:modId xmlns:p14="http://schemas.microsoft.com/office/powerpoint/2010/main" val="2815762973"/>
              </p:ext>
            </p:extLst>
          </p:nvPr>
        </p:nvGraphicFramePr>
        <p:xfrm>
          <a:off x="454903" y="1228820"/>
          <a:ext cx="9413715" cy="4663440"/>
        </p:xfrm>
        <a:graphic>
          <a:graphicData uri="http://schemas.openxmlformats.org/drawingml/2006/table">
            <a:tbl>
              <a:tblPr firstRow="1" bandRow="1">
                <a:tableStyleId>{5C22544A-7EE6-4342-B048-85BDC9FD1C3A}</a:tableStyleId>
              </a:tblPr>
              <a:tblGrid>
                <a:gridCol w="1131333">
                  <a:extLst>
                    <a:ext uri="{9D8B030D-6E8A-4147-A177-3AD203B41FA5}">
                      <a16:colId xmlns:a16="http://schemas.microsoft.com/office/drawing/2014/main" val="3159310152"/>
                    </a:ext>
                  </a:extLst>
                </a:gridCol>
                <a:gridCol w="3561251">
                  <a:extLst>
                    <a:ext uri="{9D8B030D-6E8A-4147-A177-3AD203B41FA5}">
                      <a16:colId xmlns:a16="http://schemas.microsoft.com/office/drawing/2014/main" val="483718882"/>
                    </a:ext>
                  </a:extLst>
                </a:gridCol>
                <a:gridCol w="2627085">
                  <a:extLst>
                    <a:ext uri="{9D8B030D-6E8A-4147-A177-3AD203B41FA5}">
                      <a16:colId xmlns:a16="http://schemas.microsoft.com/office/drawing/2014/main" val="3259515785"/>
                    </a:ext>
                  </a:extLst>
                </a:gridCol>
                <a:gridCol w="2094046">
                  <a:extLst>
                    <a:ext uri="{9D8B030D-6E8A-4147-A177-3AD203B41FA5}">
                      <a16:colId xmlns:a16="http://schemas.microsoft.com/office/drawing/2014/main" val="713354286"/>
                    </a:ext>
                  </a:extLst>
                </a:gridCol>
              </a:tblGrid>
              <a:tr h="42043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sz="1200" dirty="0"/>
                    </a:p>
                  </a:txBody>
                  <a:tcPr>
                    <a:solidFill>
                      <a:schemeClr val="tx2">
                        <a:lumMod val="50000"/>
                      </a:schemeClr>
                    </a:solidFill>
                  </a:tcPr>
                </a:tc>
                <a:tc>
                  <a:txBody>
                    <a:bodyPr/>
                    <a:lstStyle/>
                    <a:p>
                      <a:pPr algn="ctr"/>
                      <a:r>
                        <a:rPr lang="en-US" sz="1600" dirty="0">
                          <a:solidFill>
                            <a:schemeClr val="bg1"/>
                          </a:solidFill>
                        </a:rPr>
                        <a:t>Configuration</a:t>
                      </a:r>
                    </a:p>
                  </a:txBody>
                  <a:tcPr>
                    <a:solidFill>
                      <a:schemeClr val="tx2">
                        <a:lumMod val="50000"/>
                      </a:schemeClr>
                    </a:solidFill>
                  </a:tcPr>
                </a:tc>
                <a:tc>
                  <a:txBody>
                    <a:bodyPr/>
                    <a:lstStyle/>
                    <a:p>
                      <a:pPr algn="ctr"/>
                      <a:r>
                        <a:rPr lang="en-US" sz="1600" dirty="0" err="1">
                          <a:solidFill>
                            <a:schemeClr val="bg1"/>
                          </a:solidFill>
                        </a:rPr>
                        <a:t>Hydrofabric</a:t>
                      </a:r>
                      <a:endParaRPr lang="en-US" sz="1600" dirty="0">
                        <a:solidFill>
                          <a:schemeClr val="bg1"/>
                        </a:solidFill>
                      </a:endParaRPr>
                    </a:p>
                  </a:txBody>
                  <a:tcPr>
                    <a:solidFill>
                      <a:schemeClr val="tx2">
                        <a:lumMod val="50000"/>
                      </a:schemeClr>
                    </a:solidFill>
                  </a:tcPr>
                </a:tc>
                <a:tc>
                  <a:txBody>
                    <a:bodyPr/>
                    <a:lstStyle/>
                    <a:p>
                      <a:pPr algn="ctr"/>
                      <a:r>
                        <a:rPr lang="en-US" sz="1600" dirty="0">
                          <a:solidFill>
                            <a:schemeClr val="bg1"/>
                          </a:solidFill>
                        </a:rPr>
                        <a:t>Forcings</a:t>
                      </a:r>
                    </a:p>
                  </a:txBody>
                  <a:tcPr>
                    <a:solidFill>
                      <a:schemeClr val="tx2">
                        <a:lumMod val="50000"/>
                      </a:schemeClr>
                    </a:solidFill>
                  </a:tcPr>
                </a:tc>
                <a:extLst>
                  <a:ext uri="{0D108BD9-81ED-4DB2-BD59-A6C34878D82A}">
                    <a16:rowId xmlns:a16="http://schemas.microsoft.com/office/drawing/2014/main" val="2763580162"/>
                  </a:ext>
                </a:extLst>
              </a:tr>
              <a:tr h="1537717">
                <a:tc>
                  <a:txBody>
                    <a:bodyPr/>
                    <a:lstStyle/>
                    <a:p>
                      <a:r>
                        <a:rPr lang="en-US" sz="1200" dirty="0"/>
                        <a:t>Physical Explanation</a:t>
                      </a:r>
                    </a:p>
                  </a:txBody>
                  <a:tcPr>
                    <a:solidFill>
                      <a:schemeClr val="tx2">
                        <a:lumMod val="5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Deciding how to model hydrologic data is not easy. There’s a ton of water models with different versions, configurations, and parameterizations that makes running and interoperation difficult. To add to the complexity, the performance of these models has been found to depend strongly on the environment, implying some models work better than others depending on the spatial domain. NextGen gives users control over modeling this complexity.</a:t>
                      </a:r>
                    </a:p>
                    <a:p>
                      <a:endParaRPr lang="en-US" sz="1200" dirty="0"/>
                    </a:p>
                  </a:txBody>
                  <a:tcPr>
                    <a:solidFill>
                      <a:schemeClr val="tx2">
                        <a:lumMod val="50000"/>
                      </a:schemeClr>
                    </a:solidFill>
                  </a:tcPr>
                </a:tc>
                <a:tc>
                  <a:txBody>
                    <a:bodyPr/>
                    <a:lstStyle/>
                    <a:p>
                      <a:r>
                        <a:rPr lang="en-US" sz="1200" dirty="0"/>
                        <a:t>The </a:t>
                      </a:r>
                      <a:r>
                        <a:rPr lang="en-US" sz="1200" dirty="0" err="1"/>
                        <a:t>hydrofabric</a:t>
                      </a:r>
                      <a:r>
                        <a:rPr lang="en-US" sz="1200" dirty="0"/>
                        <a:t> is the spatial data that describes the physical location of things like the borders and topology of a catchment, nexus points, and </a:t>
                      </a:r>
                      <a:r>
                        <a:rPr lang="en-US" sz="1200" dirty="0" err="1"/>
                        <a:t>flowpaths</a:t>
                      </a:r>
                      <a:r>
                        <a:rPr lang="en-US" sz="1200" dirty="0"/>
                        <a:t>.</a:t>
                      </a:r>
                    </a:p>
                  </a:txBody>
                  <a:tcPr>
                    <a:solidFill>
                      <a:schemeClr val="tx2">
                        <a:lumMod val="50000"/>
                      </a:schemeClr>
                    </a:solidFill>
                  </a:tcPr>
                </a:tc>
                <a:tc>
                  <a:txBody>
                    <a:bodyPr/>
                    <a:lstStyle/>
                    <a:p>
                      <a:r>
                        <a:rPr lang="en-US" sz="1200" dirty="0"/>
                        <a:t>Forcings are the physical variables needed to “force” NextGen from one time step to the next. Forcings variables include temperature, precipitation, and solar longwave and shortwave intensities. These files are per catchment time series of these variables.</a:t>
                      </a:r>
                    </a:p>
                  </a:txBody>
                  <a:tcPr>
                    <a:solidFill>
                      <a:schemeClr val="tx2">
                        <a:lumMod val="50000"/>
                      </a:schemeClr>
                    </a:solidFill>
                  </a:tcPr>
                </a:tc>
                <a:extLst>
                  <a:ext uri="{0D108BD9-81ED-4DB2-BD59-A6C34878D82A}">
                    <a16:rowId xmlns:a16="http://schemas.microsoft.com/office/drawing/2014/main" val="2023544832"/>
                  </a:ext>
                </a:extLst>
              </a:tr>
              <a:tr h="162590">
                <a:tc>
                  <a:txBody>
                    <a:bodyPr/>
                    <a:lstStyle/>
                    <a:p>
                      <a:r>
                        <a:rPr lang="en-US" sz="1200" dirty="0"/>
                        <a:t>Computer Science Explanation</a:t>
                      </a:r>
                    </a:p>
                  </a:txBody>
                  <a:tcPr>
                    <a:solidFill>
                      <a:schemeClr val="tx2">
                        <a:lumMod val="50000"/>
                      </a:scheme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Here is where the user supplies NextGen with the information it needs to execute a “run”. This includes information like the time range, model selection, model configuration and parameterization. It is possible to specify the model selections on a per catchment basis. This allows the user to run different models over different areas and can dramatically increase the complexity of this file. The goal of NGIAB is to dynamically produce this file via a GUI.</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err="1"/>
                        <a:t>e.x</a:t>
                      </a:r>
                      <a:r>
                        <a:rPr lang="en-US" sz="1200"/>
                        <a:t>. ngen-run</a:t>
                      </a:r>
                      <a:r>
                        <a:rPr lang="en-US" sz="1200" dirty="0"/>
                        <a:t>/config/</a:t>
                      </a:r>
                      <a:r>
                        <a:rPr lang="en-US" sz="1200" dirty="0" err="1"/>
                        <a:t>realization.json</a:t>
                      </a:r>
                      <a:endParaRPr lang="en-US" sz="1200" dirty="0"/>
                    </a:p>
                    <a:p>
                      <a:endParaRPr lang="en-US" sz="1200" dirty="0"/>
                    </a:p>
                  </a:txBody>
                  <a:tcPr>
                    <a:solidFill>
                      <a:schemeClr val="tx2">
                        <a:lumMod val="50000"/>
                      </a:schemeClr>
                    </a:solidFill>
                  </a:tcPr>
                </a:tc>
                <a:tc>
                  <a:txBody>
                    <a:bodyPr/>
                    <a:lstStyle/>
                    <a:p>
                      <a:pPr marL="0" indent="0">
                        <a:buFont typeface="Arial" panose="020B0604020202020204" pitchFamily="34" charset="0"/>
                        <a:buNone/>
                      </a:pPr>
                      <a:r>
                        <a:rPr lang="en-US" sz="1200" dirty="0"/>
                        <a:t>This data is most readily available in .</a:t>
                      </a:r>
                      <a:r>
                        <a:rPr lang="en-US" sz="1200" dirty="0" err="1"/>
                        <a:t>geopkg</a:t>
                      </a:r>
                      <a:r>
                        <a:rPr lang="en-US" sz="1200" dirty="0"/>
                        <a:t> per VPU. Users often subset these .</a:t>
                      </a:r>
                      <a:r>
                        <a:rPr lang="en-US" sz="1200" dirty="0" err="1"/>
                        <a:t>geopkg’s</a:t>
                      </a:r>
                      <a:r>
                        <a:rPr lang="en-US" sz="1200" dirty="0"/>
                        <a:t> into smaller domains with tools like </a:t>
                      </a:r>
                      <a:r>
                        <a:rPr lang="en-US" sz="1200" dirty="0" err="1"/>
                        <a:t>hfsubset</a:t>
                      </a:r>
                      <a:r>
                        <a:rPr lang="en-US" sz="1200" dirty="0"/>
                        <a:t>. NextGen only accepts .</a:t>
                      </a:r>
                      <a:r>
                        <a:rPr lang="en-US" sz="1200" dirty="0" err="1"/>
                        <a:t>geojson</a:t>
                      </a:r>
                      <a:r>
                        <a:rPr lang="en-US" sz="1200" dirty="0"/>
                        <a:t> format, so users will then need to </a:t>
                      </a:r>
                      <a:r>
                        <a:rPr lang="en-US" sz="1200" dirty="0" err="1"/>
                        <a:t>conver</a:t>
                      </a:r>
                      <a:r>
                        <a:rPr lang="en-US" sz="1200" dirty="0"/>
                        <a:t> their .</a:t>
                      </a:r>
                      <a:r>
                        <a:rPr lang="en-US" sz="1200" dirty="0" err="1"/>
                        <a:t>geopkg</a:t>
                      </a:r>
                      <a:r>
                        <a:rPr lang="en-US" sz="1200" dirty="0"/>
                        <a:t> to .</a:t>
                      </a:r>
                      <a:r>
                        <a:rPr lang="en-US" sz="1200" dirty="0" err="1"/>
                        <a:t>geojson</a:t>
                      </a:r>
                      <a:r>
                        <a:rPr lang="en-US" sz="1200" dirty="0"/>
                        <a:t> with tools like og2og2</a:t>
                      </a:r>
                    </a:p>
                    <a:p>
                      <a:pPr marL="0" indent="0">
                        <a:buFont typeface="Arial" panose="020B0604020202020204" pitchFamily="34" charset="0"/>
                        <a:buNone/>
                      </a:pPr>
                      <a:endParaRPr lang="en-US" sz="1200" dirty="0"/>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err="1"/>
                        <a:t>e.x</a:t>
                      </a:r>
                      <a:r>
                        <a:rPr lang="en-US" sz="1200"/>
                        <a:t>. ngen-run</a:t>
                      </a:r>
                      <a:r>
                        <a:rPr lang="en-US" sz="1200" dirty="0"/>
                        <a:t>/config/</a:t>
                      </a:r>
                      <a:r>
                        <a:rPr lang="en-US" sz="1200" dirty="0" err="1"/>
                        <a:t>catchments.geojson</a:t>
                      </a:r>
                      <a:endParaRPr lang="en-US" sz="1200" dirty="0"/>
                    </a:p>
                    <a:p>
                      <a:pPr marL="0" indent="0">
                        <a:buFont typeface="Arial" panose="020B0604020202020204" pitchFamily="34" charset="0"/>
                        <a:buNone/>
                      </a:pPr>
                      <a:endParaRPr lang="en-US" sz="1200" dirty="0"/>
                    </a:p>
                  </a:txBody>
                  <a:tcPr>
                    <a:solidFill>
                      <a:schemeClr val="tx2">
                        <a:lumMod val="50000"/>
                      </a:schemeClr>
                    </a:solidFill>
                  </a:tcPr>
                </a:tc>
                <a:tc>
                  <a:txBody>
                    <a:bodyPr/>
                    <a:lstStyle/>
                    <a:p>
                      <a:r>
                        <a:rPr lang="en-US" sz="1200" dirty="0"/>
                        <a:t>More on how to create these files later.</a:t>
                      </a:r>
                    </a:p>
                    <a:p>
                      <a:endParaRPr lang="en-US" sz="120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err="1"/>
                        <a:t>e.x</a:t>
                      </a:r>
                      <a:r>
                        <a:rPr lang="en-US" sz="1200"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err="1"/>
                        <a:t>data_dir</a:t>
                      </a:r>
                      <a:r>
                        <a:rPr lang="en-US" sz="1200" dirty="0"/>
                        <a:t>/forcings/cat-12.csv</a:t>
                      </a:r>
                    </a:p>
                  </a:txBody>
                  <a:tcPr>
                    <a:solidFill>
                      <a:schemeClr val="tx2">
                        <a:lumMod val="50000"/>
                      </a:schemeClr>
                    </a:solidFill>
                  </a:tcPr>
                </a:tc>
                <a:extLst>
                  <a:ext uri="{0D108BD9-81ED-4DB2-BD59-A6C34878D82A}">
                    <a16:rowId xmlns:a16="http://schemas.microsoft.com/office/drawing/2014/main" val="2104813458"/>
                  </a:ext>
                </a:extLst>
              </a:tr>
            </a:tbl>
          </a:graphicData>
        </a:graphic>
      </p:graphicFrame>
      <p:sp>
        <p:nvSpPr>
          <p:cNvPr id="10" name="TextBox 9">
            <a:extLst>
              <a:ext uri="{FF2B5EF4-FFF2-40B4-BE49-F238E27FC236}">
                <a16:creationId xmlns:a16="http://schemas.microsoft.com/office/drawing/2014/main" id="{64689AA6-95CD-EC0A-16D1-080245824174}"/>
              </a:ext>
            </a:extLst>
          </p:cNvPr>
          <p:cNvSpPr txBox="1"/>
          <p:nvPr/>
        </p:nvSpPr>
        <p:spPr>
          <a:xfrm>
            <a:off x="454904" y="415314"/>
            <a:ext cx="3896131" cy="369332"/>
          </a:xfrm>
          <a:prstGeom prst="rect">
            <a:avLst/>
          </a:prstGeom>
          <a:noFill/>
        </p:spPr>
        <p:txBody>
          <a:bodyPr wrap="none" rtlCol="0">
            <a:spAutoFit/>
          </a:bodyPr>
          <a:lstStyle/>
          <a:p>
            <a:r>
              <a:rPr lang="en-US" dirty="0">
                <a:solidFill>
                  <a:schemeClr val="tx1">
                    <a:lumMod val="85000"/>
                  </a:schemeClr>
                </a:solidFill>
              </a:rPr>
              <a:t>Input explanations for NGIAB/NEXTGEN</a:t>
            </a:r>
          </a:p>
        </p:txBody>
      </p:sp>
      <p:grpSp>
        <p:nvGrpSpPr>
          <p:cNvPr id="4" name="Group 3">
            <a:extLst>
              <a:ext uri="{FF2B5EF4-FFF2-40B4-BE49-F238E27FC236}">
                <a16:creationId xmlns:a16="http://schemas.microsoft.com/office/drawing/2014/main" id="{2FC31D84-EF59-E145-DBD2-8562266677B4}"/>
              </a:ext>
            </a:extLst>
          </p:cNvPr>
          <p:cNvGrpSpPr/>
          <p:nvPr/>
        </p:nvGrpSpPr>
        <p:grpSpPr>
          <a:xfrm>
            <a:off x="10353930" y="2258229"/>
            <a:ext cx="1998222" cy="2497206"/>
            <a:chOff x="9517167" y="3043234"/>
            <a:chExt cx="1998222" cy="2497206"/>
          </a:xfrm>
        </p:grpSpPr>
        <p:sp>
          <p:nvSpPr>
            <p:cNvPr id="3" name="Rectangle: Rounded Corners 2">
              <a:extLst>
                <a:ext uri="{FF2B5EF4-FFF2-40B4-BE49-F238E27FC236}">
                  <a16:creationId xmlns:a16="http://schemas.microsoft.com/office/drawing/2014/main" id="{4FE7C8D2-DD8D-681C-B28F-0882E9FACFC7}"/>
                </a:ext>
              </a:extLst>
            </p:cNvPr>
            <p:cNvSpPr/>
            <p:nvPr/>
          </p:nvSpPr>
          <p:spPr>
            <a:xfrm>
              <a:off x="9517167" y="3043234"/>
              <a:ext cx="1614167" cy="2318695"/>
            </a:xfrm>
            <a:prstGeom prst="roundRect">
              <a:avLst/>
            </a:prstGeom>
            <a:solidFill>
              <a:schemeClr val="bg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716FA99-BFD4-0EF7-3E4B-168F8301699B}"/>
                </a:ext>
              </a:extLst>
            </p:cNvPr>
            <p:cNvSpPr txBox="1"/>
            <p:nvPr/>
          </p:nvSpPr>
          <p:spPr>
            <a:xfrm>
              <a:off x="9649207" y="3221744"/>
              <a:ext cx="1866182" cy="2318696"/>
            </a:xfrm>
            <a:prstGeom prst="rect">
              <a:avLst/>
            </a:prstGeom>
            <a:noFill/>
          </p:spPr>
          <p:txBody>
            <a:bodyPr wrap="square" rtlCol="0">
              <a:spAutoFit/>
            </a:bodyPr>
            <a:lstStyle/>
            <a:p>
              <a:r>
                <a:rPr lang="en-US" sz="1400" dirty="0" err="1">
                  <a:solidFill>
                    <a:srgbClr val="CCCCCC"/>
                  </a:solidFill>
                  <a:latin typeface="Consolas" panose="020B0609020204030204" pitchFamily="49" charset="0"/>
                </a:rPr>
                <a:t>n</a:t>
              </a:r>
              <a:r>
                <a:rPr lang="en-US" sz="1400" b="0" dirty="0" err="1">
                  <a:solidFill>
                    <a:srgbClr val="CCCCCC"/>
                  </a:solidFill>
                  <a:effectLst/>
                  <a:latin typeface="Consolas" panose="020B0609020204030204" pitchFamily="49" charset="0"/>
                </a:rPr>
                <a:t>gen</a:t>
              </a:r>
              <a:r>
                <a:rPr lang="en-US" sz="1400" b="0" dirty="0">
                  <a:solidFill>
                    <a:srgbClr val="CCCCCC"/>
                  </a:solidFill>
                  <a:effectLst/>
                  <a:latin typeface="Consolas" panose="020B0609020204030204" pitchFamily="49" charset="0"/>
                </a:rPr>
                <a:t>-run/</a:t>
              </a:r>
            </a:p>
            <a:p>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config/</a:t>
              </a:r>
            </a:p>
            <a:p>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forcings/</a:t>
              </a:r>
            </a:p>
            <a:p>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metadata/</a:t>
              </a:r>
            </a:p>
            <a:p>
              <a:r>
                <a:rPr lang="en-US" sz="1400" b="0" dirty="0">
                  <a:solidFill>
                    <a:srgbClr val="CCCCCC"/>
                  </a:solidFill>
                  <a:effectLst/>
                  <a:latin typeface="Consolas" panose="020B0609020204030204" pitchFamily="49" charset="0"/>
                </a:rPr>
                <a:t>│</a:t>
              </a:r>
            </a:p>
            <a:p>
              <a:r>
                <a:rPr lang="en-US" sz="1400" b="0" dirty="0">
                  <a:solidFill>
                    <a:srgbClr val="CCCCCC"/>
                  </a:solidFill>
                  <a:effectLst/>
                  <a:latin typeface="Consolas" panose="020B0609020204030204" pitchFamily="49" charset="0"/>
                </a:rPr>
                <a:t>├── outputs/</a:t>
              </a:r>
            </a:p>
            <a:p>
              <a:endParaRPr lang="en-US" dirty="0"/>
            </a:p>
          </p:txBody>
        </p:sp>
      </p:grpSp>
    </p:spTree>
    <p:extLst>
      <p:ext uri="{BB962C8B-B14F-4D97-AF65-F5344CB8AC3E}">
        <p14:creationId xmlns:p14="http://schemas.microsoft.com/office/powerpoint/2010/main" val="304832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01939C-D759-81E8-A1C1-CB20CCF5E0E3}"/>
              </a:ext>
            </a:extLst>
          </p:cNvPr>
          <p:cNvSpPr txBox="1"/>
          <p:nvPr/>
        </p:nvSpPr>
        <p:spPr>
          <a:xfrm>
            <a:off x="201086" y="403767"/>
            <a:ext cx="3651256" cy="369332"/>
          </a:xfrm>
          <a:prstGeom prst="rect">
            <a:avLst/>
          </a:prstGeom>
          <a:noFill/>
        </p:spPr>
        <p:txBody>
          <a:bodyPr wrap="none" rtlCol="0">
            <a:spAutoFit/>
          </a:bodyPr>
          <a:lstStyle/>
          <a:p>
            <a:r>
              <a:rPr lang="en-US" dirty="0">
                <a:solidFill>
                  <a:schemeClr val="tx1">
                    <a:lumMod val="85000"/>
                  </a:schemeClr>
                </a:solidFill>
              </a:rPr>
              <a:t>Why do we need a </a:t>
            </a:r>
            <a:r>
              <a:rPr lang="en-US" dirty="0" err="1">
                <a:solidFill>
                  <a:schemeClr val="tx1">
                    <a:lumMod val="85000"/>
                  </a:schemeClr>
                </a:solidFill>
              </a:rPr>
              <a:t>forcingprocessor</a:t>
            </a:r>
            <a:r>
              <a:rPr lang="en-US" dirty="0">
                <a:solidFill>
                  <a:schemeClr val="tx1">
                    <a:lumMod val="85000"/>
                  </a:schemeClr>
                </a:solidFill>
              </a:rPr>
              <a:t>?</a:t>
            </a:r>
          </a:p>
        </p:txBody>
      </p:sp>
      <p:sp>
        <p:nvSpPr>
          <p:cNvPr id="4" name="Google Shape;191;p8">
            <a:extLst>
              <a:ext uri="{FF2B5EF4-FFF2-40B4-BE49-F238E27FC236}">
                <a16:creationId xmlns:a16="http://schemas.microsoft.com/office/drawing/2014/main" id="{E95FFC6D-2462-7BB3-93BF-7CC86DD8080C}"/>
              </a:ext>
            </a:extLst>
          </p:cNvPr>
          <p:cNvSpPr txBox="1"/>
          <p:nvPr/>
        </p:nvSpPr>
        <p:spPr>
          <a:xfrm>
            <a:off x="507473" y="1329508"/>
            <a:ext cx="3380155" cy="1473650"/>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R="0" lvl="0" algn="l" rtl="0">
              <a:lnSpc>
                <a:spcPct val="115000"/>
              </a:lnSpc>
              <a:spcBef>
                <a:spcPts val="0"/>
              </a:spcBef>
              <a:spcAft>
                <a:spcPts val="0"/>
              </a:spcAft>
              <a:buClr>
                <a:schemeClr val="dk1"/>
              </a:buClr>
              <a:buSzPct val="105570"/>
            </a:pPr>
            <a:r>
              <a:rPr lang="en" sz="2200" b="0" i="0" u="none" strike="noStrike" cap="none" dirty="0">
                <a:solidFill>
                  <a:schemeClr val="tx1">
                    <a:lumMod val="85000"/>
                  </a:schemeClr>
                </a:solidFill>
                <a:latin typeface="Roboto"/>
                <a:ea typeface="Roboto"/>
                <a:cs typeface="Roboto"/>
                <a:sym typeface="Roboto"/>
              </a:rPr>
              <a:t>NWM output forcing data</a:t>
            </a:r>
            <a:endParaRPr sz="1400" b="0" i="0" u="none" strike="noStrike" cap="none" dirty="0">
              <a:solidFill>
                <a:schemeClr val="tx1">
                  <a:lumMod val="85000"/>
                </a:schemeClr>
              </a:solidFill>
              <a:latin typeface="Arial"/>
              <a:ea typeface="Arial"/>
              <a:cs typeface="Arial"/>
              <a:sym typeface="Arial"/>
            </a:endParaRPr>
          </a:p>
          <a:p>
            <a:pPr marL="285750" marR="0" lvl="0" indent="-285750" algn="l" rtl="0">
              <a:lnSpc>
                <a:spcPct val="115000"/>
              </a:lnSpc>
              <a:spcBef>
                <a:spcPts val="1200"/>
              </a:spcBef>
              <a:spcAft>
                <a:spcPts val="0"/>
              </a:spcAft>
              <a:buClr>
                <a:schemeClr val="tx1">
                  <a:lumMod val="85000"/>
                </a:schemeClr>
              </a:buClr>
              <a:buSzPct val="178660"/>
              <a:buFont typeface="Arial" panose="020B0604020202020204" pitchFamily="34" charset="0"/>
              <a:buChar char="•"/>
            </a:pPr>
            <a:r>
              <a:rPr lang="en" sz="1300" b="0" i="0" u="none" strike="noStrike" cap="none" dirty="0">
                <a:solidFill>
                  <a:schemeClr val="tx1">
                    <a:lumMod val="85000"/>
                  </a:schemeClr>
                </a:solidFill>
                <a:latin typeface="Roboto"/>
                <a:ea typeface="Roboto"/>
                <a:cs typeface="Roboto"/>
                <a:sym typeface="Roboto"/>
              </a:rPr>
              <a:t>Gridded</a:t>
            </a:r>
            <a:endParaRPr sz="1400" b="0" i="0" u="none" strike="noStrike" cap="none" dirty="0">
              <a:solidFill>
                <a:schemeClr val="tx1">
                  <a:lumMod val="85000"/>
                </a:schemeClr>
              </a:solidFill>
              <a:latin typeface="Arial"/>
              <a:ea typeface="Arial"/>
              <a:cs typeface="Arial"/>
              <a:sym typeface="Arial"/>
            </a:endParaRPr>
          </a:p>
          <a:p>
            <a:pPr marL="285750" marR="0" lvl="0" indent="-285750" algn="l" rtl="0">
              <a:lnSpc>
                <a:spcPct val="115000"/>
              </a:lnSpc>
              <a:spcBef>
                <a:spcPts val="1200"/>
              </a:spcBef>
              <a:spcAft>
                <a:spcPts val="0"/>
              </a:spcAft>
              <a:buClr>
                <a:schemeClr val="tx1">
                  <a:lumMod val="85000"/>
                </a:schemeClr>
              </a:buClr>
              <a:buSzPct val="178660"/>
              <a:buFont typeface="Arial" panose="020B0604020202020204" pitchFamily="34" charset="0"/>
              <a:buChar char="•"/>
            </a:pPr>
            <a:r>
              <a:rPr lang="en" sz="1300" b="0" i="0" u="none" strike="noStrike" cap="none" dirty="0">
                <a:solidFill>
                  <a:schemeClr val="tx1">
                    <a:lumMod val="85000"/>
                  </a:schemeClr>
                </a:solidFill>
                <a:latin typeface="Roboto"/>
                <a:ea typeface="Roboto"/>
                <a:cs typeface="Roboto"/>
                <a:sym typeface="Roboto"/>
              </a:rPr>
              <a:t>CONUS wide</a:t>
            </a:r>
            <a:endParaRPr sz="1400" b="0" i="0" u="none" strike="noStrike" cap="none" dirty="0">
              <a:solidFill>
                <a:schemeClr val="tx1">
                  <a:lumMod val="85000"/>
                </a:schemeClr>
              </a:solidFill>
              <a:latin typeface="Arial"/>
              <a:ea typeface="Arial"/>
              <a:cs typeface="Arial"/>
              <a:sym typeface="Arial"/>
            </a:endParaRPr>
          </a:p>
          <a:p>
            <a:pPr marL="285750" marR="0" lvl="0" indent="-285750" algn="l" rtl="0">
              <a:lnSpc>
                <a:spcPct val="115000"/>
              </a:lnSpc>
              <a:spcBef>
                <a:spcPts val="1200"/>
              </a:spcBef>
              <a:spcAft>
                <a:spcPts val="1200"/>
              </a:spcAft>
              <a:buClr>
                <a:schemeClr val="tx1">
                  <a:lumMod val="85000"/>
                </a:schemeClr>
              </a:buClr>
              <a:buSzPct val="178660"/>
              <a:buFont typeface="Arial" panose="020B0604020202020204" pitchFamily="34" charset="0"/>
              <a:buChar char="•"/>
            </a:pPr>
            <a:r>
              <a:rPr lang="en" sz="1300" b="0" i="0" u="none" strike="noStrike" cap="none" dirty="0">
                <a:solidFill>
                  <a:schemeClr val="tx1">
                    <a:lumMod val="85000"/>
                  </a:schemeClr>
                </a:solidFill>
                <a:latin typeface="Roboto"/>
                <a:ea typeface="Roboto"/>
                <a:cs typeface="Roboto"/>
                <a:sym typeface="Roboto"/>
              </a:rPr>
              <a:t>One file for each forecast time</a:t>
            </a:r>
            <a:endParaRPr sz="1400" b="0" i="0" u="none" strike="noStrike" cap="none" dirty="0">
              <a:solidFill>
                <a:schemeClr val="tx1">
                  <a:lumMod val="85000"/>
                </a:schemeClr>
              </a:solidFill>
              <a:latin typeface="Arial"/>
              <a:ea typeface="Arial"/>
              <a:cs typeface="Arial"/>
              <a:sym typeface="Arial"/>
            </a:endParaRPr>
          </a:p>
        </p:txBody>
      </p:sp>
      <p:pic>
        <p:nvPicPr>
          <p:cNvPr id="7" name="Google Shape;192;p8" descr="A picture containing text, font, screenshot&#10;&#10;Description automatically generated">
            <a:extLst>
              <a:ext uri="{FF2B5EF4-FFF2-40B4-BE49-F238E27FC236}">
                <a16:creationId xmlns:a16="http://schemas.microsoft.com/office/drawing/2014/main" id="{78BED340-6B83-62EC-7D91-695AB919DFBF}"/>
              </a:ext>
            </a:extLst>
          </p:cNvPr>
          <p:cNvPicPr preferRelativeResize="0"/>
          <p:nvPr/>
        </p:nvPicPr>
        <p:blipFill rotWithShape="1">
          <a:blip r:embed="rId2">
            <a:alphaModFix/>
          </a:blip>
          <a:srcRect/>
          <a:stretch/>
        </p:blipFill>
        <p:spPr>
          <a:xfrm>
            <a:off x="2674444" y="2084899"/>
            <a:ext cx="2679385" cy="1046152"/>
          </a:xfrm>
          <a:prstGeom prst="rect">
            <a:avLst/>
          </a:prstGeom>
          <a:noFill/>
          <a:ln>
            <a:noFill/>
          </a:ln>
        </p:spPr>
      </p:pic>
      <p:pic>
        <p:nvPicPr>
          <p:cNvPr id="8" name="Google Shape;193;p8" descr="A picture containing text, font, screenshot&#10;&#10;Description automatically generated">
            <a:extLst>
              <a:ext uri="{FF2B5EF4-FFF2-40B4-BE49-F238E27FC236}">
                <a16:creationId xmlns:a16="http://schemas.microsoft.com/office/drawing/2014/main" id="{55B85878-DE78-E0D0-0C32-8CAC890F426E}"/>
              </a:ext>
            </a:extLst>
          </p:cNvPr>
          <p:cNvPicPr preferRelativeResize="0"/>
          <p:nvPr/>
        </p:nvPicPr>
        <p:blipFill rotWithShape="1">
          <a:blip r:embed="rId2">
            <a:alphaModFix/>
          </a:blip>
          <a:srcRect b="83748"/>
          <a:stretch/>
        </p:blipFill>
        <p:spPr>
          <a:xfrm>
            <a:off x="946485" y="3516946"/>
            <a:ext cx="2676849" cy="180682"/>
          </a:xfrm>
          <a:prstGeom prst="rect">
            <a:avLst/>
          </a:prstGeom>
          <a:noFill/>
          <a:ln>
            <a:noFill/>
          </a:ln>
        </p:spPr>
      </p:pic>
      <p:grpSp>
        <p:nvGrpSpPr>
          <p:cNvPr id="10" name="Google Shape;195;p8">
            <a:extLst>
              <a:ext uri="{FF2B5EF4-FFF2-40B4-BE49-F238E27FC236}">
                <a16:creationId xmlns:a16="http://schemas.microsoft.com/office/drawing/2014/main" id="{8430207C-5FB2-84D0-2CC5-3012B9BDB0FF}"/>
              </a:ext>
            </a:extLst>
          </p:cNvPr>
          <p:cNvGrpSpPr/>
          <p:nvPr/>
        </p:nvGrpSpPr>
        <p:grpSpPr>
          <a:xfrm>
            <a:off x="796612" y="4148100"/>
            <a:ext cx="1668762" cy="1113350"/>
            <a:chOff x="1864737" y="2050685"/>
            <a:chExt cx="1766861" cy="1199642"/>
          </a:xfrm>
        </p:grpSpPr>
        <p:grpSp>
          <p:nvGrpSpPr>
            <p:cNvPr id="79" name="Google Shape;196;p8">
              <a:extLst>
                <a:ext uri="{FF2B5EF4-FFF2-40B4-BE49-F238E27FC236}">
                  <a16:creationId xmlns:a16="http://schemas.microsoft.com/office/drawing/2014/main" id="{50156DD8-0488-BE6C-0D59-EBB64161DB33}"/>
                </a:ext>
              </a:extLst>
            </p:cNvPr>
            <p:cNvGrpSpPr/>
            <p:nvPr/>
          </p:nvGrpSpPr>
          <p:grpSpPr>
            <a:xfrm>
              <a:off x="1864737" y="2050685"/>
              <a:ext cx="1494228" cy="643985"/>
              <a:chOff x="4982440" y="2715375"/>
              <a:chExt cx="1149351" cy="504652"/>
            </a:xfrm>
          </p:grpSpPr>
          <p:grpSp>
            <p:nvGrpSpPr>
              <p:cNvPr id="84" name="Google Shape;197;p8">
                <a:extLst>
                  <a:ext uri="{FF2B5EF4-FFF2-40B4-BE49-F238E27FC236}">
                    <a16:creationId xmlns:a16="http://schemas.microsoft.com/office/drawing/2014/main" id="{34331757-02EB-DD0A-B887-E376B742CAF3}"/>
                  </a:ext>
                </a:extLst>
              </p:cNvPr>
              <p:cNvGrpSpPr/>
              <p:nvPr/>
            </p:nvGrpSpPr>
            <p:grpSpPr>
              <a:xfrm>
                <a:off x="5153890" y="2715375"/>
                <a:ext cx="977901" cy="339552"/>
                <a:chOff x="5153890" y="2715375"/>
                <a:chExt cx="977901" cy="339552"/>
              </a:xfrm>
            </p:grpSpPr>
            <p:sp>
              <p:nvSpPr>
                <p:cNvPr id="93" name="Google Shape;198;p8">
                  <a:extLst>
                    <a:ext uri="{FF2B5EF4-FFF2-40B4-BE49-F238E27FC236}">
                      <a16:creationId xmlns:a16="http://schemas.microsoft.com/office/drawing/2014/main" id="{9CED6126-0C85-C894-7A7E-54D7D9653F0F}"/>
                    </a:ext>
                  </a:extLst>
                </p:cNvPr>
                <p:cNvSpPr/>
                <p:nvPr/>
              </p:nvSpPr>
              <p:spPr>
                <a:xfrm>
                  <a:off x="51538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4" name="Google Shape;199;p8">
                  <a:extLst>
                    <a:ext uri="{FF2B5EF4-FFF2-40B4-BE49-F238E27FC236}">
                      <a16:creationId xmlns:a16="http://schemas.microsoft.com/office/drawing/2014/main" id="{CFEB3687-7CD8-2D3A-D554-D93655F49441}"/>
                    </a:ext>
                  </a:extLst>
                </p:cNvPr>
                <p:cNvSpPr/>
                <p:nvPr/>
              </p:nvSpPr>
              <p:spPr>
                <a:xfrm>
                  <a:off x="545234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5" name="Google Shape;200;p8">
                  <a:extLst>
                    <a:ext uri="{FF2B5EF4-FFF2-40B4-BE49-F238E27FC236}">
                      <a16:creationId xmlns:a16="http://schemas.microsoft.com/office/drawing/2014/main" id="{453B823B-73C9-F312-E751-60C2836FD730}"/>
                    </a:ext>
                  </a:extLst>
                </p:cNvPr>
                <p:cNvSpPr/>
                <p:nvPr/>
              </p:nvSpPr>
              <p:spPr>
                <a:xfrm>
                  <a:off x="57507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85" name="Google Shape;201;p8">
                <a:extLst>
                  <a:ext uri="{FF2B5EF4-FFF2-40B4-BE49-F238E27FC236}">
                    <a16:creationId xmlns:a16="http://schemas.microsoft.com/office/drawing/2014/main" id="{617B9E28-6453-B25B-F2EF-13F4E2234606}"/>
                  </a:ext>
                </a:extLst>
              </p:cNvPr>
              <p:cNvGrpSpPr/>
              <p:nvPr/>
            </p:nvGrpSpPr>
            <p:grpSpPr>
              <a:xfrm>
                <a:off x="5068165" y="2797925"/>
                <a:ext cx="977901" cy="339552"/>
                <a:chOff x="5153890" y="2715375"/>
                <a:chExt cx="977901" cy="339552"/>
              </a:xfrm>
            </p:grpSpPr>
            <p:sp>
              <p:nvSpPr>
                <p:cNvPr id="90" name="Google Shape;202;p8">
                  <a:extLst>
                    <a:ext uri="{FF2B5EF4-FFF2-40B4-BE49-F238E27FC236}">
                      <a16:creationId xmlns:a16="http://schemas.microsoft.com/office/drawing/2014/main" id="{8D733DEB-9378-3158-2FF8-53214BE69C30}"/>
                    </a:ext>
                  </a:extLst>
                </p:cNvPr>
                <p:cNvSpPr/>
                <p:nvPr/>
              </p:nvSpPr>
              <p:spPr>
                <a:xfrm>
                  <a:off x="51538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1" name="Google Shape;203;p8">
                  <a:extLst>
                    <a:ext uri="{FF2B5EF4-FFF2-40B4-BE49-F238E27FC236}">
                      <a16:creationId xmlns:a16="http://schemas.microsoft.com/office/drawing/2014/main" id="{0100B983-0F9A-8B64-991D-9CD271D8F862}"/>
                    </a:ext>
                  </a:extLst>
                </p:cNvPr>
                <p:cNvSpPr/>
                <p:nvPr/>
              </p:nvSpPr>
              <p:spPr>
                <a:xfrm>
                  <a:off x="545234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2" name="Google Shape;204;p8">
                  <a:extLst>
                    <a:ext uri="{FF2B5EF4-FFF2-40B4-BE49-F238E27FC236}">
                      <a16:creationId xmlns:a16="http://schemas.microsoft.com/office/drawing/2014/main" id="{56EB7F25-581C-A422-D654-F296931F24B7}"/>
                    </a:ext>
                  </a:extLst>
                </p:cNvPr>
                <p:cNvSpPr/>
                <p:nvPr/>
              </p:nvSpPr>
              <p:spPr>
                <a:xfrm>
                  <a:off x="57507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86" name="Google Shape;205;p8">
                <a:extLst>
                  <a:ext uri="{FF2B5EF4-FFF2-40B4-BE49-F238E27FC236}">
                    <a16:creationId xmlns:a16="http://schemas.microsoft.com/office/drawing/2014/main" id="{6F0DCADB-1FA4-DEFC-4A29-3206FA4B1086}"/>
                  </a:ext>
                </a:extLst>
              </p:cNvPr>
              <p:cNvGrpSpPr/>
              <p:nvPr/>
            </p:nvGrpSpPr>
            <p:grpSpPr>
              <a:xfrm>
                <a:off x="4982440" y="2880475"/>
                <a:ext cx="977901" cy="339552"/>
                <a:chOff x="5153890" y="2715375"/>
                <a:chExt cx="977901" cy="339552"/>
              </a:xfrm>
            </p:grpSpPr>
            <p:sp>
              <p:nvSpPr>
                <p:cNvPr id="87" name="Google Shape;206;p8">
                  <a:extLst>
                    <a:ext uri="{FF2B5EF4-FFF2-40B4-BE49-F238E27FC236}">
                      <a16:creationId xmlns:a16="http://schemas.microsoft.com/office/drawing/2014/main" id="{62E9289F-F1F3-DABB-1B0B-048478CA3242}"/>
                    </a:ext>
                  </a:extLst>
                </p:cNvPr>
                <p:cNvSpPr/>
                <p:nvPr/>
              </p:nvSpPr>
              <p:spPr>
                <a:xfrm>
                  <a:off x="51538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8" name="Google Shape;207;p8">
                  <a:extLst>
                    <a:ext uri="{FF2B5EF4-FFF2-40B4-BE49-F238E27FC236}">
                      <a16:creationId xmlns:a16="http://schemas.microsoft.com/office/drawing/2014/main" id="{AC4006CE-0D4D-0C11-86DE-476A3157AE65}"/>
                    </a:ext>
                  </a:extLst>
                </p:cNvPr>
                <p:cNvSpPr/>
                <p:nvPr/>
              </p:nvSpPr>
              <p:spPr>
                <a:xfrm>
                  <a:off x="545234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9" name="Google Shape;208;p8">
                  <a:extLst>
                    <a:ext uri="{FF2B5EF4-FFF2-40B4-BE49-F238E27FC236}">
                      <a16:creationId xmlns:a16="http://schemas.microsoft.com/office/drawing/2014/main" id="{53C63A20-192C-4AAC-106E-4DD77E9F05C9}"/>
                    </a:ext>
                  </a:extLst>
                </p:cNvPr>
                <p:cNvSpPr/>
                <p:nvPr/>
              </p:nvSpPr>
              <p:spPr>
                <a:xfrm>
                  <a:off x="57507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cxnSp>
          <p:nvCxnSpPr>
            <p:cNvPr id="80" name="Google Shape;209;p8">
              <a:extLst>
                <a:ext uri="{FF2B5EF4-FFF2-40B4-BE49-F238E27FC236}">
                  <a16:creationId xmlns:a16="http://schemas.microsoft.com/office/drawing/2014/main" id="{112B97C7-922C-56AA-EC20-C23180C51B7C}"/>
                </a:ext>
              </a:extLst>
            </p:cNvPr>
            <p:cNvCxnSpPr/>
            <p:nvPr/>
          </p:nvCxnSpPr>
          <p:spPr>
            <a:xfrm>
              <a:off x="1872163" y="2864226"/>
              <a:ext cx="447555" cy="0"/>
            </a:xfrm>
            <a:prstGeom prst="straightConnector1">
              <a:avLst/>
            </a:prstGeom>
            <a:noFill/>
            <a:ln w="38100" cap="flat" cmpd="sng">
              <a:solidFill>
                <a:schemeClr val="tx1">
                  <a:lumMod val="85000"/>
                </a:schemeClr>
              </a:solidFill>
              <a:prstDash val="solid"/>
              <a:round/>
              <a:headEnd type="none" w="sm" len="sm"/>
              <a:tailEnd type="triangle" w="med" len="med"/>
            </a:ln>
          </p:spPr>
        </p:cxnSp>
        <p:cxnSp>
          <p:nvCxnSpPr>
            <p:cNvPr id="81" name="Google Shape;210;p8">
              <a:extLst>
                <a:ext uri="{FF2B5EF4-FFF2-40B4-BE49-F238E27FC236}">
                  <a16:creationId xmlns:a16="http://schemas.microsoft.com/office/drawing/2014/main" id="{E769152A-59FD-5818-C3E1-819C88473943}"/>
                </a:ext>
              </a:extLst>
            </p:cNvPr>
            <p:cNvCxnSpPr/>
            <p:nvPr/>
          </p:nvCxnSpPr>
          <p:spPr>
            <a:xfrm rot="10800000" flipH="1">
              <a:off x="3171920" y="2562432"/>
              <a:ext cx="236402" cy="218113"/>
            </a:xfrm>
            <a:prstGeom prst="straightConnector1">
              <a:avLst/>
            </a:prstGeom>
            <a:noFill/>
            <a:ln w="38100" cap="flat" cmpd="sng">
              <a:solidFill>
                <a:schemeClr val="tx1">
                  <a:lumMod val="85000"/>
                </a:schemeClr>
              </a:solidFill>
              <a:prstDash val="solid"/>
              <a:round/>
              <a:headEnd type="none" w="sm" len="sm"/>
              <a:tailEnd type="triangle" w="med" len="med"/>
            </a:ln>
          </p:spPr>
        </p:cxnSp>
        <p:sp>
          <p:nvSpPr>
            <p:cNvPr id="82" name="Google Shape;211;p8">
              <a:extLst>
                <a:ext uri="{FF2B5EF4-FFF2-40B4-BE49-F238E27FC236}">
                  <a16:creationId xmlns:a16="http://schemas.microsoft.com/office/drawing/2014/main" id="{220E9DBD-8324-F755-CDA7-15DFA3E723B0}"/>
                </a:ext>
              </a:extLst>
            </p:cNvPr>
            <p:cNvSpPr txBox="1"/>
            <p:nvPr/>
          </p:nvSpPr>
          <p:spPr>
            <a:xfrm>
              <a:off x="1901040" y="2918740"/>
              <a:ext cx="274434" cy="33158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tx1">
                      <a:lumMod val="85000"/>
                    </a:schemeClr>
                  </a:solidFill>
                  <a:latin typeface="Arial"/>
                  <a:ea typeface="Arial"/>
                  <a:cs typeface="Arial"/>
                  <a:sym typeface="Arial"/>
                </a:rPr>
                <a:t>x</a:t>
              </a:r>
              <a:endParaRPr sz="1400" b="0" i="0" u="none" strike="noStrike" cap="none" dirty="0">
                <a:solidFill>
                  <a:schemeClr val="tx1">
                    <a:lumMod val="85000"/>
                  </a:schemeClr>
                </a:solidFill>
                <a:latin typeface="Arial"/>
                <a:ea typeface="Arial"/>
                <a:cs typeface="Arial"/>
                <a:sym typeface="Arial"/>
              </a:endParaRPr>
            </a:p>
          </p:txBody>
        </p:sp>
        <p:sp>
          <p:nvSpPr>
            <p:cNvPr id="83" name="Google Shape;212;p8">
              <a:extLst>
                <a:ext uri="{FF2B5EF4-FFF2-40B4-BE49-F238E27FC236}">
                  <a16:creationId xmlns:a16="http://schemas.microsoft.com/office/drawing/2014/main" id="{860FC291-286D-25CA-14BE-A60963F06425}"/>
                </a:ext>
              </a:extLst>
            </p:cNvPr>
            <p:cNvSpPr txBox="1"/>
            <p:nvPr/>
          </p:nvSpPr>
          <p:spPr>
            <a:xfrm>
              <a:off x="3357164" y="2629690"/>
              <a:ext cx="274434" cy="33158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tx1">
                      <a:lumMod val="85000"/>
                    </a:schemeClr>
                  </a:solidFill>
                  <a:latin typeface="Arial"/>
                  <a:ea typeface="Arial"/>
                  <a:cs typeface="Arial"/>
                  <a:sym typeface="Arial"/>
                </a:rPr>
                <a:t>y</a:t>
              </a:r>
              <a:endParaRPr sz="1400" b="0" i="0" u="none" strike="noStrike" cap="none" dirty="0">
                <a:solidFill>
                  <a:schemeClr val="tx1">
                    <a:lumMod val="85000"/>
                  </a:schemeClr>
                </a:solidFill>
                <a:latin typeface="Arial"/>
                <a:ea typeface="Arial"/>
                <a:cs typeface="Arial"/>
                <a:sym typeface="Arial"/>
              </a:endParaRPr>
            </a:p>
          </p:txBody>
        </p:sp>
      </p:grpSp>
      <p:grpSp>
        <p:nvGrpSpPr>
          <p:cNvPr id="11" name="Google Shape;213;p8">
            <a:extLst>
              <a:ext uri="{FF2B5EF4-FFF2-40B4-BE49-F238E27FC236}">
                <a16:creationId xmlns:a16="http://schemas.microsoft.com/office/drawing/2014/main" id="{41471D31-6DF0-CB80-0876-1B1859608F1B}"/>
              </a:ext>
            </a:extLst>
          </p:cNvPr>
          <p:cNvGrpSpPr/>
          <p:nvPr/>
        </p:nvGrpSpPr>
        <p:grpSpPr>
          <a:xfrm>
            <a:off x="1707610" y="5458193"/>
            <a:ext cx="1668762" cy="1113350"/>
            <a:chOff x="1864737" y="2050685"/>
            <a:chExt cx="1766861" cy="1199642"/>
          </a:xfrm>
        </p:grpSpPr>
        <p:grpSp>
          <p:nvGrpSpPr>
            <p:cNvPr id="62" name="Google Shape;214;p8">
              <a:extLst>
                <a:ext uri="{FF2B5EF4-FFF2-40B4-BE49-F238E27FC236}">
                  <a16:creationId xmlns:a16="http://schemas.microsoft.com/office/drawing/2014/main" id="{01BAEB25-A627-A451-4B9B-5392356F53F1}"/>
                </a:ext>
              </a:extLst>
            </p:cNvPr>
            <p:cNvGrpSpPr/>
            <p:nvPr/>
          </p:nvGrpSpPr>
          <p:grpSpPr>
            <a:xfrm>
              <a:off x="1864737" y="2050685"/>
              <a:ext cx="1494228" cy="643985"/>
              <a:chOff x="4982440" y="2715375"/>
              <a:chExt cx="1149351" cy="504652"/>
            </a:xfrm>
          </p:grpSpPr>
          <p:grpSp>
            <p:nvGrpSpPr>
              <p:cNvPr id="67" name="Google Shape;215;p8">
                <a:extLst>
                  <a:ext uri="{FF2B5EF4-FFF2-40B4-BE49-F238E27FC236}">
                    <a16:creationId xmlns:a16="http://schemas.microsoft.com/office/drawing/2014/main" id="{863BC1CB-970A-7221-57F3-03CC43C44523}"/>
                  </a:ext>
                </a:extLst>
              </p:cNvPr>
              <p:cNvGrpSpPr/>
              <p:nvPr/>
            </p:nvGrpSpPr>
            <p:grpSpPr>
              <a:xfrm>
                <a:off x="5153890" y="2715375"/>
                <a:ext cx="977901" cy="339552"/>
                <a:chOff x="5153890" y="2715375"/>
                <a:chExt cx="977901" cy="339552"/>
              </a:xfrm>
            </p:grpSpPr>
            <p:sp>
              <p:nvSpPr>
                <p:cNvPr id="76" name="Google Shape;216;p8">
                  <a:extLst>
                    <a:ext uri="{FF2B5EF4-FFF2-40B4-BE49-F238E27FC236}">
                      <a16:creationId xmlns:a16="http://schemas.microsoft.com/office/drawing/2014/main" id="{DCD1219E-298C-EDFF-0E26-2D268F1A90A3}"/>
                    </a:ext>
                  </a:extLst>
                </p:cNvPr>
                <p:cNvSpPr/>
                <p:nvPr/>
              </p:nvSpPr>
              <p:spPr>
                <a:xfrm>
                  <a:off x="51538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7" name="Google Shape;217;p8">
                  <a:extLst>
                    <a:ext uri="{FF2B5EF4-FFF2-40B4-BE49-F238E27FC236}">
                      <a16:creationId xmlns:a16="http://schemas.microsoft.com/office/drawing/2014/main" id="{C1E7142A-B176-8EBE-58EB-DC769CCC0096}"/>
                    </a:ext>
                  </a:extLst>
                </p:cNvPr>
                <p:cNvSpPr/>
                <p:nvPr/>
              </p:nvSpPr>
              <p:spPr>
                <a:xfrm>
                  <a:off x="545234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8" name="Google Shape;218;p8">
                  <a:extLst>
                    <a:ext uri="{FF2B5EF4-FFF2-40B4-BE49-F238E27FC236}">
                      <a16:creationId xmlns:a16="http://schemas.microsoft.com/office/drawing/2014/main" id="{C9BD7B4D-2211-039E-2712-CECB0D4D575B}"/>
                    </a:ext>
                  </a:extLst>
                </p:cNvPr>
                <p:cNvSpPr/>
                <p:nvPr/>
              </p:nvSpPr>
              <p:spPr>
                <a:xfrm>
                  <a:off x="57507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68" name="Google Shape;219;p8">
                <a:extLst>
                  <a:ext uri="{FF2B5EF4-FFF2-40B4-BE49-F238E27FC236}">
                    <a16:creationId xmlns:a16="http://schemas.microsoft.com/office/drawing/2014/main" id="{4A8191F5-9F7D-2DA8-051B-3B52F83C9728}"/>
                  </a:ext>
                </a:extLst>
              </p:cNvPr>
              <p:cNvGrpSpPr/>
              <p:nvPr/>
            </p:nvGrpSpPr>
            <p:grpSpPr>
              <a:xfrm>
                <a:off x="5068165" y="2797925"/>
                <a:ext cx="977901" cy="339552"/>
                <a:chOff x="5153890" y="2715375"/>
                <a:chExt cx="977901" cy="339552"/>
              </a:xfrm>
            </p:grpSpPr>
            <p:sp>
              <p:nvSpPr>
                <p:cNvPr id="73" name="Google Shape;220;p8">
                  <a:extLst>
                    <a:ext uri="{FF2B5EF4-FFF2-40B4-BE49-F238E27FC236}">
                      <a16:creationId xmlns:a16="http://schemas.microsoft.com/office/drawing/2014/main" id="{3E6D1216-3B90-92AB-A86C-97A6DFB92B2D}"/>
                    </a:ext>
                  </a:extLst>
                </p:cNvPr>
                <p:cNvSpPr/>
                <p:nvPr/>
              </p:nvSpPr>
              <p:spPr>
                <a:xfrm>
                  <a:off x="51538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4" name="Google Shape;221;p8">
                  <a:extLst>
                    <a:ext uri="{FF2B5EF4-FFF2-40B4-BE49-F238E27FC236}">
                      <a16:creationId xmlns:a16="http://schemas.microsoft.com/office/drawing/2014/main" id="{9760A00C-C345-C062-4E4F-E19160810DEB}"/>
                    </a:ext>
                  </a:extLst>
                </p:cNvPr>
                <p:cNvSpPr/>
                <p:nvPr/>
              </p:nvSpPr>
              <p:spPr>
                <a:xfrm>
                  <a:off x="545234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5" name="Google Shape;222;p8">
                  <a:extLst>
                    <a:ext uri="{FF2B5EF4-FFF2-40B4-BE49-F238E27FC236}">
                      <a16:creationId xmlns:a16="http://schemas.microsoft.com/office/drawing/2014/main" id="{A902C7F9-3A14-9D7F-9265-A05304A69926}"/>
                    </a:ext>
                  </a:extLst>
                </p:cNvPr>
                <p:cNvSpPr/>
                <p:nvPr/>
              </p:nvSpPr>
              <p:spPr>
                <a:xfrm>
                  <a:off x="57507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69" name="Google Shape;223;p8">
                <a:extLst>
                  <a:ext uri="{FF2B5EF4-FFF2-40B4-BE49-F238E27FC236}">
                    <a16:creationId xmlns:a16="http://schemas.microsoft.com/office/drawing/2014/main" id="{10F65D84-5C19-ADB8-224D-D0A895C5FEC1}"/>
                  </a:ext>
                </a:extLst>
              </p:cNvPr>
              <p:cNvGrpSpPr/>
              <p:nvPr/>
            </p:nvGrpSpPr>
            <p:grpSpPr>
              <a:xfrm>
                <a:off x="4982440" y="2880475"/>
                <a:ext cx="977901" cy="339552"/>
                <a:chOff x="5153890" y="2715375"/>
                <a:chExt cx="977901" cy="339552"/>
              </a:xfrm>
            </p:grpSpPr>
            <p:sp>
              <p:nvSpPr>
                <p:cNvPr id="70" name="Google Shape;224;p8">
                  <a:extLst>
                    <a:ext uri="{FF2B5EF4-FFF2-40B4-BE49-F238E27FC236}">
                      <a16:creationId xmlns:a16="http://schemas.microsoft.com/office/drawing/2014/main" id="{D8AD7479-C562-6F87-3545-1C8BD525F30A}"/>
                    </a:ext>
                  </a:extLst>
                </p:cNvPr>
                <p:cNvSpPr/>
                <p:nvPr/>
              </p:nvSpPr>
              <p:spPr>
                <a:xfrm>
                  <a:off x="51538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1" name="Google Shape;225;p8">
                  <a:extLst>
                    <a:ext uri="{FF2B5EF4-FFF2-40B4-BE49-F238E27FC236}">
                      <a16:creationId xmlns:a16="http://schemas.microsoft.com/office/drawing/2014/main" id="{A8FAF702-6873-1B96-593C-BA8C6996C53E}"/>
                    </a:ext>
                  </a:extLst>
                </p:cNvPr>
                <p:cNvSpPr/>
                <p:nvPr/>
              </p:nvSpPr>
              <p:spPr>
                <a:xfrm>
                  <a:off x="545234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72" name="Google Shape;226;p8">
                  <a:extLst>
                    <a:ext uri="{FF2B5EF4-FFF2-40B4-BE49-F238E27FC236}">
                      <a16:creationId xmlns:a16="http://schemas.microsoft.com/office/drawing/2014/main" id="{6A0A0FE2-1BE0-3A13-8437-7ED31481C19F}"/>
                    </a:ext>
                  </a:extLst>
                </p:cNvPr>
                <p:cNvSpPr/>
                <p:nvPr/>
              </p:nvSpPr>
              <p:spPr>
                <a:xfrm>
                  <a:off x="57507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cxnSp>
          <p:nvCxnSpPr>
            <p:cNvPr id="63" name="Google Shape;227;p8">
              <a:extLst>
                <a:ext uri="{FF2B5EF4-FFF2-40B4-BE49-F238E27FC236}">
                  <a16:creationId xmlns:a16="http://schemas.microsoft.com/office/drawing/2014/main" id="{8927DAED-37AE-E819-CED2-5803EBAC2828}"/>
                </a:ext>
              </a:extLst>
            </p:cNvPr>
            <p:cNvCxnSpPr/>
            <p:nvPr/>
          </p:nvCxnSpPr>
          <p:spPr>
            <a:xfrm>
              <a:off x="1872163" y="2864226"/>
              <a:ext cx="447555" cy="0"/>
            </a:xfrm>
            <a:prstGeom prst="straightConnector1">
              <a:avLst/>
            </a:prstGeom>
            <a:noFill/>
            <a:ln w="38100" cap="flat" cmpd="sng">
              <a:solidFill>
                <a:schemeClr val="tx1">
                  <a:lumMod val="85000"/>
                </a:schemeClr>
              </a:solidFill>
              <a:prstDash val="solid"/>
              <a:round/>
              <a:headEnd type="none" w="sm" len="sm"/>
              <a:tailEnd type="triangle" w="med" len="med"/>
            </a:ln>
          </p:spPr>
        </p:cxnSp>
        <p:cxnSp>
          <p:nvCxnSpPr>
            <p:cNvPr id="64" name="Google Shape;228;p8">
              <a:extLst>
                <a:ext uri="{FF2B5EF4-FFF2-40B4-BE49-F238E27FC236}">
                  <a16:creationId xmlns:a16="http://schemas.microsoft.com/office/drawing/2014/main" id="{BF701B00-78A4-9AF4-4F3B-38C69E948126}"/>
                </a:ext>
              </a:extLst>
            </p:cNvPr>
            <p:cNvCxnSpPr/>
            <p:nvPr/>
          </p:nvCxnSpPr>
          <p:spPr>
            <a:xfrm rot="10800000" flipH="1">
              <a:off x="3171920" y="2562432"/>
              <a:ext cx="236402" cy="218113"/>
            </a:xfrm>
            <a:prstGeom prst="straightConnector1">
              <a:avLst/>
            </a:prstGeom>
            <a:noFill/>
            <a:ln w="38100" cap="flat" cmpd="sng">
              <a:solidFill>
                <a:schemeClr val="tx1">
                  <a:lumMod val="85000"/>
                </a:schemeClr>
              </a:solidFill>
              <a:prstDash val="solid"/>
              <a:round/>
              <a:headEnd type="none" w="sm" len="sm"/>
              <a:tailEnd type="triangle" w="med" len="med"/>
            </a:ln>
          </p:spPr>
        </p:cxnSp>
        <p:sp>
          <p:nvSpPr>
            <p:cNvPr id="65" name="Google Shape;229;p8">
              <a:extLst>
                <a:ext uri="{FF2B5EF4-FFF2-40B4-BE49-F238E27FC236}">
                  <a16:creationId xmlns:a16="http://schemas.microsoft.com/office/drawing/2014/main" id="{583F4B6F-DDAD-463A-4BFB-5878B7D11262}"/>
                </a:ext>
              </a:extLst>
            </p:cNvPr>
            <p:cNvSpPr txBox="1"/>
            <p:nvPr/>
          </p:nvSpPr>
          <p:spPr>
            <a:xfrm>
              <a:off x="1901040" y="2918740"/>
              <a:ext cx="274434" cy="33158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tx1">
                      <a:lumMod val="85000"/>
                    </a:schemeClr>
                  </a:solidFill>
                  <a:latin typeface="Arial"/>
                  <a:ea typeface="Arial"/>
                  <a:cs typeface="Arial"/>
                  <a:sym typeface="Arial"/>
                </a:rPr>
                <a:t>x</a:t>
              </a:r>
              <a:endParaRPr sz="1400" b="0" i="0" u="none" strike="noStrike" cap="none" dirty="0">
                <a:solidFill>
                  <a:schemeClr val="tx1">
                    <a:lumMod val="85000"/>
                  </a:schemeClr>
                </a:solidFill>
                <a:latin typeface="Arial"/>
                <a:ea typeface="Arial"/>
                <a:cs typeface="Arial"/>
                <a:sym typeface="Arial"/>
              </a:endParaRPr>
            </a:p>
          </p:txBody>
        </p:sp>
        <p:sp>
          <p:nvSpPr>
            <p:cNvPr id="66" name="Google Shape;230;p8">
              <a:extLst>
                <a:ext uri="{FF2B5EF4-FFF2-40B4-BE49-F238E27FC236}">
                  <a16:creationId xmlns:a16="http://schemas.microsoft.com/office/drawing/2014/main" id="{6EC196A3-1B12-BFCC-8704-FB70B7B53D3D}"/>
                </a:ext>
              </a:extLst>
            </p:cNvPr>
            <p:cNvSpPr txBox="1"/>
            <p:nvPr/>
          </p:nvSpPr>
          <p:spPr>
            <a:xfrm>
              <a:off x="3357164" y="2629690"/>
              <a:ext cx="274434" cy="33158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tx1">
                      <a:lumMod val="85000"/>
                    </a:schemeClr>
                  </a:solidFill>
                  <a:latin typeface="Arial"/>
                  <a:ea typeface="Arial"/>
                  <a:cs typeface="Arial"/>
                  <a:sym typeface="Arial"/>
                </a:rPr>
                <a:t>y</a:t>
              </a:r>
              <a:endParaRPr sz="1400" b="0" i="0" u="none" strike="noStrike" cap="none" dirty="0">
                <a:solidFill>
                  <a:schemeClr val="tx1">
                    <a:lumMod val="85000"/>
                  </a:schemeClr>
                </a:solidFill>
                <a:latin typeface="Arial"/>
                <a:ea typeface="Arial"/>
                <a:cs typeface="Arial"/>
                <a:sym typeface="Arial"/>
              </a:endParaRPr>
            </a:p>
          </p:txBody>
        </p:sp>
      </p:grpSp>
      <p:grpSp>
        <p:nvGrpSpPr>
          <p:cNvPr id="12" name="Google Shape;231;p8">
            <a:extLst>
              <a:ext uri="{FF2B5EF4-FFF2-40B4-BE49-F238E27FC236}">
                <a16:creationId xmlns:a16="http://schemas.microsoft.com/office/drawing/2014/main" id="{880A61C5-836B-D8E6-54E3-9798BC16CACE}"/>
              </a:ext>
            </a:extLst>
          </p:cNvPr>
          <p:cNvGrpSpPr/>
          <p:nvPr/>
        </p:nvGrpSpPr>
        <p:grpSpPr>
          <a:xfrm>
            <a:off x="2908548" y="4148100"/>
            <a:ext cx="1668762" cy="1113350"/>
            <a:chOff x="1864737" y="2050685"/>
            <a:chExt cx="1766861" cy="1199642"/>
          </a:xfrm>
        </p:grpSpPr>
        <p:grpSp>
          <p:nvGrpSpPr>
            <p:cNvPr id="45" name="Google Shape;232;p8">
              <a:extLst>
                <a:ext uri="{FF2B5EF4-FFF2-40B4-BE49-F238E27FC236}">
                  <a16:creationId xmlns:a16="http://schemas.microsoft.com/office/drawing/2014/main" id="{7A224F13-EBC6-C787-3ED9-6347FB7A9F9C}"/>
                </a:ext>
              </a:extLst>
            </p:cNvPr>
            <p:cNvGrpSpPr/>
            <p:nvPr/>
          </p:nvGrpSpPr>
          <p:grpSpPr>
            <a:xfrm>
              <a:off x="1864737" y="2050685"/>
              <a:ext cx="1494228" cy="643985"/>
              <a:chOff x="4982440" y="2715375"/>
              <a:chExt cx="1149351" cy="504652"/>
            </a:xfrm>
          </p:grpSpPr>
          <p:grpSp>
            <p:nvGrpSpPr>
              <p:cNvPr id="50" name="Google Shape;233;p8">
                <a:extLst>
                  <a:ext uri="{FF2B5EF4-FFF2-40B4-BE49-F238E27FC236}">
                    <a16:creationId xmlns:a16="http://schemas.microsoft.com/office/drawing/2014/main" id="{B580F9F7-9661-94B4-A69C-7AE44C81897F}"/>
                  </a:ext>
                </a:extLst>
              </p:cNvPr>
              <p:cNvGrpSpPr/>
              <p:nvPr/>
            </p:nvGrpSpPr>
            <p:grpSpPr>
              <a:xfrm>
                <a:off x="5153890" y="2715375"/>
                <a:ext cx="977901" cy="339552"/>
                <a:chOff x="5153890" y="2715375"/>
                <a:chExt cx="977901" cy="339552"/>
              </a:xfrm>
            </p:grpSpPr>
            <p:sp>
              <p:nvSpPr>
                <p:cNvPr id="59" name="Google Shape;234;p8">
                  <a:extLst>
                    <a:ext uri="{FF2B5EF4-FFF2-40B4-BE49-F238E27FC236}">
                      <a16:creationId xmlns:a16="http://schemas.microsoft.com/office/drawing/2014/main" id="{E7C033F7-BCEF-055C-FB2F-F32BB84FB08B}"/>
                    </a:ext>
                  </a:extLst>
                </p:cNvPr>
                <p:cNvSpPr/>
                <p:nvPr/>
              </p:nvSpPr>
              <p:spPr>
                <a:xfrm>
                  <a:off x="51538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0" name="Google Shape;235;p8">
                  <a:extLst>
                    <a:ext uri="{FF2B5EF4-FFF2-40B4-BE49-F238E27FC236}">
                      <a16:creationId xmlns:a16="http://schemas.microsoft.com/office/drawing/2014/main" id="{27E49AA9-8EA3-C855-E6DF-06521BC7420F}"/>
                    </a:ext>
                  </a:extLst>
                </p:cNvPr>
                <p:cNvSpPr/>
                <p:nvPr/>
              </p:nvSpPr>
              <p:spPr>
                <a:xfrm>
                  <a:off x="545234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1" name="Google Shape;236;p8">
                  <a:extLst>
                    <a:ext uri="{FF2B5EF4-FFF2-40B4-BE49-F238E27FC236}">
                      <a16:creationId xmlns:a16="http://schemas.microsoft.com/office/drawing/2014/main" id="{77058868-C054-DEBF-3432-D2C58F1C164C}"/>
                    </a:ext>
                  </a:extLst>
                </p:cNvPr>
                <p:cNvSpPr/>
                <p:nvPr/>
              </p:nvSpPr>
              <p:spPr>
                <a:xfrm>
                  <a:off x="57507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51" name="Google Shape;237;p8">
                <a:extLst>
                  <a:ext uri="{FF2B5EF4-FFF2-40B4-BE49-F238E27FC236}">
                    <a16:creationId xmlns:a16="http://schemas.microsoft.com/office/drawing/2014/main" id="{CCA0636D-A070-D0BD-B584-A529F4C20E43}"/>
                  </a:ext>
                </a:extLst>
              </p:cNvPr>
              <p:cNvGrpSpPr/>
              <p:nvPr/>
            </p:nvGrpSpPr>
            <p:grpSpPr>
              <a:xfrm>
                <a:off x="5068165" y="2797925"/>
                <a:ext cx="977901" cy="339552"/>
                <a:chOff x="5153890" y="2715375"/>
                <a:chExt cx="977901" cy="339552"/>
              </a:xfrm>
            </p:grpSpPr>
            <p:sp>
              <p:nvSpPr>
                <p:cNvPr id="56" name="Google Shape;238;p8">
                  <a:extLst>
                    <a:ext uri="{FF2B5EF4-FFF2-40B4-BE49-F238E27FC236}">
                      <a16:creationId xmlns:a16="http://schemas.microsoft.com/office/drawing/2014/main" id="{E98236D6-84CC-516A-9F3A-BA6C7F238163}"/>
                    </a:ext>
                  </a:extLst>
                </p:cNvPr>
                <p:cNvSpPr/>
                <p:nvPr/>
              </p:nvSpPr>
              <p:spPr>
                <a:xfrm>
                  <a:off x="51538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7" name="Google Shape;239;p8">
                  <a:extLst>
                    <a:ext uri="{FF2B5EF4-FFF2-40B4-BE49-F238E27FC236}">
                      <a16:creationId xmlns:a16="http://schemas.microsoft.com/office/drawing/2014/main" id="{D87602E4-F0B8-2B42-7910-B9EF22B5A13B}"/>
                    </a:ext>
                  </a:extLst>
                </p:cNvPr>
                <p:cNvSpPr/>
                <p:nvPr/>
              </p:nvSpPr>
              <p:spPr>
                <a:xfrm>
                  <a:off x="545234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8" name="Google Shape;240;p8">
                  <a:extLst>
                    <a:ext uri="{FF2B5EF4-FFF2-40B4-BE49-F238E27FC236}">
                      <a16:creationId xmlns:a16="http://schemas.microsoft.com/office/drawing/2014/main" id="{A3785B9E-8511-2AF2-FCE6-8FDBE38EBE7C}"/>
                    </a:ext>
                  </a:extLst>
                </p:cNvPr>
                <p:cNvSpPr/>
                <p:nvPr/>
              </p:nvSpPr>
              <p:spPr>
                <a:xfrm>
                  <a:off x="57507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52" name="Google Shape;241;p8">
                <a:extLst>
                  <a:ext uri="{FF2B5EF4-FFF2-40B4-BE49-F238E27FC236}">
                    <a16:creationId xmlns:a16="http://schemas.microsoft.com/office/drawing/2014/main" id="{B60F40C1-D305-7412-EC0B-6890E3FFD5CC}"/>
                  </a:ext>
                </a:extLst>
              </p:cNvPr>
              <p:cNvGrpSpPr/>
              <p:nvPr/>
            </p:nvGrpSpPr>
            <p:grpSpPr>
              <a:xfrm>
                <a:off x="4982440" y="2880475"/>
                <a:ext cx="977901" cy="339552"/>
                <a:chOff x="5153890" y="2715375"/>
                <a:chExt cx="977901" cy="339552"/>
              </a:xfrm>
            </p:grpSpPr>
            <p:sp>
              <p:nvSpPr>
                <p:cNvPr id="53" name="Google Shape;242;p8">
                  <a:extLst>
                    <a:ext uri="{FF2B5EF4-FFF2-40B4-BE49-F238E27FC236}">
                      <a16:creationId xmlns:a16="http://schemas.microsoft.com/office/drawing/2014/main" id="{A9F76CA1-D2B2-83C3-87CB-CEA1C1DCF75B}"/>
                    </a:ext>
                  </a:extLst>
                </p:cNvPr>
                <p:cNvSpPr/>
                <p:nvPr/>
              </p:nvSpPr>
              <p:spPr>
                <a:xfrm>
                  <a:off x="51538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4" name="Google Shape;243;p8">
                  <a:extLst>
                    <a:ext uri="{FF2B5EF4-FFF2-40B4-BE49-F238E27FC236}">
                      <a16:creationId xmlns:a16="http://schemas.microsoft.com/office/drawing/2014/main" id="{38B7C815-19D4-E27A-8A91-B7B8F789BD61}"/>
                    </a:ext>
                  </a:extLst>
                </p:cNvPr>
                <p:cNvSpPr/>
                <p:nvPr/>
              </p:nvSpPr>
              <p:spPr>
                <a:xfrm>
                  <a:off x="545234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55" name="Google Shape;244;p8">
                  <a:extLst>
                    <a:ext uri="{FF2B5EF4-FFF2-40B4-BE49-F238E27FC236}">
                      <a16:creationId xmlns:a16="http://schemas.microsoft.com/office/drawing/2014/main" id="{442899D5-0541-E17F-9D75-64EB638C0438}"/>
                    </a:ext>
                  </a:extLst>
                </p:cNvPr>
                <p:cNvSpPr/>
                <p:nvPr/>
              </p:nvSpPr>
              <p:spPr>
                <a:xfrm>
                  <a:off x="5750790" y="2715375"/>
                  <a:ext cx="381001" cy="339552"/>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cxnSp>
          <p:nvCxnSpPr>
            <p:cNvPr id="46" name="Google Shape;245;p8">
              <a:extLst>
                <a:ext uri="{FF2B5EF4-FFF2-40B4-BE49-F238E27FC236}">
                  <a16:creationId xmlns:a16="http://schemas.microsoft.com/office/drawing/2014/main" id="{B179491F-2312-779F-674D-1F99395227C2}"/>
                </a:ext>
              </a:extLst>
            </p:cNvPr>
            <p:cNvCxnSpPr/>
            <p:nvPr/>
          </p:nvCxnSpPr>
          <p:spPr>
            <a:xfrm>
              <a:off x="1872163" y="2864226"/>
              <a:ext cx="447555" cy="0"/>
            </a:xfrm>
            <a:prstGeom prst="straightConnector1">
              <a:avLst/>
            </a:prstGeom>
            <a:noFill/>
            <a:ln w="38100" cap="flat" cmpd="sng">
              <a:solidFill>
                <a:schemeClr val="tx1">
                  <a:lumMod val="85000"/>
                </a:schemeClr>
              </a:solidFill>
              <a:prstDash val="solid"/>
              <a:round/>
              <a:headEnd type="none" w="sm" len="sm"/>
              <a:tailEnd type="triangle" w="med" len="med"/>
            </a:ln>
          </p:spPr>
        </p:cxnSp>
        <p:cxnSp>
          <p:nvCxnSpPr>
            <p:cNvPr id="47" name="Google Shape;246;p8">
              <a:extLst>
                <a:ext uri="{FF2B5EF4-FFF2-40B4-BE49-F238E27FC236}">
                  <a16:creationId xmlns:a16="http://schemas.microsoft.com/office/drawing/2014/main" id="{FC81285C-625C-6CCD-C407-8B26D7494032}"/>
                </a:ext>
              </a:extLst>
            </p:cNvPr>
            <p:cNvCxnSpPr/>
            <p:nvPr/>
          </p:nvCxnSpPr>
          <p:spPr>
            <a:xfrm rot="10800000" flipH="1">
              <a:off x="3171920" y="2562432"/>
              <a:ext cx="236402" cy="218113"/>
            </a:xfrm>
            <a:prstGeom prst="straightConnector1">
              <a:avLst/>
            </a:prstGeom>
            <a:noFill/>
            <a:ln w="38100" cap="flat" cmpd="sng">
              <a:solidFill>
                <a:schemeClr val="tx1">
                  <a:lumMod val="85000"/>
                </a:schemeClr>
              </a:solidFill>
              <a:prstDash val="solid"/>
              <a:round/>
              <a:headEnd type="none" w="sm" len="sm"/>
              <a:tailEnd type="triangle" w="med" len="med"/>
            </a:ln>
          </p:spPr>
        </p:cxnSp>
        <p:sp>
          <p:nvSpPr>
            <p:cNvPr id="48" name="Google Shape;247;p8">
              <a:extLst>
                <a:ext uri="{FF2B5EF4-FFF2-40B4-BE49-F238E27FC236}">
                  <a16:creationId xmlns:a16="http://schemas.microsoft.com/office/drawing/2014/main" id="{40ED11F2-7948-786E-1F7C-50F461660F98}"/>
                </a:ext>
              </a:extLst>
            </p:cNvPr>
            <p:cNvSpPr txBox="1"/>
            <p:nvPr/>
          </p:nvSpPr>
          <p:spPr>
            <a:xfrm>
              <a:off x="1901040" y="2918740"/>
              <a:ext cx="274434" cy="33158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tx1">
                      <a:lumMod val="85000"/>
                    </a:schemeClr>
                  </a:solidFill>
                  <a:latin typeface="Arial"/>
                  <a:ea typeface="Arial"/>
                  <a:cs typeface="Arial"/>
                  <a:sym typeface="Arial"/>
                </a:rPr>
                <a:t>x</a:t>
              </a:r>
              <a:endParaRPr sz="1400" b="0" i="0" u="none" strike="noStrike" cap="none" dirty="0">
                <a:solidFill>
                  <a:schemeClr val="tx1">
                    <a:lumMod val="85000"/>
                  </a:schemeClr>
                </a:solidFill>
                <a:latin typeface="Arial"/>
                <a:ea typeface="Arial"/>
                <a:cs typeface="Arial"/>
                <a:sym typeface="Arial"/>
              </a:endParaRPr>
            </a:p>
          </p:txBody>
        </p:sp>
        <p:sp>
          <p:nvSpPr>
            <p:cNvPr id="49" name="Google Shape;248;p8">
              <a:extLst>
                <a:ext uri="{FF2B5EF4-FFF2-40B4-BE49-F238E27FC236}">
                  <a16:creationId xmlns:a16="http://schemas.microsoft.com/office/drawing/2014/main" id="{2A3215A2-70BE-4B2A-4B6A-2D09D45E33D8}"/>
                </a:ext>
              </a:extLst>
            </p:cNvPr>
            <p:cNvSpPr txBox="1"/>
            <p:nvPr/>
          </p:nvSpPr>
          <p:spPr>
            <a:xfrm>
              <a:off x="3357164" y="2629690"/>
              <a:ext cx="274434" cy="33158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tx1">
                      <a:lumMod val="85000"/>
                    </a:schemeClr>
                  </a:solidFill>
                  <a:latin typeface="Arial"/>
                  <a:ea typeface="Arial"/>
                  <a:cs typeface="Arial"/>
                  <a:sym typeface="Arial"/>
                </a:rPr>
                <a:t>y</a:t>
              </a:r>
              <a:endParaRPr sz="1400" b="0" i="0" u="none" strike="noStrike" cap="none" dirty="0">
                <a:solidFill>
                  <a:schemeClr val="tx1">
                    <a:lumMod val="85000"/>
                  </a:schemeClr>
                </a:solidFill>
                <a:latin typeface="Arial"/>
                <a:ea typeface="Arial"/>
                <a:cs typeface="Arial"/>
                <a:sym typeface="Arial"/>
              </a:endParaRPr>
            </a:p>
          </p:txBody>
        </p:sp>
      </p:grpSp>
      <p:sp>
        <p:nvSpPr>
          <p:cNvPr id="13" name="Google Shape;249;p8">
            <a:extLst>
              <a:ext uri="{FF2B5EF4-FFF2-40B4-BE49-F238E27FC236}">
                <a16:creationId xmlns:a16="http://schemas.microsoft.com/office/drawing/2014/main" id="{EE24CDBD-2E17-BAA6-5690-B1E16AA7CD4A}"/>
              </a:ext>
            </a:extLst>
          </p:cNvPr>
          <p:cNvSpPr txBox="1"/>
          <p:nvPr/>
        </p:nvSpPr>
        <p:spPr>
          <a:xfrm>
            <a:off x="1377492" y="3831839"/>
            <a:ext cx="543739" cy="30777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tx1">
                    <a:lumMod val="85000"/>
                  </a:schemeClr>
                </a:solidFill>
                <a:latin typeface="Arial"/>
                <a:ea typeface="Arial"/>
                <a:cs typeface="Arial"/>
                <a:sym typeface="Arial"/>
              </a:rPr>
              <a:t>U2D</a:t>
            </a:r>
            <a:endParaRPr sz="1400" b="0" i="0" u="none" strike="noStrike" cap="none" dirty="0">
              <a:solidFill>
                <a:schemeClr val="tx1">
                  <a:lumMod val="85000"/>
                </a:schemeClr>
              </a:solidFill>
              <a:latin typeface="Arial"/>
              <a:ea typeface="Arial"/>
              <a:cs typeface="Arial"/>
              <a:sym typeface="Arial"/>
            </a:endParaRPr>
          </a:p>
        </p:txBody>
      </p:sp>
      <p:sp>
        <p:nvSpPr>
          <p:cNvPr id="14" name="Google Shape;250;p8">
            <a:extLst>
              <a:ext uri="{FF2B5EF4-FFF2-40B4-BE49-F238E27FC236}">
                <a16:creationId xmlns:a16="http://schemas.microsoft.com/office/drawing/2014/main" id="{880A187A-0C76-B849-895F-BA085ED251C0}"/>
              </a:ext>
            </a:extLst>
          </p:cNvPr>
          <p:cNvSpPr txBox="1"/>
          <p:nvPr/>
        </p:nvSpPr>
        <p:spPr>
          <a:xfrm>
            <a:off x="3452380" y="3836851"/>
            <a:ext cx="534121" cy="30777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tx1">
                    <a:lumMod val="85000"/>
                  </a:schemeClr>
                </a:solidFill>
                <a:latin typeface="Arial"/>
                <a:ea typeface="Arial"/>
                <a:cs typeface="Arial"/>
                <a:sym typeface="Arial"/>
              </a:rPr>
              <a:t>V2D</a:t>
            </a:r>
            <a:endParaRPr sz="1400" b="0" i="0" u="none" strike="noStrike" cap="none" dirty="0">
              <a:solidFill>
                <a:schemeClr val="tx1">
                  <a:lumMod val="85000"/>
                </a:schemeClr>
              </a:solidFill>
              <a:latin typeface="Arial"/>
              <a:ea typeface="Arial"/>
              <a:cs typeface="Arial"/>
              <a:sym typeface="Arial"/>
            </a:endParaRPr>
          </a:p>
        </p:txBody>
      </p:sp>
      <p:sp>
        <p:nvSpPr>
          <p:cNvPr id="15" name="Google Shape;251;p8">
            <a:extLst>
              <a:ext uri="{FF2B5EF4-FFF2-40B4-BE49-F238E27FC236}">
                <a16:creationId xmlns:a16="http://schemas.microsoft.com/office/drawing/2014/main" id="{73DF2978-BD33-230D-1A9C-414B4FFE6424}"/>
              </a:ext>
            </a:extLst>
          </p:cNvPr>
          <p:cNvSpPr txBox="1"/>
          <p:nvPr/>
        </p:nvSpPr>
        <p:spPr>
          <a:xfrm>
            <a:off x="2207169" y="5126841"/>
            <a:ext cx="522900" cy="30777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tx1">
                    <a:lumMod val="85000"/>
                  </a:schemeClr>
                </a:solidFill>
                <a:latin typeface="Arial"/>
                <a:ea typeface="Arial"/>
                <a:cs typeface="Arial"/>
                <a:sym typeface="Arial"/>
              </a:rPr>
              <a:t>T2D</a:t>
            </a:r>
            <a:endParaRPr sz="1400" b="0" i="0" u="none" strike="noStrike" cap="none" dirty="0">
              <a:solidFill>
                <a:schemeClr val="tx1">
                  <a:lumMod val="85000"/>
                </a:schemeClr>
              </a:solidFill>
              <a:latin typeface="Arial"/>
              <a:ea typeface="Arial"/>
              <a:cs typeface="Arial"/>
              <a:sym typeface="Arial"/>
            </a:endParaRPr>
          </a:p>
        </p:txBody>
      </p:sp>
      <p:pic>
        <p:nvPicPr>
          <p:cNvPr id="17" name="Google Shape;253;p8" descr="A screenshot of a computer code&#10;&#10;Description automatically generated with low confidence">
            <a:extLst>
              <a:ext uri="{FF2B5EF4-FFF2-40B4-BE49-F238E27FC236}">
                <a16:creationId xmlns:a16="http://schemas.microsoft.com/office/drawing/2014/main" id="{3DCBAE1A-53A6-B9B9-A5E1-7840205B9812}"/>
              </a:ext>
            </a:extLst>
          </p:cNvPr>
          <p:cNvPicPr preferRelativeResize="0"/>
          <p:nvPr/>
        </p:nvPicPr>
        <p:blipFill rotWithShape="1">
          <a:blip r:embed="rId3">
            <a:alphaModFix/>
          </a:blip>
          <a:srcRect/>
          <a:stretch/>
        </p:blipFill>
        <p:spPr>
          <a:xfrm>
            <a:off x="9930102" y="2146531"/>
            <a:ext cx="1262506" cy="956370"/>
          </a:xfrm>
          <a:prstGeom prst="rect">
            <a:avLst/>
          </a:prstGeom>
          <a:noFill/>
          <a:ln>
            <a:noFill/>
          </a:ln>
        </p:spPr>
      </p:pic>
      <p:grpSp>
        <p:nvGrpSpPr>
          <p:cNvPr id="18" name="Google Shape;254;p8">
            <a:extLst>
              <a:ext uri="{FF2B5EF4-FFF2-40B4-BE49-F238E27FC236}">
                <a16:creationId xmlns:a16="http://schemas.microsoft.com/office/drawing/2014/main" id="{0CA2B90E-8F3F-F9AD-4E62-67B4C17133E6}"/>
              </a:ext>
            </a:extLst>
          </p:cNvPr>
          <p:cNvGrpSpPr/>
          <p:nvPr/>
        </p:nvGrpSpPr>
        <p:grpSpPr>
          <a:xfrm>
            <a:off x="8270440" y="3947509"/>
            <a:ext cx="2060983" cy="2329082"/>
            <a:chOff x="5252090" y="2718212"/>
            <a:chExt cx="1201254" cy="1315576"/>
          </a:xfrm>
        </p:grpSpPr>
        <p:grpSp>
          <p:nvGrpSpPr>
            <p:cNvPr id="29" name="Google Shape;255;p8">
              <a:extLst>
                <a:ext uri="{FF2B5EF4-FFF2-40B4-BE49-F238E27FC236}">
                  <a16:creationId xmlns:a16="http://schemas.microsoft.com/office/drawing/2014/main" id="{8AB2B81B-8F66-7849-E59D-6628AC14ED84}"/>
                </a:ext>
              </a:extLst>
            </p:cNvPr>
            <p:cNvGrpSpPr/>
            <p:nvPr/>
          </p:nvGrpSpPr>
          <p:grpSpPr>
            <a:xfrm>
              <a:off x="5252090" y="3631655"/>
              <a:ext cx="1201254" cy="402133"/>
              <a:chOff x="5316794" y="2571750"/>
              <a:chExt cx="1201254" cy="402133"/>
            </a:xfrm>
          </p:grpSpPr>
          <p:sp>
            <p:nvSpPr>
              <p:cNvPr id="42" name="Google Shape;256;p8">
                <a:extLst>
                  <a:ext uri="{FF2B5EF4-FFF2-40B4-BE49-F238E27FC236}">
                    <a16:creationId xmlns:a16="http://schemas.microsoft.com/office/drawing/2014/main" id="{5DCC7FBA-9124-67B5-733A-6D3DFD08C350}"/>
                  </a:ext>
                </a:extLst>
              </p:cNvPr>
              <p:cNvSpPr/>
              <p:nvPr/>
            </p:nvSpPr>
            <p:spPr>
              <a:xfrm>
                <a:off x="5316794" y="2571750"/>
                <a:ext cx="467824" cy="402133"/>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 name="Google Shape;257;p8">
                <a:extLst>
                  <a:ext uri="{FF2B5EF4-FFF2-40B4-BE49-F238E27FC236}">
                    <a16:creationId xmlns:a16="http://schemas.microsoft.com/office/drawing/2014/main" id="{5982AB63-E0CF-914A-99D8-DBD5705E082E}"/>
                  </a:ext>
                </a:extLst>
              </p:cNvPr>
              <p:cNvSpPr/>
              <p:nvPr/>
            </p:nvSpPr>
            <p:spPr>
              <a:xfrm>
                <a:off x="5683509" y="2571750"/>
                <a:ext cx="467824" cy="402133"/>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4" name="Google Shape;258;p8">
                <a:extLst>
                  <a:ext uri="{FF2B5EF4-FFF2-40B4-BE49-F238E27FC236}">
                    <a16:creationId xmlns:a16="http://schemas.microsoft.com/office/drawing/2014/main" id="{0497EB99-132C-AB37-4353-C965E445959D}"/>
                  </a:ext>
                </a:extLst>
              </p:cNvPr>
              <p:cNvSpPr/>
              <p:nvPr/>
            </p:nvSpPr>
            <p:spPr>
              <a:xfrm>
                <a:off x="6050224" y="2571750"/>
                <a:ext cx="467824" cy="402133"/>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30" name="Google Shape;259;p8">
              <a:extLst>
                <a:ext uri="{FF2B5EF4-FFF2-40B4-BE49-F238E27FC236}">
                  <a16:creationId xmlns:a16="http://schemas.microsoft.com/office/drawing/2014/main" id="{26F67E95-261F-F9A7-B236-53771EE4EF59}"/>
                </a:ext>
              </a:extLst>
            </p:cNvPr>
            <p:cNvGrpSpPr/>
            <p:nvPr/>
          </p:nvGrpSpPr>
          <p:grpSpPr>
            <a:xfrm>
              <a:off x="5252090" y="3327174"/>
              <a:ext cx="1201254" cy="402133"/>
              <a:chOff x="5316794" y="2571750"/>
              <a:chExt cx="1201254" cy="402133"/>
            </a:xfrm>
          </p:grpSpPr>
          <p:sp>
            <p:nvSpPr>
              <p:cNvPr id="39" name="Google Shape;260;p8">
                <a:extLst>
                  <a:ext uri="{FF2B5EF4-FFF2-40B4-BE49-F238E27FC236}">
                    <a16:creationId xmlns:a16="http://schemas.microsoft.com/office/drawing/2014/main" id="{13791A4E-4788-AC75-03E4-FB6C030BA4D5}"/>
                  </a:ext>
                </a:extLst>
              </p:cNvPr>
              <p:cNvSpPr/>
              <p:nvPr/>
            </p:nvSpPr>
            <p:spPr>
              <a:xfrm>
                <a:off x="5316794" y="2571750"/>
                <a:ext cx="467824" cy="402133"/>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0" name="Google Shape;261;p8">
                <a:extLst>
                  <a:ext uri="{FF2B5EF4-FFF2-40B4-BE49-F238E27FC236}">
                    <a16:creationId xmlns:a16="http://schemas.microsoft.com/office/drawing/2014/main" id="{BEC3257B-B4F9-FF5C-6A3F-F4BB08A904C8}"/>
                  </a:ext>
                </a:extLst>
              </p:cNvPr>
              <p:cNvSpPr/>
              <p:nvPr/>
            </p:nvSpPr>
            <p:spPr>
              <a:xfrm>
                <a:off x="5683509" y="2571750"/>
                <a:ext cx="467824" cy="402133"/>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1" name="Google Shape;262;p8">
                <a:extLst>
                  <a:ext uri="{FF2B5EF4-FFF2-40B4-BE49-F238E27FC236}">
                    <a16:creationId xmlns:a16="http://schemas.microsoft.com/office/drawing/2014/main" id="{518E5E2D-E455-54EF-163C-24BE1DE3F000}"/>
                  </a:ext>
                </a:extLst>
              </p:cNvPr>
              <p:cNvSpPr/>
              <p:nvPr/>
            </p:nvSpPr>
            <p:spPr>
              <a:xfrm>
                <a:off x="6050224" y="2571750"/>
                <a:ext cx="467824" cy="402133"/>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31" name="Google Shape;263;p8">
              <a:extLst>
                <a:ext uri="{FF2B5EF4-FFF2-40B4-BE49-F238E27FC236}">
                  <a16:creationId xmlns:a16="http://schemas.microsoft.com/office/drawing/2014/main" id="{8554F8A6-3D5F-8912-4E72-B9E89CAB0C6C}"/>
                </a:ext>
              </a:extLst>
            </p:cNvPr>
            <p:cNvGrpSpPr/>
            <p:nvPr/>
          </p:nvGrpSpPr>
          <p:grpSpPr>
            <a:xfrm>
              <a:off x="5252090" y="3022693"/>
              <a:ext cx="1201254" cy="402133"/>
              <a:chOff x="5316794" y="2571750"/>
              <a:chExt cx="1201254" cy="402133"/>
            </a:xfrm>
          </p:grpSpPr>
          <p:sp>
            <p:nvSpPr>
              <p:cNvPr id="36" name="Google Shape;264;p8">
                <a:extLst>
                  <a:ext uri="{FF2B5EF4-FFF2-40B4-BE49-F238E27FC236}">
                    <a16:creationId xmlns:a16="http://schemas.microsoft.com/office/drawing/2014/main" id="{E84CEBEE-B36A-171D-8257-C8B164AC21F8}"/>
                  </a:ext>
                </a:extLst>
              </p:cNvPr>
              <p:cNvSpPr/>
              <p:nvPr/>
            </p:nvSpPr>
            <p:spPr>
              <a:xfrm>
                <a:off x="5316794" y="2571750"/>
                <a:ext cx="467824" cy="402133"/>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7" name="Google Shape;265;p8">
                <a:extLst>
                  <a:ext uri="{FF2B5EF4-FFF2-40B4-BE49-F238E27FC236}">
                    <a16:creationId xmlns:a16="http://schemas.microsoft.com/office/drawing/2014/main" id="{1BE3D502-E528-4C87-5E06-46C3B3419AAD}"/>
                  </a:ext>
                </a:extLst>
              </p:cNvPr>
              <p:cNvSpPr/>
              <p:nvPr/>
            </p:nvSpPr>
            <p:spPr>
              <a:xfrm>
                <a:off x="5683509" y="2571750"/>
                <a:ext cx="467824" cy="402133"/>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8" name="Google Shape;266;p8">
                <a:extLst>
                  <a:ext uri="{FF2B5EF4-FFF2-40B4-BE49-F238E27FC236}">
                    <a16:creationId xmlns:a16="http://schemas.microsoft.com/office/drawing/2014/main" id="{9D0D97B9-84E4-1EF5-45CA-5206661D4DC0}"/>
                  </a:ext>
                </a:extLst>
              </p:cNvPr>
              <p:cNvSpPr/>
              <p:nvPr/>
            </p:nvSpPr>
            <p:spPr>
              <a:xfrm>
                <a:off x="6050224" y="2571750"/>
                <a:ext cx="467824" cy="402133"/>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nvGrpSpPr>
            <p:cNvPr id="32" name="Google Shape;267;p8">
              <a:extLst>
                <a:ext uri="{FF2B5EF4-FFF2-40B4-BE49-F238E27FC236}">
                  <a16:creationId xmlns:a16="http://schemas.microsoft.com/office/drawing/2014/main" id="{A94DD51A-98A0-F187-DAF5-D0217D47D754}"/>
                </a:ext>
              </a:extLst>
            </p:cNvPr>
            <p:cNvGrpSpPr/>
            <p:nvPr/>
          </p:nvGrpSpPr>
          <p:grpSpPr>
            <a:xfrm>
              <a:off x="5252090" y="2718212"/>
              <a:ext cx="1201254" cy="402133"/>
              <a:chOff x="5252090" y="2718212"/>
              <a:chExt cx="1201254" cy="402133"/>
            </a:xfrm>
          </p:grpSpPr>
          <p:sp>
            <p:nvSpPr>
              <p:cNvPr id="33" name="Google Shape;268;p8">
                <a:extLst>
                  <a:ext uri="{FF2B5EF4-FFF2-40B4-BE49-F238E27FC236}">
                    <a16:creationId xmlns:a16="http://schemas.microsoft.com/office/drawing/2014/main" id="{13F00DEB-9EE0-48D4-3832-EE64BF347208}"/>
                  </a:ext>
                </a:extLst>
              </p:cNvPr>
              <p:cNvSpPr/>
              <p:nvPr/>
            </p:nvSpPr>
            <p:spPr>
              <a:xfrm>
                <a:off x="5252090" y="2718212"/>
                <a:ext cx="467824" cy="402133"/>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4" name="Google Shape;269;p8">
                <a:extLst>
                  <a:ext uri="{FF2B5EF4-FFF2-40B4-BE49-F238E27FC236}">
                    <a16:creationId xmlns:a16="http://schemas.microsoft.com/office/drawing/2014/main" id="{29769A19-73B9-23F6-2917-BC66138439D2}"/>
                  </a:ext>
                </a:extLst>
              </p:cNvPr>
              <p:cNvSpPr/>
              <p:nvPr/>
            </p:nvSpPr>
            <p:spPr>
              <a:xfrm>
                <a:off x="5618805" y="2718212"/>
                <a:ext cx="467824" cy="402133"/>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5" name="Google Shape;270;p8">
                <a:extLst>
                  <a:ext uri="{FF2B5EF4-FFF2-40B4-BE49-F238E27FC236}">
                    <a16:creationId xmlns:a16="http://schemas.microsoft.com/office/drawing/2014/main" id="{E8C132BA-4908-126C-476C-F914551EF858}"/>
                  </a:ext>
                </a:extLst>
              </p:cNvPr>
              <p:cNvSpPr/>
              <p:nvPr/>
            </p:nvSpPr>
            <p:spPr>
              <a:xfrm>
                <a:off x="5985520" y="2718212"/>
                <a:ext cx="467824" cy="402133"/>
              </a:xfrm>
              <a:prstGeom prst="cube">
                <a:avLst>
                  <a:gd name="adj" fmla="val 25000"/>
                </a:avLst>
              </a:prstGeom>
              <a:solidFill>
                <a:schemeClr val="accent1"/>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grpSp>
      <p:cxnSp>
        <p:nvCxnSpPr>
          <p:cNvPr id="19" name="Google Shape;271;p8">
            <a:extLst>
              <a:ext uri="{FF2B5EF4-FFF2-40B4-BE49-F238E27FC236}">
                <a16:creationId xmlns:a16="http://schemas.microsoft.com/office/drawing/2014/main" id="{6BC45F70-2AE6-15B4-9509-84BB9479793B}"/>
              </a:ext>
            </a:extLst>
          </p:cNvPr>
          <p:cNvCxnSpPr/>
          <p:nvPr/>
        </p:nvCxnSpPr>
        <p:spPr>
          <a:xfrm>
            <a:off x="8063781" y="4276791"/>
            <a:ext cx="0" cy="505547"/>
          </a:xfrm>
          <a:prstGeom prst="straightConnector1">
            <a:avLst/>
          </a:prstGeom>
          <a:noFill/>
          <a:ln w="38100" cap="flat" cmpd="sng">
            <a:solidFill>
              <a:schemeClr val="tx1">
                <a:lumMod val="85000"/>
              </a:schemeClr>
            </a:solidFill>
            <a:prstDash val="solid"/>
            <a:round/>
            <a:headEnd type="none" w="sm" len="sm"/>
            <a:tailEnd type="triangle" w="med" len="med"/>
          </a:ln>
        </p:spPr>
      </p:cxnSp>
      <p:sp>
        <p:nvSpPr>
          <p:cNvPr id="20" name="Google Shape;272;p8">
            <a:extLst>
              <a:ext uri="{FF2B5EF4-FFF2-40B4-BE49-F238E27FC236}">
                <a16:creationId xmlns:a16="http://schemas.microsoft.com/office/drawing/2014/main" id="{69ABAD28-BC01-97A0-1FEC-FA6EBB851410}"/>
              </a:ext>
            </a:extLst>
          </p:cNvPr>
          <p:cNvSpPr txBox="1"/>
          <p:nvPr/>
        </p:nvSpPr>
        <p:spPr>
          <a:xfrm>
            <a:off x="7708685" y="4277482"/>
            <a:ext cx="234360" cy="33851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 sz="1600" b="1" i="0" u="none" strike="noStrike" cap="none" dirty="0">
                <a:solidFill>
                  <a:schemeClr val="tx1">
                    <a:lumMod val="85000"/>
                  </a:schemeClr>
                </a:solidFill>
                <a:latin typeface="Arial"/>
                <a:ea typeface="Arial"/>
                <a:cs typeface="Arial"/>
                <a:sym typeface="Arial"/>
              </a:rPr>
              <a:t>t</a:t>
            </a:r>
            <a:endParaRPr sz="1600" b="0" i="0" u="none" strike="noStrike" cap="none" dirty="0">
              <a:solidFill>
                <a:schemeClr val="tx1">
                  <a:lumMod val="85000"/>
                </a:schemeClr>
              </a:solidFill>
              <a:latin typeface="Arial"/>
              <a:ea typeface="Arial"/>
              <a:cs typeface="Arial"/>
              <a:sym typeface="Arial"/>
            </a:endParaRPr>
          </a:p>
        </p:txBody>
      </p:sp>
      <p:sp>
        <p:nvSpPr>
          <p:cNvPr id="21" name="Google Shape;273;p8">
            <a:extLst>
              <a:ext uri="{FF2B5EF4-FFF2-40B4-BE49-F238E27FC236}">
                <a16:creationId xmlns:a16="http://schemas.microsoft.com/office/drawing/2014/main" id="{E1C46A45-06F8-8752-8764-7583201CBBE5}"/>
              </a:ext>
            </a:extLst>
          </p:cNvPr>
          <p:cNvSpPr txBox="1"/>
          <p:nvPr/>
        </p:nvSpPr>
        <p:spPr>
          <a:xfrm>
            <a:off x="8427168" y="3701481"/>
            <a:ext cx="543739" cy="30777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tx1">
                    <a:lumMod val="85000"/>
                  </a:schemeClr>
                </a:solidFill>
                <a:latin typeface="Arial"/>
                <a:ea typeface="Arial"/>
                <a:cs typeface="Arial"/>
                <a:sym typeface="Arial"/>
              </a:rPr>
              <a:t>U2D</a:t>
            </a:r>
            <a:endParaRPr sz="1400" b="0" i="0" u="none" strike="noStrike" cap="none" dirty="0">
              <a:solidFill>
                <a:schemeClr val="tx1">
                  <a:lumMod val="85000"/>
                </a:schemeClr>
              </a:solidFill>
              <a:latin typeface="Arial"/>
              <a:ea typeface="Arial"/>
              <a:cs typeface="Arial"/>
              <a:sym typeface="Arial"/>
            </a:endParaRPr>
          </a:p>
        </p:txBody>
      </p:sp>
      <p:sp>
        <p:nvSpPr>
          <p:cNvPr id="22" name="Google Shape;274;p8">
            <a:extLst>
              <a:ext uri="{FF2B5EF4-FFF2-40B4-BE49-F238E27FC236}">
                <a16:creationId xmlns:a16="http://schemas.microsoft.com/office/drawing/2014/main" id="{1806B832-DEA9-4C67-DF3A-311D0618185A}"/>
              </a:ext>
            </a:extLst>
          </p:cNvPr>
          <p:cNvSpPr txBox="1"/>
          <p:nvPr/>
        </p:nvSpPr>
        <p:spPr>
          <a:xfrm>
            <a:off x="9119091" y="3701480"/>
            <a:ext cx="534121" cy="30777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tx1">
                    <a:lumMod val="85000"/>
                  </a:schemeClr>
                </a:solidFill>
                <a:latin typeface="Arial"/>
                <a:ea typeface="Arial"/>
                <a:cs typeface="Arial"/>
                <a:sym typeface="Arial"/>
              </a:rPr>
              <a:t>V2D</a:t>
            </a:r>
            <a:endParaRPr sz="1400" b="0" i="0" u="none" strike="noStrike" cap="none" dirty="0">
              <a:solidFill>
                <a:schemeClr val="tx1">
                  <a:lumMod val="85000"/>
                </a:schemeClr>
              </a:solidFill>
              <a:latin typeface="Arial"/>
              <a:ea typeface="Arial"/>
              <a:cs typeface="Arial"/>
              <a:sym typeface="Arial"/>
            </a:endParaRPr>
          </a:p>
        </p:txBody>
      </p:sp>
      <p:sp>
        <p:nvSpPr>
          <p:cNvPr id="23" name="Google Shape;275;p8">
            <a:extLst>
              <a:ext uri="{FF2B5EF4-FFF2-40B4-BE49-F238E27FC236}">
                <a16:creationId xmlns:a16="http://schemas.microsoft.com/office/drawing/2014/main" id="{B9951F2D-6862-8115-3186-1716F4F7B36F}"/>
              </a:ext>
            </a:extLst>
          </p:cNvPr>
          <p:cNvSpPr txBox="1"/>
          <p:nvPr/>
        </p:nvSpPr>
        <p:spPr>
          <a:xfrm>
            <a:off x="9755387" y="3701480"/>
            <a:ext cx="522900" cy="30777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 sz="1400" b="0" i="0" u="none" strike="noStrike" cap="none" dirty="0">
                <a:solidFill>
                  <a:schemeClr val="tx1">
                    <a:lumMod val="85000"/>
                  </a:schemeClr>
                </a:solidFill>
                <a:latin typeface="Arial"/>
                <a:ea typeface="Arial"/>
                <a:cs typeface="Arial"/>
                <a:sym typeface="Arial"/>
              </a:rPr>
              <a:t>T2D</a:t>
            </a:r>
            <a:endParaRPr sz="1400" b="0" i="0" u="none" strike="noStrike" cap="none" dirty="0">
              <a:solidFill>
                <a:schemeClr val="tx1">
                  <a:lumMod val="85000"/>
                </a:schemeClr>
              </a:solidFill>
              <a:latin typeface="Arial"/>
              <a:ea typeface="Arial"/>
              <a:cs typeface="Arial"/>
              <a:sym typeface="Arial"/>
            </a:endParaRPr>
          </a:p>
        </p:txBody>
      </p:sp>
      <p:sp>
        <p:nvSpPr>
          <p:cNvPr id="24" name="Google Shape;276;p8">
            <a:extLst>
              <a:ext uri="{FF2B5EF4-FFF2-40B4-BE49-F238E27FC236}">
                <a16:creationId xmlns:a16="http://schemas.microsoft.com/office/drawing/2014/main" id="{5CC6D847-C618-2070-A028-7E1BD52E873F}"/>
              </a:ext>
            </a:extLst>
          </p:cNvPr>
          <p:cNvSpPr txBox="1"/>
          <p:nvPr/>
        </p:nvSpPr>
        <p:spPr>
          <a:xfrm>
            <a:off x="441476" y="4416471"/>
            <a:ext cx="318632" cy="307777"/>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dirty="0">
                <a:solidFill>
                  <a:schemeClr val="tx1">
                    <a:lumMod val="85000"/>
                  </a:schemeClr>
                </a:solidFill>
                <a:latin typeface="Arial"/>
                <a:ea typeface="Arial"/>
                <a:cs typeface="Arial"/>
                <a:sym typeface="Arial"/>
              </a:rPr>
              <a:t>t</a:t>
            </a:r>
            <a:r>
              <a:rPr lang="en" sz="1400" b="1" i="0" u="none" strike="noStrike" cap="none" baseline="-25000" dirty="0">
                <a:solidFill>
                  <a:schemeClr val="tx1">
                    <a:lumMod val="85000"/>
                  </a:schemeClr>
                </a:solidFill>
                <a:latin typeface="Arial"/>
                <a:ea typeface="Arial"/>
                <a:cs typeface="Arial"/>
                <a:sym typeface="Arial"/>
              </a:rPr>
              <a:t>1</a:t>
            </a:r>
            <a:endParaRPr sz="1400" b="1" i="0" u="none" strike="noStrike" cap="none" dirty="0">
              <a:solidFill>
                <a:schemeClr val="tx1">
                  <a:lumMod val="85000"/>
                </a:schemeClr>
              </a:solidFill>
              <a:latin typeface="Arial"/>
              <a:ea typeface="Arial"/>
              <a:cs typeface="Arial"/>
              <a:sym typeface="Arial"/>
            </a:endParaRPr>
          </a:p>
        </p:txBody>
      </p:sp>
      <p:sp>
        <p:nvSpPr>
          <p:cNvPr id="25" name="Google Shape;277;p8">
            <a:extLst>
              <a:ext uri="{FF2B5EF4-FFF2-40B4-BE49-F238E27FC236}">
                <a16:creationId xmlns:a16="http://schemas.microsoft.com/office/drawing/2014/main" id="{6D6A0B1B-F650-817A-C6E6-FF7C62B31A42}"/>
              </a:ext>
            </a:extLst>
          </p:cNvPr>
          <p:cNvSpPr txBox="1"/>
          <p:nvPr/>
        </p:nvSpPr>
        <p:spPr>
          <a:xfrm>
            <a:off x="7663040" y="1395297"/>
            <a:ext cx="3380155" cy="1473650"/>
          </a:xfrm>
          <a:prstGeom prst="rect">
            <a:avLst/>
          </a:prstGeom>
          <a:noFill/>
          <a:ln>
            <a:noFill/>
          </a:ln>
        </p:spPr>
        <p:txBody>
          <a:bodyPr spcFirstLastPara="1" wrap="square" lIns="91425" tIns="91425" rIns="91425" bIns="91425" anchor="t" anchorCtr="0">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15000"/>
              </a:lnSpc>
              <a:spcBef>
                <a:spcPts val="0"/>
              </a:spcBef>
              <a:spcAft>
                <a:spcPts val="0"/>
              </a:spcAft>
              <a:buClr>
                <a:schemeClr val="dk1"/>
              </a:buClr>
              <a:buSzPct val="105570"/>
              <a:buFont typeface="Roboto"/>
              <a:buNone/>
            </a:pPr>
            <a:r>
              <a:rPr lang="en" sz="2200" b="0" i="0" u="none" strike="noStrike" cap="none" dirty="0">
                <a:solidFill>
                  <a:schemeClr val="tx1">
                    <a:lumMod val="85000"/>
                  </a:schemeClr>
                </a:solidFill>
                <a:latin typeface="Roboto"/>
                <a:ea typeface="Roboto"/>
                <a:cs typeface="Roboto"/>
                <a:sym typeface="Roboto"/>
              </a:rPr>
              <a:t>NextGen input forcing data</a:t>
            </a:r>
            <a:endParaRPr sz="1400" b="0" i="0" u="none" strike="noStrike" cap="none" dirty="0">
              <a:solidFill>
                <a:schemeClr val="tx1">
                  <a:lumMod val="85000"/>
                </a:schemeClr>
              </a:solidFill>
              <a:latin typeface="Arial"/>
              <a:ea typeface="Arial"/>
              <a:cs typeface="Arial"/>
              <a:sym typeface="Arial"/>
            </a:endParaRPr>
          </a:p>
          <a:p>
            <a:pPr marL="285750" marR="0" lvl="0" indent="-263683" algn="l" rtl="0">
              <a:lnSpc>
                <a:spcPct val="115000"/>
              </a:lnSpc>
              <a:spcBef>
                <a:spcPts val="1200"/>
              </a:spcBef>
              <a:spcAft>
                <a:spcPts val="0"/>
              </a:spcAft>
              <a:buClr>
                <a:schemeClr val="tx1">
                  <a:lumMod val="85000"/>
                </a:schemeClr>
              </a:buClr>
              <a:buSzPct val="178660"/>
              <a:buFont typeface="Roboto"/>
              <a:buChar char="●"/>
            </a:pPr>
            <a:r>
              <a:rPr lang="en" sz="1300" b="0" i="0" u="none" strike="noStrike" cap="none" dirty="0">
                <a:solidFill>
                  <a:schemeClr val="tx1">
                    <a:lumMod val="85000"/>
                  </a:schemeClr>
                </a:solidFill>
                <a:latin typeface="Roboto"/>
                <a:ea typeface="Roboto"/>
                <a:cs typeface="Roboto"/>
                <a:sym typeface="Roboto"/>
              </a:rPr>
              <a:t>Non-Gridded</a:t>
            </a:r>
            <a:endParaRPr sz="1400" b="0" i="0" u="none" strike="noStrike" cap="none" dirty="0">
              <a:solidFill>
                <a:schemeClr val="tx1">
                  <a:lumMod val="85000"/>
                </a:schemeClr>
              </a:solidFill>
              <a:latin typeface="Arial"/>
              <a:ea typeface="Arial"/>
              <a:cs typeface="Arial"/>
              <a:sym typeface="Arial"/>
            </a:endParaRPr>
          </a:p>
          <a:p>
            <a:pPr marL="285750" marR="0" lvl="0" indent="-263683" algn="l" rtl="0">
              <a:lnSpc>
                <a:spcPct val="115000"/>
              </a:lnSpc>
              <a:spcBef>
                <a:spcPts val="1200"/>
              </a:spcBef>
              <a:spcAft>
                <a:spcPts val="0"/>
              </a:spcAft>
              <a:buClr>
                <a:schemeClr val="tx1">
                  <a:lumMod val="85000"/>
                </a:schemeClr>
              </a:buClr>
              <a:buSzPct val="178660"/>
              <a:buFont typeface="Roboto"/>
              <a:buChar char="●"/>
            </a:pPr>
            <a:r>
              <a:rPr lang="en" sz="1300" b="0" i="0" u="none" strike="noStrike" cap="none" dirty="0">
                <a:solidFill>
                  <a:schemeClr val="tx1">
                    <a:lumMod val="85000"/>
                  </a:schemeClr>
                </a:solidFill>
                <a:latin typeface="Roboto"/>
                <a:ea typeface="Roboto"/>
                <a:cs typeface="Roboto"/>
                <a:sym typeface="Roboto"/>
              </a:rPr>
              <a:t>Time Series within each file</a:t>
            </a:r>
            <a:endParaRPr sz="1400" b="0" i="0" u="none" strike="noStrike" cap="none" dirty="0">
              <a:solidFill>
                <a:schemeClr val="tx1">
                  <a:lumMod val="85000"/>
                </a:schemeClr>
              </a:solidFill>
              <a:latin typeface="Arial"/>
              <a:ea typeface="Arial"/>
              <a:cs typeface="Arial"/>
              <a:sym typeface="Arial"/>
            </a:endParaRPr>
          </a:p>
          <a:p>
            <a:pPr marL="285750" marR="0" lvl="0" indent="-263683" algn="l" rtl="0">
              <a:lnSpc>
                <a:spcPct val="115000"/>
              </a:lnSpc>
              <a:spcBef>
                <a:spcPts val="1200"/>
              </a:spcBef>
              <a:spcAft>
                <a:spcPts val="1200"/>
              </a:spcAft>
              <a:buClr>
                <a:schemeClr val="tx1">
                  <a:lumMod val="85000"/>
                </a:schemeClr>
              </a:buClr>
              <a:buSzPct val="178660"/>
              <a:buFont typeface="Roboto"/>
              <a:buChar char="●"/>
            </a:pPr>
            <a:r>
              <a:rPr lang="en" sz="1300" b="0" i="0" u="none" strike="noStrike" cap="none" dirty="0">
                <a:solidFill>
                  <a:schemeClr val="tx1">
                    <a:lumMod val="85000"/>
                  </a:schemeClr>
                </a:solidFill>
                <a:latin typeface="Roboto"/>
                <a:ea typeface="Roboto"/>
                <a:cs typeface="Roboto"/>
                <a:sym typeface="Roboto"/>
              </a:rPr>
              <a:t>One file for each catchment</a:t>
            </a:r>
            <a:endParaRPr sz="1400" b="0" i="0" u="none" strike="noStrike" cap="none" dirty="0">
              <a:solidFill>
                <a:schemeClr val="tx1">
                  <a:lumMod val="85000"/>
                </a:schemeClr>
              </a:solidFill>
              <a:latin typeface="Arial"/>
              <a:ea typeface="Arial"/>
              <a:cs typeface="Arial"/>
              <a:sym typeface="Arial"/>
            </a:endParaRPr>
          </a:p>
        </p:txBody>
      </p:sp>
      <p:pic>
        <p:nvPicPr>
          <p:cNvPr id="26" name="Google Shape;278;p8" descr="A screenshot of a computer code&#10;&#10;Description automatically generated with low confidence">
            <a:extLst>
              <a:ext uri="{FF2B5EF4-FFF2-40B4-BE49-F238E27FC236}">
                <a16:creationId xmlns:a16="http://schemas.microsoft.com/office/drawing/2014/main" id="{5283D60F-4AF8-F971-20C6-E593A109590B}"/>
              </a:ext>
            </a:extLst>
          </p:cNvPr>
          <p:cNvPicPr preferRelativeResize="0"/>
          <p:nvPr/>
        </p:nvPicPr>
        <p:blipFill rotWithShape="1">
          <a:blip r:embed="rId3">
            <a:alphaModFix/>
          </a:blip>
          <a:srcRect b="80573"/>
          <a:stretch/>
        </p:blipFill>
        <p:spPr>
          <a:xfrm>
            <a:off x="8648173" y="3434223"/>
            <a:ext cx="1054079" cy="162353"/>
          </a:xfrm>
          <a:prstGeom prst="rect">
            <a:avLst/>
          </a:prstGeom>
          <a:noFill/>
          <a:ln>
            <a:noFill/>
          </a:ln>
        </p:spPr>
      </p:pic>
      <p:grpSp>
        <p:nvGrpSpPr>
          <p:cNvPr id="96" name="Group 95">
            <a:extLst>
              <a:ext uri="{FF2B5EF4-FFF2-40B4-BE49-F238E27FC236}">
                <a16:creationId xmlns:a16="http://schemas.microsoft.com/office/drawing/2014/main" id="{457E869F-C5C4-140E-153A-153BCB8056A8}"/>
              </a:ext>
            </a:extLst>
          </p:cNvPr>
          <p:cNvGrpSpPr/>
          <p:nvPr/>
        </p:nvGrpSpPr>
        <p:grpSpPr>
          <a:xfrm>
            <a:off x="5510271" y="4472963"/>
            <a:ext cx="1652434" cy="1042908"/>
            <a:chOff x="5559250" y="5503504"/>
            <a:chExt cx="1652434" cy="1042908"/>
          </a:xfrm>
        </p:grpSpPr>
        <p:sp>
          <p:nvSpPr>
            <p:cNvPr id="27" name="Google Shape;279;p8">
              <a:extLst>
                <a:ext uri="{FF2B5EF4-FFF2-40B4-BE49-F238E27FC236}">
                  <a16:creationId xmlns:a16="http://schemas.microsoft.com/office/drawing/2014/main" id="{B25E8566-0DC3-34C7-5239-24285E5ACBAA}"/>
                </a:ext>
              </a:extLst>
            </p:cNvPr>
            <p:cNvSpPr/>
            <p:nvPr/>
          </p:nvSpPr>
          <p:spPr>
            <a:xfrm>
              <a:off x="5559250" y="5503504"/>
              <a:ext cx="1652434" cy="1042908"/>
            </a:xfrm>
            <a:prstGeom prst="rightArrow">
              <a:avLst>
                <a:gd name="adj1" fmla="val 50000"/>
                <a:gd name="adj2" fmla="val 50000"/>
              </a:avLst>
            </a:prstGeom>
            <a:solidFill>
              <a:schemeClr val="accent4">
                <a:lumMod val="75000"/>
              </a:schemeClr>
            </a:solidFill>
            <a:ln w="25400" cap="flat" cmpd="sng">
              <a:solidFill>
                <a:srgbClr val="00324F"/>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chemeClr val="lt1"/>
                </a:solidFill>
                <a:highlight>
                  <a:srgbClr val="00FFFF"/>
                </a:highlight>
                <a:latin typeface="Arial"/>
                <a:ea typeface="Arial"/>
                <a:cs typeface="Arial"/>
                <a:sym typeface="Arial"/>
              </a:endParaRPr>
            </a:p>
          </p:txBody>
        </p:sp>
        <p:sp>
          <p:nvSpPr>
            <p:cNvPr id="28" name="Google Shape;280;p8">
              <a:extLst>
                <a:ext uri="{FF2B5EF4-FFF2-40B4-BE49-F238E27FC236}">
                  <a16:creationId xmlns:a16="http://schemas.microsoft.com/office/drawing/2014/main" id="{75F10F74-6620-ADBF-AE6A-06343DC7F8BD}"/>
                </a:ext>
              </a:extLst>
            </p:cNvPr>
            <p:cNvSpPr txBox="1"/>
            <p:nvPr/>
          </p:nvSpPr>
          <p:spPr>
            <a:xfrm>
              <a:off x="5650917" y="5901808"/>
              <a:ext cx="1469100" cy="2463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Clr>
                  <a:srgbClr val="000000"/>
                </a:buClr>
                <a:buSzPts val="1000"/>
                <a:buFont typeface="Arial"/>
                <a:buNone/>
              </a:pPr>
              <a:r>
                <a:rPr lang="en" sz="1000" dirty="0"/>
                <a:t>forcingprocessor</a:t>
              </a:r>
              <a:r>
                <a:rPr lang="en" sz="1000" b="0" i="0" u="none" strike="noStrike" cap="none" dirty="0">
                  <a:solidFill>
                    <a:srgbClr val="000000"/>
                  </a:solidFill>
                  <a:latin typeface="Arial"/>
                  <a:ea typeface="Arial"/>
                  <a:cs typeface="Arial"/>
                  <a:sym typeface="Arial"/>
                </a:rPr>
                <a:t>.py</a:t>
              </a:r>
              <a:endParaRPr sz="1400" b="0" i="0" u="none" strike="noStrike" cap="none" dirty="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115397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diagram of a workflow&#10;&#10;Description automatically generated">
            <a:extLst>
              <a:ext uri="{FF2B5EF4-FFF2-40B4-BE49-F238E27FC236}">
                <a16:creationId xmlns:a16="http://schemas.microsoft.com/office/drawing/2014/main" id="{F17F7814-AF69-B53C-A081-44B5B6D754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39850"/>
            <a:ext cx="12192000" cy="4178300"/>
          </a:xfrm>
          <a:prstGeom prst="rect">
            <a:avLst/>
          </a:prstGeom>
        </p:spPr>
      </p:pic>
    </p:spTree>
    <p:extLst>
      <p:ext uri="{BB962C8B-B14F-4D97-AF65-F5344CB8AC3E}">
        <p14:creationId xmlns:p14="http://schemas.microsoft.com/office/powerpoint/2010/main" val="2301688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5A01-8131-75D5-4C91-6774E9BC736E}"/>
              </a:ext>
            </a:extLst>
          </p:cNvPr>
          <p:cNvSpPr>
            <a:spLocks noGrp="1"/>
          </p:cNvSpPr>
          <p:nvPr>
            <p:ph type="title"/>
          </p:nvPr>
        </p:nvSpPr>
        <p:spPr>
          <a:xfrm>
            <a:off x="685801" y="443620"/>
            <a:ext cx="10131425" cy="725954"/>
          </a:xfrm>
        </p:spPr>
        <p:txBody>
          <a:bodyPr/>
          <a:lstStyle/>
          <a:p>
            <a:r>
              <a:rPr lang="en-US" dirty="0"/>
              <a:t>Terms</a:t>
            </a:r>
          </a:p>
        </p:txBody>
      </p:sp>
      <p:sp>
        <p:nvSpPr>
          <p:cNvPr id="3" name="Content Placeholder 2">
            <a:extLst>
              <a:ext uri="{FF2B5EF4-FFF2-40B4-BE49-F238E27FC236}">
                <a16:creationId xmlns:a16="http://schemas.microsoft.com/office/drawing/2014/main" id="{AB45FBB8-0F51-E169-D5AB-26E2A077A487}"/>
              </a:ext>
            </a:extLst>
          </p:cNvPr>
          <p:cNvSpPr>
            <a:spLocks noGrp="1"/>
          </p:cNvSpPr>
          <p:nvPr>
            <p:ph idx="1"/>
          </p:nvPr>
        </p:nvSpPr>
        <p:spPr>
          <a:xfrm>
            <a:off x="520481" y="1269634"/>
            <a:ext cx="10131425" cy="3649133"/>
          </a:xfrm>
        </p:spPr>
        <p:txBody>
          <a:bodyPr>
            <a:normAutofit fontScale="92500" lnSpcReduction="10000"/>
          </a:bodyPr>
          <a:lstStyle/>
          <a:p>
            <a:r>
              <a:rPr lang="en-US" dirty="0"/>
              <a:t>NGIAB – Next Generation National Water Model in a Box</a:t>
            </a:r>
          </a:p>
          <a:p>
            <a:r>
              <a:rPr lang="en-US"/>
              <a:t>NGEN </a:t>
            </a:r>
            <a:r>
              <a:rPr lang="en-US" dirty="0"/>
              <a:t>- Next Generation National Water Model</a:t>
            </a:r>
          </a:p>
          <a:p>
            <a:r>
              <a:rPr lang="en-US" dirty="0"/>
              <a:t>Catchment – geographic area characterized by a single location, a nexus, where all precipitation in the area runs off through. A drainage basin.</a:t>
            </a:r>
          </a:p>
          <a:p>
            <a:r>
              <a:rPr lang="en-US" dirty="0"/>
              <a:t>Nexus – the singular point where water flows into or out of a catchment. Often a point along a river.</a:t>
            </a:r>
          </a:p>
          <a:p>
            <a:r>
              <a:rPr lang="en-US" dirty="0" err="1"/>
              <a:t>Subsetting</a:t>
            </a:r>
            <a:r>
              <a:rPr lang="en-US" dirty="0"/>
              <a:t> – To reduce a large </a:t>
            </a:r>
            <a:r>
              <a:rPr lang="en-US" dirty="0" err="1"/>
              <a:t>geopackage</a:t>
            </a:r>
            <a:r>
              <a:rPr lang="en-US" dirty="0"/>
              <a:t> (many catchments) down to a smaller </a:t>
            </a:r>
            <a:r>
              <a:rPr lang="en-US" dirty="0" err="1"/>
              <a:t>geopackage</a:t>
            </a:r>
            <a:r>
              <a:rPr lang="en-US" dirty="0"/>
              <a:t> (fewer catchments) . In effect, this is choosing the domain over </a:t>
            </a:r>
            <a:r>
              <a:rPr lang="en-US"/>
              <a:t>which ngen </a:t>
            </a:r>
            <a:r>
              <a:rPr lang="en-US" dirty="0"/>
              <a:t>will run. </a:t>
            </a:r>
          </a:p>
          <a:p>
            <a:r>
              <a:rPr lang="en-US" dirty="0"/>
              <a:t>Hashing – SHA256 algorithm applied to files to generate a unique id for a file. Useful for preserving and distinguishing unique inputs.</a:t>
            </a:r>
          </a:p>
          <a:p>
            <a:r>
              <a:rPr lang="en-US" dirty="0"/>
              <a:t>Validation – Ensuring </a:t>
            </a:r>
            <a:r>
              <a:rPr lang="en-US"/>
              <a:t>the ngen </a:t>
            </a:r>
            <a:r>
              <a:rPr lang="en-US" dirty="0"/>
              <a:t>input directory </a:t>
            </a:r>
            <a:r>
              <a:rPr lang="en-US" dirty="0" err="1"/>
              <a:t>data_dir</a:t>
            </a:r>
            <a:r>
              <a:rPr lang="en-US" dirty="0"/>
              <a:t> has been constructed properly. Properly meaning that NextGen will not crash and will generate output data.  </a:t>
            </a:r>
          </a:p>
        </p:txBody>
      </p:sp>
    </p:spTree>
    <p:extLst>
      <p:ext uri="{BB962C8B-B14F-4D97-AF65-F5344CB8AC3E}">
        <p14:creationId xmlns:p14="http://schemas.microsoft.com/office/powerpoint/2010/main" val="577979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C9D3F32637F014C823B8B71C6FBFD2C" ma:contentTypeVersion="0" ma:contentTypeDescription="Create a new document." ma:contentTypeScope="" ma:versionID="f0bd325ce492f85a23665c82ae8a8ce9">
  <xsd:schema xmlns:xsd="http://www.w3.org/2001/XMLSchema" xmlns:xs="http://www.w3.org/2001/XMLSchema" xmlns:p="http://schemas.microsoft.com/office/2006/metadata/properties" targetNamespace="http://schemas.microsoft.com/office/2006/metadata/properties" ma:root="true" ma:fieldsID="a71386561b0aac349a242a9cf178df96">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3D70ED-777C-453B-87DE-4AADD980737D}">
  <ds:schemaRefs>
    <ds:schemaRef ds:uri="http://schemas.microsoft.com/office/2006/documentManagement/types"/>
    <ds:schemaRef ds:uri="http://purl.org/dc/elements/1.1/"/>
    <ds:schemaRef ds:uri="http://purl.org/dc/terms/"/>
    <ds:schemaRef ds:uri="http://www.w3.org/XML/1998/namespace"/>
    <ds:schemaRef ds:uri="http://schemas.openxmlformats.org/package/2006/metadata/core-properties"/>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A6BF93E6-5096-44EA-B57F-E81CFA69D073}">
  <ds:schemaRefs>
    <ds:schemaRef ds:uri="http://schemas.microsoft.com/sharepoint/v3/contenttype/forms"/>
  </ds:schemaRefs>
</ds:datastoreItem>
</file>

<file path=customXml/itemProps3.xml><?xml version="1.0" encoding="utf-8"?>
<ds:datastoreItem xmlns:ds="http://schemas.openxmlformats.org/officeDocument/2006/customXml" ds:itemID="{DC7CD7FE-17D3-4425-9970-D07EF99B94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TM03457452[[fn=Celestial]]</Template>
  <TotalTime>21648</TotalTime>
  <Words>1141</Words>
  <Application>Microsoft Office PowerPoint</Application>
  <PresentationFormat>Widescreen</PresentationFormat>
  <Paragraphs>164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Consolas</vt:lpstr>
      <vt:lpstr>Roboto</vt:lpstr>
      <vt:lpstr>Celestial</vt:lpstr>
      <vt:lpstr>Next generation water model DATAStream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Terms</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national water model in a box (NGIAB)   conceptual model</dc:title>
  <dc:creator>Jordan Laser</dc:creator>
  <cp:lastModifiedBy>Jordan Laser</cp:lastModifiedBy>
  <cp:revision>23</cp:revision>
  <dcterms:created xsi:type="dcterms:W3CDTF">2023-11-08T16:31:12Z</dcterms:created>
  <dcterms:modified xsi:type="dcterms:W3CDTF">2024-03-26T16:25:48Z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0x0101000C9D3F32637F014C823B8B71C6FBFD2C</vt:lpwstr>
  </property>
</Properties>
</file>