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427" r:id="rId3"/>
    <p:sldId id="429" r:id="rId4"/>
    <p:sldId id="432" r:id="rId5"/>
    <p:sldId id="430" r:id="rId6"/>
    <p:sldId id="438" r:id="rId7"/>
    <p:sldId id="439" r:id="rId8"/>
    <p:sldId id="442" r:id="rId9"/>
    <p:sldId id="434" r:id="rId10"/>
    <p:sldId id="441" r:id="rId11"/>
    <p:sldId id="443" r:id="rId1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5410"/>
    <a:srgbClr val="4A206A"/>
    <a:srgbClr val="7E6000"/>
    <a:srgbClr val="8E0000"/>
    <a:srgbClr val="6C0000"/>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69612" autoAdjust="0"/>
  </p:normalViewPr>
  <p:slideViewPr>
    <p:cSldViewPr snapToGrid="0">
      <p:cViewPr varScale="1">
        <p:scale>
          <a:sx n="110" d="100"/>
          <a:sy n="110" d="100"/>
        </p:scale>
        <p:origin x="2424"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A96CBE7-78EC-4F75-AAC1-5B7D7C5C4E95}" type="datetimeFigureOut">
              <a:rPr lang="en-US" smtClean="0"/>
              <a:t>7/19/2021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37277B9-7AD5-44B2-BDCE-1437AC1E8A82}" type="slidenum">
              <a:rPr lang="en-US" smtClean="0"/>
              <a:t>‹#›</a:t>
            </a:fld>
            <a:endParaRPr lang="en-US"/>
          </a:p>
        </p:txBody>
      </p:sp>
    </p:spTree>
    <p:extLst>
      <p:ext uri="{BB962C8B-B14F-4D97-AF65-F5344CB8AC3E}">
        <p14:creationId xmlns:p14="http://schemas.microsoft.com/office/powerpoint/2010/main" val="280590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this is Tim McPhillips and I’m hoping this presentation will convince you to come and see our demonstration of the CPR toolkit that Whole Tale is developing to support the upcoming Recorded Run feature in Whole Tale.</a:t>
            </a:r>
          </a:p>
          <a:p>
            <a:endParaRPr lang="en-US" dirty="0"/>
          </a:p>
          <a:p>
            <a:r>
              <a:rPr lang="en-US" dirty="0"/>
              <a:t>And also to attend the T7 workshop tomorrow morning which will focus on many of the issues I’ll mention in the next few minutes.</a:t>
            </a:r>
          </a:p>
          <a:p>
            <a:endParaRPr lang="en-US" dirty="0"/>
          </a:p>
          <a:p>
            <a:r>
              <a:rPr lang="en-US" dirty="0"/>
              <a:t>First, let me thank the organizers for giving us this opportunity to share our work at Provenance Week. </a:t>
            </a:r>
          </a:p>
          <a:p>
            <a:endParaRPr lang="en-US" dirty="0"/>
          </a:p>
          <a:p>
            <a:r>
              <a:rPr lang="en-US" dirty="0"/>
              <a:t>I really hope our demo will lead to new collaborations with many of you as we work to incorporate as many ways to collect and make sense of provenance as we possibly can into Whole Tale.</a:t>
            </a:r>
          </a:p>
          <a:p>
            <a:endParaRPr lang="en-US" dirty="0"/>
          </a:p>
        </p:txBody>
      </p:sp>
    </p:spTree>
    <p:extLst>
      <p:ext uri="{BB962C8B-B14F-4D97-AF65-F5344CB8AC3E}">
        <p14:creationId xmlns:p14="http://schemas.microsoft.com/office/powerpoint/2010/main" val="4032340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A5C384E4-417F-42AA-930E-191059502EDD}"/>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1804979A-33FA-4773-B6A0-9F86F063FE09}"/>
              </a:ext>
            </a:extLst>
          </p:cNvPr>
          <p:cNvSpPr>
            <a:spLocks noGrp="1" noChangeArrowheads="1"/>
          </p:cNvSpPr>
          <p:nvPr>
            <p:ph type="body" idx="1"/>
          </p:nvPr>
        </p:nvSpPr>
        <p:spPr/>
        <p:txBody>
          <a:bodyPr/>
          <a:lstStyle/>
          <a:p>
            <a:r>
              <a:rPr lang="en-US" altLang="en-US" dirty="0"/>
              <a:t>Our goal for Recorded Runs in Whole Tale is to incorporate whatever provenance capture methods--operating at different levels of scientific software stacks--that may be needed to capture the whole provenance record of a Whole Tale execution.</a:t>
            </a:r>
          </a:p>
          <a:p>
            <a:endParaRPr lang="en-US" altLang="en-US" dirty="0"/>
          </a:p>
          <a:p>
            <a:r>
              <a:rPr lang="en-US" altLang="en-US" dirty="0"/>
              <a:t>And CPR represents our technical strategy for integrating these different kinds of provenance and producing the meaningful reports and visualizations that will make Tale execution truly transparent.</a:t>
            </a:r>
          </a:p>
          <a:p>
            <a:endParaRPr lang="en-US" altLang="en-US" dirty="0"/>
          </a:p>
          <a:p>
            <a:r>
              <a:rPr lang="en-US" altLang="en-US" dirty="0"/>
              <a:t>So we hope you will come to the CPR demo this afternoon, ask any questions you might have about Whole Tale recorded runs and CPR, and even better, recommend the provenance capture methods we should next incorporate into Whole Tale.</a:t>
            </a:r>
          </a:p>
          <a:p>
            <a:endParaRPr lang="en-US" altLang="en-US" dirty="0"/>
          </a:p>
        </p:txBody>
      </p:sp>
    </p:spTree>
    <p:extLst>
      <p:ext uri="{BB962C8B-B14F-4D97-AF65-F5344CB8AC3E}">
        <p14:creationId xmlns:p14="http://schemas.microsoft.com/office/powerpoint/2010/main" val="114241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A5C384E4-417F-42AA-930E-191059502EDD}"/>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1804979A-33FA-4773-B6A0-9F86F063FE09}"/>
              </a:ext>
            </a:extLst>
          </p:cNvPr>
          <p:cNvSpPr>
            <a:spLocks noGrp="1" noChangeArrowheads="1"/>
          </p:cNvSpPr>
          <p:nvPr>
            <p:ph type="body" idx="1"/>
          </p:nvPr>
        </p:nvSpPr>
        <p:spPr/>
        <p:txBody>
          <a:bodyPr/>
          <a:lstStyle/>
          <a:p>
            <a:r>
              <a:rPr lang="en-US" altLang="en-US" dirty="0"/>
              <a:t>And again we also hope you plan to attend the T7 workshop tomorrow morning where we will discuss issues of precisely this kind.</a:t>
            </a:r>
          </a:p>
          <a:p>
            <a:br>
              <a:rPr lang="en-US" altLang="en-US" dirty="0"/>
            </a:br>
            <a:r>
              <a:rPr lang="en-US" altLang="en-US" dirty="0"/>
              <a:t>Thank you!</a:t>
            </a:r>
          </a:p>
        </p:txBody>
      </p:sp>
    </p:spTree>
    <p:extLst>
      <p:ext uri="{BB962C8B-B14F-4D97-AF65-F5344CB8AC3E}">
        <p14:creationId xmlns:p14="http://schemas.microsoft.com/office/powerpoint/2010/main" val="2809146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A5C384E4-417F-42AA-930E-191059502EDD}"/>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1804979A-33FA-4773-B6A0-9F86F063FE09}"/>
              </a:ext>
            </a:extLst>
          </p:cNvPr>
          <p:cNvSpPr>
            <a:spLocks noGrp="1" noChangeArrowheads="1"/>
          </p:cNvSpPr>
          <p:nvPr>
            <p:ph type="body" idx="1"/>
          </p:nvPr>
        </p:nvSpPr>
        <p:spPr/>
        <p:txBody>
          <a:bodyPr/>
          <a:lstStyle/>
          <a:p>
            <a:r>
              <a:rPr lang="en-US" altLang="en-US" dirty="0"/>
              <a:t>As I’m sure you know, Whole Tale is one of a number of emerging platforms aiming to support reproducibility in the sciences, and each of these platforms has its own special capabilities and target use cases.</a:t>
            </a:r>
            <a:br>
              <a:rPr lang="en-US" altLang="en-US" dirty="0"/>
            </a:br>
            <a:endParaRPr lang="en-US" altLang="en-US" dirty="0"/>
          </a:p>
          <a:p>
            <a:pPr defTabSz="966612"/>
            <a:r>
              <a:rPr lang="en-US" altLang="en-US" dirty="0"/>
              <a:t>With integrated access to data repositories and support for licensed computing platforms like MATLAB and STATA, we feel that Whole Tale is particularly suited to supporting the verification workflows that publishers are increasingly including in their peer review processes.</a:t>
            </a:r>
          </a:p>
          <a:p>
            <a:endParaRPr lang="en-US" altLang="en-US" dirty="0"/>
          </a:p>
        </p:txBody>
      </p:sp>
    </p:spTree>
    <p:extLst>
      <p:ext uri="{BB962C8B-B14F-4D97-AF65-F5344CB8AC3E}">
        <p14:creationId xmlns:p14="http://schemas.microsoft.com/office/powerpoint/2010/main" val="173910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A5C384E4-417F-42AA-930E-191059502EDD}"/>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1804979A-33FA-4773-B6A0-9F86F063FE09}"/>
              </a:ext>
            </a:extLst>
          </p:cNvPr>
          <p:cNvSpPr>
            <a:spLocks noGrp="1" noChangeArrowheads="1"/>
          </p:cNvSpPr>
          <p:nvPr>
            <p:ph type="body" idx="1"/>
          </p:nvPr>
        </p:nvSpPr>
        <p:spPr/>
        <p:txBody>
          <a:bodyPr/>
          <a:lstStyle/>
          <a:p>
            <a:pPr marL="555802">
              <a:spcBef>
                <a:spcPts val="634"/>
              </a:spcBef>
              <a:buClr>
                <a:srgbClr val="081D58"/>
              </a:buClr>
              <a:buSzPct val="125000"/>
            </a:pPr>
            <a:r>
              <a:rPr lang="en-US" sz="1300" dirty="0">
                <a:solidFill>
                  <a:srgbClr val="000000"/>
                </a:solidFill>
                <a:latin typeface="Arial" panose="020B0604020202020204" pitchFamily="34" charset="0"/>
                <a:cs typeface="Arial" panose="020B0604020202020204" pitchFamily="34" charset="0"/>
              </a:rPr>
              <a:t>Features of the recent 1.0 release of Whole Tale already support the current state of the art in verification workflows—recreating the computing environment described in a paper and rerunning the reported computations in that environment.</a:t>
            </a:r>
          </a:p>
          <a:p>
            <a:pPr marL="555802">
              <a:spcBef>
                <a:spcPts val="634"/>
              </a:spcBef>
              <a:buClr>
                <a:srgbClr val="081D58"/>
              </a:buClr>
              <a:buSzPct val="125000"/>
            </a:pPr>
            <a:endParaRPr lang="en-US" sz="1300" dirty="0">
              <a:solidFill>
                <a:srgbClr val="000000"/>
              </a:solidFill>
              <a:latin typeface="Arial" panose="020B0604020202020204" pitchFamily="34" charset="0"/>
              <a:cs typeface="Arial" panose="020B0604020202020204" pitchFamily="34" charset="0"/>
            </a:endParaRPr>
          </a:p>
          <a:p>
            <a:pPr marL="555802">
              <a:spcBef>
                <a:spcPts val="634"/>
              </a:spcBef>
              <a:buClr>
                <a:srgbClr val="081D58"/>
              </a:buClr>
              <a:buSzPct val="125000"/>
            </a:pPr>
            <a:r>
              <a:rPr lang="en-US" sz="1300" dirty="0">
                <a:solidFill>
                  <a:srgbClr val="000000"/>
                </a:solidFill>
                <a:latin typeface="Arial" panose="020B0604020202020204" pitchFamily="34" charset="0"/>
                <a:cs typeface="Arial" panose="020B0604020202020204" pitchFamily="34" charset="0"/>
              </a:rPr>
              <a:t>We refer to this as black-box verification because it does not actually confirm that the software installed in a Tale actually performs the roles described in the paper.</a:t>
            </a:r>
          </a:p>
          <a:p>
            <a:pPr marL="555802">
              <a:spcBef>
                <a:spcPts val="634"/>
              </a:spcBef>
              <a:buClr>
                <a:srgbClr val="081D58"/>
              </a:buClr>
              <a:buSzPct val="125000"/>
            </a:pPr>
            <a:endParaRPr lang="en-US" sz="1300" dirty="0">
              <a:solidFill>
                <a:srgbClr val="000000"/>
              </a:solidFill>
              <a:latin typeface="Arial" panose="020B0604020202020204" pitchFamily="34" charset="0"/>
              <a:cs typeface="Arial" panose="020B0604020202020204" pitchFamily="34" charset="0"/>
            </a:endParaRPr>
          </a:p>
          <a:p>
            <a:pPr marL="555802">
              <a:spcBef>
                <a:spcPts val="634"/>
              </a:spcBef>
              <a:buClr>
                <a:srgbClr val="081D58"/>
              </a:buClr>
              <a:buSzPct val="125000"/>
            </a:pPr>
            <a:r>
              <a:rPr lang="en-US" sz="1300" dirty="0">
                <a:solidFill>
                  <a:srgbClr val="000000"/>
                </a:solidFill>
                <a:latin typeface="Arial" panose="020B0604020202020204" pitchFamily="34" charset="0"/>
                <a:cs typeface="Arial" panose="020B0604020202020204" pitchFamily="34" charset="0"/>
              </a:rPr>
              <a:t>It only confirms that the computations run to completion and produce artifacts that match those reported in the paper.</a:t>
            </a:r>
          </a:p>
          <a:p>
            <a:endParaRPr lang="en-US" altLang="en-US" b="0" dirty="0"/>
          </a:p>
        </p:txBody>
      </p:sp>
    </p:spTree>
    <p:extLst>
      <p:ext uri="{BB962C8B-B14F-4D97-AF65-F5344CB8AC3E}">
        <p14:creationId xmlns:p14="http://schemas.microsoft.com/office/powerpoint/2010/main" val="399353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A5C384E4-417F-42AA-930E-191059502EDD}"/>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1804979A-33FA-4773-B6A0-9F86F063FE09}"/>
              </a:ext>
            </a:extLst>
          </p:cNvPr>
          <p:cNvSpPr>
            <a:spLocks noGrp="1" noChangeArrowheads="1"/>
          </p:cNvSpPr>
          <p:nvPr>
            <p:ph type="body" idx="1"/>
          </p:nvPr>
        </p:nvSpPr>
        <p:spPr/>
        <p:txBody>
          <a:bodyPr/>
          <a:lstStyle/>
          <a:p>
            <a:pPr marL="555802">
              <a:spcBef>
                <a:spcPts val="634"/>
              </a:spcBef>
              <a:buClr>
                <a:srgbClr val="081D58"/>
              </a:buClr>
              <a:buSzPct val="125000"/>
            </a:pPr>
            <a:r>
              <a:rPr lang="en-US" altLang="en-US" dirty="0"/>
              <a:t>Although we often refer to this as a test of quote “reproducibility”, its actual value is that it represents a partial assessment of research </a:t>
            </a:r>
            <a:r>
              <a:rPr lang="en-US" altLang="en-US" i="1" dirty="0"/>
              <a:t>transparency</a:t>
            </a:r>
            <a:r>
              <a:rPr lang="en-US" altLang="en-US" dirty="0"/>
              <a:t>.</a:t>
            </a:r>
          </a:p>
          <a:p>
            <a:pPr marL="555802">
              <a:spcBef>
                <a:spcPts val="634"/>
              </a:spcBef>
              <a:buClr>
                <a:srgbClr val="081D58"/>
              </a:buClr>
              <a:buSzPct val="125000"/>
            </a:pPr>
            <a:endParaRPr lang="en-US" altLang="en-US" dirty="0"/>
          </a:p>
          <a:p>
            <a:pPr marL="555802">
              <a:spcBef>
                <a:spcPts val="634"/>
              </a:spcBef>
              <a:buClr>
                <a:srgbClr val="081D58"/>
              </a:buClr>
              <a:buSzPct val="125000"/>
            </a:pPr>
            <a:r>
              <a:rPr lang="en-US" altLang="en-US" dirty="0"/>
              <a:t>Success indicates that the description in the </a:t>
            </a:r>
            <a:r>
              <a:rPr lang="en-US" altLang="en-US" i="1" dirty="0"/>
              <a:t>paper</a:t>
            </a:r>
            <a:r>
              <a:rPr lang="en-US" altLang="en-US" dirty="0"/>
              <a:t> is sufficient to recreate the artifacts.</a:t>
            </a:r>
          </a:p>
          <a:p>
            <a:pPr marL="555802">
              <a:spcBef>
                <a:spcPts val="634"/>
              </a:spcBef>
              <a:buClr>
                <a:srgbClr val="081D58"/>
              </a:buClr>
              <a:buSzPct val="125000"/>
            </a:pPr>
            <a:endParaRPr lang="en-US" altLang="en-US" dirty="0"/>
          </a:p>
          <a:p>
            <a:pPr marL="555802">
              <a:spcBef>
                <a:spcPts val="634"/>
              </a:spcBef>
              <a:buClr>
                <a:srgbClr val="081D58"/>
              </a:buClr>
              <a:buSzPct val="125000"/>
            </a:pPr>
            <a:endParaRPr lang="en-US" altLang="en-US" dirty="0"/>
          </a:p>
        </p:txBody>
      </p:sp>
    </p:spTree>
    <p:extLst>
      <p:ext uri="{BB962C8B-B14F-4D97-AF65-F5344CB8AC3E}">
        <p14:creationId xmlns:p14="http://schemas.microsoft.com/office/powerpoint/2010/main" val="4142899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A5C384E4-417F-42AA-930E-191059502EDD}"/>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1804979A-33FA-4773-B6A0-9F86F063FE09}"/>
              </a:ext>
            </a:extLst>
          </p:cNvPr>
          <p:cNvSpPr>
            <a:spLocks noGrp="1" noChangeArrowheads="1"/>
          </p:cNvSpPr>
          <p:nvPr>
            <p:ph type="body" idx="1"/>
          </p:nvPr>
        </p:nvSpPr>
        <p:spPr/>
        <p:txBody>
          <a:bodyPr/>
          <a:lstStyle/>
          <a:p>
            <a:r>
              <a:rPr lang="en-US" altLang="en-US" dirty="0"/>
              <a:t>I say that verification workflows of this kind only </a:t>
            </a:r>
            <a:r>
              <a:rPr lang="en-US" altLang="en-US" i="1" dirty="0"/>
              <a:t>partially </a:t>
            </a:r>
            <a:r>
              <a:rPr lang="en-US" altLang="en-US" dirty="0"/>
              <a:t>assess transparency because trustworthy science demands much more than repeatable computations.</a:t>
            </a:r>
          </a:p>
          <a:p>
            <a:endParaRPr lang="en-US" altLang="en-US" dirty="0"/>
          </a:p>
          <a:p>
            <a:r>
              <a:rPr lang="en-US" altLang="en-US" dirty="0"/>
              <a:t>Science absolutely demands that the way the computations are performed be subject to expert review by others.</a:t>
            </a:r>
          </a:p>
          <a:p>
            <a:endParaRPr lang="en-US" altLang="en-US" dirty="0"/>
          </a:p>
          <a:p>
            <a:r>
              <a:rPr lang="en-US" altLang="en-US" dirty="0"/>
              <a:t>I call this “reviewability” to contrast with the narrower definitions of “reproducibility” and “replicability” that seem to me often to leave the door open to repeatable results achieved by completely invalid means.</a:t>
            </a:r>
          </a:p>
        </p:txBody>
      </p:sp>
    </p:spTree>
    <p:extLst>
      <p:ext uri="{BB962C8B-B14F-4D97-AF65-F5344CB8AC3E}">
        <p14:creationId xmlns:p14="http://schemas.microsoft.com/office/powerpoint/2010/main" val="214370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A5C384E4-417F-42AA-930E-191059502EDD}"/>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1804979A-33FA-4773-B6A0-9F86F063FE09}"/>
              </a:ext>
            </a:extLst>
          </p:cNvPr>
          <p:cNvSpPr>
            <a:spLocks noGrp="1" noChangeArrowheads="1"/>
          </p:cNvSpPr>
          <p:nvPr>
            <p:ph type="body" idx="1"/>
          </p:nvPr>
        </p:nvSpPr>
        <p:spPr/>
        <p:txBody>
          <a:bodyPr/>
          <a:lstStyle/>
          <a:p>
            <a:r>
              <a:rPr lang="en-US" altLang="en-US" dirty="0"/>
              <a:t>To more fully assess research transparency, the next release of Whole Tale will include an initial implementation of a feature we refer to as a “Recorded Run”.</a:t>
            </a:r>
            <a:br>
              <a:rPr lang="en-US" altLang="en-US" dirty="0"/>
            </a:br>
            <a:endParaRPr lang="en-US" altLang="en-US" dirty="0"/>
          </a:p>
          <a:p>
            <a:r>
              <a:rPr lang="en-US" altLang="en-US" dirty="0"/>
              <a:t>Instead of simply running computations to completion and letting verifiers inspect the results, a Whole Tale recorded run will capture system-level provenance--using ReproZip to monitor system calls—to observe what software is used during the run to produce which data artifacts.</a:t>
            </a:r>
          </a:p>
          <a:p>
            <a:endParaRPr lang="en-US" altLang="en-US" dirty="0"/>
          </a:p>
          <a:p>
            <a:r>
              <a:rPr lang="en-US" altLang="en-US" dirty="0"/>
              <a:t>We call our toolkit for managing provenance overall in Whole Tale CPR. </a:t>
            </a:r>
          </a:p>
        </p:txBody>
      </p:sp>
    </p:spTree>
    <p:extLst>
      <p:ext uri="{BB962C8B-B14F-4D97-AF65-F5344CB8AC3E}">
        <p14:creationId xmlns:p14="http://schemas.microsoft.com/office/powerpoint/2010/main" val="333142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A5C384E4-417F-42AA-930E-191059502EDD}"/>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1804979A-33FA-4773-B6A0-9F86F063FE09}"/>
              </a:ext>
            </a:extLst>
          </p:cNvPr>
          <p:cNvSpPr>
            <a:spLocks noGrp="1" noChangeArrowheads="1"/>
          </p:cNvSpPr>
          <p:nvPr>
            <p:ph type="body" idx="1"/>
          </p:nvPr>
        </p:nvSpPr>
        <p:spPr/>
        <p:txBody>
          <a:bodyPr/>
          <a:lstStyle/>
          <a:p>
            <a:r>
              <a:rPr lang="en-US" altLang="en-US" dirty="0"/>
              <a:t>Following a recorded run CPR sifts through the events that ReproZip captured to reveal the flow of data meaningful to researchers who may be trying to understand how a particular artifact was computed—</a:t>
            </a:r>
          </a:p>
          <a:p>
            <a:r>
              <a:rPr lang="en-US" altLang="en-US" dirty="0"/>
              <a:t>the programs used in deriving that particular product, and the input and intermediate data employed in that production.</a:t>
            </a:r>
          </a:p>
          <a:p>
            <a:endParaRPr lang="en-US" altLang="en-US" dirty="0"/>
          </a:p>
          <a:p>
            <a:r>
              <a:rPr lang="en-US" altLang="en-US" dirty="0"/>
              <a:t>This will enable verifiers to compare the descriptions in a paper of how results were obtained with </a:t>
            </a:r>
            <a:r>
              <a:rPr lang="en-US" altLang="en-US" i="1" dirty="0"/>
              <a:t>Whole Tale’s</a:t>
            </a:r>
            <a:r>
              <a:rPr lang="en-US" altLang="en-US" dirty="0"/>
              <a:t> record of how each artifact was actually produced step by step.</a:t>
            </a:r>
          </a:p>
        </p:txBody>
      </p:sp>
    </p:spTree>
    <p:extLst>
      <p:ext uri="{BB962C8B-B14F-4D97-AF65-F5344CB8AC3E}">
        <p14:creationId xmlns:p14="http://schemas.microsoft.com/office/powerpoint/2010/main" val="120552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A5C384E4-417F-42AA-930E-191059502EDD}"/>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1804979A-33FA-4773-B6A0-9F86F063FE09}"/>
              </a:ext>
            </a:extLst>
          </p:cNvPr>
          <p:cNvSpPr>
            <a:spLocks noGrp="1" noChangeArrowheads="1"/>
          </p:cNvSpPr>
          <p:nvPr>
            <p:ph type="body" idx="1"/>
          </p:nvPr>
        </p:nvSpPr>
        <p:spPr/>
        <p:txBody>
          <a:bodyPr/>
          <a:lstStyle/>
          <a:p>
            <a:r>
              <a:rPr lang="en-US" altLang="en-US" dirty="0"/>
              <a:t>CPR makes it easier to compare how these products are in fact computed with the descriptions in a paper by providing predefined queries, reports, and visualizations that present run-time provenance in terms familiar to the verifier—data files, programs, and the flow of data through program invocations.</a:t>
            </a:r>
          </a:p>
          <a:p>
            <a:endParaRPr lang="en-US" altLang="en-US" dirty="0"/>
          </a:p>
          <a:p>
            <a:r>
              <a:rPr lang="en-US" altLang="en-US" dirty="0"/>
              <a:t>We are developing the </a:t>
            </a:r>
            <a:r>
              <a:rPr lang="en-US" altLang="en-US" i="1" dirty="0"/>
              <a:t>Geist</a:t>
            </a:r>
            <a:r>
              <a:rPr lang="en-US" altLang="en-US" dirty="0"/>
              <a:t> report templating language to support the combination of SPARQL and other declarative logic necessary to create these reports and visualizations in a way that is itself transparent and subject to straightforward review. </a:t>
            </a:r>
          </a:p>
        </p:txBody>
      </p:sp>
    </p:spTree>
    <p:extLst>
      <p:ext uri="{BB962C8B-B14F-4D97-AF65-F5344CB8AC3E}">
        <p14:creationId xmlns:p14="http://schemas.microsoft.com/office/powerpoint/2010/main" val="336521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A5C384E4-417F-42AA-930E-191059502EDD}"/>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1804979A-33FA-4773-B6A0-9F86F063FE09}"/>
              </a:ext>
            </a:extLst>
          </p:cNvPr>
          <p:cNvSpPr>
            <a:spLocks noGrp="1" noChangeArrowheads="1"/>
          </p:cNvSpPr>
          <p:nvPr>
            <p:ph type="body" idx="1"/>
          </p:nvPr>
        </p:nvSpPr>
        <p:spPr/>
        <p:txBody>
          <a:bodyPr/>
          <a:lstStyle/>
          <a:p>
            <a:r>
              <a:rPr lang="en-US" altLang="en-US" dirty="0"/>
              <a:t>Will it ultimately be sufficient to monitor Tale execution at the system call level?</a:t>
            </a:r>
          </a:p>
          <a:p>
            <a:endParaRPr lang="en-US" altLang="en-US" dirty="0"/>
          </a:p>
          <a:p>
            <a:r>
              <a:rPr lang="en-US" altLang="en-US" dirty="0"/>
              <a:t>Of course not.</a:t>
            </a:r>
          </a:p>
          <a:p>
            <a:endParaRPr lang="en-US" altLang="en-US" dirty="0"/>
          </a:p>
          <a:p>
            <a:r>
              <a:rPr lang="en-US" altLang="en-US" dirty="0"/>
              <a:t>The first iteration of the Whole Tale recorded run will not be able to see operations and dataflows occurring inside scripts and compiled programs, implemented as cells in computational notebooks,</a:t>
            </a:r>
          </a:p>
          <a:p>
            <a:r>
              <a:rPr lang="en-US" altLang="en-US" dirty="0"/>
              <a:t>or buried in remote services calls. </a:t>
            </a:r>
          </a:p>
          <a:p>
            <a:endParaRPr lang="en-US" altLang="en-US" dirty="0"/>
          </a:p>
          <a:p>
            <a:r>
              <a:rPr lang="en-US" altLang="en-US" dirty="0"/>
              <a:t>Nor will recorded runs initially leverage provenance captured by scientific workflow systems.</a:t>
            </a:r>
          </a:p>
          <a:p>
            <a:endParaRPr lang="en-US" altLang="en-US" dirty="0"/>
          </a:p>
          <a:p>
            <a:r>
              <a:rPr lang="en-US" altLang="en-US" dirty="0"/>
              <a:t>And that’s the real reason we’re here today.</a:t>
            </a:r>
          </a:p>
        </p:txBody>
      </p:sp>
    </p:spTree>
    <p:extLst>
      <p:ext uri="{BB962C8B-B14F-4D97-AF65-F5344CB8AC3E}">
        <p14:creationId xmlns:p14="http://schemas.microsoft.com/office/powerpoint/2010/main" val="415526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8A8E-0EBF-4E38-ACB5-04DECFF195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16AEAA-D17E-4F1D-A5EA-D115CFE7A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7A6E79-9C01-46CD-8589-52B582EE8A4E}"/>
              </a:ext>
            </a:extLst>
          </p:cNvPr>
          <p:cNvSpPr>
            <a:spLocks noGrp="1"/>
          </p:cNvSpPr>
          <p:nvPr>
            <p:ph type="dt" sz="half" idx="10"/>
          </p:nvPr>
        </p:nvSpPr>
        <p:spPr/>
        <p:txBody>
          <a:bodyPr/>
          <a:lstStyle/>
          <a:p>
            <a:fld id="{807A7D58-27C2-4A99-9340-8EB02E253830}" type="datetimeFigureOut">
              <a:rPr lang="en-US" smtClean="0"/>
              <a:t>7/19/2021</a:t>
            </a:fld>
            <a:endParaRPr lang="en-US"/>
          </a:p>
        </p:txBody>
      </p:sp>
      <p:sp>
        <p:nvSpPr>
          <p:cNvPr id="5" name="Footer Placeholder 4">
            <a:extLst>
              <a:ext uri="{FF2B5EF4-FFF2-40B4-BE49-F238E27FC236}">
                <a16:creationId xmlns:a16="http://schemas.microsoft.com/office/drawing/2014/main" id="{CF1884FB-4473-4138-AD5A-6075608B1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749C1-FA68-4B16-BDB5-B58D296DAF2F}"/>
              </a:ext>
            </a:extLst>
          </p:cNvPr>
          <p:cNvSpPr>
            <a:spLocks noGrp="1"/>
          </p:cNvSpPr>
          <p:nvPr>
            <p:ph type="sldNum" sz="quarter" idx="12"/>
          </p:nvPr>
        </p:nvSpPr>
        <p:spPr/>
        <p:txBody>
          <a:bodyPr/>
          <a:lstStyle/>
          <a:p>
            <a:fld id="{4BB59EE4-A08D-464B-8FB4-E1A2A6981E62}" type="slidenum">
              <a:rPr lang="en-US" smtClean="0"/>
              <a:t>‹#›</a:t>
            </a:fld>
            <a:endParaRPr lang="en-US"/>
          </a:p>
        </p:txBody>
      </p:sp>
    </p:spTree>
    <p:extLst>
      <p:ext uri="{BB962C8B-B14F-4D97-AF65-F5344CB8AC3E}">
        <p14:creationId xmlns:p14="http://schemas.microsoft.com/office/powerpoint/2010/main" val="121791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37FB-875F-4E7B-BB7C-8D2892877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63163A-84C6-4CE9-915F-8A6A994D8D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554F0-80C4-4000-B5A0-3B5787BFBEBA}"/>
              </a:ext>
            </a:extLst>
          </p:cNvPr>
          <p:cNvSpPr>
            <a:spLocks noGrp="1"/>
          </p:cNvSpPr>
          <p:nvPr>
            <p:ph type="dt" sz="half" idx="10"/>
          </p:nvPr>
        </p:nvSpPr>
        <p:spPr/>
        <p:txBody>
          <a:bodyPr/>
          <a:lstStyle/>
          <a:p>
            <a:fld id="{807A7D58-27C2-4A99-9340-8EB02E253830}" type="datetimeFigureOut">
              <a:rPr lang="en-US" smtClean="0"/>
              <a:t>7/19/2021</a:t>
            </a:fld>
            <a:endParaRPr lang="en-US"/>
          </a:p>
        </p:txBody>
      </p:sp>
      <p:sp>
        <p:nvSpPr>
          <p:cNvPr id="5" name="Footer Placeholder 4">
            <a:extLst>
              <a:ext uri="{FF2B5EF4-FFF2-40B4-BE49-F238E27FC236}">
                <a16:creationId xmlns:a16="http://schemas.microsoft.com/office/drawing/2014/main" id="{BD1F176B-B367-4ED8-8E36-9CB78879E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CEA76-504A-441E-87FA-428C24E5B14A}"/>
              </a:ext>
            </a:extLst>
          </p:cNvPr>
          <p:cNvSpPr>
            <a:spLocks noGrp="1"/>
          </p:cNvSpPr>
          <p:nvPr>
            <p:ph type="sldNum" sz="quarter" idx="12"/>
          </p:nvPr>
        </p:nvSpPr>
        <p:spPr/>
        <p:txBody>
          <a:bodyPr/>
          <a:lstStyle/>
          <a:p>
            <a:fld id="{4BB59EE4-A08D-464B-8FB4-E1A2A6981E62}" type="slidenum">
              <a:rPr lang="en-US" smtClean="0"/>
              <a:t>‹#›</a:t>
            </a:fld>
            <a:endParaRPr lang="en-US"/>
          </a:p>
        </p:txBody>
      </p:sp>
    </p:spTree>
    <p:extLst>
      <p:ext uri="{BB962C8B-B14F-4D97-AF65-F5344CB8AC3E}">
        <p14:creationId xmlns:p14="http://schemas.microsoft.com/office/powerpoint/2010/main" val="363378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9FCFCF-53E6-4DE1-BC2B-BF130311BA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BF27F3-A052-47F5-9989-703D3A6D3E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DC1E4-385D-4812-9E4D-EB03F09EE462}"/>
              </a:ext>
            </a:extLst>
          </p:cNvPr>
          <p:cNvSpPr>
            <a:spLocks noGrp="1"/>
          </p:cNvSpPr>
          <p:nvPr>
            <p:ph type="dt" sz="half" idx="10"/>
          </p:nvPr>
        </p:nvSpPr>
        <p:spPr/>
        <p:txBody>
          <a:bodyPr/>
          <a:lstStyle/>
          <a:p>
            <a:fld id="{807A7D58-27C2-4A99-9340-8EB02E253830}" type="datetimeFigureOut">
              <a:rPr lang="en-US" smtClean="0"/>
              <a:t>7/19/2021</a:t>
            </a:fld>
            <a:endParaRPr lang="en-US"/>
          </a:p>
        </p:txBody>
      </p:sp>
      <p:sp>
        <p:nvSpPr>
          <p:cNvPr id="5" name="Footer Placeholder 4">
            <a:extLst>
              <a:ext uri="{FF2B5EF4-FFF2-40B4-BE49-F238E27FC236}">
                <a16:creationId xmlns:a16="http://schemas.microsoft.com/office/drawing/2014/main" id="{C88D7CE5-AE4B-4E79-AE47-B84C7ECF8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9726E-B845-471B-8279-C31A9EA6BB36}"/>
              </a:ext>
            </a:extLst>
          </p:cNvPr>
          <p:cNvSpPr>
            <a:spLocks noGrp="1"/>
          </p:cNvSpPr>
          <p:nvPr>
            <p:ph type="sldNum" sz="quarter" idx="12"/>
          </p:nvPr>
        </p:nvSpPr>
        <p:spPr/>
        <p:txBody>
          <a:bodyPr/>
          <a:lstStyle/>
          <a:p>
            <a:fld id="{4BB59EE4-A08D-464B-8FB4-E1A2A6981E62}" type="slidenum">
              <a:rPr lang="en-US" smtClean="0"/>
              <a:t>‹#›</a:t>
            </a:fld>
            <a:endParaRPr lang="en-US"/>
          </a:p>
        </p:txBody>
      </p:sp>
    </p:spTree>
    <p:extLst>
      <p:ext uri="{BB962C8B-B14F-4D97-AF65-F5344CB8AC3E}">
        <p14:creationId xmlns:p14="http://schemas.microsoft.com/office/powerpoint/2010/main" val="328269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5789-6D71-4377-845D-653FA3394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7D3E67-068D-4829-84DD-658AD88644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74150-65B5-4E83-A45F-F733460016B1}"/>
              </a:ext>
            </a:extLst>
          </p:cNvPr>
          <p:cNvSpPr>
            <a:spLocks noGrp="1"/>
          </p:cNvSpPr>
          <p:nvPr>
            <p:ph type="dt" sz="half" idx="10"/>
          </p:nvPr>
        </p:nvSpPr>
        <p:spPr/>
        <p:txBody>
          <a:bodyPr/>
          <a:lstStyle/>
          <a:p>
            <a:fld id="{807A7D58-27C2-4A99-9340-8EB02E253830}" type="datetimeFigureOut">
              <a:rPr lang="en-US" smtClean="0"/>
              <a:t>7/19/2021</a:t>
            </a:fld>
            <a:endParaRPr lang="en-US"/>
          </a:p>
        </p:txBody>
      </p:sp>
      <p:sp>
        <p:nvSpPr>
          <p:cNvPr id="5" name="Footer Placeholder 4">
            <a:extLst>
              <a:ext uri="{FF2B5EF4-FFF2-40B4-BE49-F238E27FC236}">
                <a16:creationId xmlns:a16="http://schemas.microsoft.com/office/drawing/2014/main" id="{1C4D1D18-7EBE-4081-AB67-C44F3FFE7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63BA8-F4FB-4F16-83D8-86A159F20D3B}"/>
              </a:ext>
            </a:extLst>
          </p:cNvPr>
          <p:cNvSpPr>
            <a:spLocks noGrp="1"/>
          </p:cNvSpPr>
          <p:nvPr>
            <p:ph type="sldNum" sz="quarter" idx="12"/>
          </p:nvPr>
        </p:nvSpPr>
        <p:spPr/>
        <p:txBody>
          <a:bodyPr/>
          <a:lstStyle/>
          <a:p>
            <a:fld id="{4BB59EE4-A08D-464B-8FB4-E1A2A6981E62}" type="slidenum">
              <a:rPr lang="en-US" smtClean="0"/>
              <a:t>‹#›</a:t>
            </a:fld>
            <a:endParaRPr lang="en-US"/>
          </a:p>
        </p:txBody>
      </p:sp>
    </p:spTree>
    <p:extLst>
      <p:ext uri="{BB962C8B-B14F-4D97-AF65-F5344CB8AC3E}">
        <p14:creationId xmlns:p14="http://schemas.microsoft.com/office/powerpoint/2010/main" val="52691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67CCF-4AB8-4648-9970-B6AE7E281A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394BAB-9A8A-4211-AB99-DD4BE0A57C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55D5B0-5DE4-4FC1-9BAB-1DE4F6B6F9A0}"/>
              </a:ext>
            </a:extLst>
          </p:cNvPr>
          <p:cNvSpPr>
            <a:spLocks noGrp="1"/>
          </p:cNvSpPr>
          <p:nvPr>
            <p:ph type="dt" sz="half" idx="10"/>
          </p:nvPr>
        </p:nvSpPr>
        <p:spPr/>
        <p:txBody>
          <a:bodyPr/>
          <a:lstStyle/>
          <a:p>
            <a:fld id="{807A7D58-27C2-4A99-9340-8EB02E253830}" type="datetimeFigureOut">
              <a:rPr lang="en-US" smtClean="0"/>
              <a:t>7/19/2021</a:t>
            </a:fld>
            <a:endParaRPr lang="en-US"/>
          </a:p>
        </p:txBody>
      </p:sp>
      <p:sp>
        <p:nvSpPr>
          <p:cNvPr id="5" name="Footer Placeholder 4">
            <a:extLst>
              <a:ext uri="{FF2B5EF4-FFF2-40B4-BE49-F238E27FC236}">
                <a16:creationId xmlns:a16="http://schemas.microsoft.com/office/drawing/2014/main" id="{68B36096-3437-4DF4-B68E-AFA156CDE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1F288-A2FA-49B6-8A82-8512768A651F}"/>
              </a:ext>
            </a:extLst>
          </p:cNvPr>
          <p:cNvSpPr>
            <a:spLocks noGrp="1"/>
          </p:cNvSpPr>
          <p:nvPr>
            <p:ph type="sldNum" sz="quarter" idx="12"/>
          </p:nvPr>
        </p:nvSpPr>
        <p:spPr/>
        <p:txBody>
          <a:bodyPr/>
          <a:lstStyle/>
          <a:p>
            <a:fld id="{4BB59EE4-A08D-464B-8FB4-E1A2A6981E62}" type="slidenum">
              <a:rPr lang="en-US" smtClean="0"/>
              <a:t>‹#›</a:t>
            </a:fld>
            <a:endParaRPr lang="en-US"/>
          </a:p>
        </p:txBody>
      </p:sp>
    </p:spTree>
    <p:extLst>
      <p:ext uri="{BB962C8B-B14F-4D97-AF65-F5344CB8AC3E}">
        <p14:creationId xmlns:p14="http://schemas.microsoft.com/office/powerpoint/2010/main" val="367824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B548-8A97-4A35-B2FC-EDB19E779A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59636C-1398-486E-A4B6-0AD44A2B8F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DF53EA-9C68-41C6-A2FA-4572E5B97E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46591-C7F2-49C3-8166-16B0E2238E4F}"/>
              </a:ext>
            </a:extLst>
          </p:cNvPr>
          <p:cNvSpPr>
            <a:spLocks noGrp="1"/>
          </p:cNvSpPr>
          <p:nvPr>
            <p:ph type="dt" sz="half" idx="10"/>
          </p:nvPr>
        </p:nvSpPr>
        <p:spPr/>
        <p:txBody>
          <a:bodyPr/>
          <a:lstStyle/>
          <a:p>
            <a:fld id="{807A7D58-27C2-4A99-9340-8EB02E253830}" type="datetimeFigureOut">
              <a:rPr lang="en-US" smtClean="0"/>
              <a:t>7/19/2021</a:t>
            </a:fld>
            <a:endParaRPr lang="en-US"/>
          </a:p>
        </p:txBody>
      </p:sp>
      <p:sp>
        <p:nvSpPr>
          <p:cNvPr id="6" name="Footer Placeholder 5">
            <a:extLst>
              <a:ext uri="{FF2B5EF4-FFF2-40B4-BE49-F238E27FC236}">
                <a16:creationId xmlns:a16="http://schemas.microsoft.com/office/drawing/2014/main" id="{DC2E294A-32AF-460E-8C1F-E151B56C2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6FB13-0112-43C3-B282-619CF20555DB}"/>
              </a:ext>
            </a:extLst>
          </p:cNvPr>
          <p:cNvSpPr>
            <a:spLocks noGrp="1"/>
          </p:cNvSpPr>
          <p:nvPr>
            <p:ph type="sldNum" sz="quarter" idx="12"/>
          </p:nvPr>
        </p:nvSpPr>
        <p:spPr/>
        <p:txBody>
          <a:bodyPr/>
          <a:lstStyle/>
          <a:p>
            <a:fld id="{4BB59EE4-A08D-464B-8FB4-E1A2A6981E62}" type="slidenum">
              <a:rPr lang="en-US" smtClean="0"/>
              <a:t>‹#›</a:t>
            </a:fld>
            <a:endParaRPr lang="en-US"/>
          </a:p>
        </p:txBody>
      </p:sp>
    </p:spTree>
    <p:extLst>
      <p:ext uri="{BB962C8B-B14F-4D97-AF65-F5344CB8AC3E}">
        <p14:creationId xmlns:p14="http://schemas.microsoft.com/office/powerpoint/2010/main" val="325104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A109-B8DD-447F-BDE1-AAA7DF2566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A2C282-D7FC-455A-9D7A-D627DDA3F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CEF93C-2263-4D4A-93DF-D546088607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395F59-B9F6-4734-83F4-EE0B2CC5B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DC5595-1B78-42BA-8405-CC26CFEE1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3DB89A-8514-4BA8-98CD-62D2FC117729}"/>
              </a:ext>
            </a:extLst>
          </p:cNvPr>
          <p:cNvSpPr>
            <a:spLocks noGrp="1"/>
          </p:cNvSpPr>
          <p:nvPr>
            <p:ph type="dt" sz="half" idx="10"/>
          </p:nvPr>
        </p:nvSpPr>
        <p:spPr/>
        <p:txBody>
          <a:bodyPr/>
          <a:lstStyle/>
          <a:p>
            <a:fld id="{807A7D58-27C2-4A99-9340-8EB02E253830}" type="datetimeFigureOut">
              <a:rPr lang="en-US" smtClean="0"/>
              <a:t>7/19/2021</a:t>
            </a:fld>
            <a:endParaRPr lang="en-US"/>
          </a:p>
        </p:txBody>
      </p:sp>
      <p:sp>
        <p:nvSpPr>
          <p:cNvPr id="8" name="Footer Placeholder 7">
            <a:extLst>
              <a:ext uri="{FF2B5EF4-FFF2-40B4-BE49-F238E27FC236}">
                <a16:creationId xmlns:a16="http://schemas.microsoft.com/office/drawing/2014/main" id="{5236721F-F620-4244-949E-B363FBF5B6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8AE213-0740-46B2-918D-B720A7074A42}"/>
              </a:ext>
            </a:extLst>
          </p:cNvPr>
          <p:cNvSpPr>
            <a:spLocks noGrp="1"/>
          </p:cNvSpPr>
          <p:nvPr>
            <p:ph type="sldNum" sz="quarter" idx="12"/>
          </p:nvPr>
        </p:nvSpPr>
        <p:spPr/>
        <p:txBody>
          <a:bodyPr/>
          <a:lstStyle/>
          <a:p>
            <a:fld id="{4BB59EE4-A08D-464B-8FB4-E1A2A6981E62}" type="slidenum">
              <a:rPr lang="en-US" smtClean="0"/>
              <a:t>‹#›</a:t>
            </a:fld>
            <a:endParaRPr lang="en-US"/>
          </a:p>
        </p:txBody>
      </p:sp>
    </p:spTree>
    <p:extLst>
      <p:ext uri="{BB962C8B-B14F-4D97-AF65-F5344CB8AC3E}">
        <p14:creationId xmlns:p14="http://schemas.microsoft.com/office/powerpoint/2010/main" val="144671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35F9-1A28-4715-BA9B-A64A52D06C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7DE110-FFA6-47A5-BB83-70EC2635850C}"/>
              </a:ext>
            </a:extLst>
          </p:cNvPr>
          <p:cNvSpPr>
            <a:spLocks noGrp="1"/>
          </p:cNvSpPr>
          <p:nvPr>
            <p:ph type="dt" sz="half" idx="10"/>
          </p:nvPr>
        </p:nvSpPr>
        <p:spPr/>
        <p:txBody>
          <a:bodyPr/>
          <a:lstStyle/>
          <a:p>
            <a:fld id="{807A7D58-27C2-4A99-9340-8EB02E253830}" type="datetimeFigureOut">
              <a:rPr lang="en-US" smtClean="0"/>
              <a:t>7/19/2021</a:t>
            </a:fld>
            <a:endParaRPr lang="en-US"/>
          </a:p>
        </p:txBody>
      </p:sp>
      <p:sp>
        <p:nvSpPr>
          <p:cNvPr id="4" name="Footer Placeholder 3">
            <a:extLst>
              <a:ext uri="{FF2B5EF4-FFF2-40B4-BE49-F238E27FC236}">
                <a16:creationId xmlns:a16="http://schemas.microsoft.com/office/drawing/2014/main" id="{44615EA7-D7FC-43AA-B74B-9947E66D6D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BBFB1A-FDF4-4097-ABFD-43CFA601A2EB}"/>
              </a:ext>
            </a:extLst>
          </p:cNvPr>
          <p:cNvSpPr>
            <a:spLocks noGrp="1"/>
          </p:cNvSpPr>
          <p:nvPr>
            <p:ph type="sldNum" sz="quarter" idx="12"/>
          </p:nvPr>
        </p:nvSpPr>
        <p:spPr/>
        <p:txBody>
          <a:bodyPr/>
          <a:lstStyle/>
          <a:p>
            <a:fld id="{4BB59EE4-A08D-464B-8FB4-E1A2A6981E62}" type="slidenum">
              <a:rPr lang="en-US" smtClean="0"/>
              <a:t>‹#›</a:t>
            </a:fld>
            <a:endParaRPr lang="en-US"/>
          </a:p>
        </p:txBody>
      </p:sp>
    </p:spTree>
    <p:extLst>
      <p:ext uri="{BB962C8B-B14F-4D97-AF65-F5344CB8AC3E}">
        <p14:creationId xmlns:p14="http://schemas.microsoft.com/office/powerpoint/2010/main" val="120860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565031-97F1-47BC-8B65-2267F47A4C94}"/>
              </a:ext>
            </a:extLst>
          </p:cNvPr>
          <p:cNvSpPr>
            <a:spLocks noGrp="1"/>
          </p:cNvSpPr>
          <p:nvPr>
            <p:ph type="dt" sz="half" idx="10"/>
          </p:nvPr>
        </p:nvSpPr>
        <p:spPr/>
        <p:txBody>
          <a:bodyPr/>
          <a:lstStyle/>
          <a:p>
            <a:fld id="{807A7D58-27C2-4A99-9340-8EB02E253830}" type="datetimeFigureOut">
              <a:rPr lang="en-US" smtClean="0"/>
              <a:t>7/19/2021</a:t>
            </a:fld>
            <a:endParaRPr lang="en-US"/>
          </a:p>
        </p:txBody>
      </p:sp>
      <p:sp>
        <p:nvSpPr>
          <p:cNvPr id="3" name="Footer Placeholder 2">
            <a:extLst>
              <a:ext uri="{FF2B5EF4-FFF2-40B4-BE49-F238E27FC236}">
                <a16:creationId xmlns:a16="http://schemas.microsoft.com/office/drawing/2014/main" id="{1BD1C843-DE31-4BD0-B259-D960C679DC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2EBA98-F2F9-41CE-8E23-4F3E25F19EC0}"/>
              </a:ext>
            </a:extLst>
          </p:cNvPr>
          <p:cNvSpPr>
            <a:spLocks noGrp="1"/>
          </p:cNvSpPr>
          <p:nvPr>
            <p:ph type="sldNum" sz="quarter" idx="12"/>
          </p:nvPr>
        </p:nvSpPr>
        <p:spPr/>
        <p:txBody>
          <a:bodyPr/>
          <a:lstStyle/>
          <a:p>
            <a:fld id="{4BB59EE4-A08D-464B-8FB4-E1A2A6981E62}" type="slidenum">
              <a:rPr lang="en-US" smtClean="0"/>
              <a:t>‹#›</a:t>
            </a:fld>
            <a:endParaRPr lang="en-US"/>
          </a:p>
        </p:txBody>
      </p:sp>
    </p:spTree>
    <p:extLst>
      <p:ext uri="{BB962C8B-B14F-4D97-AF65-F5344CB8AC3E}">
        <p14:creationId xmlns:p14="http://schemas.microsoft.com/office/powerpoint/2010/main" val="382088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6E50-7BF1-434A-A112-127331C291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37C6D8-A942-4278-9590-8CA9142A8C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0D40B1-F130-4865-920F-A9A50C465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3CEB2-B148-438C-BD27-04C4E02D7602}"/>
              </a:ext>
            </a:extLst>
          </p:cNvPr>
          <p:cNvSpPr>
            <a:spLocks noGrp="1"/>
          </p:cNvSpPr>
          <p:nvPr>
            <p:ph type="dt" sz="half" idx="10"/>
          </p:nvPr>
        </p:nvSpPr>
        <p:spPr/>
        <p:txBody>
          <a:bodyPr/>
          <a:lstStyle/>
          <a:p>
            <a:fld id="{807A7D58-27C2-4A99-9340-8EB02E253830}" type="datetimeFigureOut">
              <a:rPr lang="en-US" smtClean="0"/>
              <a:t>7/19/2021</a:t>
            </a:fld>
            <a:endParaRPr lang="en-US"/>
          </a:p>
        </p:txBody>
      </p:sp>
      <p:sp>
        <p:nvSpPr>
          <p:cNvPr id="6" name="Footer Placeholder 5">
            <a:extLst>
              <a:ext uri="{FF2B5EF4-FFF2-40B4-BE49-F238E27FC236}">
                <a16:creationId xmlns:a16="http://schemas.microsoft.com/office/drawing/2014/main" id="{18370978-B8CB-48C8-9A8B-CA3B10C39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084FB-E593-4F64-99B9-6C123B64F0FA}"/>
              </a:ext>
            </a:extLst>
          </p:cNvPr>
          <p:cNvSpPr>
            <a:spLocks noGrp="1"/>
          </p:cNvSpPr>
          <p:nvPr>
            <p:ph type="sldNum" sz="quarter" idx="12"/>
          </p:nvPr>
        </p:nvSpPr>
        <p:spPr/>
        <p:txBody>
          <a:bodyPr/>
          <a:lstStyle/>
          <a:p>
            <a:fld id="{4BB59EE4-A08D-464B-8FB4-E1A2A6981E62}" type="slidenum">
              <a:rPr lang="en-US" smtClean="0"/>
              <a:t>‹#›</a:t>
            </a:fld>
            <a:endParaRPr lang="en-US"/>
          </a:p>
        </p:txBody>
      </p:sp>
    </p:spTree>
    <p:extLst>
      <p:ext uri="{BB962C8B-B14F-4D97-AF65-F5344CB8AC3E}">
        <p14:creationId xmlns:p14="http://schemas.microsoft.com/office/powerpoint/2010/main" val="71814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AA391-DE7E-4DE2-BC0C-5AB35BBD4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6A338B-976C-4FD8-8FE4-35A7226589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484ABB-466B-4F29-A5B9-7F836385C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39F1E-3DDD-4FA5-A020-12A554A6BD28}"/>
              </a:ext>
            </a:extLst>
          </p:cNvPr>
          <p:cNvSpPr>
            <a:spLocks noGrp="1"/>
          </p:cNvSpPr>
          <p:nvPr>
            <p:ph type="dt" sz="half" idx="10"/>
          </p:nvPr>
        </p:nvSpPr>
        <p:spPr/>
        <p:txBody>
          <a:bodyPr/>
          <a:lstStyle/>
          <a:p>
            <a:fld id="{807A7D58-27C2-4A99-9340-8EB02E253830}" type="datetimeFigureOut">
              <a:rPr lang="en-US" smtClean="0"/>
              <a:t>7/19/2021</a:t>
            </a:fld>
            <a:endParaRPr lang="en-US"/>
          </a:p>
        </p:txBody>
      </p:sp>
      <p:sp>
        <p:nvSpPr>
          <p:cNvPr id="6" name="Footer Placeholder 5">
            <a:extLst>
              <a:ext uri="{FF2B5EF4-FFF2-40B4-BE49-F238E27FC236}">
                <a16:creationId xmlns:a16="http://schemas.microsoft.com/office/drawing/2014/main" id="{7B34C3AF-923B-4ED6-8909-30E686B70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87590C-E3D2-4CCF-B371-8AB8BD38A2C9}"/>
              </a:ext>
            </a:extLst>
          </p:cNvPr>
          <p:cNvSpPr>
            <a:spLocks noGrp="1"/>
          </p:cNvSpPr>
          <p:nvPr>
            <p:ph type="sldNum" sz="quarter" idx="12"/>
          </p:nvPr>
        </p:nvSpPr>
        <p:spPr/>
        <p:txBody>
          <a:bodyPr/>
          <a:lstStyle/>
          <a:p>
            <a:fld id="{4BB59EE4-A08D-464B-8FB4-E1A2A6981E62}" type="slidenum">
              <a:rPr lang="en-US" smtClean="0"/>
              <a:t>‹#›</a:t>
            </a:fld>
            <a:endParaRPr lang="en-US"/>
          </a:p>
        </p:txBody>
      </p:sp>
    </p:spTree>
    <p:extLst>
      <p:ext uri="{BB962C8B-B14F-4D97-AF65-F5344CB8AC3E}">
        <p14:creationId xmlns:p14="http://schemas.microsoft.com/office/powerpoint/2010/main" val="160686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79DBF2-BBB3-4ECD-A73F-DB3EA51A2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6608E3-906A-4289-A183-15ABFCA4C1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AFF9C-9986-4E92-9198-C98074244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A7D58-27C2-4A99-9340-8EB02E253830}" type="datetimeFigureOut">
              <a:rPr lang="en-US" smtClean="0"/>
              <a:t>7/19/2021</a:t>
            </a:fld>
            <a:endParaRPr lang="en-US"/>
          </a:p>
        </p:txBody>
      </p:sp>
      <p:sp>
        <p:nvSpPr>
          <p:cNvPr id="5" name="Footer Placeholder 4">
            <a:extLst>
              <a:ext uri="{FF2B5EF4-FFF2-40B4-BE49-F238E27FC236}">
                <a16:creationId xmlns:a16="http://schemas.microsoft.com/office/drawing/2014/main" id="{5A3A0379-8134-4483-8056-1EEFA5AA25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888DEB-D5F6-42F8-9C05-9B0E8C74CA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59EE4-A08D-464B-8FB4-E1A2A6981E62}" type="slidenum">
              <a:rPr lang="en-US" smtClean="0"/>
              <a:t>‹#›</a:t>
            </a:fld>
            <a:endParaRPr lang="en-US"/>
          </a:p>
        </p:txBody>
      </p:sp>
    </p:spTree>
    <p:extLst>
      <p:ext uri="{BB962C8B-B14F-4D97-AF65-F5344CB8AC3E}">
        <p14:creationId xmlns:p14="http://schemas.microsoft.com/office/powerpoint/2010/main" val="96422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3"/>
          <p:cNvSpPr>
            <a:spLocks noGrp="1" noChangeArrowheads="1"/>
          </p:cNvSpPr>
          <p:nvPr>
            <p:ph type="title"/>
          </p:nvPr>
        </p:nvSpPr>
        <p:spPr>
          <a:xfrm>
            <a:off x="137193" y="364595"/>
            <a:ext cx="11888903" cy="3018083"/>
          </a:xfrm>
          <a:ln>
            <a:noFill/>
          </a:ln>
        </p:spPr>
        <p:txBody>
          <a:bodyPr vert="horz" lIns="45720" tIns="45720" rIns="36575" bIns="45720" rtlCol="0" anchor="ctr">
            <a:normAutofit fontScale="90000"/>
          </a:bodyPr>
          <a:lstStyle/>
          <a:p>
            <a:pPr algn="ctr">
              <a:spcBef>
                <a:spcPts val="22000"/>
              </a:spcBef>
              <a:spcAft>
                <a:spcPts val="5940"/>
              </a:spcAft>
            </a:pPr>
            <a:r>
              <a:rPr lang="en-US" sz="8000" dirty="0">
                <a:solidFill>
                  <a:schemeClr val="accent1"/>
                </a:solidFill>
                <a:latin typeface="Arial Black" panose="020B0A04020102020204" pitchFamily="34" charset="0"/>
                <a:cs typeface="Arial" panose="020B0604020202020204" pitchFamily="34" charset="0"/>
              </a:rPr>
              <a:t>CPR</a:t>
            </a:r>
            <a:br>
              <a:rPr lang="en-US" sz="8000" dirty="0">
                <a:solidFill>
                  <a:schemeClr val="accent1"/>
                </a:solidFill>
                <a:latin typeface="Arial Black" panose="020B0A04020102020204" pitchFamily="34" charset="0"/>
                <a:cs typeface="Arial" panose="020B0604020202020204" pitchFamily="34" charset="0"/>
              </a:rPr>
            </a:br>
            <a:r>
              <a:rPr lang="en-US" sz="6000" dirty="0">
                <a:solidFill>
                  <a:schemeClr val="accent1"/>
                </a:solidFill>
                <a:latin typeface="Arial Black" panose="020B0A04020102020204" pitchFamily="34" charset="0"/>
                <a:cs typeface="Arial" panose="020B0604020202020204" pitchFamily="34" charset="0"/>
              </a:rPr>
              <a:t>Transparency for Whole Tale Recorded Runs</a:t>
            </a:r>
            <a:br>
              <a:rPr lang="en-US" sz="4000" dirty="0">
                <a:solidFill>
                  <a:schemeClr val="accent1"/>
                </a:solidFill>
                <a:latin typeface="Arial" panose="020B0604020202020204" pitchFamily="34" charset="0"/>
                <a:cs typeface="Arial" panose="020B0604020202020204" pitchFamily="34" charset="0"/>
              </a:rPr>
            </a:br>
            <a:endParaRPr lang="en-US" sz="1800" b="1" dirty="0">
              <a:sym typeface="Helvetica" charset="0"/>
            </a:endParaRPr>
          </a:p>
        </p:txBody>
      </p:sp>
      <p:sp>
        <p:nvSpPr>
          <p:cNvPr id="5" name="TextBox 4">
            <a:extLst>
              <a:ext uri="{FF2B5EF4-FFF2-40B4-BE49-F238E27FC236}">
                <a16:creationId xmlns:a16="http://schemas.microsoft.com/office/drawing/2014/main" id="{D22DF74D-6C87-459B-989E-9F221E4D148A}"/>
              </a:ext>
            </a:extLst>
          </p:cNvPr>
          <p:cNvSpPr txBox="1"/>
          <p:nvPr/>
        </p:nvSpPr>
        <p:spPr>
          <a:xfrm>
            <a:off x="385323" y="3268261"/>
            <a:ext cx="11403492" cy="1207382"/>
          </a:xfrm>
          <a:prstGeom prst="rect">
            <a:avLst/>
          </a:prstGeom>
          <a:noFill/>
        </p:spPr>
        <p:txBody>
          <a:bodyPr wrap="square">
            <a:spAutoFit/>
          </a:bodyPr>
          <a:lstStyle/>
          <a:p>
            <a:pPr algn="ctr">
              <a:lnSpc>
                <a:spcPts val="4500"/>
              </a:lnSpc>
            </a:pPr>
            <a:r>
              <a:rPr lang="en-US" sz="3200" dirty="0">
                <a:solidFill>
                  <a:srgbClr val="B85410"/>
                </a:solidFill>
                <a:latin typeface="Arial" panose="020B0604020202020204" pitchFamily="34" charset="0"/>
                <a:cs typeface="Arial" panose="020B0604020202020204" pitchFamily="34" charset="0"/>
              </a:rPr>
              <a:t>Timothy M. McPhillips, Thomas Thelen, Craig Willis,         </a:t>
            </a:r>
            <a:r>
              <a:rPr lang="en-US" sz="3200" dirty="0" err="1">
                <a:solidFill>
                  <a:srgbClr val="B85410"/>
                </a:solidFill>
                <a:latin typeface="Arial" panose="020B0604020202020204" pitchFamily="34" charset="0"/>
                <a:cs typeface="Arial" panose="020B0604020202020204" pitchFamily="34" charset="0"/>
              </a:rPr>
              <a:t>Kacper</a:t>
            </a:r>
            <a:r>
              <a:rPr lang="en-US" sz="3200" dirty="0">
                <a:solidFill>
                  <a:srgbClr val="B85410"/>
                </a:solidFill>
                <a:latin typeface="Arial" panose="020B0604020202020204" pitchFamily="34" charset="0"/>
                <a:cs typeface="Arial" panose="020B0604020202020204" pitchFamily="34" charset="0"/>
              </a:rPr>
              <a:t> Kowalik, Matthew B. Jones, and Bertram Ludaescher</a:t>
            </a:r>
            <a:endParaRPr lang="en-US" sz="3200" dirty="0">
              <a:solidFill>
                <a:srgbClr val="B85410"/>
              </a:solidFill>
            </a:endParaRPr>
          </a:p>
        </p:txBody>
      </p:sp>
      <p:sp>
        <p:nvSpPr>
          <p:cNvPr id="7" name="TextBox 6">
            <a:extLst>
              <a:ext uri="{FF2B5EF4-FFF2-40B4-BE49-F238E27FC236}">
                <a16:creationId xmlns:a16="http://schemas.microsoft.com/office/drawing/2014/main" id="{F558EF8D-8B45-44DD-9BF4-8C0B8AA8F91A}"/>
              </a:ext>
            </a:extLst>
          </p:cNvPr>
          <p:cNvSpPr txBox="1"/>
          <p:nvPr/>
        </p:nvSpPr>
        <p:spPr>
          <a:xfrm>
            <a:off x="4662843" y="6128927"/>
            <a:ext cx="2640118" cy="338554"/>
          </a:xfrm>
          <a:prstGeom prst="rect">
            <a:avLst/>
          </a:prstGeom>
          <a:noFill/>
        </p:spPr>
        <p:txBody>
          <a:bodyPr wrap="square">
            <a:spAutoFit/>
          </a:bodyPr>
          <a:lstStyle/>
          <a:p>
            <a:r>
              <a:rPr lang="en-US" sz="1600" dirty="0">
                <a:solidFill>
                  <a:srgbClr val="B85410"/>
                </a:solidFill>
                <a:latin typeface="Arial" panose="020B0604020202020204" pitchFamily="34" charset="0"/>
                <a:cs typeface="Arial" panose="020B0604020202020204" pitchFamily="34" charset="0"/>
              </a:rPr>
              <a:t>NSF Award OAC-1541450</a:t>
            </a:r>
            <a:endParaRPr lang="en-US" sz="1600" dirty="0">
              <a:solidFill>
                <a:srgbClr val="B85410"/>
              </a:solidFill>
            </a:endParaRPr>
          </a:p>
        </p:txBody>
      </p:sp>
      <p:sp>
        <p:nvSpPr>
          <p:cNvPr id="8" name="TextBox 7">
            <a:extLst>
              <a:ext uri="{FF2B5EF4-FFF2-40B4-BE49-F238E27FC236}">
                <a16:creationId xmlns:a16="http://schemas.microsoft.com/office/drawing/2014/main" id="{394B8474-55B9-4557-ABA0-5401761DF6A9}"/>
              </a:ext>
            </a:extLst>
          </p:cNvPr>
          <p:cNvSpPr txBox="1"/>
          <p:nvPr/>
        </p:nvSpPr>
        <p:spPr>
          <a:xfrm>
            <a:off x="3928820" y="4903729"/>
            <a:ext cx="4108165" cy="830997"/>
          </a:xfrm>
          <a:prstGeom prst="rect">
            <a:avLst/>
          </a:prstGeom>
          <a:noFill/>
        </p:spPr>
        <p:txBody>
          <a:bodyPr wrap="square">
            <a:spAutoFit/>
          </a:bodyPr>
          <a:lstStyle/>
          <a:p>
            <a:pPr algn="ctr"/>
            <a:r>
              <a:rPr lang="en-US" sz="2400" dirty="0">
                <a:solidFill>
                  <a:schemeClr val="accent1"/>
                </a:solidFill>
                <a:latin typeface="Arial" panose="020B0604020202020204" pitchFamily="34" charset="0"/>
                <a:cs typeface="Arial" panose="020B0604020202020204" pitchFamily="34" charset="0"/>
              </a:rPr>
              <a:t>21-July-2021                </a:t>
            </a:r>
          </a:p>
          <a:p>
            <a:pPr algn="ctr"/>
            <a:r>
              <a:rPr lang="en-US" sz="2400" dirty="0">
                <a:solidFill>
                  <a:schemeClr val="accent1"/>
                </a:solidFill>
                <a:latin typeface="Arial" panose="020B0604020202020204" pitchFamily="34" charset="0"/>
                <a:cs typeface="Arial" panose="020B0604020202020204" pitchFamily="34" charset="0"/>
              </a:rPr>
              <a:t>Provenance Week 2021</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09BAEB-9D6C-4BD5-B271-A4850F7FE0F8}"/>
              </a:ext>
            </a:extLst>
          </p:cNvPr>
          <p:cNvSpPr txBox="1"/>
          <p:nvPr/>
        </p:nvSpPr>
        <p:spPr>
          <a:xfrm>
            <a:off x="770159" y="485329"/>
            <a:ext cx="10897013" cy="2855397"/>
          </a:xfrm>
          <a:prstGeom prst="rect">
            <a:avLst/>
          </a:prstGeom>
          <a:noFill/>
        </p:spPr>
        <p:txBody>
          <a:bodyPr wrap="square">
            <a:spAutoFit/>
          </a:bodyPr>
          <a:lstStyle/>
          <a:p>
            <a:pPr marL="38577" algn="ctr">
              <a:lnSpc>
                <a:spcPts val="5500"/>
              </a:lnSpc>
            </a:pP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To </a:t>
            </a:r>
            <a:r>
              <a:rPr lang="en-US" sz="3600" b="1" dirty="0">
                <a:solidFill>
                  <a:schemeClr val="accent1"/>
                </a:solidFill>
                <a:latin typeface="Arial Black" panose="020B0A04020102020204" pitchFamily="34" charset="0"/>
                <a:ea typeface="+mj-ea"/>
                <a:cs typeface="Arial" panose="020B0604020202020204" pitchFamily="34" charset="0"/>
                <a:sym typeface="Arial Narrow" charset="0"/>
              </a:rPr>
              <a:t>make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computational elements of </a:t>
            </a:r>
            <a:r>
              <a:rPr lang="en-US" sz="3600" b="1" dirty="0">
                <a:solidFill>
                  <a:schemeClr val="accent1"/>
                </a:solidFill>
                <a:latin typeface="Arial Black" panose="020B0A04020102020204" pitchFamily="34" charset="0"/>
                <a:ea typeface="+mj-ea"/>
                <a:cs typeface="Arial" panose="020B0604020202020204" pitchFamily="34" charset="0"/>
                <a:sym typeface="Arial Narrow" charset="0"/>
              </a:rPr>
              <a:t>research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studies truly</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 </a:t>
            </a:r>
            <a:r>
              <a:rPr lang="en-US" sz="3600" b="1" dirty="0">
                <a:solidFill>
                  <a:schemeClr val="accent1"/>
                </a:solidFill>
                <a:latin typeface="Arial Black" panose="020B0A04020102020204" pitchFamily="34" charset="0"/>
                <a:ea typeface="+mj-ea"/>
                <a:cs typeface="Arial" panose="020B0604020202020204" pitchFamily="34" charset="0"/>
                <a:sym typeface="Arial Narrow" charset="0"/>
              </a:rPr>
              <a:t>transparent</a:t>
            </a:r>
            <a:r>
              <a:rPr lang="en-US" sz="3600" b="1" dirty="0">
                <a:solidFill>
                  <a:schemeClr val="accent1"/>
                </a:solidFill>
                <a:latin typeface="Arial" panose="020B0604020202020204" pitchFamily="34" charset="0"/>
                <a:ea typeface="+mj-ea"/>
                <a:cs typeface="Arial" panose="020B0604020202020204" pitchFamily="34" charset="0"/>
                <a:sym typeface="Arial Narrow" charset="0"/>
              </a:rPr>
              <a:t>,</a:t>
            </a:r>
            <a:r>
              <a:rPr lang="en-US" sz="3600" b="1" dirty="0">
                <a:solidFill>
                  <a:schemeClr val="accent1"/>
                </a:solidFill>
                <a:latin typeface="Arial Black" panose="020B0A04020102020204" pitchFamily="34" charset="0"/>
                <a:ea typeface="+mj-ea"/>
                <a:cs typeface="Arial" panose="020B0604020202020204" pitchFamily="34" charset="0"/>
                <a:sym typeface="Arial Narrow" charset="0"/>
              </a:rPr>
              <a:t> provenance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must be captured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automatically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at multiple levels by multiple means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that integrate robustly. </a:t>
            </a:r>
          </a:p>
        </p:txBody>
      </p:sp>
      <p:sp>
        <p:nvSpPr>
          <p:cNvPr id="3" name="TextBox 2">
            <a:extLst>
              <a:ext uri="{FF2B5EF4-FFF2-40B4-BE49-F238E27FC236}">
                <a16:creationId xmlns:a16="http://schemas.microsoft.com/office/drawing/2014/main" id="{F497F52F-1152-471A-B6E7-2F1F4EB09F96}"/>
              </a:ext>
            </a:extLst>
          </p:cNvPr>
          <p:cNvSpPr txBox="1"/>
          <p:nvPr/>
        </p:nvSpPr>
        <p:spPr>
          <a:xfrm>
            <a:off x="1649725" y="3701596"/>
            <a:ext cx="9010560" cy="2616101"/>
          </a:xfrm>
          <a:prstGeom prst="rect">
            <a:avLst/>
          </a:prstGeom>
          <a:noFill/>
        </p:spPr>
        <p:txBody>
          <a:bodyPr wrap="square">
            <a:spAutoFit/>
          </a:bodyPr>
          <a:lstStyle/>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Whole Tale aims to incorporate additional provenance recording methods.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Provenance queries will integrate provenance from different sources.</a:t>
            </a:r>
          </a:p>
          <a:p>
            <a:pPr marL="868680" indent="-342900">
              <a:spcBef>
                <a:spcPts val="600"/>
              </a:spcBef>
              <a:spcAft>
                <a:spcPts val="600"/>
              </a:spcAft>
              <a:buClr>
                <a:srgbClr val="081D58"/>
              </a:buClr>
              <a:buSzPct val="125000"/>
              <a:buFont typeface="Arial" panose="020B0604020202020204" pitchFamily="34" charset="0"/>
              <a:buChar char="•"/>
            </a:pPr>
            <a:r>
              <a:rPr lang="en-US" sz="2400" b="1" dirty="0">
                <a:solidFill>
                  <a:srgbClr val="B85410"/>
                </a:solidFill>
                <a:latin typeface="Arial" panose="020B0604020202020204" pitchFamily="34" charset="0"/>
                <a:cs typeface="Arial" panose="020B0604020202020204" pitchFamily="34" charset="0"/>
              </a:rPr>
              <a:t>Provenance features developed for Whole Tale also will work outside of Whole Tale</a:t>
            </a:r>
            <a:r>
              <a:rPr lang="en-US" sz="2400" dirty="0">
                <a:solidFill>
                  <a:srgbClr val="B8541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0571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09BAEB-9D6C-4BD5-B271-A4850F7FE0F8}"/>
              </a:ext>
            </a:extLst>
          </p:cNvPr>
          <p:cNvSpPr txBox="1"/>
          <p:nvPr/>
        </p:nvSpPr>
        <p:spPr>
          <a:xfrm>
            <a:off x="980262" y="259613"/>
            <a:ext cx="9675890" cy="2153603"/>
          </a:xfrm>
          <a:prstGeom prst="rect">
            <a:avLst/>
          </a:prstGeom>
          <a:noFill/>
        </p:spPr>
        <p:txBody>
          <a:bodyPr wrap="square">
            <a:spAutoFit/>
          </a:bodyPr>
          <a:lstStyle/>
          <a:p>
            <a:pPr marL="38577" algn="ctr">
              <a:lnSpc>
                <a:spcPts val="5500"/>
              </a:lnSpc>
            </a:pPr>
            <a:r>
              <a:rPr lang="en-US" sz="3600" dirty="0">
                <a:solidFill>
                  <a:srgbClr val="B85410"/>
                </a:solidFill>
                <a:latin typeface="Arial Black" panose="020B0A04020102020204" pitchFamily="34" charset="0"/>
                <a:ea typeface="+mj-ea"/>
                <a:cs typeface="Arial" panose="020B0604020202020204" pitchFamily="34" charset="0"/>
                <a:sym typeface="Arial Narrow" charset="0"/>
              </a:rPr>
              <a:t>Please come to the </a:t>
            </a:r>
          </a:p>
          <a:p>
            <a:pPr marL="38577" algn="ctr">
              <a:lnSpc>
                <a:spcPts val="5500"/>
              </a:lnSpc>
            </a:pPr>
            <a:r>
              <a:rPr lang="en-US" sz="3600" dirty="0">
                <a:solidFill>
                  <a:srgbClr val="B85410"/>
                </a:solidFill>
                <a:latin typeface="Arial Black" panose="020B0A04020102020204" pitchFamily="34" charset="0"/>
                <a:ea typeface="+mj-ea"/>
                <a:cs typeface="Arial" panose="020B0604020202020204" pitchFamily="34" charset="0"/>
                <a:sym typeface="Arial Narrow" charset="0"/>
              </a:rPr>
              <a:t>T7 Workshop on Provenance for Transparent Research!</a:t>
            </a:r>
          </a:p>
        </p:txBody>
      </p:sp>
      <p:sp>
        <p:nvSpPr>
          <p:cNvPr id="3" name="TextBox 2">
            <a:extLst>
              <a:ext uri="{FF2B5EF4-FFF2-40B4-BE49-F238E27FC236}">
                <a16:creationId xmlns:a16="http://schemas.microsoft.com/office/drawing/2014/main" id="{C937387C-4960-43C8-BE15-B5177A7EAD46}"/>
              </a:ext>
            </a:extLst>
          </p:cNvPr>
          <p:cNvSpPr txBox="1"/>
          <p:nvPr/>
        </p:nvSpPr>
        <p:spPr>
          <a:xfrm>
            <a:off x="1393385" y="2653564"/>
            <a:ext cx="9405229" cy="2769989"/>
          </a:xfrm>
          <a:prstGeom prst="rect">
            <a:avLst/>
          </a:prstGeom>
          <a:noFill/>
        </p:spPr>
        <p:txBody>
          <a:bodyPr wrap="square">
            <a:spAutoFit/>
          </a:bodyPr>
          <a:lstStyle/>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Hear short talks like (but much better than) this one.</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Vote on whether assertions made by speakers align with your own experience and research disciplines.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Share your own insights and get feedback from others.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Connect with domain researchers who want to incorporate provenance management into their own tools and fields.</a:t>
            </a:r>
          </a:p>
        </p:txBody>
      </p:sp>
      <p:sp>
        <p:nvSpPr>
          <p:cNvPr id="7" name="TextBox 6">
            <a:extLst>
              <a:ext uri="{FF2B5EF4-FFF2-40B4-BE49-F238E27FC236}">
                <a16:creationId xmlns:a16="http://schemas.microsoft.com/office/drawing/2014/main" id="{2A1F2757-7B89-49A8-B63E-9F803BF4C597}"/>
              </a:ext>
            </a:extLst>
          </p:cNvPr>
          <p:cNvSpPr txBox="1"/>
          <p:nvPr/>
        </p:nvSpPr>
        <p:spPr>
          <a:xfrm>
            <a:off x="306728" y="5681270"/>
            <a:ext cx="11343186" cy="742960"/>
          </a:xfrm>
          <a:prstGeom prst="rect">
            <a:avLst/>
          </a:prstGeom>
          <a:noFill/>
        </p:spPr>
        <p:txBody>
          <a:bodyPr wrap="square">
            <a:spAutoFit/>
          </a:bodyPr>
          <a:lstStyle/>
          <a:p>
            <a:pPr marL="38577" algn="ctr">
              <a:lnSpc>
                <a:spcPts val="5500"/>
              </a:lnSpc>
            </a:pPr>
            <a:r>
              <a:rPr lang="en-US" sz="3600" dirty="0">
                <a:solidFill>
                  <a:srgbClr val="B85410"/>
                </a:solidFill>
                <a:latin typeface="Arial Black" panose="020B0A04020102020204" pitchFamily="34" charset="0"/>
                <a:ea typeface="+mj-ea"/>
                <a:cs typeface="Arial" panose="020B0604020202020204" pitchFamily="34" charset="0"/>
                <a:sym typeface="Arial Narrow" charset="0"/>
              </a:rPr>
              <a:t>We hope to see you at 9 AM UTC-5 Thursday</a:t>
            </a:r>
          </a:p>
        </p:txBody>
      </p:sp>
    </p:spTree>
    <p:extLst>
      <p:ext uri="{BB962C8B-B14F-4D97-AF65-F5344CB8AC3E}">
        <p14:creationId xmlns:p14="http://schemas.microsoft.com/office/powerpoint/2010/main" val="45721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09BAEB-9D6C-4BD5-B271-A4850F7FE0F8}"/>
              </a:ext>
            </a:extLst>
          </p:cNvPr>
          <p:cNvSpPr txBox="1"/>
          <p:nvPr/>
        </p:nvSpPr>
        <p:spPr>
          <a:xfrm>
            <a:off x="417240" y="988817"/>
            <a:ext cx="10972249" cy="2150076"/>
          </a:xfrm>
          <a:prstGeom prst="rect">
            <a:avLst/>
          </a:prstGeom>
          <a:noFill/>
        </p:spPr>
        <p:txBody>
          <a:bodyPr wrap="square">
            <a:spAutoFit/>
          </a:bodyPr>
          <a:lstStyle/>
          <a:p>
            <a:pPr marL="38577" algn="ctr">
              <a:lnSpc>
                <a:spcPts val="5500"/>
              </a:lnSpc>
            </a:pPr>
            <a:r>
              <a:rPr lang="en-US" sz="3600" b="1" dirty="0">
                <a:solidFill>
                  <a:srgbClr val="B85410"/>
                </a:solidFill>
                <a:latin typeface="Arial Black" panose="020B0A04020102020204" pitchFamily="34" charset="0"/>
                <a:ea typeface="+mj-ea"/>
                <a:cs typeface="+mj-cs"/>
                <a:sym typeface="Arial Narrow" charset="0"/>
              </a:rPr>
              <a:t>Publishers </a:t>
            </a:r>
            <a:r>
              <a:rPr lang="en-US" sz="3600" dirty="0">
                <a:solidFill>
                  <a:srgbClr val="B85410"/>
                </a:solidFill>
                <a:latin typeface="Arial" panose="020B0604020202020204" pitchFamily="34" charset="0"/>
                <a:ea typeface="+mj-ea"/>
                <a:cs typeface="Arial" panose="020B0604020202020204" pitchFamily="34" charset="0"/>
                <a:sym typeface="Arial Narrow" charset="0"/>
              </a:rPr>
              <a:t>and conference organizers </a:t>
            </a:r>
            <a:r>
              <a:rPr lang="en-US" sz="3600" b="1" dirty="0">
                <a:solidFill>
                  <a:srgbClr val="B85410"/>
                </a:solidFill>
                <a:latin typeface="Arial Black" panose="020B0A04020102020204" pitchFamily="34" charset="0"/>
                <a:ea typeface="+mj-ea"/>
                <a:cs typeface="+mj-cs"/>
                <a:sym typeface="Arial Narrow" charset="0"/>
              </a:rPr>
              <a:t>increasingly verify </a:t>
            </a:r>
            <a:r>
              <a:rPr lang="en-US" sz="3600" dirty="0">
                <a:solidFill>
                  <a:srgbClr val="B85410"/>
                </a:solidFill>
                <a:latin typeface="Arial" panose="020B0604020202020204" pitchFamily="34" charset="0"/>
                <a:ea typeface="+mj-ea"/>
                <a:cs typeface="Arial" panose="020B0604020202020204" pitchFamily="34" charset="0"/>
                <a:sym typeface="Arial Narrow" charset="0"/>
              </a:rPr>
              <a:t>the reproducibility </a:t>
            </a:r>
          </a:p>
          <a:p>
            <a:pPr marL="38577" algn="ctr">
              <a:lnSpc>
                <a:spcPts val="5500"/>
              </a:lnSpc>
            </a:pPr>
            <a:r>
              <a:rPr lang="en-US" sz="3600" dirty="0">
                <a:solidFill>
                  <a:srgbClr val="B85410"/>
                </a:solidFill>
                <a:latin typeface="Arial" panose="020B0604020202020204" pitchFamily="34" charset="0"/>
                <a:ea typeface="+mj-ea"/>
                <a:cs typeface="Arial" panose="020B0604020202020204" pitchFamily="34" charset="0"/>
                <a:sym typeface="Arial Narrow" charset="0"/>
              </a:rPr>
              <a:t>of </a:t>
            </a:r>
            <a:r>
              <a:rPr lang="en-US" sz="3600" b="1" dirty="0">
                <a:solidFill>
                  <a:srgbClr val="B85410"/>
                </a:solidFill>
                <a:latin typeface="Arial Black" panose="020B0A04020102020204" pitchFamily="34" charset="0"/>
                <a:ea typeface="+mj-ea"/>
                <a:cs typeface="+mj-cs"/>
                <a:sym typeface="Arial Narrow" charset="0"/>
              </a:rPr>
              <a:t>computational artifacts</a:t>
            </a:r>
            <a:r>
              <a:rPr lang="en-US" sz="3600" dirty="0">
                <a:solidFill>
                  <a:srgbClr val="B85410"/>
                </a:solidFill>
                <a:latin typeface="Arial" panose="020B0604020202020204" pitchFamily="34" charset="0"/>
                <a:ea typeface="+mj-ea"/>
                <a:cs typeface="Arial" panose="020B0604020202020204" pitchFamily="34" charset="0"/>
                <a:sym typeface="Arial Narrow" charset="0"/>
              </a:rPr>
              <a:t>.</a:t>
            </a:r>
          </a:p>
        </p:txBody>
      </p:sp>
      <p:sp>
        <p:nvSpPr>
          <p:cNvPr id="9" name="TextBox 8">
            <a:extLst>
              <a:ext uri="{FF2B5EF4-FFF2-40B4-BE49-F238E27FC236}">
                <a16:creationId xmlns:a16="http://schemas.microsoft.com/office/drawing/2014/main" id="{6EA48BB2-B824-4BC4-BD25-44B4E545E55C}"/>
              </a:ext>
            </a:extLst>
          </p:cNvPr>
          <p:cNvSpPr txBox="1"/>
          <p:nvPr/>
        </p:nvSpPr>
        <p:spPr>
          <a:xfrm>
            <a:off x="494955" y="3719108"/>
            <a:ext cx="11306262" cy="2431435"/>
          </a:xfrm>
          <a:prstGeom prst="rect">
            <a:avLst/>
          </a:prstGeom>
          <a:noFill/>
        </p:spPr>
        <p:txBody>
          <a:bodyPr wrap="square">
            <a:spAutoFit/>
          </a:bodyPr>
          <a:lstStyle/>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Whole Tale (WT) is ideally suited to support verification workflows.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A </a:t>
            </a:r>
            <a:r>
              <a:rPr lang="en-US" sz="2400" i="1" dirty="0">
                <a:solidFill>
                  <a:srgbClr val="B85410"/>
                </a:solidFill>
                <a:latin typeface="Arial" panose="020B0604020202020204" pitchFamily="34" charset="0"/>
                <a:cs typeface="Arial" panose="020B0604020202020204" pitchFamily="34" charset="0"/>
              </a:rPr>
              <a:t>Tale</a:t>
            </a:r>
            <a:r>
              <a:rPr lang="en-US" sz="2400" dirty="0">
                <a:solidFill>
                  <a:srgbClr val="B85410"/>
                </a:solidFill>
                <a:latin typeface="Arial" panose="020B0604020202020204" pitchFamily="34" charset="0"/>
                <a:cs typeface="Arial" panose="020B0604020202020204" pitchFamily="34" charset="0"/>
              </a:rPr>
              <a:t> is a computing environment shared between authors and verifiers.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WT provides seamless integration with data repositories.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WT supports MATLAB, STATA, and other runtimes that require licensing.</a:t>
            </a:r>
          </a:p>
          <a:p>
            <a:pPr marL="525780">
              <a:spcBef>
                <a:spcPts val="600"/>
              </a:spcBef>
              <a:buClr>
                <a:srgbClr val="081D58"/>
              </a:buClr>
              <a:buSzPct val="125000"/>
            </a:pPr>
            <a:endParaRPr lang="en-US" sz="1600" b="0" i="0" u="none" strike="noStrike" dirty="0">
              <a:solidFill>
                <a:srgbClr val="B8541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137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09BAEB-9D6C-4BD5-B271-A4850F7FE0F8}"/>
              </a:ext>
            </a:extLst>
          </p:cNvPr>
          <p:cNvSpPr txBox="1"/>
          <p:nvPr/>
        </p:nvSpPr>
        <p:spPr>
          <a:xfrm>
            <a:off x="102866" y="780477"/>
            <a:ext cx="11986268" cy="2855397"/>
          </a:xfrm>
          <a:prstGeom prst="rect">
            <a:avLst/>
          </a:prstGeom>
          <a:noFill/>
        </p:spPr>
        <p:txBody>
          <a:bodyPr wrap="square">
            <a:spAutoFit/>
          </a:bodyPr>
          <a:lstStyle/>
          <a:p>
            <a:pPr marL="38577" algn="ctr">
              <a:lnSpc>
                <a:spcPts val="5500"/>
              </a:lnSpc>
            </a:pPr>
            <a:r>
              <a:rPr lang="en-US" sz="3600" dirty="0">
                <a:solidFill>
                  <a:schemeClr val="accent1"/>
                </a:solidFill>
                <a:latin typeface="Arial" panose="020B0604020202020204" pitchFamily="34" charset="0"/>
                <a:ea typeface="+mj-ea"/>
                <a:cs typeface="Arial" panose="020B0604020202020204" pitchFamily="34" charset="0"/>
                <a:sym typeface="Arial Narrow" charset="0"/>
              </a:rPr>
              <a:t>Computational</a:t>
            </a:r>
            <a:r>
              <a:rPr lang="en-US" sz="3600" b="1" dirty="0">
                <a:solidFill>
                  <a:schemeClr val="accent1"/>
                </a:solidFill>
                <a:latin typeface="Arial" panose="020B0604020202020204" pitchFamily="34" charset="0"/>
                <a:ea typeface="+mj-ea"/>
                <a:cs typeface="Arial" panose="020B0604020202020204" pitchFamily="34" charset="0"/>
                <a:sym typeface="Arial Narrow" charset="0"/>
              </a:rPr>
              <a:t> </a:t>
            </a:r>
            <a:r>
              <a:rPr lang="en-US" sz="3600" b="1" dirty="0">
                <a:solidFill>
                  <a:schemeClr val="accent1"/>
                </a:solidFill>
                <a:latin typeface="Arial Black" panose="020B0A04020102020204" pitchFamily="34" charset="0"/>
                <a:ea typeface="+mj-ea"/>
                <a:cs typeface="+mj-cs"/>
                <a:sym typeface="Arial Narrow" charset="0"/>
              </a:rPr>
              <a:t>reproducibility platforms today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best </a:t>
            </a:r>
            <a:r>
              <a:rPr lang="en-US" sz="3600" b="1" dirty="0">
                <a:solidFill>
                  <a:schemeClr val="accent1"/>
                </a:solidFill>
                <a:latin typeface="Arial Black" panose="020B0A04020102020204" pitchFamily="34" charset="0"/>
                <a:ea typeface="+mj-ea"/>
                <a:cs typeface="+mj-cs"/>
                <a:sym typeface="Arial Narrow" charset="0"/>
              </a:rPr>
              <a:t>support black-box verification</a:t>
            </a:r>
            <a:r>
              <a:rPr lang="en-US" sz="3600" dirty="0">
                <a:solidFill>
                  <a:schemeClr val="accent1"/>
                </a:solidFill>
                <a:latin typeface="Arial" panose="020B0604020202020204" pitchFamily="34" charset="0"/>
                <a:ea typeface="+mj-ea"/>
                <a:cs typeface="Arial" panose="020B0604020202020204" pitchFamily="34" charset="0"/>
                <a:sym typeface="Arial Narrow" charset="0"/>
              </a:rPr>
              <a:t>, i.e. </a:t>
            </a:r>
            <a:r>
              <a:rPr lang="en-US" sz="3600" b="1" dirty="0">
                <a:solidFill>
                  <a:schemeClr val="accent1"/>
                </a:solidFill>
                <a:latin typeface="Arial Black" panose="020B0A04020102020204" pitchFamily="34" charset="0"/>
                <a:ea typeface="+mj-ea"/>
                <a:cs typeface="+mj-cs"/>
                <a:sym typeface="Arial Narrow" charset="0"/>
              </a:rPr>
              <a:t>confirming a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computational </a:t>
            </a:r>
            <a:r>
              <a:rPr lang="en-US" sz="3600" b="1" dirty="0">
                <a:solidFill>
                  <a:schemeClr val="accent1"/>
                </a:solidFill>
                <a:latin typeface="Arial Black" panose="020B0A04020102020204" pitchFamily="34" charset="0"/>
                <a:ea typeface="+mj-ea"/>
                <a:cs typeface="+mj-cs"/>
                <a:sym typeface="Arial Narrow" charset="0"/>
              </a:rPr>
              <a:t>recipe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as a whole </a:t>
            </a:r>
            <a:r>
              <a:rPr lang="en-US" sz="3600" b="1" dirty="0">
                <a:solidFill>
                  <a:schemeClr val="accent1"/>
                </a:solidFill>
                <a:latin typeface="Arial Black" panose="020B0A04020102020204" pitchFamily="34" charset="0"/>
                <a:ea typeface="+mj-ea"/>
                <a:cs typeface="+mj-cs"/>
                <a:sym typeface="Arial Narrow" charset="0"/>
              </a:rPr>
              <a:t>produces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the</a:t>
            </a:r>
            <a:r>
              <a:rPr lang="en-US" sz="3600" b="1" dirty="0">
                <a:solidFill>
                  <a:schemeClr val="accent1"/>
                </a:solidFill>
                <a:latin typeface="Arial" panose="020B0604020202020204" pitchFamily="34" charset="0"/>
                <a:ea typeface="+mj-ea"/>
                <a:cs typeface="Arial" panose="020B0604020202020204" pitchFamily="34" charset="0"/>
                <a:sym typeface="Arial Narrow" charset="0"/>
              </a:rPr>
              <a:t> </a:t>
            </a:r>
            <a:r>
              <a:rPr lang="en-US" sz="3600" b="1" dirty="0">
                <a:solidFill>
                  <a:schemeClr val="accent1"/>
                </a:solidFill>
                <a:latin typeface="Arial Black" panose="020B0A04020102020204" pitchFamily="34" charset="0"/>
                <a:ea typeface="+mj-ea"/>
                <a:cs typeface="+mj-cs"/>
                <a:sym typeface="Arial Narrow" charset="0"/>
              </a:rPr>
              <a:t>expected results</a:t>
            </a:r>
            <a:r>
              <a:rPr lang="en-US" sz="3600" b="1" dirty="0">
                <a:solidFill>
                  <a:schemeClr val="accent1"/>
                </a:solidFill>
                <a:latin typeface="Arial" panose="020B0604020202020204" pitchFamily="34" charset="0"/>
                <a:ea typeface="+mj-ea"/>
                <a:cs typeface="Arial" panose="020B0604020202020204" pitchFamily="34" charset="0"/>
                <a:sym typeface="Arial Narrow" charset="0"/>
              </a:rPr>
              <a:t>.</a:t>
            </a:r>
          </a:p>
        </p:txBody>
      </p:sp>
      <p:sp>
        <p:nvSpPr>
          <p:cNvPr id="5" name="TextBox 4">
            <a:extLst>
              <a:ext uri="{FF2B5EF4-FFF2-40B4-BE49-F238E27FC236}">
                <a16:creationId xmlns:a16="http://schemas.microsoft.com/office/drawing/2014/main" id="{F63B8962-2547-4CB9-9F99-2FBB60BC3E53}"/>
              </a:ext>
            </a:extLst>
          </p:cNvPr>
          <p:cNvSpPr txBox="1"/>
          <p:nvPr/>
        </p:nvSpPr>
        <p:spPr>
          <a:xfrm>
            <a:off x="442869" y="4309267"/>
            <a:ext cx="11306262" cy="1723549"/>
          </a:xfrm>
          <a:prstGeom prst="rect">
            <a:avLst/>
          </a:prstGeom>
          <a:noFill/>
        </p:spPr>
        <p:txBody>
          <a:bodyPr wrap="square">
            <a:spAutoFit/>
          </a:bodyPr>
          <a:lstStyle/>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A Tale declares a recipe for a computing environment, references to datasets used by the Tale, and an entry point for the computation.</a:t>
            </a:r>
            <a:endParaRPr lang="en-US" sz="2400" i="0" u="none" strike="noStrike" dirty="0">
              <a:solidFill>
                <a:schemeClr val="accent1"/>
              </a:solidFill>
              <a:effectLst/>
              <a:latin typeface="Arial" panose="020B0604020202020204" pitchFamily="34" charset="0"/>
              <a:cs typeface="Arial" panose="020B0604020202020204" pitchFamily="34" charset="0"/>
            </a:endParaRP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A Tale currently does not report what components are used to produce which artifacts or how.</a:t>
            </a:r>
          </a:p>
        </p:txBody>
      </p:sp>
    </p:spTree>
    <p:extLst>
      <p:ext uri="{BB962C8B-B14F-4D97-AF65-F5344CB8AC3E}">
        <p14:creationId xmlns:p14="http://schemas.microsoft.com/office/powerpoint/2010/main" val="320194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09BAEB-9D6C-4BD5-B271-A4850F7FE0F8}"/>
              </a:ext>
            </a:extLst>
          </p:cNvPr>
          <p:cNvSpPr txBox="1"/>
          <p:nvPr/>
        </p:nvSpPr>
        <p:spPr>
          <a:xfrm>
            <a:off x="604088" y="826787"/>
            <a:ext cx="10983823" cy="2855397"/>
          </a:xfrm>
          <a:prstGeom prst="rect">
            <a:avLst/>
          </a:prstGeom>
          <a:noFill/>
        </p:spPr>
        <p:txBody>
          <a:bodyPr wrap="square">
            <a:spAutoFit/>
          </a:bodyPr>
          <a:lstStyle/>
          <a:p>
            <a:pPr marL="38577" algn="ctr">
              <a:lnSpc>
                <a:spcPts val="5500"/>
              </a:lnSpc>
            </a:pPr>
            <a:r>
              <a:rPr lang="en-US" sz="3600" dirty="0">
                <a:solidFill>
                  <a:srgbClr val="B85410"/>
                </a:solidFill>
                <a:latin typeface="Arial" panose="020B0604020202020204" pitchFamily="34" charset="0"/>
                <a:ea typeface="+mj-ea"/>
                <a:cs typeface="Arial" panose="020B0604020202020204" pitchFamily="34" charset="0"/>
                <a:sym typeface="Arial Narrow" charset="0"/>
              </a:rPr>
              <a:t>Successfully</a:t>
            </a:r>
            <a:r>
              <a:rPr lang="en-US" sz="3600" b="1" dirty="0">
                <a:solidFill>
                  <a:srgbClr val="B85410"/>
                </a:solidFill>
                <a:latin typeface="Arial Black" panose="020B0A04020102020204" pitchFamily="34" charset="0"/>
                <a:ea typeface="+mj-ea"/>
                <a:cs typeface="+mj-cs"/>
                <a:sym typeface="Arial Narrow" charset="0"/>
              </a:rPr>
              <a:t> repeating </a:t>
            </a:r>
            <a:r>
              <a:rPr lang="en-US" sz="3600" dirty="0">
                <a:solidFill>
                  <a:srgbClr val="B85410"/>
                </a:solidFill>
                <a:latin typeface="Arial" panose="020B0604020202020204" pitchFamily="34" charset="0"/>
                <a:ea typeface="+mj-ea"/>
                <a:cs typeface="Arial" panose="020B0604020202020204" pitchFamily="34" charset="0"/>
                <a:sym typeface="Arial Narrow" charset="0"/>
              </a:rPr>
              <a:t>a</a:t>
            </a:r>
            <a:r>
              <a:rPr lang="en-US" sz="3600" b="1" dirty="0">
                <a:solidFill>
                  <a:srgbClr val="B85410"/>
                </a:solidFill>
                <a:latin typeface="Arial Black" panose="020B0A04020102020204" pitchFamily="34" charset="0"/>
                <a:ea typeface="+mj-ea"/>
                <a:cs typeface="+mj-cs"/>
                <a:sym typeface="Arial Narrow" charset="0"/>
              </a:rPr>
              <a:t> computation </a:t>
            </a:r>
            <a:r>
              <a:rPr lang="en-US" sz="3600" dirty="0">
                <a:solidFill>
                  <a:srgbClr val="B85410"/>
                </a:solidFill>
                <a:latin typeface="Arial" panose="020B0604020202020204" pitchFamily="34" charset="0"/>
                <a:ea typeface="+mj-ea"/>
                <a:cs typeface="Arial" panose="020B0604020202020204" pitchFamily="34" charset="0"/>
                <a:sym typeface="Arial Narrow" charset="0"/>
              </a:rPr>
              <a:t>based on a description of it</a:t>
            </a:r>
            <a:r>
              <a:rPr lang="en-US" sz="3600" b="1" dirty="0">
                <a:solidFill>
                  <a:srgbClr val="B85410"/>
                </a:solidFill>
                <a:latin typeface="Arial Black" panose="020B0A04020102020204" pitchFamily="34" charset="0"/>
                <a:ea typeface="+mj-ea"/>
                <a:cs typeface="+mj-cs"/>
                <a:sym typeface="Arial Narrow" charset="0"/>
              </a:rPr>
              <a:t> is</a:t>
            </a:r>
            <a:r>
              <a:rPr lang="en-US" sz="3600" dirty="0">
                <a:solidFill>
                  <a:srgbClr val="B85410"/>
                </a:solidFill>
                <a:latin typeface="Arial" panose="020B0604020202020204" pitchFamily="34" charset="0"/>
                <a:ea typeface="+mj-ea"/>
                <a:cs typeface="Arial" panose="020B0604020202020204" pitchFamily="34" charset="0"/>
                <a:sym typeface="Arial Narrow" charset="0"/>
              </a:rPr>
              <a:t> </a:t>
            </a:r>
            <a:r>
              <a:rPr lang="en-US" sz="3600" b="1" dirty="0">
                <a:solidFill>
                  <a:srgbClr val="B85410"/>
                </a:solidFill>
                <a:latin typeface="Arial Black" panose="020B0A04020102020204" pitchFamily="34" charset="0"/>
                <a:ea typeface="+mj-ea"/>
                <a:cs typeface="+mj-cs"/>
                <a:sym typeface="Arial Narrow" charset="0"/>
              </a:rPr>
              <a:t>a test of</a:t>
            </a:r>
            <a:r>
              <a:rPr lang="en-US" sz="3600" dirty="0">
                <a:solidFill>
                  <a:srgbClr val="B85410"/>
                </a:solidFill>
                <a:latin typeface="Arial" panose="020B0604020202020204" pitchFamily="34" charset="0"/>
                <a:ea typeface="+mj-ea"/>
                <a:cs typeface="Arial" panose="020B0604020202020204" pitchFamily="34" charset="0"/>
                <a:sym typeface="Arial Narrow" charset="0"/>
              </a:rPr>
              <a:t> </a:t>
            </a:r>
            <a:r>
              <a:rPr lang="en-US" sz="3600" b="1" dirty="0">
                <a:solidFill>
                  <a:srgbClr val="B85410"/>
                </a:solidFill>
                <a:latin typeface="Arial Black" panose="020B0A04020102020204" pitchFamily="34" charset="0"/>
                <a:ea typeface="+mj-ea"/>
                <a:cs typeface="+mj-cs"/>
                <a:sym typeface="Arial Narrow" charset="0"/>
              </a:rPr>
              <a:t>transparency</a:t>
            </a:r>
            <a:r>
              <a:rPr lang="en-US" sz="3600" dirty="0">
                <a:solidFill>
                  <a:srgbClr val="B85410"/>
                </a:solidFill>
                <a:latin typeface="Arial" panose="020B0604020202020204" pitchFamily="34" charset="0"/>
                <a:ea typeface="+mj-ea"/>
                <a:cs typeface="Arial" panose="020B0604020202020204" pitchFamily="34" charset="0"/>
                <a:sym typeface="Arial Narrow" charset="0"/>
              </a:rPr>
              <a:t>; it </a:t>
            </a:r>
            <a:r>
              <a:rPr lang="en-US" sz="3600" b="1" dirty="0">
                <a:solidFill>
                  <a:srgbClr val="B85410"/>
                </a:solidFill>
                <a:latin typeface="Arial Black" panose="020B0A04020102020204" pitchFamily="34" charset="0"/>
                <a:ea typeface="+mj-ea"/>
                <a:cs typeface="+mj-cs"/>
                <a:sym typeface="Arial Narrow" charset="0"/>
              </a:rPr>
              <a:t>shows </a:t>
            </a:r>
            <a:r>
              <a:rPr lang="en-US" sz="3600" dirty="0">
                <a:solidFill>
                  <a:srgbClr val="B85410"/>
                </a:solidFill>
                <a:latin typeface="Arial" panose="020B0604020202020204" pitchFamily="34" charset="0"/>
                <a:ea typeface="+mj-ea"/>
                <a:cs typeface="Arial" panose="020B0604020202020204" pitchFamily="34" charset="0"/>
                <a:sym typeface="Arial Narrow" charset="0"/>
              </a:rPr>
              <a:t>that</a:t>
            </a:r>
            <a:r>
              <a:rPr lang="en-US" sz="3600" b="1" dirty="0">
                <a:solidFill>
                  <a:srgbClr val="B85410"/>
                </a:solidFill>
                <a:latin typeface="Arial Black" panose="020B0A04020102020204" pitchFamily="34" charset="0"/>
                <a:ea typeface="+mj-ea"/>
                <a:cs typeface="+mj-cs"/>
                <a:sym typeface="Arial Narrow" charset="0"/>
              </a:rPr>
              <a:t> </a:t>
            </a:r>
            <a:r>
              <a:rPr lang="en-US" sz="3600" dirty="0">
                <a:solidFill>
                  <a:srgbClr val="B85410"/>
                </a:solidFill>
                <a:latin typeface="Arial" panose="020B0604020202020204" pitchFamily="34" charset="0"/>
                <a:ea typeface="+mj-ea"/>
                <a:cs typeface="Arial" panose="020B0604020202020204" pitchFamily="34" charset="0"/>
                <a:sym typeface="Arial Narrow" charset="0"/>
              </a:rPr>
              <a:t>the</a:t>
            </a:r>
            <a:r>
              <a:rPr lang="en-US" sz="3600" b="1" dirty="0">
                <a:solidFill>
                  <a:srgbClr val="B85410"/>
                </a:solidFill>
                <a:latin typeface="Arial Black" panose="020B0A04020102020204" pitchFamily="34" charset="0"/>
                <a:ea typeface="+mj-ea"/>
                <a:cs typeface="+mj-cs"/>
                <a:sym typeface="Arial Narrow" charset="0"/>
              </a:rPr>
              <a:t> description </a:t>
            </a:r>
            <a:r>
              <a:rPr lang="en-US" sz="3600" dirty="0">
                <a:solidFill>
                  <a:srgbClr val="B85410"/>
                </a:solidFill>
                <a:latin typeface="Arial" panose="020B0604020202020204" pitchFamily="34" charset="0"/>
                <a:ea typeface="+mj-ea"/>
                <a:cs typeface="Arial" panose="020B0604020202020204" pitchFamily="34" charset="0"/>
                <a:sym typeface="Arial Narrow" charset="0"/>
              </a:rPr>
              <a:t>of the computation </a:t>
            </a:r>
            <a:r>
              <a:rPr lang="en-US" sz="3600" b="1" dirty="0">
                <a:solidFill>
                  <a:srgbClr val="B85410"/>
                </a:solidFill>
                <a:latin typeface="Arial Black" panose="020B0A04020102020204" pitchFamily="34" charset="0"/>
                <a:ea typeface="+mj-ea"/>
                <a:cs typeface="+mj-cs"/>
                <a:sym typeface="Arial Narrow" charset="0"/>
              </a:rPr>
              <a:t>was</a:t>
            </a:r>
            <a:r>
              <a:rPr lang="en-US" sz="3600" b="1" dirty="0">
                <a:solidFill>
                  <a:srgbClr val="B85410"/>
                </a:solidFill>
                <a:latin typeface="Arial" panose="020B0604020202020204" pitchFamily="34" charset="0"/>
                <a:ea typeface="+mj-ea"/>
                <a:cs typeface="Arial" panose="020B0604020202020204" pitchFamily="34" charset="0"/>
                <a:sym typeface="Arial Narrow" charset="0"/>
              </a:rPr>
              <a:t> </a:t>
            </a:r>
            <a:r>
              <a:rPr lang="en-US" sz="3600" dirty="0">
                <a:solidFill>
                  <a:srgbClr val="B85410"/>
                </a:solidFill>
                <a:latin typeface="Arial" panose="020B0604020202020204" pitchFamily="34" charset="0"/>
                <a:ea typeface="+mj-ea"/>
                <a:cs typeface="Arial" panose="020B0604020202020204" pitchFamily="34" charset="0"/>
                <a:sym typeface="Arial Narrow" charset="0"/>
              </a:rPr>
              <a:t>sufficiently </a:t>
            </a:r>
            <a:r>
              <a:rPr lang="en-US" sz="3600" b="1" dirty="0">
                <a:solidFill>
                  <a:srgbClr val="B85410"/>
                </a:solidFill>
                <a:latin typeface="Arial Black" panose="020B0A04020102020204" pitchFamily="34" charset="0"/>
                <a:ea typeface="+mj-ea"/>
                <a:cs typeface="+mj-cs"/>
                <a:sym typeface="Arial Narrow" charset="0"/>
              </a:rPr>
              <a:t>complete and correct</a:t>
            </a:r>
            <a:r>
              <a:rPr lang="en-US" sz="3600" b="1" dirty="0">
                <a:solidFill>
                  <a:srgbClr val="B85410"/>
                </a:solidFill>
                <a:latin typeface="Arial" panose="020B0604020202020204" pitchFamily="34" charset="0"/>
                <a:ea typeface="+mj-ea"/>
                <a:cs typeface="Arial" panose="020B0604020202020204" pitchFamily="34" charset="0"/>
                <a:sym typeface="Arial Narrow" charset="0"/>
              </a:rPr>
              <a:t>.</a:t>
            </a:r>
          </a:p>
        </p:txBody>
      </p:sp>
      <p:sp>
        <p:nvSpPr>
          <p:cNvPr id="5" name="TextBox 4">
            <a:extLst>
              <a:ext uri="{FF2B5EF4-FFF2-40B4-BE49-F238E27FC236}">
                <a16:creationId xmlns:a16="http://schemas.microsoft.com/office/drawing/2014/main" id="{D48AC333-0B77-4724-B0B9-F98266AA41B8}"/>
              </a:ext>
            </a:extLst>
          </p:cNvPr>
          <p:cNvSpPr txBox="1"/>
          <p:nvPr/>
        </p:nvSpPr>
        <p:spPr>
          <a:xfrm>
            <a:off x="483381" y="4112489"/>
            <a:ext cx="11306262" cy="1877437"/>
          </a:xfrm>
          <a:prstGeom prst="rect">
            <a:avLst/>
          </a:prstGeom>
          <a:noFill/>
        </p:spPr>
        <p:txBody>
          <a:bodyPr wrap="square">
            <a:spAutoFit/>
          </a:bodyPr>
          <a:lstStyle/>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Verification workflows currently answer two primary questions: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Is the description provided in the paper sufficient to enable others to repeat the reported computations? </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Does repeating the computations yield the reported results? </a:t>
            </a:r>
          </a:p>
        </p:txBody>
      </p:sp>
    </p:spTree>
    <p:extLst>
      <p:ext uri="{BB962C8B-B14F-4D97-AF65-F5344CB8AC3E}">
        <p14:creationId xmlns:p14="http://schemas.microsoft.com/office/powerpoint/2010/main" val="4005099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09BAEB-9D6C-4BD5-B271-A4850F7FE0F8}"/>
              </a:ext>
            </a:extLst>
          </p:cNvPr>
          <p:cNvSpPr txBox="1"/>
          <p:nvPr/>
        </p:nvSpPr>
        <p:spPr>
          <a:xfrm>
            <a:off x="647494" y="1029327"/>
            <a:ext cx="10794082" cy="2842381"/>
          </a:xfrm>
          <a:prstGeom prst="rect">
            <a:avLst/>
          </a:prstGeom>
          <a:noFill/>
        </p:spPr>
        <p:txBody>
          <a:bodyPr wrap="square">
            <a:spAutoFit/>
          </a:bodyPr>
          <a:lstStyle/>
          <a:p>
            <a:pPr marL="38577" algn="ctr">
              <a:lnSpc>
                <a:spcPts val="5500"/>
              </a:lnSpc>
            </a:pPr>
            <a:r>
              <a:rPr lang="en-US" sz="3600" dirty="0">
                <a:solidFill>
                  <a:schemeClr val="accent1"/>
                </a:solidFill>
                <a:latin typeface="Arial" panose="020B0604020202020204" pitchFamily="34" charset="0"/>
                <a:ea typeface="+mj-ea"/>
                <a:cs typeface="Arial" panose="020B0604020202020204" pitchFamily="34" charset="0"/>
                <a:sym typeface="Arial Narrow" charset="0"/>
              </a:rPr>
              <a:t>The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R-word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most</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 fundamental to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the practice of modern</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 science</a:t>
            </a:r>
            <a:r>
              <a:rPr lang="en-US" sz="3600" dirty="0">
                <a:solidFill>
                  <a:schemeClr val="accent1"/>
                </a:solidFill>
                <a:latin typeface="Arial" panose="020B0604020202020204" pitchFamily="34" charset="0"/>
                <a:ea typeface="+mj-ea"/>
                <a:cs typeface="Arial" panose="020B0604020202020204" pitchFamily="34" charset="0"/>
                <a:sym typeface="Arial Narrow" charset="0"/>
              </a:rPr>
              <a:t>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is</a:t>
            </a:r>
            <a:r>
              <a:rPr lang="en-US" sz="3600" dirty="0">
                <a:solidFill>
                  <a:schemeClr val="accent1"/>
                </a:solidFill>
                <a:latin typeface="Arial" panose="020B0604020202020204" pitchFamily="34" charset="0"/>
                <a:ea typeface="+mj-ea"/>
                <a:cs typeface="Arial" panose="020B0604020202020204" pitchFamily="34" charset="0"/>
                <a:sym typeface="Arial Narrow" charset="0"/>
              </a:rPr>
              <a:t> neither ‘reproducibility’ nor ‘replicability’. It is</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reviewability</a:t>
            </a:r>
            <a:r>
              <a:rPr lang="en-US" sz="3600" dirty="0">
                <a:solidFill>
                  <a:schemeClr val="accent1"/>
                </a:solidFill>
                <a:latin typeface="Arial" panose="020B0604020202020204" pitchFamily="34" charset="0"/>
                <a:ea typeface="+mj-ea"/>
                <a:cs typeface="Arial" panose="020B0604020202020204" pitchFamily="34" charset="0"/>
                <a:sym typeface="Arial Narrow" charset="0"/>
              </a:rPr>
              <a:t>’.  In its absence the other R-words are of little value.</a:t>
            </a:r>
          </a:p>
        </p:txBody>
      </p:sp>
      <p:sp>
        <p:nvSpPr>
          <p:cNvPr id="3" name="TextBox 2">
            <a:extLst>
              <a:ext uri="{FF2B5EF4-FFF2-40B4-BE49-F238E27FC236}">
                <a16:creationId xmlns:a16="http://schemas.microsoft.com/office/drawing/2014/main" id="{3F216FD6-BDA1-4527-A208-CFC2648C2B2E}"/>
              </a:ext>
            </a:extLst>
          </p:cNvPr>
          <p:cNvSpPr txBox="1"/>
          <p:nvPr/>
        </p:nvSpPr>
        <p:spPr>
          <a:xfrm>
            <a:off x="609874" y="4374414"/>
            <a:ext cx="10972249" cy="1444754"/>
          </a:xfrm>
          <a:prstGeom prst="rect">
            <a:avLst/>
          </a:prstGeom>
          <a:noFill/>
        </p:spPr>
        <p:txBody>
          <a:bodyPr wrap="square">
            <a:spAutoFit/>
          </a:bodyPr>
          <a:lstStyle/>
          <a:p>
            <a:pPr marL="38577" algn="ctr">
              <a:lnSpc>
                <a:spcPts val="5500"/>
              </a:lnSpc>
            </a:pPr>
            <a:r>
              <a:rPr lang="en-US" sz="3600" dirty="0">
                <a:solidFill>
                  <a:srgbClr val="B85410"/>
                </a:solidFill>
                <a:latin typeface="Arial" panose="020B0604020202020204" pitchFamily="34" charset="0"/>
                <a:ea typeface="+mj-ea"/>
                <a:cs typeface="Arial" panose="020B0604020202020204" pitchFamily="34" charset="0"/>
                <a:sym typeface="Arial Narrow" charset="0"/>
              </a:rPr>
              <a:t>A completely </a:t>
            </a:r>
            <a:r>
              <a:rPr lang="en-US" sz="3600" b="1" dirty="0">
                <a:solidFill>
                  <a:srgbClr val="B85410"/>
                </a:solidFill>
                <a:latin typeface="Arial Black" panose="020B0A04020102020204" pitchFamily="34" charset="0"/>
                <a:ea typeface="+mj-ea"/>
                <a:cs typeface="+mj-cs"/>
                <a:sym typeface="Arial Narrow" charset="0"/>
              </a:rPr>
              <a:t>invalid computation </a:t>
            </a:r>
          </a:p>
          <a:p>
            <a:pPr marL="38577" algn="ctr">
              <a:lnSpc>
                <a:spcPts val="5500"/>
              </a:lnSpc>
            </a:pPr>
            <a:r>
              <a:rPr lang="en-US" sz="3600" b="1" dirty="0">
                <a:solidFill>
                  <a:srgbClr val="B85410"/>
                </a:solidFill>
                <a:latin typeface="Arial Black" panose="020B0A04020102020204" pitchFamily="34" charset="0"/>
                <a:ea typeface="+mj-ea"/>
                <a:cs typeface="+mj-cs"/>
                <a:sym typeface="Arial Narrow" charset="0"/>
              </a:rPr>
              <a:t>can be </a:t>
            </a:r>
            <a:r>
              <a:rPr lang="en-US" sz="3600" dirty="0">
                <a:solidFill>
                  <a:srgbClr val="B85410"/>
                </a:solidFill>
                <a:latin typeface="Arial" panose="020B0604020202020204" pitchFamily="34" charset="0"/>
                <a:ea typeface="+mj-ea"/>
                <a:cs typeface="Arial" panose="020B0604020202020204" pitchFamily="34" charset="0"/>
                <a:sym typeface="Arial Narrow" charset="0"/>
              </a:rPr>
              <a:t>perfectly</a:t>
            </a:r>
            <a:r>
              <a:rPr lang="en-US" sz="3600" b="1" dirty="0">
                <a:solidFill>
                  <a:srgbClr val="B85410"/>
                </a:solidFill>
                <a:latin typeface="Arial Black" panose="020B0A04020102020204" pitchFamily="34" charset="0"/>
                <a:ea typeface="+mj-ea"/>
                <a:cs typeface="+mj-cs"/>
                <a:sym typeface="Arial Narrow" charset="0"/>
              </a:rPr>
              <a:t> </a:t>
            </a:r>
            <a:r>
              <a:rPr lang="en-US" sz="3600" dirty="0">
                <a:solidFill>
                  <a:srgbClr val="B85410"/>
                </a:solidFill>
                <a:latin typeface="Arial" panose="020B0604020202020204" pitchFamily="34" charset="0"/>
                <a:ea typeface="+mj-ea"/>
                <a:cs typeface="Arial" panose="020B0604020202020204" pitchFamily="34" charset="0"/>
                <a:sym typeface="Arial Narrow" charset="0"/>
              </a:rPr>
              <a:t>“</a:t>
            </a:r>
            <a:r>
              <a:rPr lang="en-US" sz="3600" b="1" dirty="0">
                <a:solidFill>
                  <a:srgbClr val="B85410"/>
                </a:solidFill>
                <a:latin typeface="Arial Black" panose="020B0A04020102020204" pitchFamily="34" charset="0"/>
                <a:ea typeface="+mj-ea"/>
                <a:cs typeface="+mj-cs"/>
                <a:sym typeface="Arial Narrow" charset="0"/>
              </a:rPr>
              <a:t>reproducible</a:t>
            </a:r>
            <a:r>
              <a:rPr lang="en-US" sz="3600" dirty="0">
                <a:solidFill>
                  <a:srgbClr val="B85410"/>
                </a:solidFill>
                <a:latin typeface="Arial" panose="020B0604020202020204" pitchFamily="34" charset="0"/>
                <a:ea typeface="+mj-ea"/>
                <a:cs typeface="Arial" panose="020B0604020202020204" pitchFamily="34" charset="0"/>
                <a:sym typeface="Arial Narrow" charset="0"/>
              </a:rPr>
              <a:t>”.</a:t>
            </a:r>
          </a:p>
        </p:txBody>
      </p:sp>
    </p:spTree>
    <p:extLst>
      <p:ext uri="{BB962C8B-B14F-4D97-AF65-F5344CB8AC3E}">
        <p14:creationId xmlns:p14="http://schemas.microsoft.com/office/powerpoint/2010/main" val="308797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09BAEB-9D6C-4BD5-B271-A4850F7FE0F8}"/>
              </a:ext>
            </a:extLst>
          </p:cNvPr>
          <p:cNvSpPr txBox="1"/>
          <p:nvPr/>
        </p:nvSpPr>
        <p:spPr>
          <a:xfrm>
            <a:off x="1174965" y="503475"/>
            <a:ext cx="9842068" cy="2150076"/>
          </a:xfrm>
          <a:prstGeom prst="rect">
            <a:avLst/>
          </a:prstGeom>
          <a:noFill/>
        </p:spPr>
        <p:txBody>
          <a:bodyPr wrap="square">
            <a:spAutoFit/>
          </a:bodyPr>
          <a:lstStyle/>
          <a:p>
            <a:pPr marL="38577" algn="ctr">
              <a:lnSpc>
                <a:spcPts val="5500"/>
              </a:lnSpc>
            </a:pPr>
            <a:r>
              <a:rPr lang="en-US" sz="3600" dirty="0">
                <a:solidFill>
                  <a:schemeClr val="accent1"/>
                </a:solidFill>
                <a:latin typeface="Arial" panose="020B0604020202020204" pitchFamily="34" charset="0"/>
                <a:ea typeface="+mj-ea"/>
                <a:cs typeface="Arial" panose="020B0604020202020204" pitchFamily="34" charset="0"/>
                <a:sym typeface="Arial Narrow" charset="0"/>
              </a:rPr>
              <a:t>Whole Tale’s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recorded run*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feature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represents</a:t>
            </a:r>
            <a:r>
              <a:rPr lang="en-US" sz="3600" dirty="0">
                <a:solidFill>
                  <a:schemeClr val="accent1"/>
                </a:solidFill>
                <a:latin typeface="Arial" panose="020B0604020202020204" pitchFamily="34" charset="0"/>
                <a:ea typeface="+mj-ea"/>
                <a:cs typeface="Arial" panose="020B0604020202020204" pitchFamily="34" charset="0"/>
                <a:sym typeface="Arial Narrow" charset="0"/>
              </a:rPr>
              <a:t> a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transparent-box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approach to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verification </a:t>
            </a:r>
            <a:r>
              <a:rPr lang="en-US" sz="3600" dirty="0">
                <a:solidFill>
                  <a:schemeClr val="accent1"/>
                </a:solidFill>
                <a:latin typeface="Arial" panose="020B0604020202020204" pitchFamily="34" charset="0"/>
                <a:ea typeface="+mj-ea"/>
                <a:cs typeface="Arial" panose="020B0604020202020204" pitchFamily="34" charset="0"/>
                <a:sym typeface="Arial Narrow" charset="0"/>
              </a:rPr>
              <a:t>workflows and reproducibility.</a:t>
            </a:r>
          </a:p>
        </p:txBody>
      </p:sp>
      <p:sp>
        <p:nvSpPr>
          <p:cNvPr id="3" name="TextBox 2">
            <a:extLst>
              <a:ext uri="{FF2B5EF4-FFF2-40B4-BE49-F238E27FC236}">
                <a16:creationId xmlns:a16="http://schemas.microsoft.com/office/drawing/2014/main" id="{0A7A5024-52B7-4704-80CE-3029ECF97AFC}"/>
              </a:ext>
            </a:extLst>
          </p:cNvPr>
          <p:cNvSpPr txBox="1"/>
          <p:nvPr/>
        </p:nvSpPr>
        <p:spPr>
          <a:xfrm>
            <a:off x="1240590" y="3117061"/>
            <a:ext cx="9710817" cy="3754874"/>
          </a:xfrm>
          <a:prstGeom prst="rect">
            <a:avLst/>
          </a:prstGeom>
          <a:noFill/>
        </p:spPr>
        <p:txBody>
          <a:bodyPr wrap="square">
            <a:spAutoFit/>
          </a:bodyPr>
          <a:lstStyle/>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The </a:t>
            </a:r>
            <a:r>
              <a:rPr lang="en-US" sz="2400" i="1" dirty="0">
                <a:solidFill>
                  <a:schemeClr val="accent1"/>
                </a:solidFill>
                <a:latin typeface="Arial" panose="020B0604020202020204" pitchFamily="34" charset="0"/>
                <a:cs typeface="Arial" panose="020B0604020202020204" pitchFamily="34" charset="0"/>
              </a:rPr>
              <a:t>Comprehensible Provenance Record (CPR) </a:t>
            </a:r>
            <a:r>
              <a:rPr lang="en-US" sz="2400" dirty="0">
                <a:solidFill>
                  <a:schemeClr val="accent1"/>
                </a:solidFill>
                <a:latin typeface="Arial" panose="020B0604020202020204" pitchFamily="34" charset="0"/>
                <a:cs typeface="Arial" panose="020B0604020202020204" pitchFamily="34" charset="0"/>
              </a:rPr>
              <a:t>toolkit* transforms raw provenance records into meaningful artifacts.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CPR employs ReproZip to monitor system calls.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Detects which programs and libraries installed in the Tale container are actually used.</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Detects which programs read or write each data file.</a:t>
            </a:r>
          </a:p>
          <a:p>
            <a:pPr marL="525780">
              <a:spcBef>
                <a:spcPts val="600"/>
              </a:spcBef>
              <a:spcAft>
                <a:spcPts val="600"/>
              </a:spcAft>
              <a:buClr>
                <a:srgbClr val="081D58"/>
              </a:buClr>
              <a:buSzPct val="125000"/>
            </a:pPr>
            <a:endParaRPr lang="en-US" sz="2400" dirty="0">
              <a:solidFill>
                <a:schemeClr val="accent1"/>
              </a:solidFill>
              <a:latin typeface="Arial" panose="020B0604020202020204" pitchFamily="34" charset="0"/>
              <a:cs typeface="Arial" panose="020B0604020202020204" pitchFamily="34" charset="0"/>
            </a:endParaRPr>
          </a:p>
          <a:p>
            <a:pPr marL="525780">
              <a:spcBef>
                <a:spcPts val="600"/>
              </a:spcBef>
              <a:spcAft>
                <a:spcPts val="600"/>
              </a:spcAft>
              <a:buClr>
                <a:srgbClr val="081D58"/>
              </a:buClr>
              <a:buSzPct val="125000"/>
            </a:pPr>
            <a:r>
              <a:rPr lang="en-US" sz="2000" i="1" dirty="0">
                <a:solidFill>
                  <a:schemeClr val="accent1"/>
                </a:solidFill>
                <a:latin typeface="Arial" panose="020B0604020202020204" pitchFamily="34" charset="0"/>
                <a:cs typeface="Arial" panose="020B0604020202020204" pitchFamily="34" charset="0"/>
              </a:rPr>
              <a:t>*Currently under development.</a:t>
            </a:r>
          </a:p>
        </p:txBody>
      </p:sp>
    </p:spTree>
    <p:extLst>
      <p:ext uri="{BB962C8B-B14F-4D97-AF65-F5344CB8AC3E}">
        <p14:creationId xmlns:p14="http://schemas.microsoft.com/office/powerpoint/2010/main" val="202010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09BAEB-9D6C-4BD5-B271-A4850F7FE0F8}"/>
              </a:ext>
            </a:extLst>
          </p:cNvPr>
          <p:cNvSpPr txBox="1"/>
          <p:nvPr/>
        </p:nvSpPr>
        <p:spPr>
          <a:xfrm>
            <a:off x="1642296" y="687868"/>
            <a:ext cx="8873303" cy="2855397"/>
          </a:xfrm>
          <a:prstGeom prst="rect">
            <a:avLst/>
          </a:prstGeom>
          <a:noFill/>
        </p:spPr>
        <p:txBody>
          <a:bodyPr wrap="square">
            <a:spAutoFit/>
          </a:bodyPr>
          <a:lstStyle/>
          <a:p>
            <a:pPr marL="38577" algn="ctr">
              <a:lnSpc>
                <a:spcPts val="5500"/>
              </a:lnSpc>
            </a:pPr>
            <a:r>
              <a:rPr lang="en-US" sz="3600" dirty="0">
                <a:solidFill>
                  <a:srgbClr val="B85410"/>
                </a:solidFill>
                <a:latin typeface="Arial Black" panose="020B0A04020102020204" pitchFamily="34" charset="0"/>
                <a:ea typeface="+mj-ea"/>
                <a:cs typeface="Arial" panose="020B0604020202020204" pitchFamily="34" charset="0"/>
                <a:sym typeface="Arial Narrow" charset="0"/>
              </a:rPr>
              <a:t>Recording </a:t>
            </a:r>
            <a:r>
              <a:rPr lang="en-US" sz="3600" dirty="0">
                <a:solidFill>
                  <a:srgbClr val="B85410"/>
                </a:solidFill>
                <a:latin typeface="Arial" panose="020B0604020202020204" pitchFamily="34" charset="0"/>
                <a:ea typeface="+mj-ea"/>
                <a:cs typeface="Arial" panose="020B0604020202020204" pitchFamily="34" charset="0"/>
                <a:sym typeface="Arial Narrow" charset="0"/>
              </a:rPr>
              <a:t>how</a:t>
            </a:r>
            <a:r>
              <a:rPr lang="en-US" sz="3600" dirty="0">
                <a:solidFill>
                  <a:srgbClr val="B85410"/>
                </a:solidFill>
                <a:latin typeface="Arial Black" panose="020B0A04020102020204" pitchFamily="34" charset="0"/>
                <a:ea typeface="+mj-ea"/>
                <a:cs typeface="Arial" panose="020B0604020202020204" pitchFamily="34" charset="0"/>
                <a:sym typeface="Arial Narrow" charset="0"/>
              </a:rPr>
              <a:t> data flows </a:t>
            </a:r>
            <a:r>
              <a:rPr lang="en-US" sz="3600" dirty="0">
                <a:solidFill>
                  <a:srgbClr val="B85410"/>
                </a:solidFill>
                <a:latin typeface="Arial" panose="020B0604020202020204" pitchFamily="34" charset="0"/>
                <a:ea typeface="+mj-ea"/>
                <a:cs typeface="Arial" panose="020B0604020202020204" pitchFamily="34" charset="0"/>
                <a:sym typeface="Arial Narrow" charset="0"/>
              </a:rPr>
              <a:t>between programs invoked during a Recorded Run will </a:t>
            </a:r>
            <a:r>
              <a:rPr lang="en-US" sz="3600" dirty="0">
                <a:solidFill>
                  <a:srgbClr val="B85410"/>
                </a:solidFill>
                <a:latin typeface="Arial Black" panose="020B0A04020102020204" pitchFamily="34" charset="0"/>
                <a:ea typeface="+mj-ea"/>
                <a:cs typeface="Arial" panose="020B0604020202020204" pitchFamily="34" charset="0"/>
                <a:sym typeface="Arial Narrow" charset="0"/>
              </a:rPr>
              <a:t>reveal </a:t>
            </a:r>
            <a:r>
              <a:rPr lang="en-US" sz="3600" dirty="0">
                <a:solidFill>
                  <a:srgbClr val="B85410"/>
                </a:solidFill>
                <a:latin typeface="Arial" panose="020B0604020202020204" pitchFamily="34" charset="0"/>
                <a:ea typeface="+mj-ea"/>
                <a:cs typeface="Arial" panose="020B0604020202020204" pitchFamily="34" charset="0"/>
                <a:sym typeface="Arial Narrow" charset="0"/>
              </a:rPr>
              <a:t>the</a:t>
            </a:r>
            <a:r>
              <a:rPr lang="en-US" sz="3600" dirty="0">
                <a:solidFill>
                  <a:srgbClr val="B85410"/>
                </a:solidFill>
                <a:latin typeface="Arial Black" panose="020B0A04020102020204" pitchFamily="34" charset="0"/>
                <a:ea typeface="+mj-ea"/>
                <a:cs typeface="Arial" panose="020B0604020202020204" pitchFamily="34" charset="0"/>
                <a:sym typeface="Arial Narrow" charset="0"/>
              </a:rPr>
              <a:t> distinct provenance of different </a:t>
            </a:r>
            <a:r>
              <a:rPr lang="en-US" sz="3600" dirty="0">
                <a:solidFill>
                  <a:srgbClr val="B85410"/>
                </a:solidFill>
                <a:latin typeface="Arial" panose="020B0604020202020204" pitchFamily="34" charset="0"/>
                <a:ea typeface="+mj-ea"/>
                <a:cs typeface="Arial" panose="020B0604020202020204" pitchFamily="34" charset="0"/>
                <a:sym typeface="Arial Narrow" charset="0"/>
              </a:rPr>
              <a:t>computed</a:t>
            </a:r>
            <a:r>
              <a:rPr lang="en-US" sz="3600" dirty="0">
                <a:solidFill>
                  <a:srgbClr val="B85410"/>
                </a:solidFill>
                <a:latin typeface="Arial Black" panose="020B0A04020102020204" pitchFamily="34" charset="0"/>
                <a:ea typeface="+mj-ea"/>
                <a:cs typeface="Arial" panose="020B0604020202020204" pitchFamily="34" charset="0"/>
                <a:sym typeface="Arial Narrow" charset="0"/>
              </a:rPr>
              <a:t> products</a:t>
            </a:r>
            <a:r>
              <a:rPr lang="en-US" sz="3600" dirty="0">
                <a:solidFill>
                  <a:srgbClr val="B85410"/>
                </a:solidFill>
                <a:latin typeface="Arial" panose="020B0604020202020204" pitchFamily="34" charset="0"/>
                <a:ea typeface="+mj-ea"/>
                <a:cs typeface="Arial" panose="020B0604020202020204" pitchFamily="34" charset="0"/>
                <a:sym typeface="Arial Narrow" charset="0"/>
              </a:rPr>
              <a:t>. </a:t>
            </a:r>
          </a:p>
        </p:txBody>
      </p:sp>
      <p:sp>
        <p:nvSpPr>
          <p:cNvPr id="3" name="TextBox 2">
            <a:extLst>
              <a:ext uri="{FF2B5EF4-FFF2-40B4-BE49-F238E27FC236}">
                <a16:creationId xmlns:a16="http://schemas.microsoft.com/office/drawing/2014/main" id="{3102EA44-85A5-4A78-A731-92D35EC716F9}"/>
              </a:ext>
            </a:extLst>
          </p:cNvPr>
          <p:cNvSpPr txBox="1"/>
          <p:nvPr/>
        </p:nvSpPr>
        <p:spPr>
          <a:xfrm>
            <a:off x="1297016" y="4205085"/>
            <a:ext cx="9563861" cy="1354217"/>
          </a:xfrm>
          <a:prstGeom prst="rect">
            <a:avLst/>
          </a:prstGeom>
          <a:noFill/>
        </p:spPr>
        <p:txBody>
          <a:bodyPr wrap="square">
            <a:spAutoFit/>
          </a:bodyPr>
          <a:lstStyle/>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Enables verifiers to pose a new question:</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Is a paper’s description of the roles played by software components consistent with the observed flow of data?</a:t>
            </a:r>
          </a:p>
        </p:txBody>
      </p:sp>
    </p:spTree>
    <p:extLst>
      <p:ext uri="{BB962C8B-B14F-4D97-AF65-F5344CB8AC3E}">
        <p14:creationId xmlns:p14="http://schemas.microsoft.com/office/powerpoint/2010/main" val="1044246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09BAEB-9D6C-4BD5-B271-A4850F7FE0F8}"/>
              </a:ext>
            </a:extLst>
          </p:cNvPr>
          <p:cNvSpPr txBox="1"/>
          <p:nvPr/>
        </p:nvSpPr>
        <p:spPr>
          <a:xfrm>
            <a:off x="544140" y="439019"/>
            <a:ext cx="11134712" cy="2137060"/>
          </a:xfrm>
          <a:prstGeom prst="rect">
            <a:avLst/>
          </a:prstGeom>
          <a:noFill/>
        </p:spPr>
        <p:txBody>
          <a:bodyPr wrap="square">
            <a:spAutoFit/>
          </a:bodyPr>
          <a:lstStyle/>
          <a:p>
            <a:pPr marL="38577" algn="ctr">
              <a:lnSpc>
                <a:spcPts val="5500"/>
              </a:lnSpc>
            </a:pPr>
            <a:r>
              <a:rPr lang="en-US" sz="3600" dirty="0">
                <a:solidFill>
                  <a:schemeClr val="accent1"/>
                </a:solidFill>
                <a:latin typeface="Arial" panose="020B0604020202020204" pitchFamily="34" charset="0"/>
                <a:ea typeface="+mj-ea"/>
                <a:cs typeface="Arial" panose="020B0604020202020204" pitchFamily="34" charset="0"/>
                <a:sym typeface="Arial Narrow" charset="0"/>
              </a:rPr>
              <a:t>Predefined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queries</a:t>
            </a:r>
            <a:r>
              <a:rPr lang="en-US" sz="3600" dirty="0">
                <a:solidFill>
                  <a:schemeClr val="accent1"/>
                </a:solidFill>
                <a:latin typeface="Arial" panose="020B0604020202020204" pitchFamily="34" charset="0"/>
                <a:ea typeface="+mj-ea"/>
                <a:cs typeface="Arial" panose="020B0604020202020204" pitchFamily="34" charset="0"/>
                <a:sym typeface="Arial Narrow" charset="0"/>
              </a:rPr>
              <a:t>,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reports</a:t>
            </a:r>
            <a:r>
              <a:rPr lang="en-US" sz="3600" dirty="0">
                <a:solidFill>
                  <a:schemeClr val="accent1"/>
                </a:solidFill>
                <a:latin typeface="Arial" panose="020B0604020202020204" pitchFamily="34" charset="0"/>
                <a:ea typeface="+mj-ea"/>
                <a:cs typeface="Arial" panose="020B0604020202020204" pitchFamily="34" charset="0"/>
                <a:sym typeface="Arial Narrow" charset="0"/>
              </a:rPr>
              <a:t>, and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visualizations</a:t>
            </a:r>
            <a:r>
              <a:rPr lang="en-US" sz="3600" dirty="0">
                <a:solidFill>
                  <a:schemeClr val="accent1"/>
                </a:solidFill>
                <a:latin typeface="Arial" panose="020B0604020202020204" pitchFamily="34" charset="0"/>
                <a:ea typeface="+mj-ea"/>
                <a:cs typeface="Arial" panose="020B0604020202020204" pitchFamily="34" charset="0"/>
                <a:sym typeface="Arial Narrow" charset="0"/>
              </a:rPr>
              <a:t>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make</a:t>
            </a:r>
            <a:r>
              <a:rPr lang="en-US" sz="3600" dirty="0">
                <a:solidFill>
                  <a:schemeClr val="accent1"/>
                </a:solidFill>
                <a:latin typeface="Arial" panose="020B0604020202020204" pitchFamily="34" charset="0"/>
                <a:ea typeface="+mj-ea"/>
                <a:cs typeface="Arial" panose="020B0604020202020204" pitchFamily="34" charset="0"/>
                <a:sym typeface="Arial Narrow" charset="0"/>
              </a:rPr>
              <a:t>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provenance</a:t>
            </a:r>
            <a:r>
              <a:rPr lang="en-US" sz="3600" dirty="0">
                <a:solidFill>
                  <a:schemeClr val="accent1"/>
                </a:solidFill>
                <a:latin typeface="Arial" panose="020B0604020202020204" pitchFamily="34" charset="0"/>
                <a:ea typeface="+mj-ea"/>
                <a:cs typeface="Arial" panose="020B0604020202020204" pitchFamily="34" charset="0"/>
                <a:sym typeface="Arial Narrow" charset="0"/>
              </a:rPr>
              <a:t> </a:t>
            </a:r>
            <a:r>
              <a:rPr lang="en-US" sz="3600" dirty="0">
                <a:solidFill>
                  <a:schemeClr val="accent1"/>
                </a:solidFill>
                <a:latin typeface="Arial Black" panose="020B0A04020102020204" pitchFamily="34" charset="0"/>
                <a:ea typeface="+mj-ea"/>
                <a:cs typeface="Arial" panose="020B0604020202020204" pitchFamily="34" charset="0"/>
                <a:sym typeface="Arial Narrow" charset="0"/>
              </a:rPr>
              <a:t>useful</a:t>
            </a:r>
            <a:r>
              <a:rPr lang="en-US" sz="3600" dirty="0">
                <a:solidFill>
                  <a:schemeClr val="accent1"/>
                </a:solidFill>
                <a:latin typeface="Arial" panose="020B0604020202020204" pitchFamily="34" charset="0"/>
                <a:ea typeface="+mj-ea"/>
                <a:cs typeface="Arial" panose="020B0604020202020204" pitchFamily="34" charset="0"/>
                <a:sym typeface="Arial Narrow" charset="0"/>
              </a:rPr>
              <a:t> to verifiers and others trying to understand a paper and its results.</a:t>
            </a:r>
          </a:p>
        </p:txBody>
      </p:sp>
      <p:sp>
        <p:nvSpPr>
          <p:cNvPr id="3" name="TextBox 2">
            <a:extLst>
              <a:ext uri="{FF2B5EF4-FFF2-40B4-BE49-F238E27FC236}">
                <a16:creationId xmlns:a16="http://schemas.microsoft.com/office/drawing/2014/main" id="{0A7A5024-52B7-4704-80CE-3029ECF97AFC}"/>
              </a:ext>
            </a:extLst>
          </p:cNvPr>
          <p:cNvSpPr txBox="1"/>
          <p:nvPr/>
        </p:nvSpPr>
        <p:spPr>
          <a:xfrm>
            <a:off x="1007341" y="2972379"/>
            <a:ext cx="9791840" cy="3293209"/>
          </a:xfrm>
          <a:prstGeom prst="rect">
            <a:avLst/>
          </a:prstGeom>
          <a:noFill/>
        </p:spPr>
        <p:txBody>
          <a:bodyPr wrap="square">
            <a:spAutoFit/>
          </a:bodyPr>
          <a:lstStyle/>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CPR converts ReproZip traces to RDF triples.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The CPR vocabulary extends PROV and ProvONE.</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Standard reports and visualizations declared using </a:t>
            </a:r>
            <a:r>
              <a:rPr lang="en-US" sz="2400" i="1" dirty="0">
                <a:solidFill>
                  <a:schemeClr val="accent1"/>
                </a:solidFill>
                <a:latin typeface="Arial" panose="020B0604020202020204" pitchFamily="34" charset="0"/>
                <a:cs typeface="Arial" panose="020B0604020202020204" pitchFamily="34" charset="0"/>
              </a:rPr>
              <a:t>Geist</a:t>
            </a:r>
            <a:r>
              <a:rPr lang="en-US" sz="2400" dirty="0">
                <a:solidFill>
                  <a:schemeClr val="accent1"/>
                </a:solidFill>
                <a:latin typeface="Arial" panose="020B0604020202020204" pitchFamily="34" charset="0"/>
                <a:cs typeface="Arial" panose="020B0604020202020204" pitchFamily="34" charset="0"/>
              </a:rPr>
              <a:t> highlight data flow.</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Parameterized queries yield lineage of particular products.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Eager reasoner in Blazegraph enables each SPARQL query to employ the most convenient terms from multiple vocabularies.</a:t>
            </a:r>
          </a:p>
        </p:txBody>
      </p:sp>
    </p:spTree>
    <p:extLst>
      <p:ext uri="{BB962C8B-B14F-4D97-AF65-F5344CB8AC3E}">
        <p14:creationId xmlns:p14="http://schemas.microsoft.com/office/powerpoint/2010/main" val="385594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09BAEB-9D6C-4BD5-B271-A4850F7FE0F8}"/>
              </a:ext>
            </a:extLst>
          </p:cNvPr>
          <p:cNvSpPr txBox="1"/>
          <p:nvPr/>
        </p:nvSpPr>
        <p:spPr>
          <a:xfrm>
            <a:off x="1119158" y="560558"/>
            <a:ext cx="9675890" cy="2855397"/>
          </a:xfrm>
          <a:prstGeom prst="rect">
            <a:avLst/>
          </a:prstGeom>
          <a:noFill/>
        </p:spPr>
        <p:txBody>
          <a:bodyPr wrap="square">
            <a:spAutoFit/>
          </a:bodyPr>
          <a:lstStyle/>
          <a:p>
            <a:pPr marL="38577" algn="ctr">
              <a:lnSpc>
                <a:spcPts val="5500"/>
              </a:lnSpc>
            </a:pPr>
            <a:r>
              <a:rPr lang="en-US" sz="3600" dirty="0">
                <a:solidFill>
                  <a:srgbClr val="B85410"/>
                </a:solidFill>
                <a:latin typeface="Arial Black" panose="020B0A04020102020204" pitchFamily="34" charset="0"/>
                <a:ea typeface="+mj-ea"/>
                <a:cs typeface="Arial" panose="020B0604020202020204" pitchFamily="34" charset="0"/>
                <a:sym typeface="Arial Narrow" charset="0"/>
              </a:rPr>
              <a:t>Observing system calls alone cannot</a:t>
            </a:r>
            <a:r>
              <a:rPr lang="en-US" sz="3600" dirty="0">
                <a:solidFill>
                  <a:srgbClr val="B85410"/>
                </a:solidFill>
                <a:latin typeface="Arial" panose="020B0604020202020204" pitchFamily="34" charset="0"/>
                <a:ea typeface="+mj-ea"/>
                <a:cs typeface="Arial" panose="020B0604020202020204" pitchFamily="34" charset="0"/>
                <a:sym typeface="Arial Narrow" charset="0"/>
              </a:rPr>
              <a:t> possibly yield all of the provenance information necessary to </a:t>
            </a:r>
            <a:r>
              <a:rPr lang="en-US" sz="3600" dirty="0">
                <a:solidFill>
                  <a:srgbClr val="B85410"/>
                </a:solidFill>
                <a:latin typeface="Arial Black" panose="020B0A04020102020204" pitchFamily="34" charset="0"/>
                <a:ea typeface="+mj-ea"/>
                <a:cs typeface="Arial" panose="020B0604020202020204" pitchFamily="34" charset="0"/>
                <a:sym typeface="Arial Narrow" charset="0"/>
              </a:rPr>
              <a:t>make </a:t>
            </a:r>
            <a:r>
              <a:rPr lang="en-US" sz="3600" dirty="0">
                <a:solidFill>
                  <a:srgbClr val="B85410"/>
                </a:solidFill>
                <a:latin typeface="Arial" panose="020B0604020202020204" pitchFamily="34" charset="0"/>
                <a:ea typeface="+mj-ea"/>
                <a:cs typeface="Arial" panose="020B0604020202020204" pitchFamily="34" charset="0"/>
                <a:sym typeface="Arial Narrow" charset="0"/>
              </a:rPr>
              <a:t>computations or </a:t>
            </a:r>
            <a:r>
              <a:rPr lang="en-US" sz="3600" dirty="0">
                <a:solidFill>
                  <a:srgbClr val="B85410"/>
                </a:solidFill>
                <a:latin typeface="Arial Black" panose="020B0A04020102020204" pitchFamily="34" charset="0"/>
                <a:ea typeface="+mj-ea"/>
                <a:cs typeface="Arial" panose="020B0604020202020204" pitchFamily="34" charset="0"/>
                <a:sym typeface="Arial Narrow" charset="0"/>
              </a:rPr>
              <a:t>research transparent</a:t>
            </a:r>
            <a:r>
              <a:rPr lang="en-US" sz="3600" dirty="0">
                <a:solidFill>
                  <a:srgbClr val="B85410"/>
                </a:solidFill>
                <a:latin typeface="Arial" panose="020B0604020202020204" pitchFamily="34" charset="0"/>
                <a:ea typeface="+mj-ea"/>
                <a:cs typeface="Arial" panose="020B0604020202020204" pitchFamily="34" charset="0"/>
                <a:sym typeface="Arial Narrow" charset="0"/>
              </a:rPr>
              <a:t>.</a:t>
            </a:r>
          </a:p>
        </p:txBody>
      </p:sp>
      <p:sp>
        <p:nvSpPr>
          <p:cNvPr id="3" name="TextBox 2">
            <a:extLst>
              <a:ext uri="{FF2B5EF4-FFF2-40B4-BE49-F238E27FC236}">
                <a16:creationId xmlns:a16="http://schemas.microsoft.com/office/drawing/2014/main" id="{C937387C-4960-43C8-BE15-B5177A7EAD46}"/>
              </a:ext>
            </a:extLst>
          </p:cNvPr>
          <p:cNvSpPr txBox="1"/>
          <p:nvPr/>
        </p:nvSpPr>
        <p:spPr>
          <a:xfrm>
            <a:off x="1451823" y="3690014"/>
            <a:ext cx="9010560" cy="2554545"/>
          </a:xfrm>
          <a:prstGeom prst="rect">
            <a:avLst/>
          </a:prstGeom>
          <a:noFill/>
        </p:spPr>
        <p:txBody>
          <a:bodyPr wrap="square">
            <a:spAutoFit/>
          </a:bodyPr>
          <a:lstStyle/>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CPR currently cannot see activity inside scripts.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Cannot see inside compiled programs.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Cannot see inside Jupyter notebooks or R Markdown.</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Cannot see inside remote web services.</a:t>
            </a:r>
          </a:p>
          <a:p>
            <a:pPr marL="868680" indent="-342900">
              <a:spcBef>
                <a:spcPts val="600"/>
              </a:spcBef>
              <a:spcAft>
                <a:spcPts val="600"/>
              </a:spcAft>
              <a:buClr>
                <a:srgbClr val="081D58"/>
              </a:buClr>
              <a:buSzPct val="125000"/>
              <a:buFont typeface="Arial" panose="020B0604020202020204" pitchFamily="34" charset="0"/>
              <a:buChar char="•"/>
            </a:pPr>
            <a:r>
              <a:rPr lang="en-US" sz="2400" dirty="0">
                <a:solidFill>
                  <a:srgbClr val="B85410"/>
                </a:solidFill>
                <a:latin typeface="Arial" panose="020B0604020202020204" pitchFamily="34" charset="0"/>
                <a:cs typeface="Arial" panose="020B0604020202020204" pitchFamily="34" charset="0"/>
              </a:rPr>
              <a:t>Cannot see inside workflow management systems.</a:t>
            </a:r>
          </a:p>
        </p:txBody>
      </p:sp>
    </p:spTree>
    <p:extLst>
      <p:ext uri="{BB962C8B-B14F-4D97-AF65-F5344CB8AC3E}">
        <p14:creationId xmlns:p14="http://schemas.microsoft.com/office/powerpoint/2010/main" val="2306066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1559</Words>
  <Application>Microsoft Office PowerPoint</Application>
  <PresentationFormat>Widescreen</PresentationFormat>
  <Paragraphs>104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Calibri Light</vt:lpstr>
      <vt:lpstr>Office Theme</vt:lpstr>
      <vt:lpstr>CPR Transparency for Whole Tale Recorded Runs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2021-07-21T07:12:57Z</dcterms:created>
  <dcterms:modified xsi:type="dcterms:W3CDTF">2021-07-21T07:20:43Z</dcterms:modified>
</cp:coreProperties>
</file>