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Bold" panose="020B0604020202020204" charset="0"/>
      <p:regular r:id="rId13"/>
    </p:embeddedFont>
    <p:embeddedFont>
      <p:font typeface="Calibri" panose="020F0502020204030204" pitchFamily="34" charset="0"/>
      <p:regular r:id="rId14"/>
      <p:bold r:id="rId15"/>
      <p:italic r:id="rId16"/>
      <p:boldItalic r:id="rId17"/>
    </p:embeddedFont>
    <p:embeddedFont>
      <p:font typeface="Josefin Sans Regular" panose="020B0604020202020204" charset="0"/>
      <p:regular r:id="rId18"/>
    </p:embeddedFont>
    <p:embeddedFont>
      <p:font typeface="Now" panose="020B0604020202020204" charset="0"/>
      <p:regular r:id="rId19"/>
    </p:embeddedFont>
    <p:embeddedFont>
      <p:font typeface="Now Bold" panose="020B0604020202020204" charset="0"/>
      <p:regular r:id="rId20"/>
    </p:embeddedFont>
    <p:embeddedFont>
      <p:font typeface="Now Thin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385292"/>
            <a:ext cx="7938686" cy="7938686"/>
          </a:xfrm>
          <a:prstGeom prst="rect">
            <a:avLst/>
          </a:prstGeom>
        </p:spPr>
      </p:pic>
      <p:sp>
        <p:nvSpPr>
          <p:cNvPr id="3" name="TextBox 3"/>
          <p:cNvSpPr txBox="1"/>
          <p:nvPr/>
        </p:nvSpPr>
        <p:spPr>
          <a:xfrm>
            <a:off x="7673420" y="4072570"/>
            <a:ext cx="11083240" cy="1282065"/>
          </a:xfrm>
          <a:prstGeom prst="rect">
            <a:avLst/>
          </a:prstGeom>
        </p:spPr>
        <p:txBody>
          <a:bodyPr lIns="0" tIns="0" rIns="0" bIns="0" rtlCol="0" anchor="t">
            <a:spAutoFit/>
          </a:bodyPr>
          <a:lstStyle/>
          <a:p>
            <a:pPr>
              <a:lnSpc>
                <a:spcPts val="9600"/>
              </a:lnSpc>
            </a:pPr>
            <a:r>
              <a:rPr lang="en-US" sz="9600">
                <a:solidFill>
                  <a:srgbClr val="000000"/>
                </a:solidFill>
                <a:latin typeface="Now"/>
              </a:rPr>
              <a:t>TOTAL STATION</a:t>
            </a:r>
          </a:p>
        </p:txBody>
      </p:sp>
      <p:sp>
        <p:nvSpPr>
          <p:cNvPr id="4" name="TextBox 4"/>
          <p:cNvSpPr txBox="1"/>
          <p:nvPr/>
        </p:nvSpPr>
        <p:spPr>
          <a:xfrm>
            <a:off x="11496738" y="6338275"/>
            <a:ext cx="6411208" cy="2183884"/>
          </a:xfrm>
          <a:prstGeom prst="rect">
            <a:avLst/>
          </a:prstGeom>
        </p:spPr>
        <p:txBody>
          <a:bodyPr lIns="0" tIns="0" rIns="0" bIns="0" rtlCol="0" anchor="t">
            <a:spAutoFit/>
          </a:bodyPr>
          <a:lstStyle/>
          <a:p>
            <a:pPr algn="ctr">
              <a:lnSpc>
                <a:spcPts val="4333"/>
              </a:lnSpc>
            </a:pPr>
            <a:r>
              <a:rPr lang="en-US" sz="3095" dirty="0">
                <a:solidFill>
                  <a:srgbClr val="000000"/>
                </a:solidFill>
                <a:latin typeface="Josefin Sans Regular"/>
              </a:rPr>
              <a:t>By</a:t>
            </a:r>
          </a:p>
          <a:p>
            <a:pPr algn="ctr">
              <a:lnSpc>
                <a:spcPts val="4333"/>
              </a:lnSpc>
            </a:pPr>
            <a:r>
              <a:rPr lang="en-US" sz="3095" dirty="0">
                <a:solidFill>
                  <a:srgbClr val="000000"/>
                </a:solidFill>
                <a:latin typeface="Josefin Sans Regular"/>
              </a:rPr>
              <a:t>Adithya Krishnan</a:t>
            </a:r>
          </a:p>
          <a:p>
            <a:pPr algn="ctr">
              <a:lnSpc>
                <a:spcPts val="4333"/>
              </a:lnSpc>
            </a:pPr>
            <a:r>
              <a:rPr lang="en-US" sz="3095" dirty="0">
                <a:solidFill>
                  <a:srgbClr val="000000"/>
                </a:solidFill>
                <a:latin typeface="Josefin Sans Regular"/>
              </a:rPr>
              <a:t>S1 CSE 1</a:t>
            </a:r>
          </a:p>
          <a:p>
            <a:pPr algn="ctr">
              <a:lnSpc>
                <a:spcPts val="4333"/>
              </a:lnSpc>
            </a:pPr>
            <a:r>
              <a:rPr lang="en-US" sz="3095" dirty="0">
                <a:solidFill>
                  <a:srgbClr val="000000"/>
                </a:solidFill>
                <a:latin typeface="Josefin Sans Regular"/>
              </a:rPr>
              <a:t>Roll No: 8</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32705" y="2615819"/>
            <a:ext cx="5995795" cy="5995795"/>
          </a:xfrm>
          <a:prstGeom prst="rect">
            <a:avLst/>
          </a:prstGeom>
        </p:spPr>
      </p:pic>
      <p:sp>
        <p:nvSpPr>
          <p:cNvPr id="3" name="TextBox 3"/>
          <p:cNvSpPr txBox="1"/>
          <p:nvPr/>
        </p:nvSpPr>
        <p:spPr>
          <a:xfrm>
            <a:off x="647459" y="4029831"/>
            <a:ext cx="8916305" cy="4490437"/>
          </a:xfrm>
          <a:prstGeom prst="rect">
            <a:avLst/>
          </a:prstGeom>
        </p:spPr>
        <p:txBody>
          <a:bodyPr lIns="0" tIns="0" rIns="0" bIns="0" rtlCol="0" anchor="t">
            <a:spAutoFit/>
          </a:bodyPr>
          <a:lstStyle/>
          <a:p>
            <a:pPr algn="just">
              <a:lnSpc>
                <a:spcPts val="5158"/>
              </a:lnSpc>
            </a:pPr>
            <a:r>
              <a:rPr lang="en-US" sz="3684" spc="73" dirty="0">
                <a:solidFill>
                  <a:srgbClr val="1C1528"/>
                </a:solidFill>
                <a:latin typeface="Now Thin Bold"/>
              </a:rPr>
              <a:t>•Vertical elevation accuracy is not so accurate as using conventional survey level and rod technique</a:t>
            </a:r>
          </a:p>
          <a:p>
            <a:pPr algn="just">
              <a:lnSpc>
                <a:spcPts val="5158"/>
              </a:lnSpc>
            </a:pPr>
            <a:r>
              <a:rPr lang="en-US" sz="3684" spc="73" dirty="0">
                <a:solidFill>
                  <a:srgbClr val="1C1528"/>
                </a:solidFill>
                <a:latin typeface="Now Thin Bold"/>
              </a:rPr>
              <a:t>•Visibility is very important</a:t>
            </a:r>
          </a:p>
          <a:p>
            <a:pPr algn="just">
              <a:lnSpc>
                <a:spcPts val="5158"/>
              </a:lnSpc>
            </a:pPr>
            <a:r>
              <a:rPr lang="en-US" sz="3684" spc="73" dirty="0">
                <a:solidFill>
                  <a:srgbClr val="1C1528"/>
                </a:solidFill>
                <a:latin typeface="Now Thin Bold"/>
              </a:rPr>
              <a:t>•More expensive</a:t>
            </a:r>
          </a:p>
          <a:p>
            <a:pPr algn="just">
              <a:lnSpc>
                <a:spcPts val="5158"/>
              </a:lnSpc>
            </a:pPr>
            <a:r>
              <a:rPr lang="en-US" sz="3684" spc="73" dirty="0">
                <a:solidFill>
                  <a:srgbClr val="1C1528"/>
                </a:solidFill>
                <a:latin typeface="Now Thin Bold"/>
              </a:rPr>
              <a:t>•Awareness on battery maintenance</a:t>
            </a:r>
          </a:p>
          <a:p>
            <a:pPr algn="just">
              <a:lnSpc>
                <a:spcPts val="5158"/>
              </a:lnSpc>
            </a:pPr>
            <a:endParaRPr lang="en-US" sz="3684" spc="73" dirty="0">
              <a:solidFill>
                <a:srgbClr val="1C1528"/>
              </a:solidFill>
              <a:latin typeface="Now Thin Bold"/>
            </a:endParaRPr>
          </a:p>
        </p:txBody>
      </p:sp>
      <p:sp>
        <p:nvSpPr>
          <p:cNvPr id="4" name="TextBox 4"/>
          <p:cNvSpPr txBox="1"/>
          <p:nvPr/>
        </p:nvSpPr>
        <p:spPr>
          <a:xfrm>
            <a:off x="647459" y="2202434"/>
            <a:ext cx="6917744" cy="817245"/>
          </a:xfrm>
          <a:prstGeom prst="rect">
            <a:avLst/>
          </a:prstGeom>
        </p:spPr>
        <p:txBody>
          <a:bodyPr lIns="0" tIns="0" rIns="0" bIns="0" rtlCol="0" anchor="t">
            <a:spAutoFit/>
          </a:bodyPr>
          <a:lstStyle/>
          <a:p>
            <a:pPr>
              <a:lnSpc>
                <a:spcPts val="6359"/>
              </a:lnSpc>
            </a:pPr>
            <a:r>
              <a:rPr lang="en-US" sz="5299">
                <a:solidFill>
                  <a:srgbClr val="1C1528"/>
                </a:solidFill>
                <a:latin typeface="Now Bold"/>
              </a:rPr>
              <a:t>DISADVANTAGES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55697" y="3549065"/>
            <a:ext cx="10376606" cy="2865020"/>
          </a:xfrm>
          <a:prstGeom prst="rect">
            <a:avLst/>
          </a:prstGeom>
        </p:spPr>
        <p:txBody>
          <a:bodyPr lIns="0" tIns="0" rIns="0" bIns="0" rtlCol="0" anchor="t">
            <a:spAutoFit/>
          </a:bodyPr>
          <a:lstStyle/>
          <a:p>
            <a:pPr algn="ctr">
              <a:lnSpc>
                <a:spcPts val="23416"/>
              </a:lnSpc>
            </a:pPr>
            <a:r>
              <a:rPr lang="en-US" sz="16726">
                <a:solidFill>
                  <a:srgbClr val="000000"/>
                </a:solidFill>
                <a:latin typeface="Now"/>
              </a:rPr>
              <a:t>Thank You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2622" y="2600185"/>
            <a:ext cx="10447465" cy="6778766"/>
          </a:xfrm>
          <a:prstGeom prst="rect">
            <a:avLst/>
          </a:prstGeom>
        </p:spPr>
        <p:txBody>
          <a:bodyPr lIns="0" tIns="0" rIns="0" bIns="0" rtlCol="0" anchor="t">
            <a:spAutoFit/>
          </a:bodyPr>
          <a:lstStyle/>
          <a:p>
            <a:pPr algn="just">
              <a:lnSpc>
                <a:spcPts val="4892"/>
              </a:lnSpc>
            </a:pPr>
            <a:r>
              <a:rPr lang="en-US" sz="3494" spc="69">
                <a:solidFill>
                  <a:srgbClr val="1C1528"/>
                </a:solidFill>
                <a:latin typeface="Now Thin Bold"/>
              </a:rPr>
              <a:t>A total station is a combination of an electronic theodolite, an electronic distance measuring device (EDM) and a micro processor with memory unit. This combination makes possible to determine the coordinates of a reflector aligning the instruments cross hairs on the reflector and simultaneously measuring the vertical and horizontal angles and slope distances. A micro processor in the intrument takes care of recording ,and the necessary computation</a:t>
            </a:r>
          </a:p>
        </p:txBody>
      </p:sp>
      <p:sp>
        <p:nvSpPr>
          <p:cNvPr id="3" name="TextBox 3"/>
          <p:cNvSpPr txBox="1"/>
          <p:nvPr/>
        </p:nvSpPr>
        <p:spPr>
          <a:xfrm>
            <a:off x="794370" y="1236245"/>
            <a:ext cx="5230568" cy="760095"/>
          </a:xfrm>
          <a:prstGeom prst="rect">
            <a:avLst/>
          </a:prstGeom>
        </p:spPr>
        <p:txBody>
          <a:bodyPr lIns="0" tIns="0" rIns="0" bIns="0" rtlCol="0" anchor="t">
            <a:spAutoFit/>
          </a:bodyPr>
          <a:lstStyle/>
          <a:p>
            <a:pPr>
              <a:lnSpc>
                <a:spcPts val="5999"/>
              </a:lnSpc>
            </a:pPr>
            <a:r>
              <a:rPr lang="en-US" sz="4999">
                <a:solidFill>
                  <a:srgbClr val="1C1528"/>
                </a:solidFill>
                <a:latin typeface="Now Bold"/>
              </a:rPr>
              <a:t>INTRODUCTION</a:t>
            </a:r>
          </a:p>
        </p:txBody>
      </p:sp>
      <p:pic>
        <p:nvPicPr>
          <p:cNvPr id="4" name="Picture 4"/>
          <p:cNvPicPr>
            <a:picLocks noChangeAspect="1"/>
          </p:cNvPicPr>
          <p:nvPr/>
        </p:nvPicPr>
        <p:blipFill>
          <a:blip r:embed="rId2"/>
          <a:srcRect/>
          <a:stretch>
            <a:fillRect/>
          </a:stretch>
        </p:blipFill>
        <p:spPr>
          <a:xfrm>
            <a:off x="268183" y="2901472"/>
            <a:ext cx="5756755" cy="619958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830758" y="1547875"/>
            <a:ext cx="7191250" cy="7191250"/>
          </a:xfrm>
          <a:prstGeom prst="rect">
            <a:avLst/>
          </a:prstGeom>
        </p:spPr>
      </p:pic>
      <p:sp>
        <p:nvSpPr>
          <p:cNvPr id="3" name="TextBox 3"/>
          <p:cNvSpPr txBox="1"/>
          <p:nvPr/>
        </p:nvSpPr>
        <p:spPr>
          <a:xfrm>
            <a:off x="1418965" y="4207335"/>
            <a:ext cx="8696418" cy="3693432"/>
          </a:xfrm>
          <a:prstGeom prst="rect">
            <a:avLst/>
          </a:prstGeom>
        </p:spPr>
        <p:txBody>
          <a:bodyPr lIns="0" tIns="0" rIns="0" bIns="0" rtlCol="0" anchor="t">
            <a:spAutoFit/>
          </a:bodyPr>
          <a:lstStyle/>
          <a:p>
            <a:pPr algn="just">
              <a:lnSpc>
                <a:spcPts val="5900"/>
              </a:lnSpc>
            </a:pPr>
            <a:r>
              <a:rPr lang="en-US" sz="4214" spc="84" dirty="0">
                <a:solidFill>
                  <a:srgbClr val="1C1528"/>
                </a:solidFill>
                <a:latin typeface="Now Thin Bold"/>
              </a:rPr>
              <a:t>1.Angle measurement</a:t>
            </a:r>
          </a:p>
          <a:p>
            <a:pPr algn="just">
              <a:lnSpc>
                <a:spcPts val="5900"/>
              </a:lnSpc>
            </a:pPr>
            <a:r>
              <a:rPr lang="en-US" sz="4214" spc="84" dirty="0">
                <a:solidFill>
                  <a:srgbClr val="1C1528"/>
                </a:solidFill>
                <a:latin typeface="Now Thin Bold"/>
              </a:rPr>
              <a:t>2.Distance measurement</a:t>
            </a:r>
          </a:p>
          <a:p>
            <a:pPr algn="just">
              <a:lnSpc>
                <a:spcPts val="5900"/>
              </a:lnSpc>
            </a:pPr>
            <a:r>
              <a:rPr lang="en-US" sz="4214" spc="84" dirty="0">
                <a:solidFill>
                  <a:srgbClr val="1C1528"/>
                </a:solidFill>
                <a:latin typeface="Now Thin Bold"/>
              </a:rPr>
              <a:t>3.Coordinate measurement</a:t>
            </a:r>
          </a:p>
          <a:p>
            <a:pPr algn="just">
              <a:lnSpc>
                <a:spcPts val="5900"/>
              </a:lnSpc>
            </a:pPr>
            <a:r>
              <a:rPr lang="en-US" sz="4214" spc="84" dirty="0">
                <a:solidFill>
                  <a:srgbClr val="1C1528"/>
                </a:solidFill>
                <a:latin typeface="Now Thin Bold"/>
              </a:rPr>
              <a:t>4.Data processing</a:t>
            </a:r>
          </a:p>
          <a:p>
            <a:pPr algn="just">
              <a:lnSpc>
                <a:spcPts val="5900"/>
              </a:lnSpc>
            </a:pPr>
            <a:endParaRPr lang="en-US" sz="4214" spc="84" dirty="0">
              <a:solidFill>
                <a:srgbClr val="1C1528"/>
              </a:solidFill>
              <a:latin typeface="Now Thin Bold"/>
            </a:endParaRPr>
          </a:p>
        </p:txBody>
      </p:sp>
      <p:sp>
        <p:nvSpPr>
          <p:cNvPr id="4" name="TextBox 4"/>
          <p:cNvSpPr txBox="1"/>
          <p:nvPr/>
        </p:nvSpPr>
        <p:spPr>
          <a:xfrm>
            <a:off x="685800" y="2247900"/>
            <a:ext cx="5230568" cy="864870"/>
          </a:xfrm>
          <a:prstGeom prst="rect">
            <a:avLst/>
          </a:prstGeom>
        </p:spPr>
        <p:txBody>
          <a:bodyPr lIns="0" tIns="0" rIns="0" bIns="0" rtlCol="0" anchor="t">
            <a:spAutoFit/>
          </a:bodyPr>
          <a:lstStyle/>
          <a:p>
            <a:pPr>
              <a:lnSpc>
                <a:spcPts val="6719"/>
              </a:lnSpc>
            </a:pPr>
            <a:r>
              <a:rPr lang="en-US" sz="5599" dirty="0">
                <a:solidFill>
                  <a:srgbClr val="1C1528"/>
                </a:solidFill>
                <a:latin typeface="Now Bold"/>
              </a:rPr>
              <a:t>FUNCTIONS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73151" y="3076457"/>
            <a:ext cx="7414849" cy="5305737"/>
          </a:xfrm>
          <a:prstGeom prst="rect">
            <a:avLst/>
          </a:prstGeom>
        </p:spPr>
      </p:pic>
      <p:sp>
        <p:nvSpPr>
          <p:cNvPr id="3" name="TextBox 3"/>
          <p:cNvSpPr txBox="1"/>
          <p:nvPr/>
        </p:nvSpPr>
        <p:spPr>
          <a:xfrm>
            <a:off x="794370" y="2164715"/>
            <a:ext cx="11156884" cy="8224111"/>
          </a:xfrm>
          <a:prstGeom prst="rect">
            <a:avLst/>
          </a:prstGeom>
        </p:spPr>
        <p:txBody>
          <a:bodyPr lIns="0" tIns="0" rIns="0" bIns="0" rtlCol="0" anchor="t">
            <a:spAutoFit/>
          </a:bodyPr>
          <a:lstStyle/>
          <a:p>
            <a:pPr algn="just">
              <a:lnSpc>
                <a:spcPts val="4340"/>
              </a:lnSpc>
            </a:pPr>
            <a:r>
              <a:rPr lang="en-US" sz="3100" spc="62" dirty="0">
                <a:solidFill>
                  <a:srgbClr val="1C1528"/>
                </a:solidFill>
                <a:latin typeface="Now Thin Bold"/>
              </a:rPr>
              <a:t>•Total station can measure horizontal and vertical angles as well as slope distances.</a:t>
            </a:r>
          </a:p>
          <a:p>
            <a:pPr algn="just">
              <a:lnSpc>
                <a:spcPts val="4340"/>
              </a:lnSpc>
            </a:pPr>
            <a:endParaRPr lang="en-US" sz="3100" spc="62" dirty="0">
              <a:solidFill>
                <a:srgbClr val="1C1528"/>
              </a:solidFill>
              <a:latin typeface="Now Thin Bold"/>
            </a:endParaRPr>
          </a:p>
          <a:p>
            <a:pPr algn="just">
              <a:lnSpc>
                <a:spcPts val="4340"/>
              </a:lnSpc>
            </a:pPr>
            <a:r>
              <a:rPr lang="en-US" sz="3100" spc="62" dirty="0">
                <a:solidFill>
                  <a:srgbClr val="1C1528"/>
                </a:solidFill>
                <a:latin typeface="Now Thin Bold" panose="020B0604020202020204" charset="0"/>
              </a:rPr>
              <a:t>•Distance can be determined by calculating the number of wavelengths travelled.</a:t>
            </a:r>
          </a:p>
          <a:p>
            <a:pPr algn="just">
              <a:lnSpc>
                <a:spcPts val="4340"/>
              </a:lnSpc>
            </a:pPr>
            <a:endParaRPr lang="en-US" sz="3100" spc="62" dirty="0">
              <a:solidFill>
                <a:srgbClr val="1C1528"/>
              </a:solidFill>
              <a:latin typeface="Now Thin Bold" panose="020B0604020202020204" charset="0"/>
            </a:endParaRPr>
          </a:p>
          <a:p>
            <a:pPr algn="just">
              <a:lnSpc>
                <a:spcPts val="4340"/>
              </a:lnSpc>
            </a:pPr>
            <a:r>
              <a:rPr lang="en-US" sz="3100" spc="62" dirty="0">
                <a:solidFill>
                  <a:srgbClr val="1C1528"/>
                </a:solidFill>
                <a:latin typeface="Now Thin Bold" panose="020B0604020202020204" charset="0"/>
              </a:rPr>
              <a:t>•Using the vertical angle, the total station can calculate the horizontal and vertical distance components of the measured slope distance. Total station measures three parameters when aimed at the object:-</a:t>
            </a:r>
          </a:p>
          <a:p>
            <a:pPr algn="just">
              <a:lnSpc>
                <a:spcPts val="4340"/>
              </a:lnSpc>
            </a:pPr>
            <a:r>
              <a:rPr lang="en-US" sz="3100" spc="62" dirty="0">
                <a:solidFill>
                  <a:srgbClr val="1C1528"/>
                </a:solidFill>
                <a:latin typeface="Now Thin Bold" panose="020B0604020202020204" charset="0"/>
              </a:rPr>
              <a:t> 1) Horizontal angle</a:t>
            </a:r>
          </a:p>
          <a:p>
            <a:pPr algn="just">
              <a:lnSpc>
                <a:spcPts val="4340"/>
              </a:lnSpc>
            </a:pPr>
            <a:r>
              <a:rPr lang="en-US" sz="3100" spc="62" dirty="0">
                <a:solidFill>
                  <a:srgbClr val="1C1528"/>
                </a:solidFill>
                <a:latin typeface="Now Thin Bold" panose="020B0604020202020204" charset="0"/>
              </a:rPr>
              <a:t> 2) Vertical angle</a:t>
            </a:r>
          </a:p>
          <a:p>
            <a:pPr algn="just">
              <a:lnSpc>
                <a:spcPts val="4340"/>
              </a:lnSpc>
            </a:pPr>
            <a:r>
              <a:rPr lang="en-US" sz="3100" spc="62" dirty="0">
                <a:solidFill>
                  <a:srgbClr val="1C1528"/>
                </a:solidFill>
                <a:latin typeface="Now Thin Bold" panose="020B0604020202020204" charset="0"/>
              </a:rPr>
              <a:t> 3) Slope distance</a:t>
            </a:r>
          </a:p>
          <a:p>
            <a:pPr algn="just">
              <a:lnSpc>
                <a:spcPts val="4340"/>
              </a:lnSpc>
            </a:pPr>
            <a:endParaRPr lang="en-US" sz="3100" spc="62" dirty="0">
              <a:solidFill>
                <a:srgbClr val="1C1528"/>
              </a:solidFill>
              <a:latin typeface="Arimo Bold"/>
            </a:endParaRPr>
          </a:p>
        </p:txBody>
      </p:sp>
      <p:sp>
        <p:nvSpPr>
          <p:cNvPr id="4" name="TextBox 4"/>
          <p:cNvSpPr txBox="1"/>
          <p:nvPr/>
        </p:nvSpPr>
        <p:spPr>
          <a:xfrm>
            <a:off x="794370" y="1028700"/>
            <a:ext cx="5230568" cy="760095"/>
          </a:xfrm>
          <a:prstGeom prst="rect">
            <a:avLst/>
          </a:prstGeom>
        </p:spPr>
        <p:txBody>
          <a:bodyPr lIns="0" tIns="0" rIns="0" bIns="0" rtlCol="0" anchor="t">
            <a:spAutoFit/>
          </a:bodyPr>
          <a:lstStyle/>
          <a:p>
            <a:pPr>
              <a:lnSpc>
                <a:spcPts val="5999"/>
              </a:lnSpc>
            </a:pPr>
            <a:r>
              <a:rPr lang="en-US" sz="4999">
                <a:solidFill>
                  <a:srgbClr val="1C1528"/>
                </a:solidFill>
                <a:latin typeface="Now Bold"/>
              </a:rPr>
              <a:t>PRINCIPLE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701315" y="2095663"/>
            <a:ext cx="12270042" cy="7162637"/>
          </a:xfrm>
          <a:prstGeom prst="rect">
            <a:avLst/>
          </a:prstGeom>
        </p:spPr>
      </p:pic>
      <p:sp>
        <p:nvSpPr>
          <p:cNvPr id="3" name="TextBox 3"/>
          <p:cNvSpPr txBox="1"/>
          <p:nvPr/>
        </p:nvSpPr>
        <p:spPr>
          <a:xfrm>
            <a:off x="1028700" y="1028700"/>
            <a:ext cx="6917744" cy="760095"/>
          </a:xfrm>
          <a:prstGeom prst="rect">
            <a:avLst/>
          </a:prstGeom>
        </p:spPr>
        <p:txBody>
          <a:bodyPr lIns="0" tIns="0" rIns="0" bIns="0" rtlCol="0" anchor="t">
            <a:spAutoFit/>
          </a:bodyPr>
          <a:lstStyle/>
          <a:p>
            <a:pPr>
              <a:lnSpc>
                <a:spcPts val="5999"/>
              </a:lnSpc>
            </a:pPr>
            <a:r>
              <a:rPr lang="en-US" sz="4999">
                <a:solidFill>
                  <a:srgbClr val="1C1528"/>
                </a:solidFill>
                <a:latin typeface="Now Bold"/>
              </a:rPr>
              <a:t>LABELLED DIAGRAM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476281" y="2428477"/>
            <a:ext cx="7022616" cy="6179902"/>
          </a:xfrm>
          <a:prstGeom prst="rect">
            <a:avLst/>
          </a:prstGeom>
        </p:spPr>
      </p:pic>
      <p:sp>
        <p:nvSpPr>
          <p:cNvPr id="3" name="TextBox 3"/>
          <p:cNvSpPr txBox="1"/>
          <p:nvPr/>
        </p:nvSpPr>
        <p:spPr>
          <a:xfrm>
            <a:off x="319397" y="1953818"/>
            <a:ext cx="11156884" cy="9326977"/>
          </a:xfrm>
          <a:prstGeom prst="rect">
            <a:avLst/>
          </a:prstGeom>
        </p:spPr>
        <p:txBody>
          <a:bodyPr lIns="0" tIns="0" rIns="0" bIns="0" rtlCol="0" anchor="t">
            <a:spAutoFit/>
          </a:bodyPr>
          <a:lstStyle/>
          <a:p>
            <a:pPr algn="just">
              <a:lnSpc>
                <a:spcPts val="4340"/>
              </a:lnSpc>
            </a:pPr>
            <a:r>
              <a:rPr lang="en-US" sz="3100" spc="62" dirty="0">
                <a:solidFill>
                  <a:srgbClr val="1C1528"/>
                </a:solidFill>
                <a:latin typeface="Now Thin Bold"/>
              </a:rPr>
              <a:t>•Consider two points A and B , and we have to calculate the distance between them. First a transmitter is placed at point A. Then a receiver is placed at another point B. Now an electromagnetic wave is propagated from A to B, reaches the reflector and return back to the EDM.</a:t>
            </a:r>
          </a:p>
          <a:p>
            <a:pPr algn="just">
              <a:lnSpc>
                <a:spcPts val="4340"/>
              </a:lnSpc>
            </a:pPr>
            <a:endParaRPr lang="en-US" sz="3100" spc="62" dirty="0">
              <a:solidFill>
                <a:srgbClr val="1C1528"/>
              </a:solidFill>
              <a:latin typeface="Now Thin Bold"/>
            </a:endParaRPr>
          </a:p>
          <a:p>
            <a:pPr algn="just">
              <a:lnSpc>
                <a:spcPts val="4340"/>
              </a:lnSpc>
            </a:pPr>
            <a:r>
              <a:rPr lang="en-US" sz="3100" spc="24" dirty="0">
                <a:solidFill>
                  <a:srgbClr val="1C1528"/>
                </a:solidFill>
                <a:latin typeface="Now Thin Bold" panose="020B0604020202020204" charset="0"/>
              </a:rPr>
              <a:t>•Then the distance is measured with the help of time taken by the wave for the emission and return. But measuring the transit time is little tougher. Therefore a reflector is placed at B . The point A act as transmitter and receiver. Thus the double transit time is calculated.</a:t>
            </a:r>
          </a:p>
          <a:p>
            <a:pPr algn="just">
              <a:lnSpc>
                <a:spcPts val="4340"/>
              </a:lnSpc>
            </a:pPr>
            <a:endParaRPr lang="en-US" sz="3100" spc="24" dirty="0">
              <a:solidFill>
                <a:srgbClr val="1C1528"/>
              </a:solidFill>
              <a:latin typeface="Now Thin Bold" panose="020B0604020202020204" charset="0"/>
            </a:endParaRPr>
          </a:p>
          <a:p>
            <a:pPr algn="just">
              <a:lnSpc>
                <a:spcPts val="4340"/>
              </a:lnSpc>
            </a:pPr>
            <a:r>
              <a:rPr lang="en-US" sz="3100" spc="24" dirty="0">
                <a:solidFill>
                  <a:srgbClr val="1C1528"/>
                </a:solidFill>
                <a:latin typeface="Now Thin Bold" panose="020B0604020202020204" charset="0"/>
              </a:rPr>
              <a:t>•The distance is measured by the phase difference between the transmitted and received signals.</a:t>
            </a:r>
          </a:p>
          <a:p>
            <a:pPr algn="just">
              <a:lnSpc>
                <a:spcPts val="4340"/>
              </a:lnSpc>
            </a:pPr>
            <a:endParaRPr lang="en-US" sz="3100" spc="24" dirty="0">
              <a:solidFill>
                <a:srgbClr val="1C1528"/>
              </a:solidFill>
              <a:latin typeface="Arimo Bold"/>
            </a:endParaRPr>
          </a:p>
          <a:p>
            <a:pPr algn="just">
              <a:lnSpc>
                <a:spcPts val="4340"/>
              </a:lnSpc>
            </a:pPr>
            <a:endParaRPr lang="en-US" sz="3100" spc="24" dirty="0">
              <a:solidFill>
                <a:srgbClr val="1C1528"/>
              </a:solidFill>
              <a:latin typeface="Arimo Bold"/>
            </a:endParaRPr>
          </a:p>
        </p:txBody>
      </p:sp>
      <p:sp>
        <p:nvSpPr>
          <p:cNvPr id="4" name="TextBox 4"/>
          <p:cNvSpPr txBox="1"/>
          <p:nvPr/>
        </p:nvSpPr>
        <p:spPr>
          <a:xfrm>
            <a:off x="319397" y="620077"/>
            <a:ext cx="6917744" cy="807720"/>
          </a:xfrm>
          <a:prstGeom prst="rect">
            <a:avLst/>
          </a:prstGeom>
        </p:spPr>
        <p:txBody>
          <a:bodyPr lIns="0" tIns="0" rIns="0" bIns="0" rtlCol="0" anchor="t">
            <a:spAutoFit/>
          </a:bodyPr>
          <a:lstStyle/>
          <a:p>
            <a:pPr>
              <a:lnSpc>
                <a:spcPts val="6239"/>
              </a:lnSpc>
            </a:pPr>
            <a:r>
              <a:rPr lang="en-US" sz="5199">
                <a:solidFill>
                  <a:srgbClr val="1C1528"/>
                </a:solidFill>
                <a:latin typeface="Now Bold"/>
              </a:rPr>
              <a:t>WORKING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0593" y="2399045"/>
            <a:ext cx="11156884" cy="8224111"/>
          </a:xfrm>
          <a:prstGeom prst="rect">
            <a:avLst/>
          </a:prstGeom>
        </p:spPr>
        <p:txBody>
          <a:bodyPr lIns="0" tIns="0" rIns="0" bIns="0" rtlCol="0" anchor="t">
            <a:spAutoFit/>
          </a:bodyPr>
          <a:lstStyle/>
          <a:p>
            <a:pPr algn="just">
              <a:lnSpc>
                <a:spcPts val="4340"/>
              </a:lnSpc>
            </a:pPr>
            <a:r>
              <a:rPr lang="en-US" sz="3100" spc="62" dirty="0">
                <a:solidFill>
                  <a:srgbClr val="1C1528"/>
                </a:solidFill>
                <a:latin typeface="Now Thin Bold"/>
              </a:rPr>
              <a:t>•Total stations are mainly used by land surveyors and civil engineers, either to record features as in topographic surveying or to set out features civil engineering projects like dams, bridges, tunnels etc.</a:t>
            </a:r>
          </a:p>
          <a:p>
            <a:pPr algn="just">
              <a:lnSpc>
                <a:spcPts val="4340"/>
              </a:lnSpc>
            </a:pPr>
            <a:r>
              <a:rPr lang="en-US" sz="3100" spc="24" dirty="0">
                <a:solidFill>
                  <a:srgbClr val="1C1528"/>
                </a:solidFill>
                <a:latin typeface="Now Thin Bold" panose="020B0604020202020204" charset="0"/>
              </a:rPr>
              <a:t>•Contouring, mapping and area measurement through suitable software and connection to computer</a:t>
            </a:r>
          </a:p>
          <a:p>
            <a:pPr algn="just">
              <a:lnSpc>
                <a:spcPts val="4340"/>
              </a:lnSpc>
            </a:pPr>
            <a:r>
              <a:rPr lang="en-US" sz="3100" spc="24" dirty="0">
                <a:solidFill>
                  <a:srgbClr val="1C1528"/>
                </a:solidFill>
                <a:latin typeface="Now Thin Bold" panose="020B0604020202020204" charset="0"/>
              </a:rPr>
              <a:t>•Mining applications : Record absolute location of tunnel walls, ceilings</a:t>
            </a:r>
          </a:p>
          <a:p>
            <a:pPr algn="just">
              <a:lnSpc>
                <a:spcPts val="4340"/>
              </a:lnSpc>
            </a:pPr>
            <a:r>
              <a:rPr lang="en-US" sz="3100" spc="24" dirty="0">
                <a:solidFill>
                  <a:srgbClr val="1C1528"/>
                </a:solidFill>
                <a:latin typeface="Now Thin Bold" panose="020B0604020202020204" charset="0"/>
              </a:rPr>
              <a:t>•Fixing 3D coordinate of stations with respect to a reference station</a:t>
            </a:r>
          </a:p>
          <a:p>
            <a:pPr algn="just">
              <a:lnSpc>
                <a:spcPts val="4340"/>
              </a:lnSpc>
            </a:pPr>
            <a:r>
              <a:rPr lang="en-US" sz="3100" spc="24" dirty="0">
                <a:solidFill>
                  <a:srgbClr val="1C1528"/>
                </a:solidFill>
                <a:latin typeface="Now Thin Bold" panose="020B0604020202020204" charset="0"/>
              </a:rPr>
              <a:t>•Measurement of horizontal and vertical angle and sloping distances</a:t>
            </a:r>
          </a:p>
          <a:p>
            <a:pPr algn="just">
              <a:lnSpc>
                <a:spcPts val="4340"/>
              </a:lnSpc>
            </a:pPr>
            <a:endParaRPr lang="en-US" sz="3100" spc="24" dirty="0">
              <a:solidFill>
                <a:srgbClr val="1C1528"/>
              </a:solidFill>
              <a:latin typeface="Arimo Bold"/>
            </a:endParaRPr>
          </a:p>
          <a:p>
            <a:pPr algn="just">
              <a:lnSpc>
                <a:spcPts val="4340"/>
              </a:lnSpc>
            </a:pPr>
            <a:endParaRPr lang="en-US" sz="3100" spc="24" dirty="0">
              <a:solidFill>
                <a:srgbClr val="1C1528"/>
              </a:solidFill>
              <a:latin typeface="Arimo Bold"/>
            </a:endParaRPr>
          </a:p>
          <a:p>
            <a:pPr algn="just">
              <a:lnSpc>
                <a:spcPts val="4340"/>
              </a:lnSpc>
            </a:pPr>
            <a:endParaRPr lang="en-US" sz="3100" spc="24" dirty="0">
              <a:solidFill>
                <a:srgbClr val="1C1528"/>
              </a:solidFill>
              <a:latin typeface="Arimo Bold"/>
            </a:endParaRPr>
          </a:p>
        </p:txBody>
      </p:sp>
      <p:pic>
        <p:nvPicPr>
          <p:cNvPr id="3" name="Picture 3"/>
          <p:cNvPicPr>
            <a:picLocks noChangeAspect="1"/>
          </p:cNvPicPr>
          <p:nvPr/>
        </p:nvPicPr>
        <p:blipFill>
          <a:blip r:embed="rId2"/>
          <a:srcRect/>
          <a:stretch>
            <a:fillRect/>
          </a:stretch>
        </p:blipFill>
        <p:spPr>
          <a:xfrm>
            <a:off x="12117577" y="2211959"/>
            <a:ext cx="5863082" cy="5863082"/>
          </a:xfrm>
          <a:prstGeom prst="rect">
            <a:avLst/>
          </a:prstGeom>
        </p:spPr>
      </p:pic>
      <p:sp>
        <p:nvSpPr>
          <p:cNvPr id="4" name="TextBox 4"/>
          <p:cNvSpPr txBox="1"/>
          <p:nvPr/>
        </p:nvSpPr>
        <p:spPr>
          <a:xfrm>
            <a:off x="600593" y="1019175"/>
            <a:ext cx="6917744" cy="817245"/>
          </a:xfrm>
          <a:prstGeom prst="rect">
            <a:avLst/>
          </a:prstGeom>
        </p:spPr>
        <p:txBody>
          <a:bodyPr lIns="0" tIns="0" rIns="0" bIns="0" rtlCol="0" anchor="t">
            <a:spAutoFit/>
          </a:bodyPr>
          <a:lstStyle/>
          <a:p>
            <a:pPr>
              <a:lnSpc>
                <a:spcPts val="6359"/>
              </a:lnSpc>
            </a:pPr>
            <a:r>
              <a:rPr lang="en-US" sz="5299">
                <a:solidFill>
                  <a:srgbClr val="1C1528"/>
                </a:solidFill>
                <a:latin typeface="Now Bold"/>
              </a:rPr>
              <a:t>APPLICATIONS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784438" y="2080789"/>
            <a:ext cx="9061276" cy="6125423"/>
          </a:xfrm>
          <a:prstGeom prst="rect">
            <a:avLst/>
          </a:prstGeom>
        </p:spPr>
      </p:pic>
      <p:sp>
        <p:nvSpPr>
          <p:cNvPr id="3" name="TextBox 3"/>
          <p:cNvSpPr txBox="1"/>
          <p:nvPr/>
        </p:nvSpPr>
        <p:spPr>
          <a:xfrm>
            <a:off x="451928" y="3732483"/>
            <a:ext cx="8543407" cy="3337560"/>
          </a:xfrm>
          <a:prstGeom prst="rect">
            <a:avLst/>
          </a:prstGeom>
        </p:spPr>
        <p:txBody>
          <a:bodyPr lIns="0" tIns="0" rIns="0" bIns="0" rtlCol="0" anchor="t">
            <a:spAutoFit/>
          </a:bodyPr>
          <a:lstStyle/>
          <a:p>
            <a:pPr>
              <a:lnSpc>
                <a:spcPts val="8759"/>
              </a:lnSpc>
            </a:pPr>
            <a:r>
              <a:rPr lang="en-US" sz="7299">
                <a:solidFill>
                  <a:srgbClr val="1C1528"/>
                </a:solidFill>
                <a:latin typeface="Now Bold"/>
              </a:rPr>
              <a:t>ADVANTAGES AND DISADVANTAGES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73151" y="3029591"/>
            <a:ext cx="7414849" cy="5305737"/>
          </a:xfrm>
          <a:prstGeom prst="rect">
            <a:avLst/>
          </a:prstGeom>
        </p:spPr>
      </p:pic>
      <p:sp>
        <p:nvSpPr>
          <p:cNvPr id="3" name="TextBox 3"/>
          <p:cNvSpPr txBox="1"/>
          <p:nvPr/>
        </p:nvSpPr>
        <p:spPr>
          <a:xfrm>
            <a:off x="741191" y="2492777"/>
            <a:ext cx="11156884" cy="8665210"/>
          </a:xfrm>
          <a:prstGeom prst="rect">
            <a:avLst/>
          </a:prstGeom>
        </p:spPr>
        <p:txBody>
          <a:bodyPr lIns="0" tIns="0" rIns="0" bIns="0" rtlCol="0" anchor="t">
            <a:spAutoFit/>
          </a:bodyPr>
          <a:lstStyle/>
          <a:p>
            <a:pPr algn="just">
              <a:lnSpc>
                <a:spcPts val="4340"/>
              </a:lnSpc>
            </a:pPr>
            <a:r>
              <a:rPr lang="en-US" sz="3100" spc="62">
                <a:solidFill>
                  <a:srgbClr val="1C1528"/>
                </a:solidFill>
                <a:latin typeface="Now Thin Bold"/>
              </a:rPr>
              <a:t>•Field work is carried out very fast.</a:t>
            </a:r>
          </a:p>
          <a:p>
            <a:pPr algn="just">
              <a:lnSpc>
                <a:spcPts val="4340"/>
              </a:lnSpc>
            </a:pPr>
            <a:r>
              <a:rPr lang="en-US" sz="3100" spc="62">
                <a:solidFill>
                  <a:srgbClr val="1C1528"/>
                </a:solidFill>
                <a:latin typeface="Now Thin Bold"/>
              </a:rPr>
              <a:t>•Accuracy of measurement is high.</a:t>
            </a:r>
          </a:p>
          <a:p>
            <a:pPr algn="just">
              <a:lnSpc>
                <a:spcPts val="4340"/>
              </a:lnSpc>
            </a:pPr>
            <a:r>
              <a:rPr lang="en-US" sz="3100" spc="62">
                <a:solidFill>
                  <a:srgbClr val="1C1528"/>
                </a:solidFill>
                <a:latin typeface="Now Thin Bold"/>
              </a:rPr>
              <a:t>•Manual errors involved in reading and recording are eliminated.</a:t>
            </a:r>
          </a:p>
          <a:p>
            <a:pPr algn="just">
              <a:lnSpc>
                <a:spcPts val="4340"/>
              </a:lnSpc>
            </a:pPr>
            <a:r>
              <a:rPr lang="en-US" sz="3100" spc="62">
                <a:solidFill>
                  <a:srgbClr val="1C1528"/>
                </a:solidFill>
                <a:latin typeface="Now Thin Bold"/>
              </a:rPr>
              <a:t>•Calculation of coordinates is very fast and accurate.</a:t>
            </a:r>
          </a:p>
          <a:p>
            <a:pPr algn="just">
              <a:lnSpc>
                <a:spcPts val="4340"/>
              </a:lnSpc>
            </a:pPr>
            <a:r>
              <a:rPr lang="en-US" sz="3100" spc="62">
                <a:solidFill>
                  <a:srgbClr val="1C1528"/>
                </a:solidFill>
                <a:latin typeface="Now Thin Bold"/>
              </a:rPr>
              <a:t>•Even corrections for temperature and pressure are automatically made.</a:t>
            </a:r>
          </a:p>
          <a:p>
            <a:pPr algn="just">
              <a:lnSpc>
                <a:spcPts val="4340"/>
              </a:lnSpc>
            </a:pPr>
            <a:r>
              <a:rPr lang="en-US" sz="3100" spc="62">
                <a:solidFill>
                  <a:srgbClr val="1C1528"/>
                </a:solidFill>
                <a:latin typeface="Now Thin Bold"/>
              </a:rPr>
              <a:t>•Computers can be employed for map-making and plotting contour and cross-sections.</a:t>
            </a:r>
          </a:p>
          <a:p>
            <a:pPr algn="just">
              <a:lnSpc>
                <a:spcPts val="4340"/>
              </a:lnSpc>
            </a:pPr>
            <a:r>
              <a:rPr lang="en-US" sz="3100" spc="62">
                <a:solidFill>
                  <a:srgbClr val="1C1528"/>
                </a:solidFill>
                <a:latin typeface="Now Thin Bold"/>
              </a:rPr>
              <a:t>•Contour intervals and scales can be changed in no time.</a:t>
            </a:r>
          </a:p>
          <a:p>
            <a:pPr algn="just">
              <a:lnSpc>
                <a:spcPts val="4340"/>
              </a:lnSpc>
            </a:pPr>
            <a:r>
              <a:rPr lang="en-US" sz="3100" spc="62">
                <a:solidFill>
                  <a:srgbClr val="1C1528"/>
                </a:solidFill>
                <a:latin typeface="Now Thin Bold"/>
              </a:rPr>
              <a:t>•User friendly interface</a:t>
            </a:r>
          </a:p>
          <a:p>
            <a:pPr algn="just">
              <a:lnSpc>
                <a:spcPts val="4340"/>
              </a:lnSpc>
            </a:pPr>
            <a:endParaRPr lang="en-US" sz="3100" spc="62">
              <a:solidFill>
                <a:srgbClr val="1C1528"/>
              </a:solidFill>
              <a:latin typeface="Now Thin Bold"/>
            </a:endParaRPr>
          </a:p>
          <a:p>
            <a:pPr algn="just">
              <a:lnSpc>
                <a:spcPts val="4340"/>
              </a:lnSpc>
            </a:pPr>
            <a:endParaRPr lang="en-US" sz="3100" spc="62">
              <a:solidFill>
                <a:srgbClr val="1C1528"/>
              </a:solidFill>
              <a:latin typeface="Now Thin Bold"/>
            </a:endParaRPr>
          </a:p>
          <a:p>
            <a:pPr algn="just">
              <a:lnSpc>
                <a:spcPts val="4340"/>
              </a:lnSpc>
            </a:pPr>
            <a:endParaRPr lang="en-US" sz="3100" spc="62">
              <a:solidFill>
                <a:srgbClr val="1C1528"/>
              </a:solidFill>
              <a:latin typeface="Now Thin Bold"/>
            </a:endParaRPr>
          </a:p>
          <a:p>
            <a:pPr algn="just">
              <a:lnSpc>
                <a:spcPts val="4340"/>
              </a:lnSpc>
            </a:pPr>
            <a:endParaRPr lang="en-US" sz="3100" spc="62">
              <a:solidFill>
                <a:srgbClr val="1C1528"/>
              </a:solidFill>
              <a:latin typeface="Now Thin Bold"/>
            </a:endParaRPr>
          </a:p>
        </p:txBody>
      </p:sp>
      <p:sp>
        <p:nvSpPr>
          <p:cNvPr id="4" name="TextBox 4"/>
          <p:cNvSpPr txBox="1"/>
          <p:nvPr/>
        </p:nvSpPr>
        <p:spPr>
          <a:xfrm>
            <a:off x="600593" y="1019175"/>
            <a:ext cx="6917744" cy="817245"/>
          </a:xfrm>
          <a:prstGeom prst="rect">
            <a:avLst/>
          </a:prstGeom>
        </p:spPr>
        <p:txBody>
          <a:bodyPr lIns="0" tIns="0" rIns="0" bIns="0" rtlCol="0" anchor="t">
            <a:spAutoFit/>
          </a:bodyPr>
          <a:lstStyle/>
          <a:p>
            <a:pPr>
              <a:lnSpc>
                <a:spcPts val="6359"/>
              </a:lnSpc>
            </a:pPr>
            <a:r>
              <a:rPr lang="en-US" sz="5299">
                <a:solidFill>
                  <a:srgbClr val="1C1528"/>
                </a:solidFill>
                <a:latin typeface="Now Bold"/>
              </a:rPr>
              <a:t>ADVANTAGES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512</Words>
  <Application>Microsoft Office PowerPoint</Application>
  <PresentationFormat>Custom</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Now</vt:lpstr>
      <vt:lpstr>Now Thin Bold</vt:lpstr>
      <vt:lpstr>Now Bold</vt:lpstr>
      <vt:lpstr>Arimo Bold</vt:lpstr>
      <vt:lpstr>Josefin Sans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Station</dc:title>
  <cp:lastModifiedBy>Adithya Krishnan</cp:lastModifiedBy>
  <cp:revision>4</cp:revision>
  <dcterms:created xsi:type="dcterms:W3CDTF">2006-08-16T00:00:00Z</dcterms:created>
  <dcterms:modified xsi:type="dcterms:W3CDTF">2022-02-19T04:28:35Z</dcterms:modified>
  <dc:identifier>DAE4wsm9_Zg</dc:identifier>
</cp:coreProperties>
</file>