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95EAA9-9971-40A0-AE0D-B74E149F4EBF}">
  <a:tblStyle styleId="{1C95EAA9-9971-40A0-AE0D-B74E149F4E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Team name and team member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Introduction–a short summary describing the project application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Data Diagram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Flow Chart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A short description of each team member's assignment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Hash function (the actual code) , and pseudocode and examples with typical data, showing collision resolution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 this example we show a single search query containing a single search term being searched in each of the ten (10) BSTs. In the example, Tree #1 and #2 return a </a:t>
            </a:r>
            <a:r>
              <a:rPr lang="en"/>
              <a:t>resultset</a:t>
            </a:r>
            <a:r>
              <a:rPr lang="en"/>
              <a:t> that have a union performed on them to return the final </a:t>
            </a:r>
            <a:r>
              <a:rPr lang="en"/>
              <a:t>result set</a:t>
            </a:r>
            <a:r>
              <a:rPr lang="en"/>
              <a:t>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 use prime number multiplication in the hsah function to reduce hash table collisions.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(1). Add new data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(2). Delete data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(3). Find and display one data record using the primary key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(4). List data in hash table sequence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(5). List data in key sequence (sorted)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(6). Print indented tree 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(7). Efficiency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(8). &lt;Team choice menu option&gt;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2F2F2"/>
                </a:highlight>
              </a:rPr>
              <a:t>(9). Quit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300" y="904350"/>
            <a:ext cx="3394700" cy="42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576228" y="723400"/>
            <a:ext cx="56655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Movie Database 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932625" y="2897700"/>
            <a:ext cx="5864100" cy="114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TEAM 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By Branden Lee, Anh Truong, Alexander Morfin, and Michael Wu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File IO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00" y="1275575"/>
            <a:ext cx="8592050" cy="30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2260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Movie Insertion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744600" y="2650875"/>
            <a:ext cx="1798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TitleIndexTree[10]</a:t>
            </a:r>
          </a:p>
        </p:txBody>
      </p:sp>
      <p:sp>
        <p:nvSpPr>
          <p:cNvPr id="188" name="Shape 188"/>
          <p:cNvSpPr/>
          <p:nvPr/>
        </p:nvSpPr>
        <p:spPr>
          <a:xfrm>
            <a:off x="895686" y="3160113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iron</a:t>
            </a:r>
          </a:p>
        </p:txBody>
      </p:sp>
      <p:sp>
        <p:nvSpPr>
          <p:cNvPr id="189" name="Shape 189"/>
          <p:cNvSpPr/>
          <p:nvPr/>
        </p:nvSpPr>
        <p:spPr>
          <a:xfrm>
            <a:off x="1361889" y="3661336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spider</a:t>
            </a:r>
          </a:p>
        </p:txBody>
      </p:sp>
      <p:sp>
        <p:nvSpPr>
          <p:cNvPr id="190" name="Shape 190"/>
          <p:cNvSpPr/>
          <p:nvPr/>
        </p:nvSpPr>
        <p:spPr>
          <a:xfrm>
            <a:off x="311699" y="3661325"/>
            <a:ext cx="8670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</a:p>
        </p:txBody>
      </p:sp>
      <p:cxnSp>
        <p:nvCxnSpPr>
          <p:cNvPr id="191" name="Shape 191"/>
          <p:cNvCxnSpPr>
            <a:stCxn id="188" idx="2"/>
            <a:endCxn id="189" idx="0"/>
          </p:cNvCxnSpPr>
          <p:nvPr/>
        </p:nvCxnSpPr>
        <p:spPr>
          <a:xfrm flipH="1" rot="-5400000">
            <a:off x="1409286" y="3303663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Shape 192"/>
          <p:cNvCxnSpPr>
            <a:stCxn id="190" idx="0"/>
            <a:endCxn id="188" idx="2"/>
          </p:cNvCxnSpPr>
          <p:nvPr/>
        </p:nvCxnSpPr>
        <p:spPr>
          <a:xfrm rot="-5400000">
            <a:off x="898349" y="3258875"/>
            <a:ext cx="249300" cy="5556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3" name="Shape 193"/>
          <p:cNvGraphicFramePr/>
          <p:nvPr/>
        </p:nvGraphicFramePr>
        <p:xfrm>
          <a:off x="1627250" y="98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{1C95EAA9-9971-40A0-AE0D-B74E149F4EBF}</a:tableStyleId>
              </a:tblPr>
              <a:tblGrid>
                <a:gridCol w="503650"/>
                <a:gridCol w="1330300"/>
                <a:gridCol w="639225"/>
                <a:gridCol w="1840425"/>
                <a:gridCol w="2600400"/>
              </a:tblGrid>
              <a:tr h="33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Title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Key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Genres</a:t>
                      </a:r>
                    </a:p>
                  </a:txBody>
                  <a:tcPr marT="91425" marB="91425" marR="91425" marL="91425"/>
                </a:tc>
              </a:tr>
              <a:tr h="33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559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Spider-Man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Spider_Man_3_2007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Fantasy, Action, Adventure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4" name="Shape 194"/>
          <p:cNvSpPr txBox="1"/>
          <p:nvPr/>
        </p:nvSpPr>
        <p:spPr>
          <a:xfrm>
            <a:off x="261425" y="1002325"/>
            <a:ext cx="12147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/>
              <a:t>Movie Node: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783450" y="2650875"/>
            <a:ext cx="996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YearTree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7033500" y="2693250"/>
            <a:ext cx="1798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GenreIndexTree[2]</a:t>
            </a:r>
          </a:p>
        </p:txBody>
      </p:sp>
      <p:sp>
        <p:nvSpPr>
          <p:cNvPr id="197" name="Shape 197"/>
          <p:cNvSpPr/>
          <p:nvPr/>
        </p:nvSpPr>
        <p:spPr>
          <a:xfrm>
            <a:off x="4942950" y="2650875"/>
            <a:ext cx="1194000" cy="14061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Hash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Table</a:t>
            </a:r>
          </a:p>
        </p:txBody>
      </p:sp>
      <p:sp>
        <p:nvSpPr>
          <p:cNvPr id="198" name="Shape 198"/>
          <p:cNvSpPr/>
          <p:nvPr/>
        </p:nvSpPr>
        <p:spPr>
          <a:xfrm>
            <a:off x="3040486" y="3160063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2002</a:t>
            </a:r>
          </a:p>
        </p:txBody>
      </p:sp>
      <p:sp>
        <p:nvSpPr>
          <p:cNvPr id="199" name="Shape 199"/>
          <p:cNvSpPr/>
          <p:nvPr/>
        </p:nvSpPr>
        <p:spPr>
          <a:xfrm>
            <a:off x="3506689" y="3661286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2007</a:t>
            </a:r>
          </a:p>
        </p:txBody>
      </p:sp>
      <p:sp>
        <p:nvSpPr>
          <p:cNvPr id="200" name="Shape 200"/>
          <p:cNvSpPr/>
          <p:nvPr/>
        </p:nvSpPr>
        <p:spPr>
          <a:xfrm>
            <a:off x="2513108" y="3661286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1999</a:t>
            </a:r>
          </a:p>
        </p:txBody>
      </p:sp>
      <p:cxnSp>
        <p:nvCxnSpPr>
          <p:cNvPr id="201" name="Shape 201"/>
          <p:cNvCxnSpPr>
            <a:stCxn id="198" idx="2"/>
            <a:endCxn id="199" idx="0"/>
          </p:cNvCxnSpPr>
          <p:nvPr/>
        </p:nvCxnSpPr>
        <p:spPr>
          <a:xfrm flipH="1" rot="-5400000">
            <a:off x="3554086" y="3303613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Shape 202"/>
          <p:cNvCxnSpPr>
            <a:stCxn id="200" idx="0"/>
            <a:endCxn id="198" idx="2"/>
          </p:cNvCxnSpPr>
          <p:nvPr/>
        </p:nvCxnSpPr>
        <p:spPr>
          <a:xfrm rot="-5400000">
            <a:off x="3057308" y="3272936"/>
            <a:ext cx="249300" cy="52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Shape 203"/>
          <p:cNvSpPr/>
          <p:nvPr/>
        </p:nvSpPr>
        <p:spPr>
          <a:xfrm>
            <a:off x="7558336" y="3160013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drama</a:t>
            </a:r>
          </a:p>
        </p:txBody>
      </p:sp>
      <p:sp>
        <p:nvSpPr>
          <p:cNvPr id="204" name="Shape 204"/>
          <p:cNvSpPr/>
          <p:nvPr/>
        </p:nvSpPr>
        <p:spPr>
          <a:xfrm>
            <a:off x="8024539" y="3661236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fantasy</a:t>
            </a:r>
          </a:p>
        </p:txBody>
      </p:sp>
      <p:sp>
        <p:nvSpPr>
          <p:cNvPr id="205" name="Shape 205"/>
          <p:cNvSpPr/>
          <p:nvPr/>
        </p:nvSpPr>
        <p:spPr>
          <a:xfrm>
            <a:off x="7030958" y="3661236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comedy</a:t>
            </a:r>
          </a:p>
        </p:txBody>
      </p:sp>
      <p:cxnSp>
        <p:nvCxnSpPr>
          <p:cNvPr id="206" name="Shape 206"/>
          <p:cNvCxnSpPr>
            <a:stCxn id="203" idx="2"/>
            <a:endCxn id="204" idx="0"/>
          </p:cNvCxnSpPr>
          <p:nvPr/>
        </p:nvCxnSpPr>
        <p:spPr>
          <a:xfrm flipH="1" rot="-5400000">
            <a:off x="8071936" y="3303563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Shape 207"/>
          <p:cNvCxnSpPr>
            <a:stCxn id="205" idx="0"/>
            <a:endCxn id="203" idx="2"/>
          </p:cNvCxnSpPr>
          <p:nvPr/>
        </p:nvCxnSpPr>
        <p:spPr>
          <a:xfrm rot="-5400000">
            <a:off x="7575158" y="3272886"/>
            <a:ext cx="249300" cy="52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Shape 208"/>
          <p:cNvCxnSpPr>
            <a:endCxn id="187" idx="0"/>
          </p:cNvCxnSpPr>
          <p:nvPr/>
        </p:nvCxnSpPr>
        <p:spPr>
          <a:xfrm flipH="1">
            <a:off x="1644000" y="1766775"/>
            <a:ext cx="1194900" cy="88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>
            <a:endCxn id="195" idx="0"/>
          </p:cNvCxnSpPr>
          <p:nvPr/>
        </p:nvCxnSpPr>
        <p:spPr>
          <a:xfrm flipH="1">
            <a:off x="3281750" y="1766775"/>
            <a:ext cx="497700" cy="88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0" name="Shape 210"/>
          <p:cNvCxnSpPr>
            <a:endCxn id="196" idx="0"/>
          </p:cNvCxnSpPr>
          <p:nvPr/>
        </p:nvCxnSpPr>
        <p:spPr>
          <a:xfrm>
            <a:off x="7181700" y="1766850"/>
            <a:ext cx="751200" cy="92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>
            <a:endCxn id="197" idx="1"/>
          </p:cNvCxnSpPr>
          <p:nvPr/>
        </p:nvCxnSpPr>
        <p:spPr>
          <a:xfrm>
            <a:off x="5016750" y="1766775"/>
            <a:ext cx="523200" cy="88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Movie Title Indexing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54075" y="1081825"/>
            <a:ext cx="3779100" cy="82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Each word indexed in a BST</a:t>
            </a:r>
            <a:br>
              <a:rPr lang="en" sz="1400"/>
            </a:br>
            <a:r>
              <a:rPr lang="en" sz="1400"/>
              <a:t>For example: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09800" y="1798213"/>
            <a:ext cx="43521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A Movie Title, With </a:t>
            </a:r>
            <a:r>
              <a:rPr lang="en" sz="1800"/>
              <a:t>中文繁體 Characters</a:t>
            </a:r>
          </a:p>
        </p:txBody>
      </p:sp>
      <p:graphicFrame>
        <p:nvGraphicFramePr>
          <p:cNvPr id="219" name="Shape 219"/>
          <p:cNvGraphicFramePr/>
          <p:nvPr/>
        </p:nvGraphicFramePr>
        <p:xfrm>
          <a:off x="3746825" y="240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{1C95EAA9-9971-40A0-AE0D-B74E149F4EBF}</a:tableStyleId>
              </a:tblPr>
              <a:tblGrid>
                <a:gridCol w="1075850"/>
                <a:gridCol w="1075850"/>
                <a:gridCol w="1075850"/>
                <a:gridCol w="1075850"/>
              </a:tblGrid>
              <a:tr h="3323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movie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title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with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characters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" name="Shape 220"/>
          <p:cNvSpPr/>
          <p:nvPr/>
        </p:nvSpPr>
        <p:spPr>
          <a:xfrm>
            <a:off x="4691300" y="1813050"/>
            <a:ext cx="487500" cy="4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1299900" y="2422450"/>
            <a:ext cx="23175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/>
              <a:t>Title Linked List: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108525" y="2891100"/>
            <a:ext cx="8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#1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147400" y="2901225"/>
            <a:ext cx="8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#2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5186275" y="2901250"/>
            <a:ext cx="8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#3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7225150" y="2901275"/>
            <a:ext cx="8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#4</a:t>
            </a:r>
          </a:p>
        </p:txBody>
      </p:sp>
      <p:sp>
        <p:nvSpPr>
          <p:cNvPr id="226" name="Shape 226"/>
          <p:cNvSpPr/>
          <p:nvPr/>
        </p:nvSpPr>
        <p:spPr>
          <a:xfrm>
            <a:off x="354075" y="1839475"/>
            <a:ext cx="409800" cy="392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728750" y="1971825"/>
            <a:ext cx="256500" cy="245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2538225" y="1621354"/>
            <a:ext cx="864900" cy="828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5218200" y="1798200"/>
            <a:ext cx="3012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m</a:t>
            </a:r>
            <a:r>
              <a:rPr lang="en" sz="1800"/>
              <a:t>ovie title with characters</a:t>
            </a:r>
          </a:p>
        </p:txBody>
      </p:sp>
      <p:sp>
        <p:nvSpPr>
          <p:cNvPr id="230" name="Shape 230"/>
          <p:cNvSpPr/>
          <p:nvPr/>
        </p:nvSpPr>
        <p:spPr>
          <a:xfrm>
            <a:off x="1135911" y="3400250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</a:p>
        </p:txBody>
      </p:sp>
      <p:sp>
        <p:nvSpPr>
          <p:cNvPr id="231" name="Shape 231"/>
          <p:cNvSpPr/>
          <p:nvPr/>
        </p:nvSpPr>
        <p:spPr>
          <a:xfrm>
            <a:off x="1602114" y="3901474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movie</a:t>
            </a:r>
          </a:p>
        </p:txBody>
      </p:sp>
      <p:sp>
        <p:nvSpPr>
          <p:cNvPr id="232" name="Shape 232"/>
          <p:cNvSpPr/>
          <p:nvPr/>
        </p:nvSpPr>
        <p:spPr>
          <a:xfrm>
            <a:off x="608533" y="3901474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apple</a:t>
            </a:r>
          </a:p>
        </p:txBody>
      </p:sp>
      <p:cxnSp>
        <p:nvCxnSpPr>
          <p:cNvPr id="233" name="Shape 233"/>
          <p:cNvCxnSpPr>
            <a:stCxn id="230" idx="2"/>
            <a:endCxn id="231" idx="0"/>
          </p:cNvCxnSpPr>
          <p:nvPr/>
        </p:nvCxnSpPr>
        <p:spPr>
          <a:xfrm flipH="1" rot="-5400000">
            <a:off x="1649511" y="3543800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Shape 234"/>
          <p:cNvCxnSpPr>
            <a:stCxn id="232" idx="0"/>
            <a:endCxn id="230" idx="2"/>
          </p:cNvCxnSpPr>
          <p:nvPr/>
        </p:nvCxnSpPr>
        <p:spPr>
          <a:xfrm rot="-5400000">
            <a:off x="1152733" y="3513124"/>
            <a:ext cx="249300" cy="52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Shape 235"/>
          <p:cNvSpPr/>
          <p:nvPr/>
        </p:nvSpPr>
        <p:spPr>
          <a:xfrm>
            <a:off x="3174736" y="3400250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</a:p>
        </p:txBody>
      </p:sp>
      <p:sp>
        <p:nvSpPr>
          <p:cNvPr id="236" name="Shape 236"/>
          <p:cNvSpPr/>
          <p:nvPr/>
        </p:nvSpPr>
        <p:spPr>
          <a:xfrm>
            <a:off x="3640939" y="3901474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</a:p>
        </p:txBody>
      </p:sp>
      <p:sp>
        <p:nvSpPr>
          <p:cNvPr id="237" name="Shape 237"/>
          <p:cNvSpPr/>
          <p:nvPr/>
        </p:nvSpPr>
        <p:spPr>
          <a:xfrm>
            <a:off x="2647358" y="3901474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tastes</a:t>
            </a:r>
          </a:p>
        </p:txBody>
      </p:sp>
      <p:cxnSp>
        <p:nvCxnSpPr>
          <p:cNvPr id="238" name="Shape 238"/>
          <p:cNvCxnSpPr>
            <a:stCxn id="235" idx="2"/>
            <a:endCxn id="236" idx="0"/>
          </p:cNvCxnSpPr>
          <p:nvPr/>
        </p:nvCxnSpPr>
        <p:spPr>
          <a:xfrm flipH="1" rot="-5400000">
            <a:off x="3688336" y="3543800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Shape 239"/>
          <p:cNvCxnSpPr>
            <a:stCxn id="237" idx="0"/>
            <a:endCxn id="235" idx="2"/>
          </p:cNvCxnSpPr>
          <p:nvPr/>
        </p:nvCxnSpPr>
        <p:spPr>
          <a:xfrm rot="-5400000">
            <a:off x="3191558" y="3513124"/>
            <a:ext cx="249300" cy="52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Shape 240"/>
          <p:cNvSpPr/>
          <p:nvPr/>
        </p:nvSpPr>
        <p:spPr>
          <a:xfrm>
            <a:off x="5213586" y="3400288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igloo</a:t>
            </a:r>
          </a:p>
        </p:txBody>
      </p:sp>
      <p:sp>
        <p:nvSpPr>
          <p:cNvPr id="241" name="Shape 241"/>
          <p:cNvSpPr/>
          <p:nvPr/>
        </p:nvSpPr>
        <p:spPr>
          <a:xfrm>
            <a:off x="5679789" y="3901511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</a:p>
        </p:txBody>
      </p:sp>
      <p:sp>
        <p:nvSpPr>
          <p:cNvPr id="242" name="Shape 242"/>
          <p:cNvSpPr/>
          <p:nvPr/>
        </p:nvSpPr>
        <p:spPr>
          <a:xfrm>
            <a:off x="4686208" y="3901511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great</a:t>
            </a:r>
          </a:p>
        </p:txBody>
      </p:sp>
      <p:cxnSp>
        <p:nvCxnSpPr>
          <p:cNvPr id="243" name="Shape 243"/>
          <p:cNvCxnSpPr>
            <a:stCxn id="240" idx="2"/>
            <a:endCxn id="241" idx="0"/>
          </p:cNvCxnSpPr>
          <p:nvPr/>
        </p:nvCxnSpPr>
        <p:spPr>
          <a:xfrm flipH="1" rot="-5400000">
            <a:off x="5727186" y="3543838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Shape 244"/>
          <p:cNvCxnSpPr>
            <a:stCxn id="242" idx="0"/>
            <a:endCxn id="240" idx="2"/>
          </p:cNvCxnSpPr>
          <p:nvPr/>
        </p:nvCxnSpPr>
        <p:spPr>
          <a:xfrm rot="-5400000">
            <a:off x="5230408" y="3513161"/>
            <a:ext cx="249300" cy="52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Shape 245"/>
          <p:cNvSpPr/>
          <p:nvPr/>
        </p:nvSpPr>
        <p:spPr>
          <a:xfrm>
            <a:off x="7252461" y="3400338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</a:t>
            </a:r>
          </a:p>
        </p:txBody>
      </p:sp>
      <p:sp>
        <p:nvSpPr>
          <p:cNvPr id="246" name="Shape 246"/>
          <p:cNvSpPr/>
          <p:nvPr/>
        </p:nvSpPr>
        <p:spPr>
          <a:xfrm>
            <a:off x="7718664" y="3901561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kangaroo</a:t>
            </a:r>
          </a:p>
        </p:txBody>
      </p:sp>
      <p:sp>
        <p:nvSpPr>
          <p:cNvPr id="247" name="Shape 247"/>
          <p:cNvSpPr/>
          <p:nvPr/>
        </p:nvSpPr>
        <p:spPr>
          <a:xfrm>
            <a:off x="6670474" y="3901550"/>
            <a:ext cx="8649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characters</a:t>
            </a:r>
          </a:p>
        </p:txBody>
      </p:sp>
      <p:cxnSp>
        <p:nvCxnSpPr>
          <p:cNvPr id="248" name="Shape 248"/>
          <p:cNvCxnSpPr>
            <a:stCxn id="245" idx="2"/>
            <a:endCxn id="246" idx="0"/>
          </p:cNvCxnSpPr>
          <p:nvPr/>
        </p:nvCxnSpPr>
        <p:spPr>
          <a:xfrm flipH="1" rot="-5400000">
            <a:off x="7766061" y="3543888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Shape 249"/>
          <p:cNvCxnSpPr>
            <a:stCxn id="247" idx="0"/>
            <a:endCxn id="245" idx="2"/>
          </p:cNvCxnSpPr>
          <p:nvPr/>
        </p:nvCxnSpPr>
        <p:spPr>
          <a:xfrm rot="-5400000">
            <a:off x="7255624" y="3499550"/>
            <a:ext cx="249300" cy="5547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Shape 250"/>
          <p:cNvCxnSpPr/>
          <p:nvPr/>
        </p:nvCxnSpPr>
        <p:spPr>
          <a:xfrm flipH="1">
            <a:off x="2409375" y="2811975"/>
            <a:ext cx="1660200" cy="105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" name="Shape 251"/>
          <p:cNvCxnSpPr/>
          <p:nvPr/>
        </p:nvCxnSpPr>
        <p:spPr>
          <a:xfrm flipH="1">
            <a:off x="4422975" y="2821688"/>
            <a:ext cx="945300" cy="100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2" name="Shape 252"/>
          <p:cNvCxnSpPr/>
          <p:nvPr/>
        </p:nvCxnSpPr>
        <p:spPr>
          <a:xfrm flipH="1">
            <a:off x="6330300" y="2821688"/>
            <a:ext cx="233700" cy="101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3" name="Shape 253"/>
          <p:cNvCxnSpPr/>
          <p:nvPr/>
        </p:nvCxnSpPr>
        <p:spPr>
          <a:xfrm flipH="1">
            <a:off x="6938000" y="2814638"/>
            <a:ext cx="223500" cy="102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2253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Movie Title Searching</a:t>
            </a:r>
          </a:p>
        </p:txBody>
      </p:sp>
      <p:graphicFrame>
        <p:nvGraphicFramePr>
          <p:cNvPr id="259" name="Shape 259"/>
          <p:cNvGraphicFramePr/>
          <p:nvPr/>
        </p:nvGraphicFramePr>
        <p:xfrm>
          <a:off x="3360500" y="93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{1C95EAA9-9971-40A0-AE0D-B74E149F4EBF}</a:tableStyleId>
              </a:tblPr>
              <a:tblGrid>
                <a:gridCol w="1075850"/>
                <a:gridCol w="1075850"/>
                <a:gridCol w="1075850"/>
                <a:gridCol w="1075850"/>
              </a:tblGrid>
              <a:tr h="33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0" name="Shape 260"/>
          <p:cNvSpPr txBox="1"/>
          <p:nvPr/>
        </p:nvSpPr>
        <p:spPr>
          <a:xfrm>
            <a:off x="913575" y="952338"/>
            <a:ext cx="23175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/>
              <a:t>Search Query</a:t>
            </a:r>
            <a:r>
              <a:rPr lang="en"/>
              <a:t>: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722200" y="1420988"/>
            <a:ext cx="8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#1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2761075" y="1431113"/>
            <a:ext cx="8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#2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799950" y="1431138"/>
            <a:ext cx="8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#3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838825" y="1431163"/>
            <a:ext cx="8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#4</a:t>
            </a:r>
          </a:p>
        </p:txBody>
      </p:sp>
      <p:sp>
        <p:nvSpPr>
          <p:cNvPr id="265" name="Shape 265"/>
          <p:cNvSpPr/>
          <p:nvPr/>
        </p:nvSpPr>
        <p:spPr>
          <a:xfrm>
            <a:off x="749586" y="1930138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thor</a:t>
            </a:r>
          </a:p>
        </p:txBody>
      </p:sp>
      <p:sp>
        <p:nvSpPr>
          <p:cNvPr id="266" name="Shape 266"/>
          <p:cNvSpPr/>
          <p:nvPr/>
        </p:nvSpPr>
        <p:spPr>
          <a:xfrm>
            <a:off x="1215789" y="2431361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movie</a:t>
            </a:r>
          </a:p>
        </p:txBody>
      </p:sp>
      <p:sp>
        <p:nvSpPr>
          <p:cNvPr id="267" name="Shape 267"/>
          <p:cNvSpPr/>
          <p:nvPr/>
        </p:nvSpPr>
        <p:spPr>
          <a:xfrm>
            <a:off x="222208" y="2431361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batman</a:t>
            </a:r>
          </a:p>
        </p:txBody>
      </p:sp>
      <p:cxnSp>
        <p:nvCxnSpPr>
          <p:cNvPr id="268" name="Shape 268"/>
          <p:cNvCxnSpPr>
            <a:stCxn id="265" idx="2"/>
            <a:endCxn id="266" idx="0"/>
          </p:cNvCxnSpPr>
          <p:nvPr/>
        </p:nvCxnSpPr>
        <p:spPr>
          <a:xfrm flipH="1" rot="-5400000">
            <a:off x="1263186" y="2073688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Shape 269"/>
          <p:cNvCxnSpPr>
            <a:stCxn id="267" idx="0"/>
            <a:endCxn id="265" idx="2"/>
          </p:cNvCxnSpPr>
          <p:nvPr/>
        </p:nvCxnSpPr>
        <p:spPr>
          <a:xfrm rot="-5400000">
            <a:off x="766408" y="2043011"/>
            <a:ext cx="249300" cy="52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Shape 270"/>
          <p:cNvSpPr/>
          <p:nvPr/>
        </p:nvSpPr>
        <p:spPr>
          <a:xfrm>
            <a:off x="2788411" y="1930138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</a:t>
            </a:r>
          </a:p>
        </p:txBody>
      </p:sp>
      <p:sp>
        <p:nvSpPr>
          <p:cNvPr id="271" name="Shape 271"/>
          <p:cNvSpPr/>
          <p:nvPr/>
        </p:nvSpPr>
        <p:spPr>
          <a:xfrm>
            <a:off x="3254614" y="2431361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thor</a:t>
            </a:r>
          </a:p>
        </p:txBody>
      </p:sp>
      <p:sp>
        <p:nvSpPr>
          <p:cNvPr id="272" name="Shape 272"/>
          <p:cNvSpPr/>
          <p:nvPr/>
        </p:nvSpPr>
        <p:spPr>
          <a:xfrm>
            <a:off x="2261033" y="2431361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begins</a:t>
            </a:r>
          </a:p>
        </p:txBody>
      </p:sp>
      <p:cxnSp>
        <p:nvCxnSpPr>
          <p:cNvPr id="273" name="Shape 273"/>
          <p:cNvCxnSpPr>
            <a:stCxn id="270" idx="2"/>
            <a:endCxn id="271" idx="0"/>
          </p:cNvCxnSpPr>
          <p:nvPr/>
        </p:nvCxnSpPr>
        <p:spPr>
          <a:xfrm flipH="1" rot="-5400000">
            <a:off x="3302011" y="2073688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Shape 274"/>
          <p:cNvCxnSpPr>
            <a:stCxn id="272" idx="0"/>
            <a:endCxn id="270" idx="2"/>
          </p:cNvCxnSpPr>
          <p:nvPr/>
        </p:nvCxnSpPr>
        <p:spPr>
          <a:xfrm rot="-5400000">
            <a:off x="2805233" y="2043011"/>
            <a:ext cx="249300" cy="52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Shape 275"/>
          <p:cNvSpPr/>
          <p:nvPr/>
        </p:nvSpPr>
        <p:spPr>
          <a:xfrm>
            <a:off x="4827261" y="1930175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igloo</a:t>
            </a:r>
          </a:p>
        </p:txBody>
      </p:sp>
      <p:sp>
        <p:nvSpPr>
          <p:cNvPr id="276" name="Shape 276"/>
          <p:cNvSpPr/>
          <p:nvPr/>
        </p:nvSpPr>
        <p:spPr>
          <a:xfrm>
            <a:off x="5293464" y="2431399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inception</a:t>
            </a:r>
          </a:p>
        </p:txBody>
      </p:sp>
      <p:sp>
        <p:nvSpPr>
          <p:cNvPr id="277" name="Shape 277"/>
          <p:cNvSpPr/>
          <p:nvPr/>
        </p:nvSpPr>
        <p:spPr>
          <a:xfrm>
            <a:off x="4299883" y="2431399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great</a:t>
            </a:r>
          </a:p>
        </p:txBody>
      </p:sp>
      <p:cxnSp>
        <p:nvCxnSpPr>
          <p:cNvPr id="278" name="Shape 278"/>
          <p:cNvCxnSpPr>
            <a:stCxn id="275" idx="2"/>
            <a:endCxn id="276" idx="0"/>
          </p:cNvCxnSpPr>
          <p:nvPr/>
        </p:nvCxnSpPr>
        <p:spPr>
          <a:xfrm flipH="1" rot="-5400000">
            <a:off x="5340861" y="2073725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Shape 279"/>
          <p:cNvCxnSpPr>
            <a:stCxn id="277" idx="0"/>
            <a:endCxn id="275" idx="2"/>
          </p:cNvCxnSpPr>
          <p:nvPr/>
        </p:nvCxnSpPr>
        <p:spPr>
          <a:xfrm rot="-5400000">
            <a:off x="4844083" y="2043049"/>
            <a:ext cx="249300" cy="527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Shape 280"/>
          <p:cNvSpPr/>
          <p:nvPr/>
        </p:nvSpPr>
        <p:spPr>
          <a:xfrm>
            <a:off x="6866136" y="1930225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</a:t>
            </a:r>
          </a:p>
        </p:txBody>
      </p:sp>
      <p:sp>
        <p:nvSpPr>
          <p:cNvPr id="281" name="Shape 281"/>
          <p:cNvSpPr/>
          <p:nvPr/>
        </p:nvSpPr>
        <p:spPr>
          <a:xfrm>
            <a:off x="7332339" y="2431449"/>
            <a:ext cx="8103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kangaroo</a:t>
            </a:r>
          </a:p>
        </p:txBody>
      </p:sp>
      <p:sp>
        <p:nvSpPr>
          <p:cNvPr id="282" name="Shape 282"/>
          <p:cNvSpPr/>
          <p:nvPr/>
        </p:nvSpPr>
        <p:spPr>
          <a:xfrm>
            <a:off x="6284149" y="2431438"/>
            <a:ext cx="864900" cy="2520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house</a:t>
            </a:r>
          </a:p>
        </p:txBody>
      </p:sp>
      <p:cxnSp>
        <p:nvCxnSpPr>
          <p:cNvPr id="283" name="Shape 283"/>
          <p:cNvCxnSpPr>
            <a:stCxn id="280" idx="2"/>
            <a:endCxn id="281" idx="0"/>
          </p:cNvCxnSpPr>
          <p:nvPr/>
        </p:nvCxnSpPr>
        <p:spPr>
          <a:xfrm flipH="1" rot="-5400000">
            <a:off x="7379736" y="2073775"/>
            <a:ext cx="249300" cy="466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Shape 284"/>
          <p:cNvCxnSpPr>
            <a:stCxn id="282" idx="0"/>
            <a:endCxn id="280" idx="2"/>
          </p:cNvCxnSpPr>
          <p:nvPr/>
        </p:nvCxnSpPr>
        <p:spPr>
          <a:xfrm rot="-5400000">
            <a:off x="6869299" y="2029438"/>
            <a:ext cx="249300" cy="5547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Shape 285"/>
          <p:cNvCxnSpPr>
            <a:endCxn id="261" idx="3"/>
          </p:cNvCxnSpPr>
          <p:nvPr/>
        </p:nvCxnSpPr>
        <p:spPr>
          <a:xfrm flipH="1">
            <a:off x="1587100" y="1341788"/>
            <a:ext cx="2096100" cy="27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6" name="Shape 286"/>
          <p:cNvCxnSpPr>
            <a:endCxn id="262" idx="3"/>
          </p:cNvCxnSpPr>
          <p:nvPr/>
        </p:nvCxnSpPr>
        <p:spPr>
          <a:xfrm flipH="1">
            <a:off x="3625975" y="1332713"/>
            <a:ext cx="275100" cy="29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7" name="Shape 287"/>
          <p:cNvCxnSpPr>
            <a:endCxn id="263" idx="1"/>
          </p:cNvCxnSpPr>
          <p:nvPr/>
        </p:nvCxnSpPr>
        <p:spPr>
          <a:xfrm>
            <a:off x="4105750" y="1347738"/>
            <a:ext cx="694200" cy="27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8" name="Shape 288"/>
          <p:cNvCxnSpPr>
            <a:endCxn id="264" idx="1"/>
          </p:cNvCxnSpPr>
          <p:nvPr/>
        </p:nvCxnSpPr>
        <p:spPr>
          <a:xfrm>
            <a:off x="4264825" y="1347763"/>
            <a:ext cx="2574000" cy="27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9" name="Shape 289"/>
          <p:cNvSpPr txBox="1"/>
          <p:nvPr/>
        </p:nvSpPr>
        <p:spPr>
          <a:xfrm>
            <a:off x="477225" y="2870416"/>
            <a:ext cx="1280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90" name="Shape 290"/>
          <p:cNvGraphicFramePr/>
          <p:nvPr/>
        </p:nvGraphicFramePr>
        <p:xfrm>
          <a:off x="222200" y="336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{1C95EAA9-9971-40A0-AE0D-B74E149F4EBF}</a:tableStyleId>
              </a:tblPr>
              <a:tblGrid>
                <a:gridCol w="1364900"/>
                <a:gridCol w="439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Search 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</a:tr>
              <a:tr h="256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</a:tr>
              <a:tr h="256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1" name="Shape 291"/>
          <p:cNvGraphicFramePr/>
          <p:nvPr/>
        </p:nvGraphicFramePr>
        <p:xfrm>
          <a:off x="2291575" y="336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{1C95EAA9-9971-40A0-AE0D-B74E149F4EBF}</a:tableStyleId>
              </a:tblPr>
              <a:tblGrid>
                <a:gridCol w="1364900"/>
                <a:gridCol w="439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Search 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</a:tr>
              <a:tr h="25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</a:tr>
              <a:tr h="25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2" name="Shape 292"/>
          <p:cNvSpPr/>
          <p:nvPr/>
        </p:nvSpPr>
        <p:spPr>
          <a:xfrm>
            <a:off x="5110175" y="3733575"/>
            <a:ext cx="487500" cy="4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2403100" y="2870416"/>
            <a:ext cx="1280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Results: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4601225" y="3124600"/>
            <a:ext cx="168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SQL E</a:t>
            </a:r>
            <a:r>
              <a:rPr lang="en"/>
              <a:t>quivalent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Union of Search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/>
        </p:nvSpPr>
        <p:spPr>
          <a:xfrm>
            <a:off x="6716600" y="2932666"/>
            <a:ext cx="1280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Final </a:t>
            </a:r>
            <a:r>
              <a:rPr lang="en"/>
              <a:t>Results: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96" name="Shape 296"/>
          <p:cNvGraphicFramePr/>
          <p:nvPr/>
        </p:nvGraphicFramePr>
        <p:xfrm>
          <a:off x="6489100" y="336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{1C95EAA9-9971-40A0-AE0D-B74E149F4EBF}</a:tableStyleId>
              </a:tblPr>
              <a:tblGrid>
                <a:gridCol w="1364900"/>
                <a:gridCol w="439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Search Word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25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Hash Table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54075" y="1081825"/>
            <a:ext cx="5886900" cy="39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Implemented as a buckets with separate chaining with linked lists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75" y="2095100"/>
            <a:ext cx="3631750" cy="2501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4" name="Shape 304"/>
          <p:cNvGraphicFramePr/>
          <p:nvPr/>
        </p:nvGraphicFramePr>
        <p:xfrm>
          <a:off x="431725" y="153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{1C95EAA9-9971-40A0-AE0D-B74E149F4EBF}</a:tableStyleId>
              </a:tblPr>
              <a:tblGrid>
                <a:gridCol w="460875"/>
                <a:gridCol w="1217325"/>
                <a:gridCol w="584950"/>
                <a:gridCol w="1684150"/>
                <a:gridCol w="2379575"/>
              </a:tblGrid>
              <a:tr h="216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Title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Year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Key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Genres</a:t>
                      </a:r>
                    </a:p>
                  </a:txBody>
                  <a:tcPr marT="91425" marB="91425" marR="91425" marL="91425"/>
                </a:tc>
              </a:tr>
              <a:tr h="216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559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Spider-Man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Spider_Man_3_2007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Fantasy, Action, Adventure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1950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Hashing Algorithm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68675" y="842775"/>
            <a:ext cx="8520600" cy="406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54059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/* a prime */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76963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/* another prime */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FIRSTH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37</a:t>
            </a:r>
            <a:r>
              <a:rPr lang="en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A737D"/>
                </a:solidFill>
                <a:latin typeface="Consolas"/>
                <a:ea typeface="Consolas"/>
                <a:cs typeface="Consolas"/>
                <a:sym typeface="Consolas"/>
              </a:rPr>
              <a:t>/* also prime */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StringHelper::hashStr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(std::string str,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s =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[str.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+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s = str.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c_str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 = FIRSTH;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(*s)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h = (h * A) ^ (s[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* B);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s++;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 % size;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849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Role Description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982375"/>
            <a:ext cx="8520600" cy="372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Michael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IO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Search Tree (BST)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Alex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IO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Internet Movie Database Search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Record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Hash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IMDB online for movies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local database using different parameters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Import/export local database from/to file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Add/Delete movies to custom local database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out indented tree of movie titles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data in the hash table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Display efficiency of various 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/>
              <a:t>Data 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.</a:t>
            </a:r>
            <a:r>
              <a:rPr lang="en"/>
              <a:t>			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.</a:t>
            </a:r>
          </a:p>
        </p:txBody>
      </p:sp>
      <p:sp>
        <p:nvSpPr>
          <p:cNvPr id="75" name="Shape 75"/>
          <p:cNvSpPr/>
          <p:nvPr/>
        </p:nvSpPr>
        <p:spPr>
          <a:xfrm>
            <a:off x="877850" y="138625"/>
            <a:ext cx="3981300" cy="96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038600" y="607775"/>
            <a:ext cx="5070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762850" y="607775"/>
            <a:ext cx="5070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487088" y="607775"/>
            <a:ext cx="5070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310700" y="607775"/>
            <a:ext cx="5070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134300" y="607775"/>
            <a:ext cx="5070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1038600" y="57563"/>
            <a:ext cx="50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ID No.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675400" y="227675"/>
            <a:ext cx="681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Title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399650" y="227675"/>
            <a:ext cx="681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Year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001700" y="227675"/>
            <a:ext cx="1125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Hash Table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046850" y="227675"/>
            <a:ext cx="681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Genre</a:t>
            </a:r>
          </a:p>
        </p:txBody>
      </p:sp>
      <p:sp>
        <p:nvSpPr>
          <p:cNvPr id="86" name="Shape 86"/>
          <p:cNvSpPr/>
          <p:nvPr/>
        </p:nvSpPr>
        <p:spPr>
          <a:xfrm>
            <a:off x="1465125" y="1656875"/>
            <a:ext cx="1701000" cy="30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7" name="Shape 87"/>
          <p:cNvCxnSpPr>
            <a:stCxn id="79" idx="2"/>
            <a:endCxn id="86" idx="0"/>
          </p:cNvCxnSpPr>
          <p:nvPr/>
        </p:nvCxnSpPr>
        <p:spPr>
          <a:xfrm flipH="1">
            <a:off x="2315600" y="854975"/>
            <a:ext cx="1248600" cy="80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" name="Shape 88"/>
          <p:cNvSpPr txBox="1"/>
          <p:nvPr/>
        </p:nvSpPr>
        <p:spPr>
          <a:xfrm>
            <a:off x="0" y="1669175"/>
            <a:ext cx="1384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Hash Table[0]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0" y="2126650"/>
            <a:ext cx="1359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Hash Table[1]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4700" y="4166725"/>
            <a:ext cx="13599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Hash Table[n]</a:t>
            </a:r>
          </a:p>
        </p:txBody>
      </p:sp>
      <p:sp>
        <p:nvSpPr>
          <p:cNvPr id="91" name="Shape 91"/>
          <p:cNvSpPr/>
          <p:nvPr/>
        </p:nvSpPr>
        <p:spPr>
          <a:xfrm>
            <a:off x="1632075" y="1805175"/>
            <a:ext cx="1384800" cy="3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675400" y="1854675"/>
            <a:ext cx="3957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542750" y="1854675"/>
            <a:ext cx="3957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>
            <a:stCxn id="92" idx="3"/>
            <a:endCxn id="93" idx="1"/>
          </p:cNvCxnSpPr>
          <p:nvPr/>
        </p:nvCxnSpPr>
        <p:spPr>
          <a:xfrm>
            <a:off x="2071100" y="1965975"/>
            <a:ext cx="471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" name="Shape 95"/>
          <p:cNvSpPr/>
          <p:nvPr/>
        </p:nvSpPr>
        <p:spPr>
          <a:xfrm>
            <a:off x="1623225" y="2155900"/>
            <a:ext cx="1384800" cy="3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675400" y="2205400"/>
            <a:ext cx="3957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542750" y="2205400"/>
            <a:ext cx="3957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8" name="Shape 98"/>
          <p:cNvCxnSpPr>
            <a:stCxn id="96" idx="3"/>
            <a:endCxn id="97" idx="1"/>
          </p:cNvCxnSpPr>
          <p:nvPr/>
        </p:nvCxnSpPr>
        <p:spPr>
          <a:xfrm>
            <a:off x="2071100" y="2316700"/>
            <a:ext cx="471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" name="Shape 99"/>
          <p:cNvSpPr/>
          <p:nvPr/>
        </p:nvSpPr>
        <p:spPr>
          <a:xfrm>
            <a:off x="1614500" y="4247275"/>
            <a:ext cx="1384800" cy="3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675400" y="4296775"/>
            <a:ext cx="3957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542750" y="4296775"/>
            <a:ext cx="3957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2" name="Shape 102"/>
          <p:cNvCxnSpPr>
            <a:stCxn id="100" idx="3"/>
            <a:endCxn id="101" idx="1"/>
          </p:cNvCxnSpPr>
          <p:nvPr/>
        </p:nvCxnSpPr>
        <p:spPr>
          <a:xfrm>
            <a:off x="2071100" y="4408075"/>
            <a:ext cx="471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x="2132925" y="2237475"/>
            <a:ext cx="348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132925" y="2831525"/>
            <a:ext cx="168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114275" y="3635075"/>
            <a:ext cx="243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095550" y="1186950"/>
            <a:ext cx="28065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Binary Search Trees (3x’s)</a:t>
            </a:r>
          </a:p>
        </p:txBody>
      </p:sp>
      <p:sp>
        <p:nvSpPr>
          <p:cNvPr id="107" name="Shape 107"/>
          <p:cNvSpPr/>
          <p:nvPr/>
        </p:nvSpPr>
        <p:spPr>
          <a:xfrm>
            <a:off x="6441750" y="2052450"/>
            <a:ext cx="1557900" cy="63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469000" y="3004475"/>
            <a:ext cx="1557900" cy="63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586100" y="3004475"/>
            <a:ext cx="1557900" cy="63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555300" y="22502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7070550" y="22502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585800" y="22502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590875" y="32084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073950" y="32084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557025" y="32084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717250" y="32084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191050" y="32084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8664850" y="3208475"/>
            <a:ext cx="3480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9" name="Shape 119"/>
          <p:cNvCxnSpPr>
            <a:stCxn id="77" idx="2"/>
            <a:endCxn id="107" idx="0"/>
          </p:cNvCxnSpPr>
          <p:nvPr/>
        </p:nvCxnSpPr>
        <p:spPr>
          <a:xfrm>
            <a:off x="2016350" y="854975"/>
            <a:ext cx="5204400" cy="1197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>
            <a:stCxn id="78" idx="2"/>
            <a:endCxn id="107" idx="0"/>
          </p:cNvCxnSpPr>
          <p:nvPr/>
        </p:nvCxnSpPr>
        <p:spPr>
          <a:xfrm>
            <a:off x="2740588" y="854975"/>
            <a:ext cx="4480200" cy="1197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>
            <a:endCxn id="107" idx="0"/>
          </p:cNvCxnSpPr>
          <p:nvPr/>
        </p:nvCxnSpPr>
        <p:spPr>
          <a:xfrm>
            <a:off x="4401600" y="877950"/>
            <a:ext cx="2819100" cy="1174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stCxn id="107" idx="4"/>
            <a:endCxn id="108" idx="0"/>
          </p:cNvCxnSpPr>
          <p:nvPr/>
        </p:nvCxnSpPr>
        <p:spPr>
          <a:xfrm flipH="1">
            <a:off x="6247800" y="2683050"/>
            <a:ext cx="972900" cy="321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>
            <a:stCxn id="107" idx="4"/>
            <a:endCxn id="109" idx="0"/>
          </p:cNvCxnSpPr>
          <p:nvPr/>
        </p:nvCxnSpPr>
        <p:spPr>
          <a:xfrm>
            <a:off x="7220700" y="2683050"/>
            <a:ext cx="1144500" cy="321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4" name="Shape 124"/>
          <p:cNvSpPr/>
          <p:nvPr/>
        </p:nvSpPr>
        <p:spPr>
          <a:xfrm>
            <a:off x="3523800" y="3795800"/>
            <a:ext cx="5131200" cy="123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User Interaction Flow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45125" y="1377725"/>
            <a:ext cx="1928700" cy="57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User Searches Web For Movie Title</a:t>
            </a:r>
          </a:p>
        </p:txBody>
      </p:sp>
      <p:sp>
        <p:nvSpPr>
          <p:cNvPr id="131" name="Shape 131"/>
          <p:cNvSpPr/>
          <p:nvPr/>
        </p:nvSpPr>
        <p:spPr>
          <a:xfrm>
            <a:off x="2501075" y="1494575"/>
            <a:ext cx="6783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504375" y="1017588"/>
            <a:ext cx="1780488" cy="129297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Web Returns Movies</a:t>
            </a:r>
          </a:p>
        </p:txBody>
      </p:sp>
      <p:sp>
        <p:nvSpPr>
          <p:cNvPr id="133" name="Shape 133"/>
          <p:cNvSpPr/>
          <p:nvPr/>
        </p:nvSpPr>
        <p:spPr>
          <a:xfrm>
            <a:off x="5543150" y="1494588"/>
            <a:ext cx="6783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6479725" y="1377750"/>
            <a:ext cx="1928700" cy="784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Results Displayed.</a:t>
            </a:r>
            <a:br>
              <a:rPr lang="en" sz="1200"/>
            </a:br>
            <a:r>
              <a:rPr lang="en"/>
              <a:t>Movies cached into local database</a:t>
            </a:r>
          </a:p>
        </p:txBody>
      </p:sp>
      <p:sp>
        <p:nvSpPr>
          <p:cNvPr id="135" name="Shape 135"/>
          <p:cNvSpPr/>
          <p:nvPr/>
        </p:nvSpPr>
        <p:spPr>
          <a:xfrm>
            <a:off x="3897300" y="2522300"/>
            <a:ext cx="1194000" cy="14061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Local Movie Database</a:t>
            </a:r>
          </a:p>
        </p:txBody>
      </p:sp>
      <p:sp>
        <p:nvSpPr>
          <p:cNvPr id="136" name="Shape 136"/>
          <p:cNvSpPr/>
          <p:nvPr/>
        </p:nvSpPr>
        <p:spPr>
          <a:xfrm rot="8316952">
            <a:off x="5125455" y="2588836"/>
            <a:ext cx="1419443" cy="3390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445125" y="2667625"/>
            <a:ext cx="1928700" cy="822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User Searches Local Database for Movie Title</a:t>
            </a:r>
          </a:p>
        </p:txBody>
      </p:sp>
      <p:sp>
        <p:nvSpPr>
          <p:cNvPr id="138" name="Shape 138"/>
          <p:cNvSpPr/>
          <p:nvPr/>
        </p:nvSpPr>
        <p:spPr>
          <a:xfrm>
            <a:off x="2589875" y="3003500"/>
            <a:ext cx="11055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rot="8316890">
            <a:off x="2755475" y="3621484"/>
            <a:ext cx="1063200" cy="3390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1250675" y="4269650"/>
            <a:ext cx="1928700" cy="384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Results Displayed.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988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Structure Chart (shortened)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4192"/>
            <a:ext cx="9143999" cy="4299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HTTP requests</a:t>
            </a:r>
          </a:p>
        </p:txBody>
      </p:sp>
      <p:sp>
        <p:nvSpPr>
          <p:cNvPr id="153" name="Shape 153"/>
          <p:cNvSpPr/>
          <p:nvPr/>
        </p:nvSpPr>
        <p:spPr>
          <a:xfrm>
            <a:off x="6577775" y="1745313"/>
            <a:ext cx="1780488" cy="129297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Internet Movie Database API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02725" y="1998025"/>
            <a:ext cx="1928700" cy="57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Movie Database Program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713575" y="1270425"/>
            <a:ext cx="11871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/>
              <a:t>Client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874475" y="1144075"/>
            <a:ext cx="11871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Server</a:t>
            </a:r>
          </a:p>
        </p:txBody>
      </p:sp>
      <p:sp>
        <p:nvSpPr>
          <p:cNvPr id="157" name="Shape 157"/>
          <p:cNvSpPr/>
          <p:nvPr/>
        </p:nvSpPr>
        <p:spPr>
          <a:xfrm>
            <a:off x="2630000" y="2114875"/>
            <a:ext cx="36492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HTTP GET movies matching “Spider Man”</a:t>
            </a:r>
          </a:p>
        </p:txBody>
      </p:sp>
      <p:sp>
        <p:nvSpPr>
          <p:cNvPr id="158" name="Shape 158"/>
          <p:cNvSpPr/>
          <p:nvPr/>
        </p:nvSpPr>
        <p:spPr>
          <a:xfrm>
            <a:off x="2589425" y="3179350"/>
            <a:ext cx="3649200" cy="339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HTTP response JSON encoded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File IO</a:t>
            </a:r>
          </a:p>
        </p:txBody>
      </p:sp>
      <p:sp>
        <p:nvSpPr>
          <p:cNvPr id="164" name="Shape 164"/>
          <p:cNvSpPr/>
          <p:nvPr/>
        </p:nvSpPr>
        <p:spPr>
          <a:xfrm>
            <a:off x="408275" y="1262150"/>
            <a:ext cx="1194000" cy="14061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Local Movie Database</a:t>
            </a:r>
          </a:p>
        </p:txBody>
      </p:sp>
      <p:sp>
        <p:nvSpPr>
          <p:cNvPr id="165" name="Shape 165"/>
          <p:cNvSpPr/>
          <p:nvPr/>
        </p:nvSpPr>
        <p:spPr>
          <a:xfrm>
            <a:off x="1849900" y="1795700"/>
            <a:ext cx="51282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FileIO::mainStorageToFile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(MainStorage *mainStoragePtr, std::string filePath)</a:t>
            </a:r>
          </a:p>
        </p:txBody>
      </p:sp>
      <p:sp>
        <p:nvSpPr>
          <p:cNvPr id="166" name="Shape 166"/>
          <p:cNvSpPr/>
          <p:nvPr/>
        </p:nvSpPr>
        <p:spPr>
          <a:xfrm>
            <a:off x="7089550" y="1017725"/>
            <a:ext cx="1457400" cy="16716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FilePath</a:t>
            </a:r>
          </a:p>
        </p:txBody>
      </p:sp>
      <p:sp>
        <p:nvSpPr>
          <p:cNvPr id="167" name="Shape 167"/>
          <p:cNvSpPr/>
          <p:nvPr/>
        </p:nvSpPr>
        <p:spPr>
          <a:xfrm>
            <a:off x="221075" y="2912675"/>
            <a:ext cx="1457400" cy="16716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FilePath</a:t>
            </a:r>
          </a:p>
        </p:txBody>
      </p:sp>
      <p:sp>
        <p:nvSpPr>
          <p:cNvPr id="168" name="Shape 168"/>
          <p:cNvSpPr/>
          <p:nvPr/>
        </p:nvSpPr>
        <p:spPr>
          <a:xfrm>
            <a:off x="1805150" y="3636875"/>
            <a:ext cx="51282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FileIO::fileToMainStorage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(MainStorage *mainStoragePtr, std::string filePath)</a:t>
            </a:r>
          </a:p>
        </p:txBody>
      </p:sp>
      <p:sp>
        <p:nvSpPr>
          <p:cNvPr id="169" name="Shape 169"/>
          <p:cNvSpPr/>
          <p:nvPr/>
        </p:nvSpPr>
        <p:spPr>
          <a:xfrm>
            <a:off x="7221250" y="3045425"/>
            <a:ext cx="1194000" cy="14061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Local Movie Database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File IO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Writing Data to File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bool FileIO::mainStorageToFile (MainStorage *mainStoragePtr, std::string filePath)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Getting Data from File into the Program/Local Storage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bool FileIO::fileToMainStorage (MainStorage *mainStoragePtr, std::string filePath)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