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623DC1-0910-4AB2-BEF4-4E428D4734ED}">
  <a:tblStyle styleId="{39623DC1-0910-4AB2-BEF4-4E428D473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Team name and team member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Introduction–a short summary describing the project application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Data Diagram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Flow Chart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A short description of each team member's assignment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Hash function (the actual code) , and pseudocode and examples with typical data, showing collision resolution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a movie is inserted into the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this example we show a single search query containing a single search term being searched in each of the ten (10) BSTs. In the example, Tree #1 and #2 return a </a:t>
            </a:r>
            <a:r>
              <a:rPr lang="en"/>
              <a:t>resultset</a:t>
            </a:r>
            <a:r>
              <a:rPr lang="en"/>
              <a:t> that have a union performed on them to return the final </a:t>
            </a:r>
            <a:r>
              <a:rPr lang="en"/>
              <a:t>result set</a:t>
            </a:r>
            <a:r>
              <a:rPr lang="en"/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hash table is implemented as buckets with separate chaining using linked lists. In a collision the first inserted movie is at the first position in the bucket linked list and the collided movie is pushed back.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use prime number multiplication in the hsah function to reduce hash table collisions.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(1). Add new 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(2). Delete 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(3). Find and display one data record using the primary key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(4). List data in hash table sequence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(5). List data in key sequence (sorted)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(6). Print indented tree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(7). Efficiency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(8). &lt;Team choice menu option&gt;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(9). Quit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300" y="904350"/>
            <a:ext cx="3394700" cy="42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576228" y="723400"/>
            <a:ext cx="56655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Database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932625" y="2897700"/>
            <a:ext cx="5864100" cy="11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By Branden Lee, Anh Truong, Alexander Morfin, and Michael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260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Insertion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44600" y="2650875"/>
            <a:ext cx="179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TitleIndexTree[10]</a:t>
            </a:r>
          </a:p>
        </p:txBody>
      </p:sp>
      <p:sp>
        <p:nvSpPr>
          <p:cNvPr id="212" name="Shape 212"/>
          <p:cNvSpPr/>
          <p:nvPr/>
        </p:nvSpPr>
        <p:spPr>
          <a:xfrm>
            <a:off x="895686" y="3160113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iron</a:t>
            </a:r>
          </a:p>
        </p:txBody>
      </p:sp>
      <p:sp>
        <p:nvSpPr>
          <p:cNvPr id="213" name="Shape 213"/>
          <p:cNvSpPr/>
          <p:nvPr/>
        </p:nvSpPr>
        <p:spPr>
          <a:xfrm>
            <a:off x="1361889" y="366133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spider</a:t>
            </a:r>
          </a:p>
        </p:txBody>
      </p:sp>
      <p:sp>
        <p:nvSpPr>
          <p:cNvPr id="214" name="Shape 214"/>
          <p:cNvSpPr/>
          <p:nvPr/>
        </p:nvSpPr>
        <p:spPr>
          <a:xfrm>
            <a:off x="311699" y="3661325"/>
            <a:ext cx="8670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cxnSp>
        <p:nvCxnSpPr>
          <p:cNvPr id="215" name="Shape 215"/>
          <p:cNvCxnSpPr>
            <a:stCxn id="212" idx="2"/>
            <a:endCxn id="213" idx="0"/>
          </p:cNvCxnSpPr>
          <p:nvPr/>
        </p:nvCxnSpPr>
        <p:spPr>
          <a:xfrm flipH="1" rot="-5400000">
            <a:off x="1409286" y="3303663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>
            <a:stCxn id="214" idx="0"/>
            <a:endCxn id="212" idx="2"/>
          </p:cNvCxnSpPr>
          <p:nvPr/>
        </p:nvCxnSpPr>
        <p:spPr>
          <a:xfrm rot="-5400000">
            <a:off x="898349" y="3258875"/>
            <a:ext cx="249300" cy="555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7" name="Shape 217"/>
          <p:cNvGraphicFramePr/>
          <p:nvPr/>
        </p:nvGraphicFramePr>
        <p:xfrm>
          <a:off x="1627250" y="9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503650"/>
                <a:gridCol w="1330300"/>
                <a:gridCol w="639225"/>
                <a:gridCol w="1840425"/>
                <a:gridCol w="2600400"/>
              </a:tblGrid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Title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Genres</a:t>
                      </a:r>
                    </a:p>
                  </a:txBody>
                  <a:tcPr marT="91425" marB="91425" marR="91425" marL="91425"/>
                </a:tc>
              </a:tr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Spider-Man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Spider_Man_3_2007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Fantasy, Action, Adventure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261425" y="1002325"/>
            <a:ext cx="1214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Movie Node: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783450" y="2650875"/>
            <a:ext cx="99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YearTree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033500" y="2693250"/>
            <a:ext cx="179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GenreIndexTree[2]</a:t>
            </a:r>
          </a:p>
        </p:txBody>
      </p:sp>
      <p:sp>
        <p:nvSpPr>
          <p:cNvPr id="221" name="Shape 221"/>
          <p:cNvSpPr/>
          <p:nvPr/>
        </p:nvSpPr>
        <p:spPr>
          <a:xfrm>
            <a:off x="4942950" y="2650875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Hash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Table</a:t>
            </a:r>
          </a:p>
        </p:txBody>
      </p:sp>
      <p:sp>
        <p:nvSpPr>
          <p:cNvPr id="222" name="Shape 222"/>
          <p:cNvSpPr/>
          <p:nvPr/>
        </p:nvSpPr>
        <p:spPr>
          <a:xfrm>
            <a:off x="3040486" y="3160063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2002</a:t>
            </a:r>
          </a:p>
        </p:txBody>
      </p:sp>
      <p:sp>
        <p:nvSpPr>
          <p:cNvPr id="223" name="Shape 223"/>
          <p:cNvSpPr/>
          <p:nvPr/>
        </p:nvSpPr>
        <p:spPr>
          <a:xfrm>
            <a:off x="3506689" y="366128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2007</a:t>
            </a:r>
          </a:p>
        </p:txBody>
      </p:sp>
      <p:sp>
        <p:nvSpPr>
          <p:cNvPr id="224" name="Shape 224"/>
          <p:cNvSpPr/>
          <p:nvPr/>
        </p:nvSpPr>
        <p:spPr>
          <a:xfrm>
            <a:off x="2513108" y="366128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1999</a:t>
            </a:r>
          </a:p>
        </p:txBody>
      </p:sp>
      <p:cxnSp>
        <p:nvCxnSpPr>
          <p:cNvPr id="225" name="Shape 225"/>
          <p:cNvCxnSpPr>
            <a:stCxn id="222" idx="2"/>
            <a:endCxn id="223" idx="0"/>
          </p:cNvCxnSpPr>
          <p:nvPr/>
        </p:nvCxnSpPr>
        <p:spPr>
          <a:xfrm flipH="1" rot="-5400000">
            <a:off x="3554086" y="3303613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Shape 226"/>
          <p:cNvCxnSpPr>
            <a:stCxn id="224" idx="0"/>
            <a:endCxn id="222" idx="2"/>
          </p:cNvCxnSpPr>
          <p:nvPr/>
        </p:nvCxnSpPr>
        <p:spPr>
          <a:xfrm rot="-5400000">
            <a:off x="3057308" y="3272936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Shape 227"/>
          <p:cNvSpPr/>
          <p:nvPr/>
        </p:nvSpPr>
        <p:spPr>
          <a:xfrm>
            <a:off x="7558336" y="3160013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drama</a:t>
            </a:r>
          </a:p>
        </p:txBody>
      </p:sp>
      <p:sp>
        <p:nvSpPr>
          <p:cNvPr id="228" name="Shape 228"/>
          <p:cNvSpPr/>
          <p:nvPr/>
        </p:nvSpPr>
        <p:spPr>
          <a:xfrm>
            <a:off x="8024539" y="366123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fantasy</a:t>
            </a:r>
          </a:p>
        </p:txBody>
      </p:sp>
      <p:sp>
        <p:nvSpPr>
          <p:cNvPr id="229" name="Shape 229"/>
          <p:cNvSpPr/>
          <p:nvPr/>
        </p:nvSpPr>
        <p:spPr>
          <a:xfrm>
            <a:off x="7030958" y="366123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comedy</a:t>
            </a:r>
          </a:p>
        </p:txBody>
      </p:sp>
      <p:cxnSp>
        <p:nvCxnSpPr>
          <p:cNvPr id="230" name="Shape 230"/>
          <p:cNvCxnSpPr>
            <a:stCxn id="227" idx="2"/>
            <a:endCxn id="228" idx="0"/>
          </p:cNvCxnSpPr>
          <p:nvPr/>
        </p:nvCxnSpPr>
        <p:spPr>
          <a:xfrm flipH="1" rot="-5400000">
            <a:off x="8071936" y="3303563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>
            <a:stCxn id="229" idx="0"/>
            <a:endCxn id="227" idx="2"/>
          </p:cNvCxnSpPr>
          <p:nvPr/>
        </p:nvCxnSpPr>
        <p:spPr>
          <a:xfrm rot="-5400000">
            <a:off x="7575158" y="3272886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>
            <a:endCxn id="211" idx="0"/>
          </p:cNvCxnSpPr>
          <p:nvPr/>
        </p:nvCxnSpPr>
        <p:spPr>
          <a:xfrm flipH="1">
            <a:off x="1644000" y="1766775"/>
            <a:ext cx="1194900" cy="8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endCxn id="219" idx="0"/>
          </p:cNvCxnSpPr>
          <p:nvPr/>
        </p:nvCxnSpPr>
        <p:spPr>
          <a:xfrm flipH="1">
            <a:off x="3281750" y="1766775"/>
            <a:ext cx="497700" cy="8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endCxn id="220" idx="0"/>
          </p:cNvCxnSpPr>
          <p:nvPr/>
        </p:nvCxnSpPr>
        <p:spPr>
          <a:xfrm>
            <a:off x="7181700" y="1766850"/>
            <a:ext cx="751200" cy="9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endCxn id="221" idx="1"/>
          </p:cNvCxnSpPr>
          <p:nvPr/>
        </p:nvCxnSpPr>
        <p:spPr>
          <a:xfrm>
            <a:off x="5016750" y="1766775"/>
            <a:ext cx="523200" cy="8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Title Indexing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54075" y="1081825"/>
            <a:ext cx="3779100" cy="82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Each word indexed in a BST</a:t>
            </a:r>
            <a:br>
              <a:rPr lang="en" sz="1400"/>
            </a:br>
            <a:r>
              <a:rPr lang="en" sz="1400"/>
              <a:t>For example: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09800" y="1798213"/>
            <a:ext cx="435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A Movie Title, With </a:t>
            </a:r>
            <a:r>
              <a:rPr lang="en" sz="1800"/>
              <a:t>中文繁體 Characters</a:t>
            </a:r>
          </a:p>
        </p:txBody>
      </p:sp>
      <p:graphicFrame>
        <p:nvGraphicFramePr>
          <p:cNvPr id="243" name="Shape 243"/>
          <p:cNvGraphicFramePr/>
          <p:nvPr/>
        </p:nvGraphicFramePr>
        <p:xfrm>
          <a:off x="3746825" y="24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1075850"/>
                <a:gridCol w="1075850"/>
                <a:gridCol w="1075850"/>
                <a:gridCol w="1075850"/>
              </a:tblGrid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movie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title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characters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Shape 244"/>
          <p:cNvSpPr/>
          <p:nvPr/>
        </p:nvSpPr>
        <p:spPr>
          <a:xfrm>
            <a:off x="4691300" y="1813050"/>
            <a:ext cx="487500" cy="4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299900" y="2422450"/>
            <a:ext cx="2317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Title Linked List: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108525" y="2891100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47400" y="2901225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#2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186275" y="2901250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#3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225150" y="2901275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#4</a:t>
            </a:r>
          </a:p>
        </p:txBody>
      </p:sp>
      <p:sp>
        <p:nvSpPr>
          <p:cNvPr id="250" name="Shape 250"/>
          <p:cNvSpPr/>
          <p:nvPr/>
        </p:nvSpPr>
        <p:spPr>
          <a:xfrm>
            <a:off x="354075" y="1839475"/>
            <a:ext cx="409800" cy="392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728750" y="1971825"/>
            <a:ext cx="256500" cy="245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538225" y="1621354"/>
            <a:ext cx="864900" cy="828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5218200" y="1798200"/>
            <a:ext cx="3012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</a:t>
            </a:r>
            <a:r>
              <a:rPr lang="en" sz="1800"/>
              <a:t>ovie title with characters</a:t>
            </a:r>
          </a:p>
        </p:txBody>
      </p:sp>
      <p:sp>
        <p:nvSpPr>
          <p:cNvPr id="254" name="Shape 254"/>
          <p:cNvSpPr/>
          <p:nvPr/>
        </p:nvSpPr>
        <p:spPr>
          <a:xfrm>
            <a:off x="1135911" y="3400250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</a:p>
        </p:txBody>
      </p:sp>
      <p:sp>
        <p:nvSpPr>
          <p:cNvPr id="255" name="Shape 255"/>
          <p:cNvSpPr/>
          <p:nvPr/>
        </p:nvSpPr>
        <p:spPr>
          <a:xfrm>
            <a:off x="1602114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movie</a:t>
            </a:r>
          </a:p>
        </p:txBody>
      </p:sp>
      <p:sp>
        <p:nvSpPr>
          <p:cNvPr id="256" name="Shape 256"/>
          <p:cNvSpPr/>
          <p:nvPr/>
        </p:nvSpPr>
        <p:spPr>
          <a:xfrm>
            <a:off x="608533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apple</a:t>
            </a:r>
          </a:p>
        </p:txBody>
      </p:sp>
      <p:cxnSp>
        <p:nvCxnSpPr>
          <p:cNvPr id="257" name="Shape 257"/>
          <p:cNvCxnSpPr>
            <a:stCxn id="254" idx="2"/>
            <a:endCxn id="255" idx="0"/>
          </p:cNvCxnSpPr>
          <p:nvPr/>
        </p:nvCxnSpPr>
        <p:spPr>
          <a:xfrm flipH="1" rot="-5400000">
            <a:off x="1649511" y="3543800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>
            <a:stCxn id="256" idx="0"/>
            <a:endCxn id="254" idx="2"/>
          </p:cNvCxnSpPr>
          <p:nvPr/>
        </p:nvCxnSpPr>
        <p:spPr>
          <a:xfrm rot="-5400000">
            <a:off x="1152733" y="3513124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Shape 259"/>
          <p:cNvSpPr/>
          <p:nvPr/>
        </p:nvSpPr>
        <p:spPr>
          <a:xfrm>
            <a:off x="3174736" y="3400250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</a:p>
        </p:txBody>
      </p:sp>
      <p:sp>
        <p:nvSpPr>
          <p:cNvPr id="260" name="Shape 260"/>
          <p:cNvSpPr/>
          <p:nvPr/>
        </p:nvSpPr>
        <p:spPr>
          <a:xfrm>
            <a:off x="3640939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</a:p>
        </p:txBody>
      </p:sp>
      <p:sp>
        <p:nvSpPr>
          <p:cNvPr id="261" name="Shape 261"/>
          <p:cNvSpPr/>
          <p:nvPr/>
        </p:nvSpPr>
        <p:spPr>
          <a:xfrm>
            <a:off x="2647358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tastes</a:t>
            </a:r>
          </a:p>
        </p:txBody>
      </p:sp>
      <p:cxnSp>
        <p:nvCxnSpPr>
          <p:cNvPr id="262" name="Shape 262"/>
          <p:cNvCxnSpPr>
            <a:stCxn id="259" idx="2"/>
            <a:endCxn id="260" idx="0"/>
          </p:cNvCxnSpPr>
          <p:nvPr/>
        </p:nvCxnSpPr>
        <p:spPr>
          <a:xfrm flipH="1" rot="-5400000">
            <a:off x="3688336" y="3543800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61" idx="0"/>
            <a:endCxn id="259" idx="2"/>
          </p:cNvCxnSpPr>
          <p:nvPr/>
        </p:nvCxnSpPr>
        <p:spPr>
          <a:xfrm rot="-5400000">
            <a:off x="3191558" y="3513124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5213586" y="340028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igloo</a:t>
            </a:r>
          </a:p>
        </p:txBody>
      </p:sp>
      <p:sp>
        <p:nvSpPr>
          <p:cNvPr id="265" name="Shape 265"/>
          <p:cNvSpPr/>
          <p:nvPr/>
        </p:nvSpPr>
        <p:spPr>
          <a:xfrm>
            <a:off x="5679789" y="390151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</a:p>
        </p:txBody>
      </p:sp>
      <p:sp>
        <p:nvSpPr>
          <p:cNvPr id="266" name="Shape 266"/>
          <p:cNvSpPr/>
          <p:nvPr/>
        </p:nvSpPr>
        <p:spPr>
          <a:xfrm>
            <a:off x="4686208" y="390151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great</a:t>
            </a:r>
          </a:p>
        </p:txBody>
      </p:sp>
      <p:cxnSp>
        <p:nvCxnSpPr>
          <p:cNvPr id="267" name="Shape 267"/>
          <p:cNvCxnSpPr>
            <a:stCxn id="264" idx="2"/>
            <a:endCxn id="265" idx="0"/>
          </p:cNvCxnSpPr>
          <p:nvPr/>
        </p:nvCxnSpPr>
        <p:spPr>
          <a:xfrm flipH="1" rot="-5400000">
            <a:off x="5727186" y="354383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>
            <a:stCxn id="266" idx="0"/>
            <a:endCxn id="264" idx="2"/>
          </p:cNvCxnSpPr>
          <p:nvPr/>
        </p:nvCxnSpPr>
        <p:spPr>
          <a:xfrm rot="-5400000">
            <a:off x="5230408" y="3513161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Shape 269"/>
          <p:cNvSpPr/>
          <p:nvPr/>
        </p:nvSpPr>
        <p:spPr>
          <a:xfrm>
            <a:off x="7252461" y="340033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</a:p>
        </p:txBody>
      </p:sp>
      <p:sp>
        <p:nvSpPr>
          <p:cNvPr id="270" name="Shape 270"/>
          <p:cNvSpPr/>
          <p:nvPr/>
        </p:nvSpPr>
        <p:spPr>
          <a:xfrm>
            <a:off x="7718664" y="39015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kangaroo</a:t>
            </a:r>
          </a:p>
        </p:txBody>
      </p:sp>
      <p:sp>
        <p:nvSpPr>
          <p:cNvPr id="271" name="Shape 271"/>
          <p:cNvSpPr/>
          <p:nvPr/>
        </p:nvSpPr>
        <p:spPr>
          <a:xfrm>
            <a:off x="6670474" y="3901550"/>
            <a:ext cx="8649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characters</a:t>
            </a:r>
          </a:p>
        </p:txBody>
      </p:sp>
      <p:cxnSp>
        <p:nvCxnSpPr>
          <p:cNvPr id="272" name="Shape 272"/>
          <p:cNvCxnSpPr>
            <a:stCxn id="269" idx="2"/>
            <a:endCxn id="270" idx="0"/>
          </p:cNvCxnSpPr>
          <p:nvPr/>
        </p:nvCxnSpPr>
        <p:spPr>
          <a:xfrm flipH="1" rot="-5400000">
            <a:off x="7766061" y="354388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>
            <a:stCxn id="271" idx="0"/>
            <a:endCxn id="269" idx="2"/>
          </p:cNvCxnSpPr>
          <p:nvPr/>
        </p:nvCxnSpPr>
        <p:spPr>
          <a:xfrm rot="-5400000">
            <a:off x="7255624" y="3499550"/>
            <a:ext cx="249300" cy="5547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/>
          <p:nvPr/>
        </p:nvCxnSpPr>
        <p:spPr>
          <a:xfrm flipH="1">
            <a:off x="2409375" y="2811975"/>
            <a:ext cx="1660200" cy="10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 flipH="1">
            <a:off x="4422975" y="2821688"/>
            <a:ext cx="945300" cy="100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 flipH="1">
            <a:off x="6330300" y="2821688"/>
            <a:ext cx="233700" cy="10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/>
          <p:nvPr/>
        </p:nvCxnSpPr>
        <p:spPr>
          <a:xfrm flipH="1">
            <a:off x="6938000" y="2814638"/>
            <a:ext cx="223500" cy="10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25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Movie Title Searching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3360500" y="93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1075850"/>
                <a:gridCol w="1075850"/>
                <a:gridCol w="1075850"/>
                <a:gridCol w="1075850"/>
              </a:tblGrid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913575" y="952338"/>
            <a:ext cx="2317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Search Query</a:t>
            </a:r>
            <a:r>
              <a:rPr lang="en"/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22200" y="1420988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761075" y="1431113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#2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799950" y="1431138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#3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6838825" y="1431163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#4</a:t>
            </a:r>
          </a:p>
        </p:txBody>
      </p:sp>
      <p:sp>
        <p:nvSpPr>
          <p:cNvPr id="289" name="Shape 289"/>
          <p:cNvSpPr/>
          <p:nvPr/>
        </p:nvSpPr>
        <p:spPr>
          <a:xfrm>
            <a:off x="749586" y="193013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thor</a:t>
            </a:r>
          </a:p>
        </p:txBody>
      </p:sp>
      <p:sp>
        <p:nvSpPr>
          <p:cNvPr id="290" name="Shape 290"/>
          <p:cNvSpPr/>
          <p:nvPr/>
        </p:nvSpPr>
        <p:spPr>
          <a:xfrm>
            <a:off x="1215789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movie</a:t>
            </a:r>
          </a:p>
        </p:txBody>
      </p:sp>
      <p:sp>
        <p:nvSpPr>
          <p:cNvPr id="291" name="Shape 291"/>
          <p:cNvSpPr/>
          <p:nvPr/>
        </p:nvSpPr>
        <p:spPr>
          <a:xfrm>
            <a:off x="222208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batman</a:t>
            </a:r>
          </a:p>
        </p:txBody>
      </p:sp>
      <p:cxnSp>
        <p:nvCxnSpPr>
          <p:cNvPr id="292" name="Shape 292"/>
          <p:cNvCxnSpPr>
            <a:stCxn id="289" idx="2"/>
            <a:endCxn id="290" idx="0"/>
          </p:cNvCxnSpPr>
          <p:nvPr/>
        </p:nvCxnSpPr>
        <p:spPr>
          <a:xfrm flipH="1" rot="-5400000">
            <a:off x="1263186" y="207368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>
            <a:stCxn id="291" idx="0"/>
            <a:endCxn id="289" idx="2"/>
          </p:cNvCxnSpPr>
          <p:nvPr/>
        </p:nvCxnSpPr>
        <p:spPr>
          <a:xfrm rot="-5400000">
            <a:off x="766408" y="2043011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Shape 294"/>
          <p:cNvSpPr/>
          <p:nvPr/>
        </p:nvSpPr>
        <p:spPr>
          <a:xfrm>
            <a:off x="2788411" y="193013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</a:t>
            </a:r>
          </a:p>
        </p:txBody>
      </p:sp>
      <p:sp>
        <p:nvSpPr>
          <p:cNvPr id="295" name="Shape 295"/>
          <p:cNvSpPr/>
          <p:nvPr/>
        </p:nvSpPr>
        <p:spPr>
          <a:xfrm>
            <a:off x="3254614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thor</a:t>
            </a:r>
          </a:p>
        </p:txBody>
      </p:sp>
      <p:sp>
        <p:nvSpPr>
          <p:cNvPr id="296" name="Shape 296"/>
          <p:cNvSpPr/>
          <p:nvPr/>
        </p:nvSpPr>
        <p:spPr>
          <a:xfrm>
            <a:off x="2261033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begins</a:t>
            </a:r>
          </a:p>
        </p:txBody>
      </p:sp>
      <p:cxnSp>
        <p:nvCxnSpPr>
          <p:cNvPr id="297" name="Shape 297"/>
          <p:cNvCxnSpPr>
            <a:stCxn id="294" idx="2"/>
            <a:endCxn id="295" idx="0"/>
          </p:cNvCxnSpPr>
          <p:nvPr/>
        </p:nvCxnSpPr>
        <p:spPr>
          <a:xfrm flipH="1" rot="-5400000">
            <a:off x="3302011" y="207368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>
            <a:stCxn id="296" idx="0"/>
            <a:endCxn id="294" idx="2"/>
          </p:cNvCxnSpPr>
          <p:nvPr/>
        </p:nvCxnSpPr>
        <p:spPr>
          <a:xfrm rot="-5400000">
            <a:off x="2805233" y="2043011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Shape 299"/>
          <p:cNvSpPr/>
          <p:nvPr/>
        </p:nvSpPr>
        <p:spPr>
          <a:xfrm>
            <a:off x="4827261" y="1930175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igloo</a:t>
            </a:r>
          </a:p>
        </p:txBody>
      </p:sp>
      <p:sp>
        <p:nvSpPr>
          <p:cNvPr id="300" name="Shape 300"/>
          <p:cNvSpPr/>
          <p:nvPr/>
        </p:nvSpPr>
        <p:spPr>
          <a:xfrm>
            <a:off x="5293464" y="2431399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inception</a:t>
            </a:r>
          </a:p>
        </p:txBody>
      </p:sp>
      <p:sp>
        <p:nvSpPr>
          <p:cNvPr id="301" name="Shape 301"/>
          <p:cNvSpPr/>
          <p:nvPr/>
        </p:nvSpPr>
        <p:spPr>
          <a:xfrm>
            <a:off x="4299883" y="2431399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great</a:t>
            </a:r>
          </a:p>
        </p:txBody>
      </p:sp>
      <p:cxnSp>
        <p:nvCxnSpPr>
          <p:cNvPr id="302" name="Shape 302"/>
          <p:cNvCxnSpPr>
            <a:stCxn id="299" idx="2"/>
            <a:endCxn id="300" idx="0"/>
          </p:cNvCxnSpPr>
          <p:nvPr/>
        </p:nvCxnSpPr>
        <p:spPr>
          <a:xfrm flipH="1" rot="-5400000">
            <a:off x="5340861" y="2073725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Shape 303"/>
          <p:cNvCxnSpPr>
            <a:stCxn id="301" idx="0"/>
            <a:endCxn id="299" idx="2"/>
          </p:cNvCxnSpPr>
          <p:nvPr/>
        </p:nvCxnSpPr>
        <p:spPr>
          <a:xfrm rot="-5400000">
            <a:off x="4844083" y="2043049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6866136" y="1930225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</a:p>
        </p:txBody>
      </p:sp>
      <p:sp>
        <p:nvSpPr>
          <p:cNvPr id="305" name="Shape 305"/>
          <p:cNvSpPr/>
          <p:nvPr/>
        </p:nvSpPr>
        <p:spPr>
          <a:xfrm>
            <a:off x="7332339" y="2431449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kangaroo</a:t>
            </a:r>
          </a:p>
        </p:txBody>
      </p:sp>
      <p:sp>
        <p:nvSpPr>
          <p:cNvPr id="306" name="Shape 306"/>
          <p:cNvSpPr/>
          <p:nvPr/>
        </p:nvSpPr>
        <p:spPr>
          <a:xfrm>
            <a:off x="6284149" y="2431438"/>
            <a:ext cx="8649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house</a:t>
            </a:r>
          </a:p>
        </p:txBody>
      </p:sp>
      <p:cxnSp>
        <p:nvCxnSpPr>
          <p:cNvPr id="307" name="Shape 307"/>
          <p:cNvCxnSpPr>
            <a:stCxn id="304" idx="2"/>
            <a:endCxn id="305" idx="0"/>
          </p:cNvCxnSpPr>
          <p:nvPr/>
        </p:nvCxnSpPr>
        <p:spPr>
          <a:xfrm flipH="1" rot="-5400000">
            <a:off x="7379736" y="2073775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306" idx="0"/>
            <a:endCxn id="304" idx="2"/>
          </p:cNvCxnSpPr>
          <p:nvPr/>
        </p:nvCxnSpPr>
        <p:spPr>
          <a:xfrm rot="-5400000">
            <a:off x="6869299" y="2029438"/>
            <a:ext cx="249300" cy="5547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>
            <a:endCxn id="285" idx="3"/>
          </p:cNvCxnSpPr>
          <p:nvPr/>
        </p:nvCxnSpPr>
        <p:spPr>
          <a:xfrm flipH="1">
            <a:off x="1587100" y="1341788"/>
            <a:ext cx="2096100" cy="27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endCxn id="286" idx="3"/>
          </p:cNvCxnSpPr>
          <p:nvPr/>
        </p:nvCxnSpPr>
        <p:spPr>
          <a:xfrm flipH="1">
            <a:off x="3625975" y="1332713"/>
            <a:ext cx="275100" cy="29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endCxn id="287" idx="1"/>
          </p:cNvCxnSpPr>
          <p:nvPr/>
        </p:nvCxnSpPr>
        <p:spPr>
          <a:xfrm>
            <a:off x="4105750" y="1347738"/>
            <a:ext cx="694200" cy="27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endCxn id="288" idx="1"/>
          </p:cNvCxnSpPr>
          <p:nvPr/>
        </p:nvCxnSpPr>
        <p:spPr>
          <a:xfrm>
            <a:off x="4264825" y="1347763"/>
            <a:ext cx="2574000" cy="27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477225" y="2870416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14" name="Shape 314"/>
          <p:cNvGraphicFramePr/>
          <p:nvPr/>
        </p:nvGraphicFramePr>
        <p:xfrm>
          <a:off x="222200" y="33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1364900"/>
                <a:gridCol w="43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Search 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5" name="Shape 315"/>
          <p:cNvGraphicFramePr/>
          <p:nvPr/>
        </p:nvGraphicFramePr>
        <p:xfrm>
          <a:off x="2291575" y="33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1364900"/>
                <a:gridCol w="43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 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Shape 316"/>
          <p:cNvSpPr/>
          <p:nvPr/>
        </p:nvSpPr>
        <p:spPr>
          <a:xfrm>
            <a:off x="5110175" y="3733575"/>
            <a:ext cx="487500" cy="4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2403100" y="2870416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601225" y="3124600"/>
            <a:ext cx="168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SQL E</a:t>
            </a:r>
            <a:r>
              <a:rPr lang="en"/>
              <a:t>quivalent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Union of Search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6716600" y="2932666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Final </a:t>
            </a:r>
            <a:r>
              <a:rPr lang="en"/>
              <a:t>Results: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0" name="Shape 320"/>
          <p:cNvGraphicFramePr/>
          <p:nvPr/>
        </p:nvGraphicFramePr>
        <p:xfrm>
          <a:off x="6489100" y="33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1364900"/>
                <a:gridCol w="43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 Word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55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882475"/>
            <a:ext cx="5886900" cy="3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Implemented as a buckets with separate chaining with linked lists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aphicFrame>
        <p:nvGraphicFramePr>
          <p:cNvPr id="327" name="Shape 327"/>
          <p:cNvGraphicFramePr/>
          <p:nvPr/>
        </p:nvGraphicFramePr>
        <p:xfrm>
          <a:off x="484000" y="238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2169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he_flash_2014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thor_2011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spider_man_2002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superman_returns_2006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the_avengers_2012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8" name="Shape 328"/>
          <p:cNvGraphicFramePr/>
          <p:nvPr/>
        </p:nvGraphicFramePr>
        <p:xfrm>
          <a:off x="3357650" y="17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734450"/>
              </a:tblGrid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001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02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014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015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016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1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9" name="Shape 329"/>
          <p:cNvCxnSpPr/>
          <p:nvPr/>
        </p:nvCxnSpPr>
        <p:spPr>
          <a:xfrm>
            <a:off x="2653850" y="2574175"/>
            <a:ext cx="675600" cy="132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/>
          <p:nvPr/>
        </p:nvCxnSpPr>
        <p:spPr>
          <a:xfrm flipH="1" rot="10800000">
            <a:off x="2653850" y="4015125"/>
            <a:ext cx="665400" cy="8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/>
          <p:nvPr/>
        </p:nvCxnSpPr>
        <p:spPr>
          <a:xfrm flipH="1" rot="10800000">
            <a:off x="2651500" y="3536775"/>
            <a:ext cx="707700" cy="2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/>
          <p:nvPr/>
        </p:nvCxnSpPr>
        <p:spPr>
          <a:xfrm flipH="1" rot="10800000">
            <a:off x="2665850" y="1904600"/>
            <a:ext cx="687600" cy="14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/>
          <p:nvPr/>
        </p:nvCxnSpPr>
        <p:spPr>
          <a:xfrm flipH="1" rot="10800000">
            <a:off x="2611625" y="2350275"/>
            <a:ext cx="727500" cy="67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928875" y="1847053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Keys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3084825" y="1334903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Buckets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/>
          <p:nvPr/>
        </p:nvCxnSpPr>
        <p:spPr>
          <a:xfrm flipH="1" rot="10800000">
            <a:off x="4096300" y="1901900"/>
            <a:ext cx="269700" cy="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337" name="Shape 337"/>
          <p:cNvGraphicFramePr/>
          <p:nvPr/>
        </p:nvGraphicFramePr>
        <p:xfrm>
          <a:off x="4579350" y="17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430700"/>
                <a:gridCol w="2074825"/>
                <a:gridCol w="502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spider_man_2002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 rot="10800000">
            <a:off x="7346425" y="1772275"/>
            <a:ext cx="568200" cy="16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9" name="Shape 339"/>
          <p:cNvSpPr/>
          <p:nvPr/>
        </p:nvSpPr>
        <p:spPr>
          <a:xfrm>
            <a:off x="8074125" y="1094600"/>
            <a:ext cx="990300" cy="13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Nodes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(heap)</a:t>
            </a:r>
          </a:p>
        </p:txBody>
      </p:sp>
      <p:graphicFrame>
        <p:nvGraphicFramePr>
          <p:cNvPr id="340" name="Shape 340"/>
          <p:cNvGraphicFramePr/>
          <p:nvPr/>
        </p:nvGraphicFramePr>
        <p:xfrm>
          <a:off x="45793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430700"/>
                <a:gridCol w="2074825"/>
                <a:gridCol w="502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thor_2011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Shape 341"/>
          <p:cNvGraphicFramePr/>
          <p:nvPr/>
        </p:nvGraphicFramePr>
        <p:xfrm>
          <a:off x="4579350" y="31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430700"/>
                <a:gridCol w="2144600"/>
                <a:gridCol w="432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superman_returns_2006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2" name="Shape 342"/>
          <p:cNvGraphicFramePr/>
          <p:nvPr/>
        </p:nvGraphicFramePr>
        <p:xfrm>
          <a:off x="4579350" y="37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430700"/>
                <a:gridCol w="2074825"/>
                <a:gridCol w="502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the_flash_2014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3" name="Shape 343"/>
          <p:cNvGraphicFramePr/>
          <p:nvPr/>
        </p:nvGraphicFramePr>
        <p:xfrm>
          <a:off x="4579350" y="443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430700"/>
                <a:gridCol w="2074825"/>
                <a:gridCol w="502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the_avengers_2012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4" name="Shape 344"/>
          <p:cNvCxnSpPr/>
          <p:nvPr/>
        </p:nvCxnSpPr>
        <p:spPr>
          <a:xfrm>
            <a:off x="4096300" y="2376350"/>
            <a:ext cx="379500" cy="2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4120300" y="3297525"/>
            <a:ext cx="435000" cy="24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/>
          <p:nvPr/>
        </p:nvCxnSpPr>
        <p:spPr>
          <a:xfrm>
            <a:off x="4118225" y="3952725"/>
            <a:ext cx="437100" cy="7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 flipH="1">
            <a:off x="4794700" y="4021725"/>
            <a:ext cx="1200" cy="38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/>
          <p:nvPr/>
        </p:nvCxnSpPr>
        <p:spPr>
          <a:xfrm flipH="1" rot="10800000">
            <a:off x="7279525" y="2250750"/>
            <a:ext cx="724800" cy="37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/>
          <p:nvPr/>
        </p:nvCxnSpPr>
        <p:spPr>
          <a:xfrm flipH="1" rot="10800000">
            <a:off x="7392050" y="2470013"/>
            <a:ext cx="831600" cy="91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7346475" y="2629700"/>
            <a:ext cx="957000" cy="135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/>
          <p:nvPr/>
        </p:nvCxnSpPr>
        <p:spPr>
          <a:xfrm flipH="1" rot="10800000">
            <a:off x="7346475" y="2589725"/>
            <a:ext cx="1166100" cy="209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 txBox="1"/>
          <p:nvPr/>
        </p:nvSpPr>
        <p:spPr>
          <a:xfrm>
            <a:off x="5091275" y="1314363"/>
            <a:ext cx="1856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Linked List Nodes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195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Hashing Algorithm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68675" y="842775"/>
            <a:ext cx="8520600" cy="40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54059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/* a prime */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76963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/* another prime */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FIRSTH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/* also prime */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StringHelper::hashStr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(std::string str,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s =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[str.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+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 = str.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c_str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 = FIRSTH;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(*s)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h = (h * A) ^ (s[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* B);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s++;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 % size;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  <a:r>
              <a:rPr lang="en"/>
              <a:t>...</a:t>
            </a:r>
            <a:r>
              <a:rPr lang="en"/>
              <a:t>.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Database Features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71525" y="1064575"/>
            <a:ext cx="8520600" cy="7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Movie Database enables you to search any movie online and quickly search it offline.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71525" y="1868925"/>
            <a:ext cx="8520600" cy="27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online for movies and save them to local database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local database by title, year, rating, and genre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Import/export local database from/to 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Add/Delete custom movie entries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indented tree of movie titles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data in the hash table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Display efficiency of various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60250" y="105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Role Description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760250" y="6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{39623DC1-0910-4AB2-BEF4-4E428D4734ED}</a:tableStyleId>
              </a:tblPr>
              <a:tblGrid>
                <a:gridCol w="939425"/>
                <a:gridCol w="720125"/>
                <a:gridCol w="770000"/>
                <a:gridCol w="769950"/>
                <a:gridCol w="403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Michael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Assignment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1: Team Coordinator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2: BST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3: Hashed Table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4: Standard IO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5: File IO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6: Data Record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Unit 7: HTTP requests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Test Plan</a:t>
                      </a:r>
                      <a:r>
                        <a:rPr lang="en"/>
                        <a:t>: Options and data so that anyone could use it to demonstrate the project.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Presentation Outline</a:t>
                      </a:r>
                      <a:r>
                        <a:rPr lang="en"/>
                        <a:t>: Activity, duration, etc.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Project Documentation</a:t>
                      </a:r>
                      <a:r>
                        <a:rPr lang="en"/>
                        <a:t>: soft copy of all files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/>
              <a:t>Data Structure Diagram</a:t>
            </a:r>
          </a:p>
        </p:txBody>
      </p:sp>
      <p:sp>
        <p:nvSpPr>
          <p:cNvPr id="75" name="Shape 75"/>
          <p:cNvSpPr/>
          <p:nvPr/>
        </p:nvSpPr>
        <p:spPr>
          <a:xfrm>
            <a:off x="1614500" y="138625"/>
            <a:ext cx="3244800" cy="96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76285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487088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31070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13430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675400" y="227675"/>
            <a:ext cx="68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Count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315600" y="227675"/>
            <a:ext cx="76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ArrSize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001700" y="227675"/>
            <a:ext cx="112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046850" y="227675"/>
            <a:ext cx="68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BST</a:t>
            </a:r>
          </a:p>
        </p:txBody>
      </p:sp>
      <p:sp>
        <p:nvSpPr>
          <p:cNvPr id="84" name="Shape 84"/>
          <p:cNvSpPr/>
          <p:nvPr/>
        </p:nvSpPr>
        <p:spPr>
          <a:xfrm>
            <a:off x="1465125" y="1656875"/>
            <a:ext cx="1701000" cy="30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>
            <a:stCxn id="78" idx="2"/>
            <a:endCxn id="84" idx="0"/>
          </p:cNvCxnSpPr>
          <p:nvPr/>
        </p:nvCxnSpPr>
        <p:spPr>
          <a:xfrm flipH="1">
            <a:off x="2315600" y="854975"/>
            <a:ext cx="1248600" cy="80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0" y="1669175"/>
            <a:ext cx="1384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Table[0]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2126650"/>
            <a:ext cx="1359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Table[1]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4700" y="4166725"/>
            <a:ext cx="13599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Table[n]</a:t>
            </a:r>
          </a:p>
        </p:txBody>
      </p:sp>
      <p:sp>
        <p:nvSpPr>
          <p:cNvPr id="89" name="Shape 89"/>
          <p:cNvSpPr/>
          <p:nvPr/>
        </p:nvSpPr>
        <p:spPr>
          <a:xfrm>
            <a:off x="1632075" y="1805175"/>
            <a:ext cx="1384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675400" y="18546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542750" y="18546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>
            <a:stCxn id="90" idx="3"/>
            <a:endCxn id="91" idx="1"/>
          </p:cNvCxnSpPr>
          <p:nvPr/>
        </p:nvCxnSpPr>
        <p:spPr>
          <a:xfrm>
            <a:off x="2071100" y="1965975"/>
            <a:ext cx="471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/>
          <p:nvPr/>
        </p:nvSpPr>
        <p:spPr>
          <a:xfrm>
            <a:off x="1623225" y="2155900"/>
            <a:ext cx="1384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675400" y="2205400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542750" y="2205400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>
            <a:stCxn id="94" idx="3"/>
            <a:endCxn id="95" idx="1"/>
          </p:cNvCxnSpPr>
          <p:nvPr/>
        </p:nvCxnSpPr>
        <p:spPr>
          <a:xfrm>
            <a:off x="2071100" y="2316700"/>
            <a:ext cx="471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1614500" y="4247275"/>
            <a:ext cx="1384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675400" y="42967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542750" y="42967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>
            <a:stCxn id="98" idx="3"/>
            <a:endCxn id="99" idx="1"/>
          </p:cNvCxnSpPr>
          <p:nvPr/>
        </p:nvCxnSpPr>
        <p:spPr>
          <a:xfrm>
            <a:off x="2071100" y="4408075"/>
            <a:ext cx="471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2132925" y="2237475"/>
            <a:ext cx="348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32925" y="2831525"/>
            <a:ext cx="168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114275" y="3635075"/>
            <a:ext cx="243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.</a:t>
            </a:r>
          </a:p>
        </p:txBody>
      </p:sp>
      <p:sp>
        <p:nvSpPr>
          <p:cNvPr id="104" name="Shape 104"/>
          <p:cNvSpPr/>
          <p:nvPr/>
        </p:nvSpPr>
        <p:spPr>
          <a:xfrm>
            <a:off x="6441750" y="2052450"/>
            <a:ext cx="1557900" cy="6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469000" y="3004475"/>
            <a:ext cx="1557900" cy="6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586100" y="3004475"/>
            <a:ext cx="1557900" cy="6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555300" y="22502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070550" y="22502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585800" y="22502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590875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0739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557025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7172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1910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6648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>
            <a:endCxn id="104" idx="0"/>
          </p:cNvCxnSpPr>
          <p:nvPr/>
        </p:nvCxnSpPr>
        <p:spPr>
          <a:xfrm>
            <a:off x="4401600" y="877950"/>
            <a:ext cx="2819100" cy="1174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04" idx="4"/>
            <a:endCxn id="105" idx="0"/>
          </p:cNvCxnSpPr>
          <p:nvPr/>
        </p:nvCxnSpPr>
        <p:spPr>
          <a:xfrm flipH="1">
            <a:off x="6247800" y="2683050"/>
            <a:ext cx="972900" cy="321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04" idx="4"/>
            <a:endCxn id="106" idx="0"/>
          </p:cNvCxnSpPr>
          <p:nvPr/>
        </p:nvCxnSpPr>
        <p:spPr>
          <a:xfrm>
            <a:off x="7220700" y="2683050"/>
            <a:ext cx="1144500" cy="321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/>
          <p:nvPr/>
        </p:nvSpPr>
        <p:spPr>
          <a:xfrm>
            <a:off x="3514850" y="3635200"/>
            <a:ext cx="5131200" cy="150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795800" y="3728500"/>
            <a:ext cx="4569300" cy="3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779350" y="3757913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988675" y="3757900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187450" y="3757900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564750" y="3757913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350150" y="3757913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795800" y="4202025"/>
            <a:ext cx="45693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187450" y="42020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988663" y="42020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779338" y="42020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564738" y="42020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350138" y="42020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795800" y="4703625"/>
            <a:ext cx="45693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187450" y="47036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988675" y="47036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789900" y="47036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591125" y="47036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350150" y="4703625"/>
            <a:ext cx="5811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>
            <a:endCxn id="123" idx="1"/>
          </p:cNvCxnSpPr>
          <p:nvPr/>
        </p:nvCxnSpPr>
        <p:spPr>
          <a:xfrm>
            <a:off x="2938550" y="1965850"/>
            <a:ext cx="1248900" cy="19527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10" idx="1"/>
            <a:endCxn id="123" idx="1"/>
          </p:cNvCxnSpPr>
          <p:nvPr/>
        </p:nvCxnSpPr>
        <p:spPr>
          <a:xfrm flipH="1">
            <a:off x="4187475" y="3319775"/>
            <a:ext cx="1403400" cy="598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07" idx="1"/>
            <a:endCxn id="133" idx="1"/>
          </p:cNvCxnSpPr>
          <p:nvPr/>
        </p:nvCxnSpPr>
        <p:spPr>
          <a:xfrm flipH="1">
            <a:off x="4187400" y="2361575"/>
            <a:ext cx="2367900" cy="250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95" idx="3"/>
            <a:endCxn id="133" idx="1"/>
          </p:cNvCxnSpPr>
          <p:nvPr/>
        </p:nvCxnSpPr>
        <p:spPr>
          <a:xfrm>
            <a:off x="2938450" y="2316700"/>
            <a:ext cx="1248900" cy="25476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99" idx="3"/>
            <a:endCxn id="127" idx="1"/>
          </p:cNvCxnSpPr>
          <p:nvPr/>
        </p:nvCxnSpPr>
        <p:spPr>
          <a:xfrm flipH="1" rot="10800000">
            <a:off x="2938450" y="4362775"/>
            <a:ext cx="1248900" cy="453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13" idx="1"/>
            <a:endCxn id="127" idx="1"/>
          </p:cNvCxnSpPr>
          <p:nvPr/>
        </p:nvCxnSpPr>
        <p:spPr>
          <a:xfrm flipH="1">
            <a:off x="4187450" y="3319775"/>
            <a:ext cx="3529800" cy="1042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/>
          <p:nvPr/>
        </p:nvSpPr>
        <p:spPr>
          <a:xfrm>
            <a:off x="3907075" y="1656875"/>
            <a:ext cx="1467300" cy="19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034350" y="1733354"/>
            <a:ext cx="1187100" cy="3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047175" y="2177754"/>
            <a:ext cx="1187100" cy="3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038850" y="2661129"/>
            <a:ext cx="1187100" cy="3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038875" y="3144491"/>
            <a:ext cx="1187100" cy="3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035150" y="1720113"/>
            <a:ext cx="1073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084375" y="2190625"/>
            <a:ext cx="972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Year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32025" y="2695300"/>
            <a:ext cx="1144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Rating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998575" y="3165250"/>
            <a:ext cx="1144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Genre</a:t>
            </a:r>
          </a:p>
        </p:txBody>
      </p:sp>
      <p:sp>
        <p:nvSpPr>
          <p:cNvPr id="153" name="Shape 153"/>
          <p:cNvSpPr/>
          <p:nvPr/>
        </p:nvSpPr>
        <p:spPr>
          <a:xfrm>
            <a:off x="3316821" y="2460475"/>
            <a:ext cx="874625" cy="1496075"/>
          </a:xfrm>
          <a:custGeom>
            <a:pathLst>
              <a:path extrusionOk="0" h="59843" w="34985">
                <a:moveTo>
                  <a:pt x="34985" y="59843"/>
                </a:moveTo>
                <a:cubicBezTo>
                  <a:pt x="29792" y="55639"/>
                  <a:pt x="9350" y="43769"/>
                  <a:pt x="3828" y="34620"/>
                </a:cubicBezTo>
                <a:cubicBezTo>
                  <a:pt x="-1694" y="25470"/>
                  <a:pt x="-129" y="10716"/>
                  <a:pt x="1849" y="4946"/>
                </a:cubicBezTo>
                <a:cubicBezTo>
                  <a:pt x="3827" y="-824"/>
                  <a:pt x="13389" y="824"/>
                  <a:pt x="156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54" name="Shape 154"/>
          <p:cNvCxnSpPr>
            <a:endCxn id="144" idx="1"/>
          </p:cNvCxnSpPr>
          <p:nvPr/>
        </p:nvCxnSpPr>
        <p:spPr>
          <a:xfrm>
            <a:off x="3696775" y="2472725"/>
            <a:ext cx="2103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Interaction Flow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45125" y="1377725"/>
            <a:ext cx="19287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Searches Web For Movie Title</a:t>
            </a:r>
          </a:p>
        </p:txBody>
      </p:sp>
      <p:sp>
        <p:nvSpPr>
          <p:cNvPr id="161" name="Shape 161"/>
          <p:cNvSpPr/>
          <p:nvPr/>
        </p:nvSpPr>
        <p:spPr>
          <a:xfrm>
            <a:off x="2501075" y="1494575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504375" y="1017588"/>
            <a:ext cx="1780488" cy="129297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Web Returns Movies</a:t>
            </a:r>
          </a:p>
        </p:txBody>
      </p:sp>
      <p:sp>
        <p:nvSpPr>
          <p:cNvPr id="163" name="Shape 163"/>
          <p:cNvSpPr/>
          <p:nvPr/>
        </p:nvSpPr>
        <p:spPr>
          <a:xfrm>
            <a:off x="5543150" y="1494588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6479725" y="1377750"/>
            <a:ext cx="1928700" cy="784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Results Displayed.</a:t>
            </a:r>
            <a:br>
              <a:rPr lang="en" sz="1200"/>
            </a:br>
            <a:r>
              <a:rPr lang="en"/>
              <a:t>Movies cached into local database</a:t>
            </a:r>
          </a:p>
        </p:txBody>
      </p:sp>
      <p:sp>
        <p:nvSpPr>
          <p:cNvPr id="165" name="Shape 165"/>
          <p:cNvSpPr/>
          <p:nvPr/>
        </p:nvSpPr>
        <p:spPr>
          <a:xfrm>
            <a:off x="3897300" y="2522300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Local Movie Database</a:t>
            </a:r>
          </a:p>
        </p:txBody>
      </p:sp>
      <p:sp>
        <p:nvSpPr>
          <p:cNvPr id="166" name="Shape 166"/>
          <p:cNvSpPr/>
          <p:nvPr/>
        </p:nvSpPr>
        <p:spPr>
          <a:xfrm rot="8316952">
            <a:off x="5125455" y="2588836"/>
            <a:ext cx="1419443" cy="339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45125" y="2667625"/>
            <a:ext cx="1928700" cy="82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 Searches Local Database for Movie Title</a:t>
            </a:r>
          </a:p>
        </p:txBody>
      </p:sp>
      <p:sp>
        <p:nvSpPr>
          <p:cNvPr id="168" name="Shape 168"/>
          <p:cNvSpPr/>
          <p:nvPr/>
        </p:nvSpPr>
        <p:spPr>
          <a:xfrm>
            <a:off x="2589875" y="3003500"/>
            <a:ext cx="11055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8316890">
            <a:off x="2755475" y="3621484"/>
            <a:ext cx="1063200" cy="339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250675" y="4269650"/>
            <a:ext cx="1928700" cy="384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Results Displayed.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Structure Chart (shortened)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192"/>
            <a:ext cx="9143999" cy="429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 requests</a:t>
            </a:r>
          </a:p>
        </p:txBody>
      </p:sp>
      <p:sp>
        <p:nvSpPr>
          <p:cNvPr id="183" name="Shape 183"/>
          <p:cNvSpPr/>
          <p:nvPr/>
        </p:nvSpPr>
        <p:spPr>
          <a:xfrm>
            <a:off x="6577775" y="1745313"/>
            <a:ext cx="1780488" cy="129297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Internet Movie Database API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02725" y="1998025"/>
            <a:ext cx="19287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Movie Database Program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13575" y="1270425"/>
            <a:ext cx="1187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Client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874475" y="1144075"/>
            <a:ext cx="1187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Server</a:t>
            </a:r>
          </a:p>
        </p:txBody>
      </p:sp>
      <p:sp>
        <p:nvSpPr>
          <p:cNvPr id="187" name="Shape 187"/>
          <p:cNvSpPr/>
          <p:nvPr/>
        </p:nvSpPr>
        <p:spPr>
          <a:xfrm>
            <a:off x="2630000" y="2114875"/>
            <a:ext cx="36492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 GET movies matching “Spider Man”</a:t>
            </a:r>
          </a:p>
        </p:txBody>
      </p:sp>
      <p:sp>
        <p:nvSpPr>
          <p:cNvPr id="188" name="Shape 188"/>
          <p:cNvSpPr/>
          <p:nvPr/>
        </p:nvSpPr>
        <p:spPr>
          <a:xfrm>
            <a:off x="2589425" y="3179350"/>
            <a:ext cx="3649200" cy="33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 response JSON encoded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 IO</a:t>
            </a:r>
          </a:p>
        </p:txBody>
      </p:sp>
      <p:sp>
        <p:nvSpPr>
          <p:cNvPr id="194" name="Shape 194"/>
          <p:cNvSpPr/>
          <p:nvPr/>
        </p:nvSpPr>
        <p:spPr>
          <a:xfrm>
            <a:off x="408275" y="1262150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Local Movie Database</a:t>
            </a:r>
          </a:p>
        </p:txBody>
      </p:sp>
      <p:sp>
        <p:nvSpPr>
          <p:cNvPr id="195" name="Shape 195"/>
          <p:cNvSpPr/>
          <p:nvPr/>
        </p:nvSpPr>
        <p:spPr>
          <a:xfrm>
            <a:off x="1849900" y="1017725"/>
            <a:ext cx="5128200" cy="153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FileIO::mainStorageToFile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(MainStorage *mainStoragePtr, std::string filePath)</a:t>
            </a:r>
          </a:p>
        </p:txBody>
      </p:sp>
      <p:sp>
        <p:nvSpPr>
          <p:cNvPr id="196" name="Shape 196"/>
          <p:cNvSpPr/>
          <p:nvPr/>
        </p:nvSpPr>
        <p:spPr>
          <a:xfrm>
            <a:off x="7089550" y="1017725"/>
            <a:ext cx="1457400" cy="1671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FilePath</a:t>
            </a:r>
          </a:p>
        </p:txBody>
      </p:sp>
      <p:sp>
        <p:nvSpPr>
          <p:cNvPr id="197" name="Shape 197"/>
          <p:cNvSpPr/>
          <p:nvPr/>
        </p:nvSpPr>
        <p:spPr>
          <a:xfrm>
            <a:off x="221075" y="2912675"/>
            <a:ext cx="1457400" cy="1671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FilePath</a:t>
            </a:r>
          </a:p>
        </p:txBody>
      </p:sp>
      <p:sp>
        <p:nvSpPr>
          <p:cNvPr id="198" name="Shape 198"/>
          <p:cNvSpPr/>
          <p:nvPr/>
        </p:nvSpPr>
        <p:spPr>
          <a:xfrm>
            <a:off x="1805150" y="3103725"/>
            <a:ext cx="5128200" cy="14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FileIO::fileToMainStorage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(MainStorage *mainStoragePtr, std::string filePath)</a:t>
            </a:r>
          </a:p>
        </p:txBody>
      </p:sp>
      <p:sp>
        <p:nvSpPr>
          <p:cNvPr id="199" name="Shape 199"/>
          <p:cNvSpPr/>
          <p:nvPr/>
        </p:nvSpPr>
        <p:spPr>
          <a:xfrm>
            <a:off x="7221250" y="3045425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Local Movie 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 IO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00" y="1275575"/>
            <a:ext cx="8592050" cy="3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